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4"/>
  </p:notesMasterIdLst>
  <p:handoutMasterIdLst>
    <p:handoutMasterId r:id="rId155"/>
  </p:handoutMasterIdLst>
  <p:sldIdLst>
    <p:sldId id="532" r:id="rId2"/>
    <p:sldId id="330" r:id="rId3"/>
    <p:sldId id="361" r:id="rId4"/>
    <p:sldId id="362" r:id="rId5"/>
    <p:sldId id="363" r:id="rId6"/>
    <p:sldId id="364" r:id="rId7"/>
    <p:sldId id="536" r:id="rId8"/>
    <p:sldId id="533" r:id="rId9"/>
    <p:sldId id="366" r:id="rId10"/>
    <p:sldId id="515" r:id="rId11"/>
    <p:sldId id="599" r:id="rId12"/>
    <p:sldId id="258" r:id="rId13"/>
    <p:sldId id="367" r:id="rId14"/>
    <p:sldId id="368" r:id="rId15"/>
    <p:sldId id="369" r:id="rId16"/>
    <p:sldId id="618" r:id="rId17"/>
    <p:sldId id="619" r:id="rId18"/>
    <p:sldId id="537" r:id="rId19"/>
    <p:sldId id="543" r:id="rId20"/>
    <p:sldId id="544" r:id="rId21"/>
    <p:sldId id="370" r:id="rId22"/>
    <p:sldId id="371" r:id="rId23"/>
    <p:sldId id="534" r:id="rId24"/>
    <p:sldId id="535" r:id="rId25"/>
    <p:sldId id="562" r:id="rId26"/>
    <p:sldId id="563" r:id="rId27"/>
    <p:sldId id="600" r:id="rId28"/>
    <p:sldId id="601" r:id="rId29"/>
    <p:sldId id="603" r:id="rId30"/>
    <p:sldId id="373" r:id="rId31"/>
    <p:sldId id="374" r:id="rId32"/>
    <p:sldId id="376" r:id="rId33"/>
    <p:sldId id="377" r:id="rId34"/>
    <p:sldId id="378" r:id="rId35"/>
    <p:sldId id="379" r:id="rId36"/>
    <p:sldId id="380" r:id="rId37"/>
    <p:sldId id="381" r:id="rId38"/>
    <p:sldId id="384" r:id="rId39"/>
    <p:sldId id="385" r:id="rId40"/>
    <p:sldId id="545" r:id="rId41"/>
    <p:sldId id="386" r:id="rId42"/>
    <p:sldId id="392" r:id="rId43"/>
    <p:sldId id="393" r:id="rId44"/>
    <p:sldId id="395" r:id="rId45"/>
    <p:sldId id="394" r:id="rId46"/>
    <p:sldId id="754" r:id="rId47"/>
    <p:sldId id="755" r:id="rId48"/>
    <p:sldId id="538" r:id="rId49"/>
    <p:sldId id="565" r:id="rId50"/>
    <p:sldId id="517" r:id="rId51"/>
    <p:sldId id="396" r:id="rId52"/>
    <p:sldId id="400" r:id="rId53"/>
    <p:sldId id="401" r:id="rId54"/>
    <p:sldId id="402" r:id="rId55"/>
    <p:sldId id="403" r:id="rId56"/>
    <p:sldId id="404" r:id="rId57"/>
    <p:sldId id="405" r:id="rId58"/>
    <p:sldId id="406" r:id="rId59"/>
    <p:sldId id="407" r:id="rId60"/>
    <p:sldId id="569" r:id="rId61"/>
    <p:sldId id="570" r:id="rId62"/>
    <p:sldId id="571" r:id="rId63"/>
    <p:sldId id="572" r:id="rId64"/>
    <p:sldId id="573" r:id="rId65"/>
    <p:sldId id="574" r:id="rId66"/>
    <p:sldId id="605" r:id="rId67"/>
    <p:sldId id="575" r:id="rId68"/>
    <p:sldId id="576" r:id="rId69"/>
    <p:sldId id="577" r:id="rId70"/>
    <p:sldId id="578" r:id="rId71"/>
    <p:sldId id="581" r:id="rId72"/>
    <p:sldId id="625" r:id="rId73"/>
    <p:sldId id="626" r:id="rId74"/>
    <p:sldId id="582" r:id="rId75"/>
    <p:sldId id="583" r:id="rId76"/>
    <p:sldId id="584" r:id="rId77"/>
    <p:sldId id="585" r:id="rId78"/>
    <p:sldId id="586" r:id="rId79"/>
    <p:sldId id="587" r:id="rId80"/>
    <p:sldId id="588" r:id="rId81"/>
    <p:sldId id="589" r:id="rId82"/>
    <p:sldId id="590" r:id="rId83"/>
    <p:sldId id="591" r:id="rId84"/>
    <p:sldId id="592" r:id="rId85"/>
    <p:sldId id="593" r:id="rId86"/>
    <p:sldId id="594" r:id="rId87"/>
    <p:sldId id="595" r:id="rId88"/>
    <p:sldId id="628" r:id="rId89"/>
    <p:sldId id="627" r:id="rId90"/>
    <p:sldId id="596" r:id="rId91"/>
    <p:sldId id="607" r:id="rId92"/>
    <p:sldId id="608" r:id="rId93"/>
    <p:sldId id="597" r:id="rId94"/>
    <p:sldId id="448" r:id="rId95"/>
    <p:sldId id="436" r:id="rId96"/>
    <p:sldId id="439" r:id="rId97"/>
    <p:sldId id="440" r:id="rId98"/>
    <p:sldId id="559" r:id="rId99"/>
    <p:sldId id="441" r:id="rId100"/>
    <p:sldId id="493" r:id="rId101"/>
    <p:sldId id="443" r:id="rId102"/>
    <p:sldId id="444" r:id="rId103"/>
    <p:sldId id="445" r:id="rId104"/>
    <p:sldId id="624" r:id="rId105"/>
    <p:sldId id="620" r:id="rId106"/>
    <p:sldId id="621" r:id="rId107"/>
    <p:sldId id="622" r:id="rId108"/>
    <p:sldId id="518" r:id="rId109"/>
    <p:sldId id="519" r:id="rId110"/>
    <p:sldId id="520" r:id="rId111"/>
    <p:sldId id="521" r:id="rId112"/>
    <p:sldId id="609" r:id="rId113"/>
    <p:sldId id="526" r:id="rId114"/>
    <p:sldId id="610" r:id="rId115"/>
    <p:sldId id="523" r:id="rId116"/>
    <p:sldId id="524" r:id="rId117"/>
    <p:sldId id="541" r:id="rId118"/>
    <p:sldId id="568" r:id="rId119"/>
    <p:sldId id="501" r:id="rId120"/>
    <p:sldId id="502" r:id="rId121"/>
    <p:sldId id="503" r:id="rId122"/>
    <p:sldId id="504" r:id="rId123"/>
    <p:sldId id="505" r:id="rId124"/>
    <p:sldId id="506" r:id="rId125"/>
    <p:sldId id="507" r:id="rId126"/>
    <p:sldId id="508" r:id="rId127"/>
    <p:sldId id="509" r:id="rId128"/>
    <p:sldId id="510" r:id="rId129"/>
    <p:sldId id="511" r:id="rId130"/>
    <p:sldId id="512" r:id="rId131"/>
    <p:sldId id="513" r:id="rId132"/>
    <p:sldId id="514" r:id="rId133"/>
    <p:sldId id="530" r:id="rId134"/>
    <p:sldId id="549" r:id="rId135"/>
    <p:sldId id="550" r:id="rId136"/>
    <p:sldId id="551" r:id="rId137"/>
    <p:sldId id="552" r:id="rId138"/>
    <p:sldId id="553" r:id="rId139"/>
    <p:sldId id="528" r:id="rId140"/>
    <p:sldId id="554" r:id="rId141"/>
    <p:sldId id="558" r:id="rId142"/>
    <p:sldId id="556" r:id="rId143"/>
    <p:sldId id="557" r:id="rId144"/>
    <p:sldId id="542" r:id="rId145"/>
    <p:sldId id="567" r:id="rId146"/>
    <p:sldId id="611" r:id="rId147"/>
    <p:sldId id="612" r:id="rId148"/>
    <p:sldId id="613" r:id="rId149"/>
    <p:sldId id="614" r:id="rId150"/>
    <p:sldId id="615" r:id="rId151"/>
    <p:sldId id="616" r:id="rId152"/>
    <p:sldId id="617" r:id="rId153"/>
  </p:sldIdLst>
  <p:sldSz cx="9144000" cy="6858000" type="screen4x3"/>
  <p:notesSz cx="9144000" cy="6858000"/>
  <p:custDataLst>
    <p:tags r:id="rId156"/>
  </p:custDataLst>
  <p:defaultTextStyle>
    <a:defPPr>
      <a:defRPr lang="zh-CN"/>
    </a:defPPr>
    <a:lvl1pPr marL="0" lvl="0"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172" userDrawn="1">
          <p15:clr>
            <a:srgbClr val="A4A3A4"/>
          </p15:clr>
        </p15:guide>
        <p15:guide id="2" pos="45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6600"/>
    <a:srgbClr val="FF9900"/>
    <a:srgbClr val="008000"/>
    <a:srgbClr val="009900"/>
    <a:srgbClr val="003399"/>
    <a:srgbClr val="FF00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003" autoAdjust="0"/>
  </p:normalViewPr>
  <p:slideViewPr>
    <p:cSldViewPr snapToGrid="0" showGuides="1">
      <p:cViewPr varScale="1">
        <p:scale>
          <a:sx n="76" d="100"/>
          <a:sy n="76" d="100"/>
        </p:scale>
        <p:origin x="2634" y="54"/>
      </p:cViewPr>
      <p:guideLst>
        <p:guide orient="horz" pos="1172"/>
        <p:guide pos="454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gs" Target="tags/tag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5" Type="http://schemas.openxmlformats.org/officeDocument/2006/relationships/image" Target="../media/image36.wmf"/><Relationship Id="rId4" Type="http://schemas.openxmlformats.org/officeDocument/2006/relationships/image" Target="../media/image3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4.wmf"/><Relationship Id="rId1" Type="http://schemas.openxmlformats.org/officeDocument/2006/relationships/image" Target="../media/image39.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5.wmf"/><Relationship Id="rId1" Type="http://schemas.openxmlformats.org/officeDocument/2006/relationships/image" Target="../media/image5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5" Type="http://schemas.openxmlformats.org/officeDocument/2006/relationships/image" Target="../media/image80.wmf"/><Relationship Id="rId4" Type="http://schemas.openxmlformats.org/officeDocument/2006/relationships/image" Target="../media/image79.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wmf"/><Relationship Id="rId1" Type="http://schemas.openxmlformats.org/officeDocument/2006/relationships/image" Target="../media/image9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04.wmf"/><Relationship Id="rId11" Type="http://schemas.openxmlformats.org/officeDocument/2006/relationships/image" Target="../media/image109.wmf"/><Relationship Id="rId5" Type="http://schemas.openxmlformats.org/officeDocument/2006/relationships/image" Target="../media/image103.wmf"/><Relationship Id="rId10" Type="http://schemas.openxmlformats.org/officeDocument/2006/relationships/image" Target="../media/image108.wmf"/><Relationship Id="rId4" Type="http://schemas.openxmlformats.org/officeDocument/2006/relationships/image" Target="../media/image102.wmf"/><Relationship Id="rId9" Type="http://schemas.openxmlformats.org/officeDocument/2006/relationships/image" Target="../media/image107.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5" Type="http://schemas.openxmlformats.org/officeDocument/2006/relationships/image" Target="../media/image136.wmf"/><Relationship Id="rId4" Type="http://schemas.openxmlformats.org/officeDocument/2006/relationships/image" Target="../media/image135.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42.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image" Target="../media/image153.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image" Target="../media/image161.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image" Target="../media/image163.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image" Target="../media/image165.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image" Target="../media/image169.emf"/><Relationship Id="rId1" Type="http://schemas.openxmlformats.org/officeDocument/2006/relationships/image" Target="../media/image168.e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image" Target="../media/image172.emf"/><Relationship Id="rId1" Type="http://schemas.openxmlformats.org/officeDocument/2006/relationships/image" Target="../media/image171.emf"/><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 Id="rId9" Type="http://schemas.openxmlformats.org/officeDocument/2006/relationships/image" Target="../media/image179.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emf"/><Relationship Id="rId1" Type="http://schemas.openxmlformats.org/officeDocument/2006/relationships/image" Target="../media/image180.e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 Id="rId4" Type="http://schemas.openxmlformats.org/officeDocument/2006/relationships/image" Target="../media/image192.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93.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4" Type="http://schemas.openxmlformats.org/officeDocument/2006/relationships/image" Target="../media/image20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3962400" cy="342900"/>
          </a:xfrm>
          <a:prstGeom prst="rect">
            <a:avLst/>
          </a:prstGeom>
          <a:noFill/>
          <a:ln>
            <a:noFill/>
          </a:ln>
          <a:effectLst/>
        </p:spPr>
        <p:txBody>
          <a:bodyPr vert="horz" wrap="none" lIns="91440" tIns="45720" rIns="91440" bIns="45720" numCol="1" anchor="ctr" anchorCtr="0" compatLnSpc="1"/>
          <a:lstStyle>
            <a:lvl1pPr algn="l" eaLnBrk="1" hangingPunct="1">
              <a:spcBef>
                <a:spcPct val="50000"/>
              </a:spcBef>
              <a:defRPr sz="1200">
                <a:ea typeface="长城楷体" pitchFamily="49" charset="-122"/>
              </a:defRPr>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200" b="1" i="0" u="none" strike="noStrike" kern="1200" cap="none" spc="0" normalizeH="0" baseline="0" noProof="0">
              <a:ln>
                <a:noFill/>
              </a:ln>
              <a:solidFill>
                <a:schemeClr val="tx1"/>
              </a:solidFill>
              <a:effectLst/>
              <a:uLnTx/>
              <a:uFillTx/>
              <a:latin typeface="Times New Roman" panose="02020603050405020304" pitchFamily="18" charset="0"/>
              <a:ea typeface="长城楷体" pitchFamily="49" charset="-122"/>
              <a:cs typeface="+mn-cs"/>
            </a:endParaRPr>
          </a:p>
        </p:txBody>
      </p:sp>
      <p:sp>
        <p:nvSpPr>
          <p:cNvPr id="80899" name="Rectangle 3"/>
          <p:cNvSpPr>
            <a:spLocks noGrp="1" noChangeArrowheads="1"/>
          </p:cNvSpPr>
          <p:nvPr>
            <p:ph type="dt" sz="quarter" idx="1"/>
          </p:nvPr>
        </p:nvSpPr>
        <p:spPr bwMode="auto">
          <a:xfrm>
            <a:off x="5181600" y="0"/>
            <a:ext cx="3962400" cy="342900"/>
          </a:xfrm>
          <a:prstGeom prst="rect">
            <a:avLst/>
          </a:prstGeom>
          <a:noFill/>
          <a:ln>
            <a:noFill/>
          </a:ln>
          <a:effectLst/>
        </p:spPr>
        <p:txBody>
          <a:bodyPr vert="horz" wrap="none" lIns="91440" tIns="45720" rIns="91440" bIns="45720" numCol="1" anchor="ctr" anchorCtr="0" compatLnSpc="1"/>
          <a:lstStyle>
            <a:lvl1pPr algn="r" eaLnBrk="1" hangingPunct="1">
              <a:spcBef>
                <a:spcPct val="50000"/>
              </a:spcBef>
              <a:defRPr sz="1200">
                <a:ea typeface="长城楷体" pitchFamily="49" charset="-122"/>
              </a:defRPr>
            </a:lvl1pPr>
          </a:lstStyle>
          <a:p>
            <a:pPr marL="0" marR="0" lvl="0" indent="0" algn="r" defTabSz="914400" rtl="0" eaLnBrk="1" fontAlgn="base" latinLnBrk="0" hangingPunct="1">
              <a:lnSpc>
                <a:spcPct val="100000"/>
              </a:lnSpc>
              <a:spcBef>
                <a:spcPct val="50000"/>
              </a:spcBef>
              <a:spcAft>
                <a:spcPct val="0"/>
              </a:spcAft>
              <a:buClrTx/>
              <a:buSzTx/>
              <a:buFontTx/>
              <a:buNone/>
              <a:defRPr/>
            </a:pPr>
            <a:endParaRPr kumimoji="1" lang="en-US" altLang="zh-CN" sz="1200" b="1" i="0" u="none" strike="noStrike" kern="1200" cap="none" spc="0" normalizeH="0" baseline="0" noProof="0">
              <a:ln>
                <a:noFill/>
              </a:ln>
              <a:solidFill>
                <a:schemeClr val="tx1"/>
              </a:solidFill>
              <a:effectLst/>
              <a:uLnTx/>
              <a:uFillTx/>
              <a:latin typeface="Times New Roman" panose="02020603050405020304" pitchFamily="18" charset="0"/>
              <a:ea typeface="长城楷体" pitchFamily="49" charset="-122"/>
              <a:cs typeface="+mn-cs"/>
            </a:endParaRPr>
          </a:p>
        </p:txBody>
      </p:sp>
      <p:sp>
        <p:nvSpPr>
          <p:cNvPr id="80900" name="Rectangle 4"/>
          <p:cNvSpPr>
            <a:spLocks noGrp="1" noChangeArrowheads="1"/>
          </p:cNvSpPr>
          <p:nvPr>
            <p:ph type="ftr" sz="quarter" idx="2"/>
          </p:nvPr>
        </p:nvSpPr>
        <p:spPr bwMode="auto">
          <a:xfrm>
            <a:off x="0" y="6515100"/>
            <a:ext cx="3962400" cy="342900"/>
          </a:xfrm>
          <a:prstGeom prst="rect">
            <a:avLst/>
          </a:prstGeom>
          <a:noFill/>
          <a:ln>
            <a:noFill/>
          </a:ln>
          <a:effectLst/>
        </p:spPr>
        <p:txBody>
          <a:bodyPr vert="horz" wrap="none" lIns="91440" tIns="45720" rIns="91440" bIns="45720" numCol="1" anchor="b" anchorCtr="0" compatLnSpc="1"/>
          <a:lstStyle>
            <a:lvl1pPr algn="l" eaLnBrk="1" hangingPunct="1">
              <a:spcBef>
                <a:spcPct val="50000"/>
              </a:spcBef>
              <a:defRPr sz="1200">
                <a:ea typeface="长城楷体" pitchFamily="49" charset="-122"/>
              </a:defRPr>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200" b="1" i="0" u="none" strike="noStrike" kern="1200" cap="none" spc="0" normalizeH="0" baseline="0" noProof="0">
              <a:ln>
                <a:noFill/>
              </a:ln>
              <a:solidFill>
                <a:schemeClr val="tx1"/>
              </a:solidFill>
              <a:effectLst/>
              <a:uLnTx/>
              <a:uFillTx/>
              <a:latin typeface="Times New Roman" panose="02020603050405020304" pitchFamily="18" charset="0"/>
              <a:ea typeface="长城楷体" pitchFamily="49" charset="-122"/>
              <a:cs typeface="+mn-cs"/>
            </a:endParaRPr>
          </a:p>
        </p:txBody>
      </p:sp>
      <p:sp>
        <p:nvSpPr>
          <p:cNvPr id="80901" name="Rectangle 5"/>
          <p:cNvSpPr>
            <a:spLocks noGrp="1" noChangeArrowheads="1"/>
          </p:cNvSpPr>
          <p:nvPr>
            <p:ph type="sldNum" sz="quarter" idx="3"/>
          </p:nvPr>
        </p:nvSpPr>
        <p:spPr bwMode="auto">
          <a:xfrm>
            <a:off x="2619375" y="6267450"/>
            <a:ext cx="3962400" cy="342900"/>
          </a:xfrm>
          <a:prstGeom prst="rect">
            <a:avLst/>
          </a:prstGeom>
          <a:noFill/>
          <a:ln>
            <a:noFill/>
          </a:ln>
          <a:effectLst/>
        </p:spPr>
        <p:txBody>
          <a:bodyPr vert="horz" wrap="none" lIns="91440" tIns="45720" rIns="91440" bIns="45720" numCol="1" anchor="b" anchorCtr="0" compatLnSpc="1"/>
          <a:lstStyle/>
          <a:p>
            <a:pPr lvl="0" algn="ctr" eaLnBrk="1" hangingPunct="1">
              <a:spcBef>
                <a:spcPct val="50000"/>
              </a:spcBef>
            </a:pPr>
            <a:r>
              <a:rPr lang="zh-CN" altLang="en-US" sz="1200" dirty="0">
                <a:ea typeface="长城楷体" pitchFamily="49" charset="-122"/>
              </a:rPr>
              <a:t>数字电路第三章</a:t>
            </a:r>
            <a:r>
              <a:rPr lang="en-US" altLang="zh-CN" sz="1200" dirty="0">
                <a:ea typeface="长城楷体" pitchFamily="49" charset="-122"/>
              </a:rPr>
              <a:t>--</a:t>
            </a:r>
            <a:r>
              <a:rPr lang="zh-CN" altLang="en-US" sz="1200" dirty="0">
                <a:ea typeface="长城楷体" pitchFamily="49" charset="-122"/>
              </a:rPr>
              <a:t>第</a:t>
            </a:r>
            <a:fld id="{9A0DB2DC-4C9A-4742-B13C-FB6460FD3503}" type="slidenum">
              <a:rPr lang="zh-CN" altLang="en-US" sz="1200" dirty="0">
                <a:ea typeface="长城楷体" pitchFamily="49" charset="-122"/>
              </a:rPr>
              <a:t>‹#›</a:t>
            </a:fld>
            <a:r>
              <a:rPr lang="zh-CN" altLang="en-US" sz="1200" dirty="0">
                <a:ea typeface="长城楷体" pitchFamily="49" charset="-122"/>
              </a:rPr>
              <a:t>页</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962400" cy="342900"/>
          </a:xfrm>
          <a:prstGeom prst="rect">
            <a:avLst/>
          </a:prstGeom>
          <a:noFill/>
          <a:ln>
            <a:noFill/>
          </a:ln>
          <a:effectLst/>
        </p:spPr>
        <p:txBody>
          <a:bodyPr vert="horz" wrap="none" lIns="90000" tIns="46800" rIns="90000" bIns="46800" numCol="1" anchor="ctr" anchorCtr="0" compatLnSpc="1"/>
          <a:lstStyle>
            <a:lvl1pPr algn="l" eaLnBrk="1" hangingPunct="1">
              <a:spcBef>
                <a:spcPct val="0"/>
              </a:spcBef>
              <a:defRPr sz="1200">
                <a:ea typeface="长城楷体"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solidFill>
              <a:effectLst/>
              <a:uLnTx/>
              <a:uFillTx/>
              <a:latin typeface="Times New Roman" panose="02020603050405020304" pitchFamily="18" charset="0"/>
              <a:ea typeface="长城楷体" pitchFamily="49" charset="-122"/>
              <a:cs typeface="+mn-cs"/>
            </a:endParaRPr>
          </a:p>
        </p:txBody>
      </p:sp>
      <p:sp>
        <p:nvSpPr>
          <p:cNvPr id="19459" name="Rectangle 3"/>
          <p:cNvSpPr>
            <a:spLocks noGrp="1" noChangeArrowheads="1"/>
          </p:cNvSpPr>
          <p:nvPr>
            <p:ph type="dt" idx="1"/>
          </p:nvPr>
        </p:nvSpPr>
        <p:spPr bwMode="auto">
          <a:xfrm>
            <a:off x="5181600" y="0"/>
            <a:ext cx="3962400" cy="342900"/>
          </a:xfrm>
          <a:prstGeom prst="rect">
            <a:avLst/>
          </a:prstGeom>
          <a:noFill/>
          <a:ln>
            <a:noFill/>
          </a:ln>
          <a:effectLst/>
        </p:spPr>
        <p:txBody>
          <a:bodyPr vert="horz" wrap="none" lIns="90000" tIns="46800" rIns="90000" bIns="46800" numCol="1" anchor="ctr" anchorCtr="0" compatLnSpc="1"/>
          <a:lstStyle>
            <a:lvl1pPr algn="r" eaLnBrk="1" hangingPunct="1">
              <a:spcBef>
                <a:spcPct val="0"/>
              </a:spcBef>
              <a:defRPr sz="1200">
                <a:ea typeface="长城楷体" pitchFamily="49"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solidFill>
              <a:effectLst/>
              <a:uLnTx/>
              <a:uFillTx/>
              <a:latin typeface="Times New Roman" panose="02020603050405020304" pitchFamily="18" charset="0"/>
              <a:ea typeface="长城楷体" pitchFamily="49" charset="-122"/>
              <a:cs typeface="+mn-cs"/>
            </a:endParaRPr>
          </a:p>
        </p:txBody>
      </p:sp>
      <p:sp>
        <p:nvSpPr>
          <p:cNvPr id="2052" name="Rectangle 4"/>
          <p:cNvSpPr>
            <a:spLocks noGrp="1" noRot="1" noChangeAspect="1" noTextEdit="1"/>
          </p:cNvSpPr>
          <p:nvPr>
            <p:ph type="sldImg" idx="2"/>
          </p:nvPr>
        </p:nvSpPr>
        <p:spPr>
          <a:xfrm>
            <a:off x="2857500" y="514350"/>
            <a:ext cx="3429000" cy="2571750"/>
          </a:xfrm>
          <a:prstGeom prst="rect">
            <a:avLst/>
          </a:prstGeom>
          <a:noFill/>
          <a:ln w="9525" cap="flat" cmpd="sng">
            <a:solidFill>
              <a:srgbClr val="000000"/>
            </a:solidFill>
            <a:prstDash val="solid"/>
            <a:miter/>
            <a:headEnd type="none" w="med" len="med"/>
            <a:tailEnd type="none" w="med" len="med"/>
          </a:ln>
        </p:spPr>
      </p:sp>
      <p:sp>
        <p:nvSpPr>
          <p:cNvPr id="19461" name="Rectangle 5"/>
          <p:cNvSpPr>
            <a:spLocks noGrp="1" noChangeArrowheads="1"/>
          </p:cNvSpPr>
          <p:nvPr>
            <p:ph type="body" sz="quarter" idx="3"/>
          </p:nvPr>
        </p:nvSpPr>
        <p:spPr bwMode="auto">
          <a:xfrm>
            <a:off x="1219200" y="3257550"/>
            <a:ext cx="6705600" cy="3086100"/>
          </a:xfrm>
          <a:prstGeom prst="rect">
            <a:avLst/>
          </a:prstGeom>
          <a:noFill/>
          <a:ln>
            <a:noFill/>
          </a:ln>
          <a:effectLst/>
        </p:spPr>
        <p:txBody>
          <a:bodyPr vert="horz" wrap="none" lIns="90000" tIns="46800" rIns="90000" bIns="4680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19462" name="Rectangle 6"/>
          <p:cNvSpPr>
            <a:spLocks noGrp="1" noChangeArrowheads="1"/>
          </p:cNvSpPr>
          <p:nvPr>
            <p:ph type="ftr" sz="quarter" idx="4"/>
          </p:nvPr>
        </p:nvSpPr>
        <p:spPr bwMode="auto">
          <a:xfrm>
            <a:off x="0" y="6515100"/>
            <a:ext cx="3962400" cy="342900"/>
          </a:xfrm>
          <a:prstGeom prst="rect">
            <a:avLst/>
          </a:prstGeom>
          <a:noFill/>
          <a:ln>
            <a:noFill/>
          </a:ln>
          <a:effectLst/>
        </p:spPr>
        <p:txBody>
          <a:bodyPr vert="horz" wrap="none" lIns="90000" tIns="46800" rIns="90000" bIns="46800" numCol="1" anchor="b" anchorCtr="0" compatLnSpc="1"/>
          <a:lstStyle>
            <a:lvl1pPr algn="l" eaLnBrk="1" hangingPunct="1">
              <a:spcBef>
                <a:spcPct val="0"/>
              </a:spcBef>
              <a:defRPr sz="1200">
                <a:ea typeface="长城楷体"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solidFill>
              <a:effectLst/>
              <a:uLnTx/>
              <a:uFillTx/>
              <a:latin typeface="Times New Roman" panose="02020603050405020304" pitchFamily="18" charset="0"/>
              <a:ea typeface="长城楷体" pitchFamily="49" charset="-122"/>
              <a:cs typeface="+mn-cs"/>
            </a:endParaRPr>
          </a:p>
        </p:txBody>
      </p:sp>
      <p:sp>
        <p:nvSpPr>
          <p:cNvPr id="19463" name="Rectangle 7"/>
          <p:cNvSpPr>
            <a:spLocks noGrp="1" noChangeArrowheads="1"/>
          </p:cNvSpPr>
          <p:nvPr>
            <p:ph type="sldNum" sz="quarter" idx="5"/>
          </p:nvPr>
        </p:nvSpPr>
        <p:spPr bwMode="auto">
          <a:xfrm>
            <a:off x="5181600" y="6515100"/>
            <a:ext cx="3962400" cy="342900"/>
          </a:xfrm>
          <a:prstGeom prst="rect">
            <a:avLst/>
          </a:prstGeom>
          <a:noFill/>
          <a:ln>
            <a:noFill/>
          </a:ln>
          <a:effectLst/>
        </p:spPr>
        <p:txBody>
          <a:bodyPr vert="horz" wrap="none" lIns="90000" tIns="46800" rIns="90000" bIns="46800" numCol="1" anchor="b" anchorCtr="0" compatLnSpc="1"/>
          <a:lstStyle/>
          <a:p>
            <a:pPr lvl="0" algn="r" eaLnBrk="1" hangingPunct="1"/>
            <a:fld id="{9A0DB2DC-4C9A-4742-B13C-FB6460FD3503}" type="slidenum">
              <a:rPr lang="en-US" altLang="zh-CN" sz="1200" dirty="0">
                <a:ea typeface="长城楷体" pitchFamily="49" charset="-122"/>
              </a:rPr>
              <a:t>‹#›</a:t>
            </a:fld>
            <a:endParaRPr lang="en-US" altLang="zh-CN" sz="1200" dirty="0">
              <a:ea typeface="长城楷体" pitchFamily="49"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ln w="38100"/>
        </p:spPr>
        <p:txBody>
          <a:bodyPr wrap="none" lIns="90000" tIns="46800" rIns="90000" bIns="46800" anchor="ctr" anchorCtr="0"/>
          <a:lstStyle/>
          <a:p>
            <a:pPr lvl="0" algn="l"/>
            <a:r>
              <a:rPr lang="en-US" altLang="zh-CN" dirty="0">
                <a:sym typeface="+mn-ea"/>
              </a:rPr>
              <a:t>CMOS</a:t>
            </a:r>
            <a:r>
              <a:rPr lang="zh-CN" altLang="en-US" dirty="0">
                <a:sym typeface="+mn-ea"/>
              </a:rPr>
              <a:t>是</a:t>
            </a:r>
            <a:r>
              <a:rPr lang="en-US" altLang="zh-CN" dirty="0">
                <a:sym typeface="+mn-ea"/>
              </a:rPr>
              <a:t>Complementary Metal Oxide Semiconductor</a:t>
            </a:r>
            <a:r>
              <a:rPr lang="zh-CN" altLang="en-US" dirty="0">
                <a:sym typeface="+mn-ea"/>
              </a:rPr>
              <a:t>（互补金属氧化物半导体）的缩写。</a:t>
            </a:r>
            <a:endParaRPr lang="en-US" altLang="zh-CN" dirty="0"/>
          </a:p>
          <a:p>
            <a:pPr lvl="0" algn="l"/>
            <a:r>
              <a:rPr lang="en-US" altLang="zh-CN" dirty="0">
                <a:sym typeface="+mn-ea"/>
              </a:rPr>
              <a:t>TTL</a:t>
            </a:r>
            <a:r>
              <a:rPr lang="zh-CN" altLang="en-US" dirty="0">
                <a:sym typeface="+mn-ea"/>
              </a:rPr>
              <a:t>集成电路的全名是晶体管</a:t>
            </a:r>
            <a:r>
              <a:rPr lang="en-US" altLang="zh-CN" dirty="0">
                <a:sym typeface="+mn-ea"/>
              </a:rPr>
              <a:t>-</a:t>
            </a:r>
            <a:r>
              <a:rPr lang="zh-CN" altLang="en-US" dirty="0">
                <a:sym typeface="+mn-ea"/>
              </a:rPr>
              <a:t>晶体管逻辑集成电路（</a:t>
            </a:r>
            <a:r>
              <a:rPr lang="en-US" altLang="zh-CN" dirty="0">
                <a:sym typeface="+mn-ea"/>
              </a:rPr>
              <a:t>Transistor-Transistor Logic)</a:t>
            </a:r>
            <a:r>
              <a:rPr lang="zh-CN" altLang="en-US" dirty="0">
                <a:sym typeface="+mn-ea"/>
              </a:rPr>
              <a:t>。</a:t>
            </a:r>
            <a:endParaRPr lang="en-US" altLang="zh-CN" dirty="0"/>
          </a:p>
          <a:p>
            <a:pPr lvl="0" algn="l"/>
            <a:r>
              <a:rPr lang="zh-CN" altLang="en-US" dirty="0">
                <a:sym typeface="+mn-ea"/>
              </a:rPr>
              <a:t>早期的器件多是</a:t>
            </a:r>
            <a:r>
              <a:rPr lang="en-US" altLang="zh-CN" dirty="0">
                <a:sym typeface="+mn-ea"/>
              </a:rPr>
              <a:t>TTL</a:t>
            </a:r>
            <a:r>
              <a:rPr lang="zh-CN" altLang="en-US" dirty="0">
                <a:sym typeface="+mn-ea"/>
              </a:rPr>
              <a:t>电平，如早先的</a:t>
            </a:r>
            <a:r>
              <a:rPr lang="en-US" altLang="zh-CN" dirty="0">
                <a:solidFill>
                  <a:srgbClr val="595959"/>
                </a:solidFill>
                <a:sym typeface="+mn-ea"/>
              </a:rPr>
              <a:t>54</a:t>
            </a:r>
            <a:r>
              <a:rPr lang="zh-CN" altLang="en-US" dirty="0">
                <a:solidFill>
                  <a:srgbClr val="595959"/>
                </a:solidFill>
                <a:sym typeface="+mn-ea"/>
              </a:rPr>
              <a:t>系列和</a:t>
            </a:r>
            <a:r>
              <a:rPr lang="en-US" altLang="zh-CN" dirty="0">
                <a:solidFill>
                  <a:srgbClr val="595959"/>
                </a:solidFill>
                <a:sym typeface="+mn-ea"/>
              </a:rPr>
              <a:t>74</a:t>
            </a:r>
            <a:r>
              <a:rPr lang="zh-CN" altLang="en-US" dirty="0">
                <a:solidFill>
                  <a:srgbClr val="595959"/>
                </a:solidFill>
                <a:sym typeface="+mn-ea"/>
              </a:rPr>
              <a:t>系列。</a:t>
            </a:r>
            <a:r>
              <a:rPr lang="zh-CN" altLang="en-US" dirty="0">
                <a:sym typeface="+mn-ea"/>
              </a:rPr>
              <a:t>现在的大部分器件使用的工艺都是</a:t>
            </a:r>
            <a:r>
              <a:rPr lang="en-US" altLang="zh-CN" dirty="0">
                <a:sym typeface="+mn-ea"/>
              </a:rPr>
              <a:t>CMOS</a:t>
            </a:r>
            <a:r>
              <a:rPr lang="zh-CN" altLang="en-US" dirty="0">
                <a:sym typeface="+mn-ea"/>
              </a:rPr>
              <a:t>工艺。</a:t>
            </a:r>
            <a:endParaRPr lang="zh-CN" altLang="en-US" dirty="0"/>
          </a:p>
          <a:p>
            <a:pPr lvl="0" algn="l"/>
            <a:endParaRPr lang="en-US" altLang="zh-CN" dirty="0"/>
          </a:p>
          <a:p>
            <a:pPr lvl="0" algn="l"/>
            <a:r>
              <a:rPr lang="zh-CN" altLang="en-US" dirty="0">
                <a:sym typeface="+mn-ea"/>
              </a:rPr>
              <a:t>巨大规模集成电路</a:t>
            </a:r>
            <a:r>
              <a:rPr lang="en-US" altLang="zh-CN" dirty="0">
                <a:sym typeface="+mn-ea"/>
              </a:rPr>
              <a:t>(Ultra Large-Scale Integration</a:t>
            </a:r>
            <a:r>
              <a:rPr lang="zh-CN" altLang="en-US" dirty="0">
                <a:sym typeface="+mn-ea"/>
              </a:rPr>
              <a:t>：</a:t>
            </a:r>
            <a:r>
              <a:rPr lang="en-US" altLang="zh-CN" dirty="0">
                <a:sym typeface="+mn-ea"/>
              </a:rPr>
              <a:t>ULSI</a:t>
            </a:r>
            <a:r>
              <a:rPr lang="zh-CN" altLang="en-US" dirty="0">
                <a:sym typeface="+mn-ea"/>
              </a:rPr>
              <a:t>。</a:t>
            </a:r>
            <a:endParaRPr lang="en-US" altLang="zh-CN" dirty="0"/>
          </a:p>
          <a:p>
            <a:pPr lvl="0" algn="l"/>
            <a:r>
              <a:rPr lang="zh-CN" altLang="en-US" dirty="0">
                <a:sym typeface="+mn-ea"/>
              </a:rPr>
              <a:t>通常认为</a:t>
            </a:r>
            <a:r>
              <a:rPr lang="en-US" altLang="zh-CN" dirty="0">
                <a:sym typeface="+mn-ea"/>
              </a:rPr>
              <a:t>SSI</a:t>
            </a:r>
            <a:r>
              <a:rPr lang="zh-CN" altLang="en-US" dirty="0">
                <a:sym typeface="+mn-ea"/>
              </a:rPr>
              <a:t>电路包含的门电路不超过</a:t>
            </a:r>
            <a:r>
              <a:rPr lang="en-US" altLang="zh-CN" dirty="0">
                <a:sym typeface="+mn-ea"/>
              </a:rPr>
              <a:t>10</a:t>
            </a:r>
            <a:r>
              <a:rPr lang="zh-CN" altLang="en-US" dirty="0">
                <a:sym typeface="+mn-ea"/>
              </a:rPr>
              <a:t>个</a:t>
            </a:r>
            <a:r>
              <a:rPr lang="en-US" altLang="zh-CN" dirty="0">
                <a:sym typeface="+mn-ea"/>
              </a:rPr>
              <a:t>,MSI</a:t>
            </a:r>
            <a:r>
              <a:rPr lang="zh-CN" altLang="en-US" dirty="0">
                <a:sym typeface="+mn-ea"/>
              </a:rPr>
              <a:t>电路中包含的门电路数目为</a:t>
            </a:r>
            <a:r>
              <a:rPr lang="en-US" altLang="zh-CN" dirty="0">
                <a:sym typeface="+mn-ea"/>
              </a:rPr>
              <a:t>10~100</a:t>
            </a:r>
            <a:r>
              <a:rPr lang="zh-CN" altLang="en-US" dirty="0">
                <a:sym typeface="+mn-ea"/>
              </a:rPr>
              <a:t>个</a:t>
            </a:r>
            <a:r>
              <a:rPr lang="en-US" altLang="zh-CN" dirty="0">
                <a:sym typeface="+mn-ea"/>
              </a:rPr>
              <a:t>,LSI</a:t>
            </a:r>
            <a:r>
              <a:rPr lang="zh-CN" altLang="en-US" dirty="0">
                <a:sym typeface="+mn-ea"/>
              </a:rPr>
              <a:t>电路中包含的门电路数目为</a:t>
            </a:r>
            <a:r>
              <a:rPr lang="en-US" altLang="zh-CN" dirty="0">
                <a:sym typeface="+mn-ea"/>
              </a:rPr>
              <a:t>100 ~10 000</a:t>
            </a:r>
            <a:r>
              <a:rPr lang="zh-CN" altLang="en-US" dirty="0">
                <a:sym typeface="+mn-ea"/>
              </a:rPr>
              <a:t>个</a:t>
            </a:r>
            <a:r>
              <a:rPr lang="en-US" altLang="zh-CN" dirty="0">
                <a:sym typeface="+mn-ea"/>
              </a:rPr>
              <a:t>,VLSI</a:t>
            </a:r>
            <a:r>
              <a:rPr lang="zh-CN" altLang="en-US" dirty="0">
                <a:sym typeface="+mn-ea"/>
              </a:rPr>
              <a:t>电路中包含的门电路数目为</a:t>
            </a:r>
            <a:r>
              <a:rPr lang="en-US" altLang="zh-CN" dirty="0">
                <a:sym typeface="+mn-ea"/>
              </a:rPr>
              <a:t>10 000 ~100 000</a:t>
            </a:r>
            <a:r>
              <a:rPr lang="zh-CN" altLang="en-US" dirty="0">
                <a:sym typeface="+mn-ea"/>
              </a:rPr>
              <a:t>个</a:t>
            </a:r>
            <a:r>
              <a:rPr lang="en-US" altLang="zh-CN" dirty="0">
                <a:sym typeface="+mn-ea"/>
              </a:rPr>
              <a:t>,ULSI</a:t>
            </a:r>
            <a:r>
              <a:rPr lang="zh-CN" altLang="en-US" dirty="0">
                <a:sym typeface="+mn-ea"/>
              </a:rPr>
              <a:t>电路包含的门电路数目在</a:t>
            </a:r>
            <a:r>
              <a:rPr lang="en-US" altLang="zh-CN" dirty="0">
                <a:sym typeface="+mn-ea"/>
              </a:rPr>
              <a:t>100 000</a:t>
            </a:r>
            <a:r>
              <a:rPr lang="zh-CN" altLang="en-US" dirty="0">
                <a:sym typeface="+mn-ea"/>
              </a:rPr>
              <a:t>个以上。</a:t>
            </a:r>
            <a:endParaRPr lang="en-US" altLang="zh-CN" dirty="0"/>
          </a:p>
          <a:p>
            <a:pPr lvl="0" algn="l"/>
            <a:endParaRPr lang="en-US" altLang="zh-CN" dirty="0"/>
          </a:p>
          <a:p>
            <a:pPr lvl="0" algn="l"/>
            <a:r>
              <a:rPr lang="zh-CN" altLang="en-US" dirty="0">
                <a:sym typeface="+mn-ea"/>
              </a:rPr>
              <a:t>麒麟</a:t>
            </a:r>
            <a:r>
              <a:rPr lang="en-US" altLang="zh-CN" dirty="0">
                <a:sym typeface="+mn-ea"/>
              </a:rPr>
              <a:t>9000SCPU</a:t>
            </a:r>
            <a:r>
              <a:rPr lang="zh-CN" altLang="en-US" dirty="0">
                <a:sym typeface="+mn-ea"/>
              </a:rPr>
              <a:t>部分采用</a:t>
            </a:r>
            <a:r>
              <a:rPr lang="en-US" altLang="zh-CN" dirty="0">
                <a:sym typeface="+mn-ea"/>
              </a:rPr>
              <a:t>12</a:t>
            </a:r>
            <a:r>
              <a:rPr lang="zh-CN" altLang="en-US" dirty="0">
                <a:sym typeface="+mn-ea"/>
              </a:rPr>
              <a:t>核心</a:t>
            </a:r>
            <a:r>
              <a:rPr lang="en-US" altLang="zh-CN" dirty="0">
                <a:sym typeface="+mn-ea"/>
              </a:rPr>
              <a:t>2+6+4</a:t>
            </a:r>
            <a:r>
              <a:rPr lang="zh-CN" altLang="en-US" dirty="0">
                <a:sym typeface="+mn-ea"/>
              </a:rPr>
              <a:t>架构，其中包括两颗</a:t>
            </a:r>
            <a:r>
              <a:rPr lang="en-US" altLang="zh-CN" dirty="0">
                <a:sym typeface="+mn-ea"/>
              </a:rPr>
              <a:t>A34</a:t>
            </a:r>
            <a:r>
              <a:rPr lang="zh-CN" altLang="en-US" dirty="0">
                <a:sym typeface="+mn-ea"/>
              </a:rPr>
              <a:t>核心，六颗定制的</a:t>
            </a:r>
            <a:r>
              <a:rPr lang="en-US" altLang="zh-CN" dirty="0">
                <a:sym typeface="+mn-ea"/>
              </a:rPr>
              <a:t>A78AE</a:t>
            </a:r>
            <a:r>
              <a:rPr lang="zh-CN" altLang="en-US" dirty="0">
                <a:sym typeface="+mn-ea"/>
              </a:rPr>
              <a:t>核心和四颗</a:t>
            </a:r>
            <a:r>
              <a:rPr lang="en-US" altLang="zh-CN" dirty="0">
                <a:sym typeface="+mn-ea"/>
              </a:rPr>
              <a:t>A510</a:t>
            </a:r>
            <a:r>
              <a:rPr lang="zh-CN" altLang="en-US" dirty="0">
                <a:sym typeface="+mn-ea"/>
              </a:rPr>
              <a:t>核心，最高主频</a:t>
            </a:r>
            <a:r>
              <a:rPr lang="en-US" altLang="zh-CN" dirty="0">
                <a:sym typeface="+mn-ea"/>
              </a:rPr>
              <a:t>2.62GHz</a:t>
            </a:r>
            <a:r>
              <a:rPr lang="zh-CN" altLang="en-US" dirty="0">
                <a:sym typeface="+mn-ea"/>
              </a:rPr>
              <a:t>；</a:t>
            </a:r>
            <a:r>
              <a:rPr lang="en-US" altLang="zh-CN" dirty="0">
                <a:sym typeface="+mn-ea"/>
              </a:rPr>
              <a:t>GPU</a:t>
            </a:r>
            <a:r>
              <a:rPr lang="zh-CN" altLang="en-US" dirty="0">
                <a:sym typeface="+mn-ea"/>
              </a:rPr>
              <a:t>型号为</a:t>
            </a:r>
            <a:r>
              <a:rPr lang="en-US" altLang="zh-CN" dirty="0">
                <a:sym typeface="+mn-ea"/>
              </a:rPr>
              <a:t>Maleoon</a:t>
            </a:r>
            <a:r>
              <a:rPr lang="zh-CN" altLang="en-US" dirty="0">
                <a:sym typeface="+mn-ea"/>
              </a:rPr>
              <a:t>，架构未知。</a:t>
            </a:r>
            <a:endParaRPr lang="en-US" altLang="zh-CN" dirty="0"/>
          </a:p>
          <a:p>
            <a:pPr lvl="0" algn="l"/>
            <a:r>
              <a:rPr lang="zh-CN" altLang="en-US" dirty="0">
                <a:sym typeface="+mn-ea"/>
              </a:rPr>
              <a:t>麒麟</a:t>
            </a:r>
            <a:r>
              <a:rPr lang="en-US" altLang="zh-CN" dirty="0">
                <a:sym typeface="+mn-ea"/>
              </a:rPr>
              <a:t>9000s</a:t>
            </a:r>
            <a:r>
              <a:rPr lang="zh-CN" altLang="en-US" dirty="0">
                <a:sym typeface="+mn-ea"/>
              </a:rPr>
              <a:t>芯片作为全球首款基于</a:t>
            </a:r>
            <a:r>
              <a:rPr lang="en-US" altLang="zh-CN" dirty="0">
                <a:sym typeface="+mn-ea"/>
              </a:rPr>
              <a:t>5</a:t>
            </a:r>
            <a:r>
              <a:rPr lang="zh-CN" altLang="en-US" dirty="0">
                <a:sym typeface="+mn-ea"/>
              </a:rPr>
              <a:t>纳米工艺制程的</a:t>
            </a:r>
            <a:r>
              <a:rPr lang="en-US" altLang="zh-CN" dirty="0">
                <a:sym typeface="+mn-ea"/>
              </a:rPr>
              <a:t>5G</a:t>
            </a:r>
            <a:r>
              <a:rPr lang="zh-CN" altLang="en-US" dirty="0">
                <a:sym typeface="+mn-ea"/>
              </a:rPr>
              <a:t>手机芯片，其集成了高达</a:t>
            </a:r>
            <a:r>
              <a:rPr lang="en-US" altLang="zh-CN" dirty="0">
                <a:sym typeface="+mn-ea"/>
              </a:rPr>
              <a:t>153</a:t>
            </a:r>
            <a:r>
              <a:rPr lang="zh-CN" altLang="en-US" dirty="0">
                <a:sym typeface="+mn-ea"/>
              </a:rPr>
              <a:t>亿个晶体管。</a:t>
            </a:r>
            <a:endParaRPr lang="en-US" altLang="zh-CN" dirty="0"/>
          </a:p>
          <a:p>
            <a:pPr lvl="0" algn="l"/>
            <a:endParaRPr lang="en-US" altLang="zh-CN" dirty="0"/>
          </a:p>
          <a:p>
            <a:pPr lvl="0" algn="l"/>
            <a:r>
              <a:rPr lang="zh-CN" altLang="en-US" dirty="0">
                <a:sym typeface="+mn-ea"/>
              </a:rPr>
              <a:t>晶圆： </a:t>
            </a:r>
            <a:r>
              <a:rPr lang="en-US" altLang="zh-CN" dirty="0">
                <a:sym typeface="+mn-ea"/>
              </a:rPr>
              <a:t>CS-2</a:t>
            </a:r>
            <a:r>
              <a:rPr lang="zh-CN" altLang="en-US" dirty="0">
                <a:sym typeface="+mn-ea"/>
              </a:rPr>
              <a:t>，晶体管数量达到 </a:t>
            </a:r>
            <a:r>
              <a:rPr lang="en-US" altLang="zh-CN" dirty="0">
                <a:sym typeface="+mn-ea"/>
              </a:rPr>
              <a:t>2.6 </a:t>
            </a:r>
            <a:r>
              <a:rPr lang="zh-CN" altLang="en-US" dirty="0">
                <a:sym typeface="+mn-ea"/>
              </a:rPr>
              <a:t>万亿个，</a:t>
            </a:r>
            <a:r>
              <a:rPr lang="en-US" altLang="zh-CN" dirty="0">
                <a:sym typeface="+mn-ea"/>
              </a:rPr>
              <a:t>CS-2</a:t>
            </a:r>
            <a:r>
              <a:rPr lang="zh-CN" altLang="en-US" dirty="0">
                <a:sym typeface="+mn-ea"/>
              </a:rPr>
              <a:t>系统单个芯片上集成</a:t>
            </a:r>
            <a:r>
              <a:rPr lang="en-US" altLang="zh-CN" dirty="0">
                <a:sym typeface="+mn-ea"/>
              </a:rPr>
              <a:t>85</a:t>
            </a:r>
            <a:r>
              <a:rPr lang="zh-CN" altLang="en-US" dirty="0">
                <a:sym typeface="+mn-ea"/>
              </a:rPr>
              <a:t>万个</a:t>
            </a:r>
            <a:r>
              <a:rPr lang="en-US" altLang="zh-CN" dirty="0">
                <a:sym typeface="+mn-ea"/>
              </a:rPr>
              <a:t>AI</a:t>
            </a:r>
            <a:r>
              <a:rPr lang="zh-CN" altLang="en-US" dirty="0">
                <a:sym typeface="+mn-ea"/>
              </a:rPr>
              <a:t>优化内核。</a:t>
            </a:r>
            <a:endParaRPr lang="en-US" altLang="zh-CN" dirty="0"/>
          </a:p>
          <a:p>
            <a:pPr lvl="0" algn="l"/>
            <a:r>
              <a:rPr lang="en-US" altLang="zh-CN" dirty="0">
                <a:sym typeface="+mn-ea"/>
              </a:rPr>
              <a:t>CS-1</a:t>
            </a:r>
            <a:r>
              <a:rPr lang="zh-CN" altLang="en-US" dirty="0">
                <a:sym typeface="+mn-ea"/>
              </a:rPr>
              <a:t>，</a:t>
            </a:r>
            <a:r>
              <a:rPr lang="en-US" altLang="zh-CN" dirty="0">
                <a:sym typeface="+mn-ea"/>
              </a:rPr>
              <a:t> 1.2 </a:t>
            </a:r>
            <a:r>
              <a:rPr lang="zh-CN" altLang="en-US" dirty="0">
                <a:sym typeface="+mn-ea"/>
              </a:rPr>
              <a:t>万亿晶体管，</a:t>
            </a:r>
            <a:r>
              <a:rPr lang="en-US" altLang="zh-CN" dirty="0">
                <a:sym typeface="+mn-ea"/>
              </a:rPr>
              <a:t>1</a:t>
            </a:r>
            <a:r>
              <a:rPr lang="zh-CN" altLang="en-US" dirty="0">
                <a:sym typeface="+mn-ea"/>
              </a:rPr>
              <a:t>个系统相当于</a:t>
            </a:r>
            <a:r>
              <a:rPr lang="en-US" altLang="zh-CN" dirty="0">
                <a:sym typeface="+mn-ea"/>
              </a:rPr>
              <a:t>1000</a:t>
            </a:r>
            <a:r>
              <a:rPr lang="zh-CN" altLang="en-US" dirty="0">
                <a:sym typeface="+mn-ea"/>
              </a:rPr>
              <a:t>个</a:t>
            </a:r>
            <a:r>
              <a:rPr lang="en-US" altLang="zh-CN" dirty="0">
                <a:sym typeface="+mn-ea"/>
              </a:rPr>
              <a:t>Nvidia V100</a:t>
            </a:r>
            <a:r>
              <a:rPr lang="zh-CN" altLang="en-US" dirty="0">
                <a:sym typeface="+mn-ea"/>
              </a:rPr>
              <a:t>。</a:t>
            </a:r>
            <a:endParaRPr lang="en-US" altLang="zh-CN" dirty="0"/>
          </a:p>
          <a:p>
            <a:pPr lvl="0" algn="l"/>
            <a:endParaRPr lang="en-US" altLang="zh-CN" dirty="0"/>
          </a:p>
          <a:p>
            <a:pPr lvl="0" algn="l"/>
            <a:r>
              <a:rPr lang="zh-CN" altLang="en-US" dirty="0">
                <a:sym typeface="+mn-ea"/>
              </a:rPr>
              <a:t>从制造工艺的类型上又可以将数字集成电路分为双极型</a:t>
            </a:r>
            <a:r>
              <a:rPr lang="en-US" altLang="zh-CN" dirty="0">
                <a:sym typeface="+mn-ea"/>
              </a:rPr>
              <a:t>,</a:t>
            </a:r>
            <a:r>
              <a:rPr lang="zh-CN" altLang="en-US" dirty="0">
                <a:sym typeface="+mn-ea"/>
              </a:rPr>
              <a:t>单极型和混合型三种。在数字集成电路发展的历史过程中</a:t>
            </a:r>
            <a:r>
              <a:rPr lang="en-US" altLang="zh-CN" dirty="0">
                <a:sym typeface="+mn-ea"/>
              </a:rPr>
              <a:t>,</a:t>
            </a:r>
            <a:r>
              <a:rPr lang="zh-CN" altLang="en-US" dirty="0">
                <a:sym typeface="+mn-ea"/>
              </a:rPr>
              <a:t>首先得到推广应用的是双极型的</a:t>
            </a:r>
            <a:r>
              <a:rPr lang="en-US" altLang="zh-CN" dirty="0">
                <a:sym typeface="+mn-ea"/>
              </a:rPr>
              <a:t>TTL</a:t>
            </a:r>
            <a:r>
              <a:rPr lang="zh-CN" altLang="en-US" dirty="0">
                <a:sym typeface="+mn-ea"/>
              </a:rPr>
              <a:t>电路。然而</a:t>
            </a:r>
            <a:r>
              <a:rPr lang="en-US" altLang="zh-CN" dirty="0">
                <a:sym typeface="+mn-ea"/>
              </a:rPr>
              <a:t>TTL</a:t>
            </a:r>
            <a:r>
              <a:rPr lang="zh-CN" altLang="en-US" dirty="0">
                <a:sym typeface="+mn-ea"/>
              </a:rPr>
              <a:t>电路存在着一个严重的缺点</a:t>
            </a:r>
            <a:r>
              <a:rPr lang="en-US" altLang="zh-CN" dirty="0">
                <a:sym typeface="+mn-ea"/>
              </a:rPr>
              <a:t>,</a:t>
            </a:r>
            <a:r>
              <a:rPr lang="zh-CN" altLang="en-US" dirty="0">
                <a:sym typeface="+mn-ea"/>
              </a:rPr>
              <a:t>就是功耗比较大。因此</a:t>
            </a:r>
            <a:r>
              <a:rPr lang="en-US" altLang="zh-CN" dirty="0">
                <a:sym typeface="+mn-ea"/>
              </a:rPr>
              <a:t>,TTL</a:t>
            </a:r>
            <a:r>
              <a:rPr lang="zh-CN" altLang="en-US" dirty="0">
                <a:sym typeface="+mn-ea"/>
              </a:rPr>
              <a:t>电路只能制成小规模和中规模的集成电路。</a:t>
            </a:r>
            <a:endParaRPr lang="en-US" altLang="zh-CN" dirty="0"/>
          </a:p>
          <a:p>
            <a:pPr lvl="0" algn="l"/>
            <a:r>
              <a:rPr lang="zh-CN" altLang="en-US" dirty="0">
                <a:sym typeface="+mn-ea"/>
              </a:rPr>
              <a:t>在单极型数字集成电路当中</a:t>
            </a:r>
            <a:r>
              <a:rPr lang="en-US" altLang="zh-CN" dirty="0">
                <a:sym typeface="+mn-ea"/>
              </a:rPr>
              <a:t>,</a:t>
            </a:r>
            <a:r>
              <a:rPr lang="zh-CN" altLang="en-US" dirty="0">
                <a:sym typeface="+mn-ea"/>
              </a:rPr>
              <a:t>目前用得最多的要属</a:t>
            </a:r>
            <a:r>
              <a:rPr lang="en-US" altLang="zh-CN" dirty="0">
                <a:sym typeface="+mn-ea"/>
              </a:rPr>
              <a:t>CMOS</a:t>
            </a:r>
            <a:r>
              <a:rPr lang="zh-CN" altLang="en-US" dirty="0">
                <a:sym typeface="+mn-ea"/>
              </a:rPr>
              <a:t>集成电路了。</a:t>
            </a:r>
            <a:r>
              <a:rPr lang="en-US" altLang="zh-CN" dirty="0">
                <a:sym typeface="+mn-ea"/>
              </a:rPr>
              <a:t>CMOS</a:t>
            </a:r>
            <a:r>
              <a:rPr lang="zh-CN" altLang="en-US" dirty="0">
                <a:sym typeface="+mn-ea"/>
              </a:rPr>
              <a:t>集成电路是“互补金属</a:t>
            </a:r>
            <a:r>
              <a:rPr lang="en-US" altLang="zh-CN" dirty="0">
                <a:sym typeface="+mn-ea"/>
              </a:rPr>
              <a:t>-</a:t>
            </a:r>
            <a:r>
              <a:rPr lang="zh-CN" altLang="en-US" dirty="0">
                <a:sym typeface="+mn-ea"/>
              </a:rPr>
              <a:t>氧化物半导体</a:t>
            </a:r>
            <a:r>
              <a:rPr lang="en-US" altLang="zh-CN" dirty="0">
                <a:sym typeface="+mn-ea"/>
              </a:rPr>
              <a:t>(Complementaly Metal-Oxide Semiconductor,</a:t>
            </a:r>
            <a:r>
              <a:rPr lang="zh-CN" altLang="en-US" dirty="0">
                <a:sym typeface="+mn-ea"/>
              </a:rPr>
              <a:t>简称</a:t>
            </a:r>
            <a:r>
              <a:rPr lang="en-US" altLang="zh-CN" dirty="0">
                <a:sym typeface="+mn-ea"/>
              </a:rPr>
              <a:t>CMOS)</a:t>
            </a:r>
            <a:r>
              <a:rPr lang="zh-CN" altLang="en-US" dirty="0">
                <a:sym typeface="+mn-ea"/>
              </a:rPr>
              <a:t>集成电路”的简称。它出现于</a:t>
            </a:r>
            <a:r>
              <a:rPr lang="en-US" altLang="zh-CN" dirty="0">
                <a:sym typeface="+mn-ea"/>
              </a:rPr>
              <a:t>20</a:t>
            </a:r>
            <a:r>
              <a:rPr lang="zh-CN" altLang="en-US" dirty="0">
                <a:sym typeface="+mn-ea"/>
              </a:rPr>
              <a:t>世纪</a:t>
            </a:r>
            <a:r>
              <a:rPr lang="en-US" altLang="zh-CN" dirty="0">
                <a:sym typeface="+mn-ea"/>
              </a:rPr>
              <a:t>60</a:t>
            </a:r>
            <a:r>
              <a:rPr lang="zh-CN" altLang="en-US" dirty="0">
                <a:sym typeface="+mn-ea"/>
              </a:rPr>
              <a:t>年代后期</a:t>
            </a:r>
            <a:r>
              <a:rPr lang="en-US" altLang="zh-CN" dirty="0">
                <a:sym typeface="+mn-ea"/>
              </a:rPr>
              <a:t>,</a:t>
            </a:r>
            <a:r>
              <a:rPr lang="zh-CN" altLang="en-US" dirty="0">
                <a:sym typeface="+mn-ea"/>
              </a:rPr>
              <a:t>由于使用了单极型的</a:t>
            </a:r>
            <a:r>
              <a:rPr lang="en-US" altLang="zh-CN" dirty="0">
                <a:sym typeface="+mn-ea"/>
              </a:rPr>
              <a:t>MOS</a:t>
            </a:r>
            <a:r>
              <a:rPr lang="zh-CN" altLang="en-US" dirty="0">
                <a:sym typeface="+mn-ea"/>
              </a:rPr>
              <a:t>管</a:t>
            </a:r>
            <a:r>
              <a:rPr lang="en-US" altLang="zh-CN" dirty="0">
                <a:sym typeface="+mn-ea"/>
              </a:rPr>
              <a:t>,</a:t>
            </a:r>
            <a:r>
              <a:rPr lang="zh-CN" altLang="en-US" dirty="0">
                <a:sym typeface="+mn-ea"/>
              </a:rPr>
              <a:t>所以属于单极型集成电路。</a:t>
            </a:r>
            <a:r>
              <a:rPr lang="en-US" altLang="zh-CN" dirty="0">
                <a:sym typeface="+mn-ea"/>
              </a:rPr>
              <a:t>CMOS</a:t>
            </a:r>
            <a:r>
              <a:rPr lang="zh-CN" altLang="en-US" dirty="0">
                <a:sym typeface="+mn-ea"/>
              </a:rPr>
              <a:t>电路最突出的优点是功耗极低</a:t>
            </a:r>
            <a:r>
              <a:rPr lang="en-US" altLang="zh-CN" dirty="0">
                <a:sym typeface="+mn-ea"/>
              </a:rPr>
              <a:t>,</a:t>
            </a:r>
            <a:r>
              <a:rPr lang="zh-CN" altLang="en-US" dirty="0">
                <a:sym typeface="+mn-ea"/>
              </a:rPr>
              <a:t>非常适合于制作大规模集成电路而降低功耗对于各种便携式电子设备尤为重要。因此</a:t>
            </a:r>
            <a:r>
              <a:rPr lang="en-US" altLang="zh-CN" dirty="0">
                <a:sym typeface="+mn-ea"/>
              </a:rPr>
              <a:t>,CMOS</a:t>
            </a:r>
            <a:r>
              <a:rPr lang="zh-CN" altLang="en-US" dirty="0">
                <a:sym typeface="+mn-ea"/>
              </a:rPr>
              <a:t>电路便逐渐取代了</a:t>
            </a:r>
            <a:r>
              <a:rPr lang="en-US" altLang="zh-CN" dirty="0">
                <a:sym typeface="+mn-ea"/>
              </a:rPr>
              <a:t>TTL</a:t>
            </a:r>
            <a:r>
              <a:rPr lang="zh-CN" altLang="en-US" dirty="0">
                <a:sym typeface="+mn-ea"/>
              </a:rPr>
              <a:t>电路而成为数字集成电路的主流产品。</a:t>
            </a:r>
            <a:endParaRPr lang="zh-CN" altLang="en-US" dirty="0"/>
          </a:p>
          <a:p>
            <a:pPr lvl="0" algn="l"/>
            <a:endParaRPr lang="zh-CN" altLang="en-US" dirty="0"/>
          </a:p>
          <a:p>
            <a:pPr lvl="0"/>
            <a:endParaRPr lang="zh-CN" altLang="en-US" dirty="0"/>
          </a:p>
        </p:txBody>
      </p:sp>
      <p:sp>
        <p:nvSpPr>
          <p:cNvPr id="8196" name="灯片编号占位符 3"/>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4</a:t>
            </a:fld>
            <a:endParaRPr lang="en-US" altLang="zh-CN" sz="1200" dirty="0">
              <a:ea typeface="长城楷体"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ln w="38100"/>
        </p:spPr>
        <p:txBody>
          <a:bodyPr wrap="none" lIns="90000" tIns="46800" rIns="90000" bIns="46800" anchor="ctr" anchorCtr="0"/>
          <a:lstStyle/>
          <a:p>
            <a:pPr lvl="0"/>
            <a:r>
              <a:rPr lang="zh-CN" altLang="en-US" dirty="0"/>
              <a:t>完全译码：使用全部系统地址总线进行译码。特点是地址唯一，一个存储单元只对应一个存储器地址（反之亦然），组成的存储系统其地址空间连续。部分译码：只使用部分系统地址总线进行译码。其特点：有一个没有被使用的地址信号就有两种编码，这两个编码指向同一个存储单元，出现地址重复。</a:t>
            </a:r>
          </a:p>
        </p:txBody>
      </p:sp>
      <p:sp>
        <p:nvSpPr>
          <p:cNvPr id="87044" name="灯片编号占位符 3"/>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76</a:t>
            </a:fld>
            <a:endParaRPr lang="en-US" altLang="zh-CN" sz="1200" dirty="0">
              <a:ea typeface="长城楷体"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ln w="38100"/>
        </p:spPr>
        <p:txBody>
          <a:bodyPr wrap="none" lIns="90000" tIns="46800" rIns="90000" bIns="46800" anchor="ctr" anchorCtr="0"/>
          <a:lstStyle/>
          <a:p>
            <a:pPr lvl="0"/>
            <a:r>
              <a:rPr lang="zh-CN" altLang="en-US" dirty="0"/>
              <a:t>最简与或非式：在反函数最简与或式的基础上，直接取反亦可。</a:t>
            </a:r>
          </a:p>
        </p:txBody>
      </p:sp>
      <p:sp>
        <p:nvSpPr>
          <p:cNvPr id="96260" name="灯片编号占位符 3"/>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84</a:t>
            </a:fld>
            <a:endParaRPr lang="en-US" altLang="zh-CN" sz="1200" dirty="0">
              <a:ea typeface="长城楷体"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ln w="38100"/>
        </p:spPr>
        <p:txBody>
          <a:bodyPr wrap="none" lIns="90000" tIns="46800" rIns="90000" bIns="46800" anchor="ctr" anchorCtr="0"/>
          <a:lstStyle/>
          <a:p>
            <a:pPr lvl="0"/>
            <a:endParaRPr lang="zh-CN" altLang="en-US" dirty="0"/>
          </a:p>
        </p:txBody>
      </p:sp>
      <p:sp>
        <p:nvSpPr>
          <p:cNvPr id="118788" name="灯片编号占位符 3"/>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105</a:t>
            </a:fld>
            <a:endParaRPr lang="en-US" altLang="zh-CN" sz="1200" dirty="0">
              <a:ea typeface="长城楷体" pitchFamily="49"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Fod</a:t>
            </a:r>
            <a:r>
              <a:rPr lang="zh-CN" altLang="en-US" dirty="0"/>
              <a:t>奇校验</a:t>
            </a:r>
            <a:endParaRPr lang="en-US" altLang="zh-CN" dirty="0"/>
          </a:p>
          <a:p>
            <a:r>
              <a:rPr lang="en-US" altLang="zh-CN" dirty="0" err="1"/>
              <a:t>Fev</a:t>
            </a:r>
            <a:r>
              <a:rPr lang="zh-CN" altLang="en-US" dirty="0"/>
              <a:t>偶校验</a:t>
            </a:r>
          </a:p>
        </p:txBody>
      </p:sp>
    </p:spTree>
    <p:extLst>
      <p:ext uri="{BB962C8B-B14F-4D97-AF65-F5344CB8AC3E}">
        <p14:creationId xmlns:p14="http://schemas.microsoft.com/office/powerpoint/2010/main" val="3275216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：随机访问存储器</a:t>
            </a:r>
            <a:endParaRPr lang="en-US" altLang="zh-CN" dirty="0"/>
          </a:p>
          <a:p>
            <a:r>
              <a:rPr lang="en-US" altLang="zh-CN" dirty="0"/>
              <a:t>ROM</a:t>
            </a:r>
            <a:r>
              <a:rPr lang="zh-CN" altLang="en-US" dirty="0"/>
              <a:t>：只读存储器</a:t>
            </a:r>
            <a:endParaRPr lang="en-US" altLang="zh-CN" dirty="0"/>
          </a:p>
          <a:p>
            <a:r>
              <a:rPr lang="en-US" altLang="zh-CN" dirty="0"/>
              <a:t>Flash Memory</a:t>
            </a:r>
            <a:r>
              <a:rPr lang="zh-CN" altLang="en-US" dirty="0"/>
              <a:t>：闪存是一种非易失性存储器，介于</a:t>
            </a:r>
            <a:r>
              <a:rPr lang="en-US" altLang="zh-CN" dirty="0"/>
              <a:t>ROM</a:t>
            </a:r>
            <a:r>
              <a:rPr lang="zh-CN" altLang="en-US" dirty="0"/>
              <a:t>和</a:t>
            </a:r>
            <a:r>
              <a:rPr lang="en-US" altLang="zh-CN" dirty="0"/>
              <a:t>RAM</a:t>
            </a:r>
            <a:r>
              <a:rPr lang="zh-CN" altLang="en-US" dirty="0"/>
              <a:t>之间。它可以随机读取和擦写数据，但写入速度较慢。闪存在断电后仍然保持存储的数据。因此，它广泛应用于固态硬盘（</a:t>
            </a:r>
            <a:r>
              <a:rPr lang="en-US" altLang="zh-CN" dirty="0"/>
              <a:t>SSD</a:t>
            </a:r>
            <a:r>
              <a:rPr lang="zh-CN" altLang="en-US" dirty="0"/>
              <a:t>）、移动设备和嵌入式系统中。</a:t>
            </a:r>
            <a:endParaRPr lang="en-US" altLang="zh-CN" dirty="0"/>
          </a:p>
          <a:p>
            <a:r>
              <a:rPr lang="en-US" altLang="zh-CN" dirty="0"/>
              <a:t>SLC/MLC/TLC/QLC</a:t>
            </a:r>
          </a:p>
          <a:p>
            <a:r>
              <a:rPr lang="en-US" altLang="zh-CN" dirty="0"/>
              <a:t>FIFO</a:t>
            </a:r>
            <a:r>
              <a:rPr lang="zh-CN" altLang="en-US" dirty="0"/>
              <a:t>：先进先出</a:t>
            </a:r>
            <a:r>
              <a:rPr lang="en-US" altLang="zh-CN" dirty="0"/>
              <a:t>(FIFO)</a:t>
            </a:r>
            <a:r>
              <a:rPr lang="zh-CN" altLang="en-US" dirty="0"/>
              <a:t>存储器</a:t>
            </a:r>
          </a:p>
        </p:txBody>
      </p:sp>
    </p:spTree>
    <p:extLst>
      <p:ext uri="{BB962C8B-B14F-4D97-AF65-F5344CB8AC3E}">
        <p14:creationId xmlns:p14="http://schemas.microsoft.com/office/powerpoint/2010/main" val="127961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7067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缓冲器又称为（</a:t>
            </a:r>
            <a:r>
              <a:rPr lang="en-US" altLang="zh-CN" dirty="0"/>
              <a:t>buffer</a:t>
            </a:r>
            <a:r>
              <a:rPr lang="zh-CN" altLang="en-US" dirty="0"/>
              <a:t>）门即</a:t>
            </a:r>
            <a:r>
              <a:rPr lang="en-US" altLang="zh-CN" dirty="0"/>
              <a:t>buffer</a:t>
            </a:r>
            <a:r>
              <a:rPr lang="zh-CN" altLang="en-US" dirty="0"/>
              <a:t>，其逻辑关系为：</a:t>
            </a:r>
          </a:p>
          <a:p>
            <a:r>
              <a:rPr lang="zh-CN" altLang="en-US" dirty="0"/>
              <a:t>当输入为</a:t>
            </a:r>
            <a:r>
              <a:rPr lang="en-US" altLang="zh-CN" dirty="0"/>
              <a:t>0</a:t>
            </a:r>
            <a:r>
              <a:rPr lang="zh-CN" altLang="en-US" dirty="0"/>
              <a:t>时，输出也为</a:t>
            </a:r>
            <a:r>
              <a:rPr lang="en-US" altLang="zh-CN" dirty="0"/>
              <a:t>0</a:t>
            </a:r>
          </a:p>
          <a:p>
            <a:r>
              <a:rPr lang="zh-CN" altLang="en-US" dirty="0"/>
              <a:t>当输入为</a:t>
            </a:r>
            <a:r>
              <a:rPr lang="en-US" altLang="zh-CN" dirty="0"/>
              <a:t>1</a:t>
            </a:r>
            <a:r>
              <a:rPr lang="zh-CN" altLang="en-US" dirty="0"/>
              <a:t>时，输出以为</a:t>
            </a:r>
            <a:r>
              <a:rPr lang="en-US" altLang="zh-CN" dirty="0"/>
              <a:t>1</a:t>
            </a:r>
          </a:p>
          <a:p>
            <a:r>
              <a:rPr lang="zh-CN" altLang="en-US" dirty="0"/>
              <a:t>缓存的功能为：用来放大或增强电压或讯号电流，来达到功率增加其驱动能力。</a:t>
            </a:r>
          </a:p>
        </p:txBody>
      </p:sp>
    </p:spTree>
    <p:extLst>
      <p:ext uri="{BB962C8B-B14F-4D97-AF65-F5344CB8AC3E}">
        <p14:creationId xmlns:p14="http://schemas.microsoft.com/office/powerpoint/2010/main" val="1326744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ln w="38100"/>
        </p:spPr>
        <p:txBody>
          <a:bodyPr wrap="none" lIns="90000" tIns="46800" rIns="90000" bIns="46800" anchor="ctr" anchorCtr="0"/>
          <a:lstStyle/>
          <a:p>
            <a:pPr lvl="0"/>
            <a:endParaRPr lang="zh-CN" altLang="en-US" dirty="0"/>
          </a:p>
        </p:txBody>
      </p:sp>
      <p:sp>
        <p:nvSpPr>
          <p:cNvPr id="139268" name="灯片编号占位符 3"/>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124</a:t>
            </a:fld>
            <a:endParaRPr lang="en-US" altLang="zh-CN" sz="1200" dirty="0">
              <a:ea typeface="长城楷体" pitchFamily="49"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001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ln w="38100"/>
        </p:spPr>
        <p:txBody>
          <a:bodyPr wrap="none" lIns="90000" tIns="46800" rIns="90000" bIns="46800" anchor="ctr" anchorCtr="0"/>
          <a:lstStyle/>
          <a:p>
            <a:pPr lvl="0"/>
            <a:r>
              <a:rPr lang="zh-CN" altLang="en-US" dirty="0"/>
              <a:t>如果逻辑电路在较慢速度下工作，为了消去竞争冒险，可以在输出端并联一电容器，致使输出波形上升沿和下降沿变化比较缓慢，可对于很窄的负跳变脉冲起到平波的作用。</a:t>
            </a:r>
            <a:endParaRPr lang="en-US" altLang="zh-CN" dirty="0"/>
          </a:p>
          <a:p>
            <a:pPr lvl="0"/>
            <a:r>
              <a:rPr lang="zh-CN" altLang="en-US" dirty="0"/>
              <a:t>电路输出端对地加小电容的方法，一般容量为</a:t>
            </a:r>
            <a:r>
              <a:rPr lang="en-US" altLang="zh-CN" dirty="0"/>
              <a:t>4~20pF</a:t>
            </a:r>
            <a:r>
              <a:rPr lang="zh-CN" altLang="en-US" dirty="0"/>
              <a:t>之间。利用电容的积分效应，足以把尖峰脉冲的幅度削弱到门电路的阈值以下。这种方法简单易行，缺点是导致了输出波形的边沿变坏，因此只适用于低速逻辑电路中。</a:t>
            </a:r>
          </a:p>
        </p:txBody>
      </p:sp>
      <p:sp>
        <p:nvSpPr>
          <p:cNvPr id="157700" name="灯片编号占位符 3"/>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141</a:t>
            </a:fld>
            <a:endParaRPr lang="en-US" altLang="zh-CN" sz="1200" dirty="0">
              <a:ea typeface="长城楷体"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lgn="l"/>
            <a:r>
              <a:rPr lang="zh-CN" altLang="en-US" dirty="0">
                <a:sym typeface="+mn-ea"/>
              </a:rPr>
              <a:t>三变量同或和异或等价</a:t>
            </a:r>
            <a:endParaRPr lang="en-US" altLang="zh-CN" dirty="0"/>
          </a:p>
          <a:p>
            <a:pPr lvl="0" algn="l"/>
            <a:r>
              <a:rPr lang="en-US" altLang="zh-CN" dirty="0">
                <a:sym typeface="+mn-ea"/>
              </a:rPr>
              <a:t>A</a:t>
            </a:r>
            <a:r>
              <a:rPr lang="zh-CN" altLang="en-US" dirty="0">
                <a:sym typeface="+mn-ea"/>
              </a:rPr>
              <a:t>异或</a:t>
            </a:r>
            <a:r>
              <a:rPr lang="en-US" altLang="zh-CN" dirty="0">
                <a:sym typeface="+mn-ea"/>
              </a:rPr>
              <a:t>B</a:t>
            </a:r>
            <a:r>
              <a:rPr lang="zh-CN" altLang="en-US" dirty="0">
                <a:sym typeface="+mn-ea"/>
              </a:rPr>
              <a:t>异或</a:t>
            </a:r>
            <a:r>
              <a:rPr lang="en-US" altLang="zh-CN" dirty="0">
                <a:sym typeface="+mn-ea"/>
              </a:rPr>
              <a:t>C=A</a:t>
            </a:r>
            <a:r>
              <a:rPr lang="zh-CN" altLang="en-US" dirty="0">
                <a:sym typeface="+mn-ea"/>
              </a:rPr>
              <a:t>同或</a:t>
            </a:r>
            <a:r>
              <a:rPr lang="en-US" altLang="zh-CN" dirty="0">
                <a:sym typeface="+mn-ea"/>
              </a:rPr>
              <a:t>B</a:t>
            </a:r>
            <a:r>
              <a:rPr lang="zh-CN" altLang="en-US" dirty="0">
                <a:sym typeface="+mn-ea"/>
              </a:rPr>
              <a:t>同或</a:t>
            </a:r>
            <a:r>
              <a:rPr lang="en-US" altLang="zh-CN" dirty="0">
                <a:sym typeface="+mn-ea"/>
              </a:rPr>
              <a:t>C</a:t>
            </a:r>
            <a:endParaRPr lang="zh-CN" altLang="en-US" dirty="0"/>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1024</a:t>
            </a:r>
            <a:r>
              <a:rPr lang="zh-CN" altLang="en-US" dirty="0"/>
              <a:t>字节</a:t>
            </a:r>
            <a:r>
              <a:rPr lang="en-US" altLang="zh-CN" dirty="0"/>
              <a:t>×4=4kB</a:t>
            </a:r>
          </a:p>
          <a:p>
            <a:endParaRPr lang="en-US" altLang="zh-CN" dirty="0"/>
          </a:p>
          <a:p>
            <a:r>
              <a:rPr lang="zh-CN" altLang="en-US" dirty="0"/>
              <a:t>容量为</a:t>
            </a:r>
            <a:r>
              <a:rPr lang="en-US" altLang="zh-CN" dirty="0"/>
              <a:t>1kB</a:t>
            </a:r>
            <a:r>
              <a:rPr lang="zh-CN" altLang="en-US" dirty="0"/>
              <a:t>存储器</a:t>
            </a:r>
            <a:r>
              <a:rPr lang="en-US" altLang="zh-CN" dirty="0"/>
              <a:t>:</a:t>
            </a:r>
          </a:p>
          <a:p>
            <a:r>
              <a:rPr lang="en-US" altLang="zh-CN" dirty="0"/>
              <a:t>A</a:t>
            </a:r>
            <a:r>
              <a:rPr lang="zh-CN" altLang="en-US" dirty="0"/>
              <a:t>、 地址线有</a:t>
            </a:r>
            <a:r>
              <a:rPr lang="en-US" altLang="zh-CN" dirty="0"/>
              <a:t>1K</a:t>
            </a:r>
            <a:r>
              <a:rPr lang="zh-CN" altLang="en-US" dirty="0"/>
              <a:t>条</a:t>
            </a:r>
          </a:p>
          <a:p>
            <a:r>
              <a:rPr lang="en-US" altLang="zh-CN" dirty="0"/>
              <a:t>B</a:t>
            </a:r>
            <a:r>
              <a:rPr lang="zh-CN" altLang="en-US" dirty="0"/>
              <a:t>、 地址线有</a:t>
            </a:r>
            <a:r>
              <a:rPr lang="en-US" altLang="zh-CN" dirty="0"/>
              <a:t>10</a:t>
            </a:r>
            <a:r>
              <a:rPr lang="zh-CN" altLang="en-US" dirty="0"/>
              <a:t>条</a:t>
            </a:r>
          </a:p>
          <a:p>
            <a:r>
              <a:rPr lang="en-US" altLang="zh-CN" dirty="0"/>
              <a:t>C</a:t>
            </a:r>
            <a:r>
              <a:rPr lang="zh-CN" altLang="en-US" dirty="0"/>
              <a:t>、 数据线</a:t>
            </a:r>
            <a:r>
              <a:rPr lang="en-US" altLang="zh-CN" dirty="0"/>
              <a:t>8</a:t>
            </a:r>
            <a:r>
              <a:rPr lang="zh-CN" altLang="en-US" dirty="0"/>
              <a:t>条 </a:t>
            </a:r>
            <a:endParaRPr lang="en-US" altLang="zh-CN" dirty="0"/>
          </a:p>
          <a:p>
            <a:r>
              <a:rPr lang="en-US" altLang="zh-CN" dirty="0"/>
              <a:t>D</a:t>
            </a:r>
            <a:r>
              <a:rPr lang="zh-CN" altLang="en-US" dirty="0"/>
              <a:t>、存储容量</a:t>
            </a:r>
            <a:r>
              <a:rPr lang="en-US" altLang="zh-CN" dirty="0"/>
              <a:t>1024×8</a:t>
            </a:r>
          </a:p>
          <a:p>
            <a:r>
              <a:rPr lang="en-US" altLang="zh-CN" dirty="0"/>
              <a:t>E</a:t>
            </a:r>
            <a:r>
              <a:rPr lang="zh-CN" altLang="en-US" dirty="0"/>
              <a:t>、 数据线</a:t>
            </a:r>
            <a:r>
              <a:rPr lang="en-US" altLang="zh-CN" dirty="0"/>
              <a:t>10</a:t>
            </a:r>
            <a:r>
              <a:rPr lang="zh-CN" altLang="en-US" dirty="0"/>
              <a:t>条</a:t>
            </a:r>
          </a:p>
          <a:p>
            <a:r>
              <a:rPr lang="zh-CN" altLang="en-US" dirty="0"/>
              <a:t>答案：</a:t>
            </a:r>
            <a:r>
              <a:rPr lang="en-US" altLang="zh-CN" dirty="0"/>
              <a:t>BCD</a:t>
            </a:r>
            <a:endParaRPr lang="zh-CN" altLang="en-US" dirty="0"/>
          </a:p>
        </p:txBody>
      </p:sp>
    </p:spTree>
    <p:extLst>
      <p:ext uri="{BB962C8B-B14F-4D97-AF65-F5344CB8AC3E}">
        <p14:creationId xmlns:p14="http://schemas.microsoft.com/office/powerpoint/2010/main" val="3401645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31</a:t>
            </a:fld>
            <a:endParaRPr lang="en-US" altLang="zh-CN" sz="1200" dirty="0">
              <a:ea typeface="长城楷体" pitchFamily="49" charset="-122"/>
            </a:endParaRPr>
          </a:p>
        </p:txBody>
      </p:sp>
      <p:sp>
        <p:nvSpPr>
          <p:cNvPr id="36867" name="Rectangle 2"/>
          <p:cNvSpPr>
            <a:spLocks noGrp="1" noRot="1" noChangeAspect="1" noTextEdit="1"/>
          </p:cNvSpPr>
          <p:nvPr>
            <p:ph type="sldImg"/>
          </p:nvPr>
        </p:nvSpPr>
        <p:spPr>
          <a:ln/>
        </p:spPr>
      </p:sp>
      <p:sp>
        <p:nvSpPr>
          <p:cNvPr id="36868" name="Rectangle 3"/>
          <p:cNvSpPr>
            <a:spLocks noGrp="1"/>
          </p:cNvSpPr>
          <p:nvPr>
            <p:ph type="body" idx="1"/>
          </p:nvPr>
        </p:nvSpPr>
        <p:spPr>
          <a:ln w="38100"/>
        </p:spPr>
        <p:txBody>
          <a:bodyPr wrap="none" lIns="90000" tIns="46800" rIns="90000" bIns="46800" anchor="ctr" anchorCtr="0"/>
          <a:lstStyle/>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35</a:t>
            </a:fld>
            <a:endParaRPr lang="en-US" altLang="zh-CN" sz="1200" dirty="0">
              <a:ea typeface="长城楷体" pitchFamily="49" charset="-122"/>
            </a:endParaRPr>
          </a:p>
        </p:txBody>
      </p:sp>
      <p:sp>
        <p:nvSpPr>
          <p:cNvPr id="41987" name="Rectangle 2"/>
          <p:cNvSpPr>
            <a:spLocks noGrp="1" noRot="1" noChangeAspect="1" noTextEdit="1"/>
          </p:cNvSpPr>
          <p:nvPr>
            <p:ph type="sldImg"/>
          </p:nvPr>
        </p:nvSpPr>
        <p:spPr>
          <a:ln/>
        </p:spPr>
      </p:sp>
      <p:sp>
        <p:nvSpPr>
          <p:cNvPr id="41988" name="Rectangle 3"/>
          <p:cNvSpPr>
            <a:spLocks noGrp="1"/>
          </p:cNvSpPr>
          <p:nvPr>
            <p:ph type="body" idx="1"/>
          </p:nvPr>
        </p:nvSpPr>
        <p:spPr>
          <a:ln w="38100"/>
        </p:spPr>
        <p:txBody>
          <a:bodyPr wrap="none" lIns="90000" tIns="46800" rIns="90000" bIns="46800" anchor="ctr" anchorCtr="0"/>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36</a:t>
            </a:fld>
            <a:endParaRPr lang="en-US" altLang="zh-CN" sz="1200" dirty="0">
              <a:ea typeface="长城楷体" pitchFamily="49" charset="-122"/>
            </a:endParaRPr>
          </a:p>
        </p:txBody>
      </p:sp>
      <p:sp>
        <p:nvSpPr>
          <p:cNvPr id="44035" name="Rectangle 2"/>
          <p:cNvSpPr>
            <a:spLocks noGrp="1" noRot="1" noChangeAspect="1" noTextEdit="1"/>
          </p:cNvSpPr>
          <p:nvPr>
            <p:ph type="sldImg"/>
          </p:nvPr>
        </p:nvSpPr>
        <p:spPr>
          <a:ln/>
        </p:spPr>
      </p:sp>
      <p:sp>
        <p:nvSpPr>
          <p:cNvPr id="44036" name="Rectangle 3"/>
          <p:cNvSpPr>
            <a:spLocks noGrp="1"/>
          </p:cNvSpPr>
          <p:nvPr>
            <p:ph type="body" idx="1"/>
          </p:nvPr>
        </p:nvSpPr>
        <p:spPr>
          <a:ln w="38100"/>
        </p:spPr>
        <p:txBody>
          <a:bodyPr wrap="none" lIns="90000" tIns="46800" rIns="90000" bIns="46800" anchor="ctr" anchorCtr="0"/>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37</a:t>
            </a:fld>
            <a:endParaRPr lang="en-US" altLang="zh-CN" sz="1200" dirty="0">
              <a:ea typeface="长城楷体" pitchFamily="49" charset="-122"/>
            </a:endParaRPr>
          </a:p>
        </p:txBody>
      </p:sp>
      <p:sp>
        <p:nvSpPr>
          <p:cNvPr id="46083" name="Rectangle 2"/>
          <p:cNvSpPr>
            <a:spLocks noGrp="1" noRot="1" noChangeAspect="1" noTextEdit="1"/>
          </p:cNvSpPr>
          <p:nvPr>
            <p:ph type="sldImg"/>
          </p:nvPr>
        </p:nvSpPr>
        <p:spPr>
          <a:ln/>
        </p:spPr>
      </p:sp>
      <p:sp>
        <p:nvSpPr>
          <p:cNvPr id="46084" name="Rectangle 3"/>
          <p:cNvSpPr>
            <a:spLocks noGrp="1"/>
          </p:cNvSpPr>
          <p:nvPr>
            <p:ph type="body" idx="1"/>
          </p:nvPr>
        </p:nvSpPr>
        <p:spPr>
          <a:ln w="38100"/>
        </p:spPr>
        <p:txBody>
          <a:bodyPr wrap="none" lIns="90000" tIns="46800" rIns="90000" bIns="46800" anchor="ctr" anchorCtr="0"/>
          <a:lstStyle/>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p:txBody>
          <a:bodyPr wrap="none" lIns="90000" tIns="46800" rIns="90000" bIns="46800" anchor="ctr" anchorCtr="0"/>
          <a:lstStyle/>
          <a:p>
            <a:pPr lvl="0"/>
            <a:endParaRPr lang="zh-CN" altLang="en-US" dirty="0"/>
          </a:p>
        </p:txBody>
      </p:sp>
      <p:sp>
        <p:nvSpPr>
          <p:cNvPr id="57348" name="灯片编号占位符 3"/>
          <p:cNvSpPr txBox="1">
            <a:spLocks noGrp="1"/>
          </p:cNvSpPr>
          <p:nvPr>
            <p:ph type="sldNum" sz="quarter"/>
          </p:nvPr>
        </p:nvSpPr>
        <p:spPr>
          <a:xfrm>
            <a:off x="5181600" y="6515100"/>
            <a:ext cx="3962400" cy="342900"/>
          </a:xfrm>
          <a:prstGeom prst="rect">
            <a:avLst/>
          </a:prstGeom>
          <a:noFill/>
          <a:ln w="9525">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46</a:t>
            </a:fld>
            <a:endParaRPr lang="en-US" altLang="zh-CN" sz="1200" dirty="0">
              <a:ea typeface="长城楷体"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22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ln w="38100"/>
        </p:spPr>
        <p:txBody>
          <a:bodyPr wrap="none" lIns="90000" tIns="46800" rIns="90000" bIns="46800" anchor="ctr" anchorCtr="0"/>
          <a:lstStyle/>
          <a:p>
            <a:pPr lvl="0"/>
            <a:r>
              <a:rPr lang="zh-CN" altLang="en-US" dirty="0"/>
              <a:t>高位片工作时，</a:t>
            </a:r>
            <a:r>
              <a:rPr lang="en-US" altLang="zh-CN" dirty="0"/>
              <a:t>Ys=1</a:t>
            </a:r>
            <a:r>
              <a:rPr lang="zh-CN" altLang="en-US" dirty="0"/>
              <a:t>，低位片不工作，低位片</a:t>
            </a:r>
            <a:r>
              <a:rPr lang="en-US" altLang="zh-CN" dirty="0"/>
              <a:t>Y2‘Y1’Y0‘=111</a:t>
            </a:r>
            <a:r>
              <a:rPr lang="zh-CN" altLang="en-US" dirty="0"/>
              <a:t>；此时编码</a:t>
            </a:r>
            <a:r>
              <a:rPr lang="en-US" altLang="zh-CN" dirty="0"/>
              <a:t>I15’=0</a:t>
            </a:r>
            <a:r>
              <a:rPr lang="zh-CN" altLang="en-US" dirty="0"/>
              <a:t>，高位片</a:t>
            </a:r>
            <a:r>
              <a:rPr lang="en-US" altLang="zh-CN" dirty="0"/>
              <a:t>Y2‘Y1’Y0‘=000</a:t>
            </a:r>
            <a:r>
              <a:rPr lang="zh-CN" altLang="en-US" dirty="0"/>
              <a:t>，</a:t>
            </a:r>
            <a:r>
              <a:rPr lang="en-US" altLang="zh-CN" dirty="0"/>
              <a:t>Yex’=0</a:t>
            </a:r>
            <a:r>
              <a:rPr lang="zh-CN" altLang="en-US" dirty="0"/>
              <a:t>；最后输出</a:t>
            </a:r>
            <a:r>
              <a:rPr lang="en-US" altLang="zh-CN" dirty="0"/>
              <a:t>Y3‘Y2‘Y1’Y0‘=0000</a:t>
            </a:r>
          </a:p>
          <a:p>
            <a:pPr lvl="0"/>
            <a:r>
              <a:rPr lang="zh-CN" altLang="en-US" dirty="0"/>
              <a:t>低位片工作时，</a:t>
            </a:r>
            <a:r>
              <a:rPr lang="en-US" altLang="zh-CN" dirty="0"/>
              <a:t>I15’-I8’=11111111</a:t>
            </a:r>
            <a:r>
              <a:rPr lang="zh-CN" altLang="en-US" dirty="0"/>
              <a:t>，高位片不工作，高位片</a:t>
            </a:r>
            <a:r>
              <a:rPr lang="en-US" altLang="zh-CN" dirty="0"/>
              <a:t>Ys=0</a:t>
            </a:r>
            <a:r>
              <a:rPr lang="zh-CN" altLang="en-US" dirty="0"/>
              <a:t>，</a:t>
            </a:r>
            <a:r>
              <a:rPr lang="en-US" altLang="zh-CN" dirty="0"/>
              <a:t>Y2‘Y1’Y0‘=111</a:t>
            </a:r>
            <a:r>
              <a:rPr lang="zh-CN" altLang="en-US" dirty="0"/>
              <a:t>；此时编码</a:t>
            </a:r>
            <a:r>
              <a:rPr lang="en-US" altLang="zh-CN" dirty="0"/>
              <a:t>I7’=0</a:t>
            </a:r>
            <a:r>
              <a:rPr lang="zh-CN" altLang="en-US" dirty="0"/>
              <a:t>，低位片</a:t>
            </a:r>
            <a:r>
              <a:rPr lang="en-US" altLang="zh-CN" dirty="0"/>
              <a:t>Y2‘Y1’Y0‘=000</a:t>
            </a:r>
            <a:r>
              <a:rPr lang="zh-CN" altLang="en-US" dirty="0"/>
              <a:t>，高位片</a:t>
            </a:r>
            <a:r>
              <a:rPr lang="en-US" altLang="zh-CN" dirty="0"/>
              <a:t>Yex’=1</a:t>
            </a:r>
            <a:r>
              <a:rPr lang="zh-CN" altLang="en-US" dirty="0"/>
              <a:t>；最后输出</a:t>
            </a:r>
            <a:r>
              <a:rPr lang="en-US" altLang="zh-CN" dirty="0"/>
              <a:t>Y3‘Y2‘Y1’Y0‘=1000</a:t>
            </a:r>
          </a:p>
          <a:p>
            <a:pPr lvl="0"/>
            <a:endParaRPr lang="zh-CN" altLang="en-US" dirty="0"/>
          </a:p>
        </p:txBody>
      </p:sp>
      <p:sp>
        <p:nvSpPr>
          <p:cNvPr id="67588" name="灯片编号占位符 3"/>
          <p:cNvSpPr txBox="1">
            <a:spLocks noGrp="1"/>
          </p:cNvSpPr>
          <p:nvPr>
            <p:ph type="sldNum" sz="quarter"/>
          </p:nvPr>
        </p:nvSpPr>
        <p:spPr>
          <a:xfrm>
            <a:off x="5181600" y="6515100"/>
            <a:ext cx="3962400" cy="342900"/>
          </a:xfrm>
          <a:prstGeom prst="rect">
            <a:avLst/>
          </a:prstGeom>
          <a:noFill/>
          <a:ln w="38100">
            <a:noFill/>
          </a:ln>
        </p:spPr>
        <p:txBody>
          <a:bodyPr wrap="none" lIns="90000" tIns="46800" rIns="90000" bIns="46800" anchor="b" anchorCtr="0"/>
          <a:lstStyle/>
          <a:p>
            <a:pPr lvl="0" algn="r" eaLnBrk="1" hangingPunct="1"/>
            <a:fld id="{9A0DB2DC-4C9A-4742-B13C-FB6460FD3503}" type="slidenum">
              <a:rPr lang="en-US" altLang="zh-CN" sz="1200" dirty="0">
                <a:ea typeface="长城楷体" pitchFamily="49" charset="-122"/>
              </a:rPr>
              <a:t>58</a:t>
            </a:fld>
            <a:endParaRPr lang="en-US" altLang="zh-CN" sz="1200" dirty="0">
              <a:ea typeface="长城楷体"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685800" y="609600"/>
            <a:ext cx="7772400" cy="5486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4648200" y="19812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4648200" y="41148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609600"/>
            <a:ext cx="7772400" cy="1143000"/>
          </a:xfrm>
        </p:spPr>
        <p:txBody>
          <a:bodyPr/>
          <a:lstStyle/>
          <a:p>
            <a:r>
              <a:rPr lang="zh-CN" altLang="en-US"/>
              <a:t>单击此处编辑母版标题样式</a:t>
            </a:r>
          </a:p>
        </p:txBody>
      </p:sp>
      <p:sp>
        <p:nvSpPr>
          <p:cNvPr id="3" name="内容占位符 2"/>
          <p:cNvSpPr>
            <a:spLocks noGrp="1"/>
          </p:cNvSpPr>
          <p:nvPr>
            <p:ph sz="quarter" idx="1" hasCustomPrompt="1"/>
          </p:nvPr>
        </p:nvSpPr>
        <p:spPr>
          <a:xfrm>
            <a:off x="685800" y="19812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4648200" y="19812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685800" y="41148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hasCustomPrompt="1"/>
          </p:nvPr>
        </p:nvSpPr>
        <p:spPr>
          <a:xfrm>
            <a:off x="4648200" y="4114800"/>
            <a:ext cx="38100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idx="1"/>
          </p:nvPr>
        </p:nvSpPr>
        <p:spPr>
          <a:xfrm>
            <a:off x="685800" y="1981200"/>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algn="l" eaLnBrk="1" hangingPunct="1">
              <a:spcBef>
                <a:spcPct val="0"/>
              </a:spcBef>
              <a:defRPr sz="14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spcBef>
                <a:spcPct val="0"/>
              </a:spcBef>
              <a:defRPr sz="1400" b="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7315200" y="6553200"/>
            <a:ext cx="1905000" cy="457200"/>
          </a:xfrm>
          <a:prstGeom prst="rect">
            <a:avLst/>
          </a:prstGeom>
          <a:noFill/>
          <a:ln>
            <a:noFill/>
          </a:ln>
          <a:effectLst/>
        </p:spPr>
        <p:txBody>
          <a:bodyPr vert="horz" wrap="square" lIns="91440" tIns="45720" rIns="91440" bIns="45720" numCol="1" anchor="t" anchorCtr="0" compatLnSpc="1"/>
          <a:lstStyle>
            <a:lvl1pPr algn="r">
              <a:defRPr sz="1400" b="0"/>
            </a:lvl1pPr>
          </a:lstStyle>
          <a:p>
            <a:pPr lvl="0" eaLnBrk="1" hangingPunct="1"/>
            <a:r>
              <a:rPr lang="zh-CN" altLang="en-US" dirty="0">
                <a:latin typeface="Times New Roman" panose="02020603050405020304" pitchFamily="18" charset="0"/>
              </a:rPr>
              <a:t>（</a:t>
            </a:r>
            <a:r>
              <a:rPr lang="en-US" altLang="zh-CN" sz="1400" b="0" dirty="0">
                <a:latin typeface="Times New Roman" panose="02020603050405020304" pitchFamily="18" charset="0"/>
              </a:rPr>
              <a:t>3-</a:t>
            </a:r>
            <a:fld id="{9A0DB2DC-4C9A-4742-B13C-FB6460FD3503}" type="slidenum">
              <a:rPr lang="en-US" altLang="zh-CN" sz="1400" b="0" dirty="0">
                <a:latin typeface="Times New Roman" panose="02020603050405020304" pitchFamily="18" charset="0"/>
              </a:rPr>
              <a:t>‹#›</a:t>
            </a:fld>
            <a:r>
              <a:rPr lang="zh-CN" altLang="en-US" sz="1400" b="0" dirty="0">
                <a:latin typeface="Times New Roman" panose="02020603050405020304" pitchFamily="18" charset="0"/>
              </a:rPr>
              <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wmf"/><Relationship Id="rId4" Type="http://schemas.openxmlformats.org/officeDocument/2006/relationships/oleObject" Target="../embeddings/oleObject6.bin"/></Relationships>
</file>

<file path=ppt/slides/_rels/slide100.xml.rels><?xml version="1.0" encoding="UTF-8" standalone="yes"?>
<Relationships xmlns="http://schemas.openxmlformats.org/package/2006/relationships"><Relationship Id="rId2" Type="http://schemas.openxmlformats.org/officeDocument/2006/relationships/audio" Target="../media/audio6.wav"/><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43.wmf"/><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oleObject" Target="../embeddings/oleObject132.bin"/><Relationship Id="rId5" Type="http://schemas.openxmlformats.org/officeDocument/2006/relationships/image" Target="../media/image142.wmf"/><Relationship Id="rId4" Type="http://schemas.openxmlformats.org/officeDocument/2006/relationships/oleObject" Target="../embeddings/oleObject131.bin"/></Relationships>
</file>

<file path=ppt/slides/_rels/slide10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61.vml"/><Relationship Id="rId5" Type="http://schemas.openxmlformats.org/officeDocument/2006/relationships/image" Target="../media/image143.wmf"/><Relationship Id="rId4" Type="http://schemas.openxmlformats.org/officeDocument/2006/relationships/oleObject" Target="../embeddings/oleObject133.bin"/></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7.xml"/><Relationship Id="rId1" Type="http://schemas.openxmlformats.org/officeDocument/2006/relationships/vmlDrawing" Target="../drawings/vmlDrawing62.vml"/><Relationship Id="rId4" Type="http://schemas.openxmlformats.org/officeDocument/2006/relationships/image" Target="../media/image144.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7.xml"/><Relationship Id="rId1" Type="http://schemas.openxmlformats.org/officeDocument/2006/relationships/vmlDrawing" Target="../drawings/vmlDrawing63.vml"/><Relationship Id="rId4" Type="http://schemas.openxmlformats.org/officeDocument/2006/relationships/image" Target="../media/image145.w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64.vml"/><Relationship Id="rId5" Type="http://schemas.openxmlformats.org/officeDocument/2006/relationships/image" Target="../media/image148.wmf"/><Relationship Id="rId4" Type="http://schemas.openxmlformats.org/officeDocument/2006/relationships/oleObject" Target="../embeddings/oleObject136.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8.wmf"/></Relationships>
</file>

<file path=ppt/slides/_rels/slide110.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137.bin"/><Relationship Id="rId7" Type="http://schemas.openxmlformats.org/officeDocument/2006/relationships/oleObject" Target="../embeddings/oleObject139.bin"/><Relationship Id="rId2" Type="http://schemas.openxmlformats.org/officeDocument/2006/relationships/slideLayout" Target="../slideLayouts/slideLayout4.xml"/><Relationship Id="rId1" Type="http://schemas.openxmlformats.org/officeDocument/2006/relationships/vmlDrawing" Target="../drawings/vmlDrawing65.vml"/><Relationship Id="rId6" Type="http://schemas.openxmlformats.org/officeDocument/2006/relationships/image" Target="../media/image150.wmf"/><Relationship Id="rId5" Type="http://schemas.openxmlformats.org/officeDocument/2006/relationships/oleObject" Target="../embeddings/oleObject138.bin"/><Relationship Id="rId4" Type="http://schemas.openxmlformats.org/officeDocument/2006/relationships/image" Target="../media/image149.wmf"/><Relationship Id="rId9" Type="http://schemas.openxmlformats.org/officeDocument/2006/relationships/oleObject" Target="../embeddings/oleObject140.bin"/></Relationships>
</file>

<file path=ppt/slides/_rels/slide11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154.emf"/><Relationship Id="rId5" Type="http://schemas.openxmlformats.org/officeDocument/2006/relationships/oleObject" Target="../embeddings/oleObject142.bin"/><Relationship Id="rId4" Type="http://schemas.openxmlformats.org/officeDocument/2006/relationships/image" Target="../media/image153.emf"/></Relationships>
</file>

<file path=ppt/slides/_rels/slide113.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6.xml"/><Relationship Id="rId1" Type="http://schemas.openxmlformats.org/officeDocument/2006/relationships/vmlDrawing" Target="../drawings/vmlDrawing67.vml"/><Relationship Id="rId6" Type="http://schemas.openxmlformats.org/officeDocument/2006/relationships/image" Target="../media/image157.emf"/><Relationship Id="rId5" Type="http://schemas.openxmlformats.org/officeDocument/2006/relationships/oleObject" Target="../embeddings/oleObject145.bin"/><Relationship Id="rId4" Type="http://schemas.openxmlformats.org/officeDocument/2006/relationships/image" Target="../media/image156.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14.xml"/><Relationship Id="rId1" Type="http://schemas.openxmlformats.org/officeDocument/2006/relationships/vmlDrawing" Target="../drawings/vmlDrawing68.vml"/><Relationship Id="rId4" Type="http://schemas.openxmlformats.org/officeDocument/2006/relationships/image" Target="../media/image159.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2.xml"/><Relationship Id="rId1" Type="http://schemas.openxmlformats.org/officeDocument/2006/relationships/vmlDrawing" Target="../drawings/vmlDrawing69.vml"/><Relationship Id="rId6" Type="http://schemas.openxmlformats.org/officeDocument/2006/relationships/image" Target="../media/image160.wmf"/><Relationship Id="rId5" Type="http://schemas.openxmlformats.org/officeDocument/2006/relationships/oleObject" Target="../embeddings/oleObject148.bin"/><Relationship Id="rId4" Type="http://schemas.openxmlformats.org/officeDocument/2006/relationships/audio" Target="../media/audio7.wav"/></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162.emf"/><Relationship Id="rId5" Type="http://schemas.openxmlformats.org/officeDocument/2006/relationships/oleObject" Target="../embeddings/oleObject150.bin"/><Relationship Id="rId4" Type="http://schemas.openxmlformats.org/officeDocument/2006/relationships/image" Target="../media/image16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64.emf"/><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oleObject" Target="../embeddings/oleObject152.bin"/><Relationship Id="rId5" Type="http://schemas.openxmlformats.org/officeDocument/2006/relationships/image" Target="../media/image163.emf"/><Relationship Id="rId4" Type="http://schemas.openxmlformats.org/officeDocument/2006/relationships/oleObject" Target="../embeddings/oleObject151.bin"/></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55.bin"/><Relationship Id="rId3" Type="http://schemas.openxmlformats.org/officeDocument/2006/relationships/notesSlide" Target="../notesSlides/notesSlide17.xml"/><Relationship Id="rId7" Type="http://schemas.openxmlformats.org/officeDocument/2006/relationships/image" Target="../media/image166.e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oleObject" Target="../embeddings/oleObject154.bin"/><Relationship Id="rId5" Type="http://schemas.openxmlformats.org/officeDocument/2006/relationships/image" Target="../media/image165.emf"/><Relationship Id="rId4" Type="http://schemas.openxmlformats.org/officeDocument/2006/relationships/oleObject" Target="../embeddings/oleObject153.bin"/><Relationship Id="rId9" Type="http://schemas.openxmlformats.org/officeDocument/2006/relationships/image" Target="../media/image167.emf"/></Relationships>
</file>

<file path=ppt/slides/_rels/slide12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oleObject" Target="../embeddings/oleObject156.bin"/><Relationship Id="rId7"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169.emf"/><Relationship Id="rId5" Type="http://schemas.openxmlformats.org/officeDocument/2006/relationships/oleObject" Target="../embeddings/oleObject157.bin"/><Relationship Id="rId4" Type="http://schemas.openxmlformats.org/officeDocument/2006/relationships/image" Target="../media/image168.emf"/></Relationships>
</file>

<file path=ppt/slides/_rels/slide126.xml.rels><?xml version="1.0" encoding="UTF-8" standalone="yes"?>
<Relationships xmlns="http://schemas.openxmlformats.org/package/2006/relationships"><Relationship Id="rId8" Type="http://schemas.openxmlformats.org/officeDocument/2006/relationships/image" Target="../media/image173.emf"/><Relationship Id="rId13" Type="http://schemas.openxmlformats.org/officeDocument/2006/relationships/oleObject" Target="../embeddings/oleObject164.bin"/><Relationship Id="rId18" Type="http://schemas.openxmlformats.org/officeDocument/2006/relationships/image" Target="../media/image178.emf"/><Relationship Id="rId3" Type="http://schemas.openxmlformats.org/officeDocument/2006/relationships/oleObject" Target="../embeddings/oleObject159.bin"/><Relationship Id="rId7" Type="http://schemas.openxmlformats.org/officeDocument/2006/relationships/oleObject" Target="../embeddings/oleObject161.bin"/><Relationship Id="rId12" Type="http://schemas.openxmlformats.org/officeDocument/2006/relationships/image" Target="../media/image175.emf"/><Relationship Id="rId17" Type="http://schemas.openxmlformats.org/officeDocument/2006/relationships/oleObject" Target="../embeddings/oleObject166.bin"/><Relationship Id="rId2" Type="http://schemas.openxmlformats.org/officeDocument/2006/relationships/slideLayout" Target="../slideLayouts/slideLayout7.xml"/><Relationship Id="rId16" Type="http://schemas.openxmlformats.org/officeDocument/2006/relationships/image" Target="../media/image177.emf"/><Relationship Id="rId20" Type="http://schemas.openxmlformats.org/officeDocument/2006/relationships/image" Target="../media/image179.emf"/><Relationship Id="rId1" Type="http://schemas.openxmlformats.org/officeDocument/2006/relationships/vmlDrawing" Target="../drawings/vmlDrawing74.vml"/><Relationship Id="rId6" Type="http://schemas.openxmlformats.org/officeDocument/2006/relationships/image" Target="../media/image172.emf"/><Relationship Id="rId11" Type="http://schemas.openxmlformats.org/officeDocument/2006/relationships/oleObject" Target="../embeddings/oleObject163.bin"/><Relationship Id="rId5" Type="http://schemas.openxmlformats.org/officeDocument/2006/relationships/oleObject" Target="../embeddings/oleObject160.bin"/><Relationship Id="rId15" Type="http://schemas.openxmlformats.org/officeDocument/2006/relationships/oleObject" Target="../embeddings/oleObject165.bin"/><Relationship Id="rId10" Type="http://schemas.openxmlformats.org/officeDocument/2006/relationships/image" Target="../media/image174.emf"/><Relationship Id="rId19" Type="http://schemas.openxmlformats.org/officeDocument/2006/relationships/oleObject" Target="../embeddings/oleObject167.bin"/><Relationship Id="rId4" Type="http://schemas.openxmlformats.org/officeDocument/2006/relationships/image" Target="../media/image171.emf"/><Relationship Id="rId9" Type="http://schemas.openxmlformats.org/officeDocument/2006/relationships/oleObject" Target="../embeddings/oleObject162.bin"/><Relationship Id="rId14" Type="http://schemas.openxmlformats.org/officeDocument/2006/relationships/image" Target="../media/image176.emf"/></Relationships>
</file>

<file path=ppt/slides/_rels/slide127.xml.rels><?xml version="1.0" encoding="UTF-8" standalone="yes"?>
<Relationships xmlns="http://schemas.openxmlformats.org/package/2006/relationships"><Relationship Id="rId8" Type="http://schemas.openxmlformats.org/officeDocument/2006/relationships/image" Target="../media/image182.wmf"/><Relationship Id="rId13" Type="http://schemas.openxmlformats.org/officeDocument/2006/relationships/oleObject" Target="../embeddings/oleObject173.bin"/><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184.wmf"/><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181.e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183.wmf"/><Relationship Id="rId4" Type="http://schemas.openxmlformats.org/officeDocument/2006/relationships/image" Target="../media/image180.emf"/><Relationship Id="rId9" Type="http://schemas.openxmlformats.org/officeDocument/2006/relationships/oleObject" Target="../embeddings/oleObject171.bin"/><Relationship Id="rId14" Type="http://schemas.openxmlformats.org/officeDocument/2006/relationships/image" Target="../media/image185.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12.xml"/><Relationship Id="rId1" Type="http://schemas.openxmlformats.org/officeDocument/2006/relationships/vmlDrawing" Target="../drawings/vmlDrawing76.vml"/><Relationship Id="rId6" Type="http://schemas.openxmlformats.org/officeDocument/2006/relationships/image" Target="../media/image187.wmf"/><Relationship Id="rId5" Type="http://schemas.openxmlformats.org/officeDocument/2006/relationships/oleObject" Target="../embeddings/oleObject175.bin"/><Relationship Id="rId4" Type="http://schemas.openxmlformats.org/officeDocument/2006/relationships/image" Target="../media/image186.wmf"/><Relationship Id="rId9" Type="http://schemas.openxmlformats.org/officeDocument/2006/relationships/oleObject" Target="../embeddings/oleObject177.bin"/></Relationships>
</file>

<file path=ppt/slides/_rels/slide137.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oleObject" Target="../embeddings/oleObject178.bin"/><Relationship Id="rId7" Type="http://schemas.openxmlformats.org/officeDocument/2006/relationships/oleObject" Target="../embeddings/oleObject180.bin"/><Relationship Id="rId2" Type="http://schemas.openxmlformats.org/officeDocument/2006/relationships/slideLayout" Target="../slideLayouts/slideLayout15.xml"/><Relationship Id="rId1" Type="http://schemas.openxmlformats.org/officeDocument/2006/relationships/vmlDrawing" Target="../drawings/vmlDrawing77.vml"/><Relationship Id="rId6" Type="http://schemas.openxmlformats.org/officeDocument/2006/relationships/image" Target="../media/image190.wmf"/><Relationship Id="rId11" Type="http://schemas.openxmlformats.org/officeDocument/2006/relationships/oleObject" Target="../embeddings/oleObject182.bin"/><Relationship Id="rId5" Type="http://schemas.openxmlformats.org/officeDocument/2006/relationships/oleObject" Target="../embeddings/oleObject179.bin"/><Relationship Id="rId10" Type="http://schemas.openxmlformats.org/officeDocument/2006/relationships/image" Target="../media/image192.wmf"/><Relationship Id="rId4" Type="http://schemas.openxmlformats.org/officeDocument/2006/relationships/image" Target="../media/image189.wmf"/><Relationship Id="rId9" Type="http://schemas.openxmlformats.org/officeDocument/2006/relationships/oleObject" Target="../embeddings/oleObject181.bin"/></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12.xml"/><Relationship Id="rId1" Type="http://schemas.openxmlformats.org/officeDocument/2006/relationships/vmlDrawing" Target="../drawings/vmlDrawing78.vml"/><Relationship Id="rId4" Type="http://schemas.openxmlformats.org/officeDocument/2006/relationships/image" Target="../media/image193.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184.bin"/><Relationship Id="rId7" Type="http://schemas.openxmlformats.org/officeDocument/2006/relationships/oleObject" Target="../embeddings/oleObject186.bin"/><Relationship Id="rId2" Type="http://schemas.openxmlformats.org/officeDocument/2006/relationships/slideLayout" Target="../slideLayouts/slideLayout4.xml"/><Relationship Id="rId1" Type="http://schemas.openxmlformats.org/officeDocument/2006/relationships/vmlDrawing" Target="../drawings/vmlDrawing79.vml"/><Relationship Id="rId6" Type="http://schemas.openxmlformats.org/officeDocument/2006/relationships/image" Target="../media/image195.wmf"/><Relationship Id="rId5" Type="http://schemas.openxmlformats.org/officeDocument/2006/relationships/oleObject" Target="../embeddings/oleObject185.bin"/><Relationship Id="rId4" Type="http://schemas.openxmlformats.org/officeDocument/2006/relationships/image" Target="../media/image194.wmf"/></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189.bin"/><Relationship Id="rId3" Type="http://schemas.openxmlformats.org/officeDocument/2006/relationships/audio" Target="../media/audio1.wav"/><Relationship Id="rId7" Type="http://schemas.openxmlformats.org/officeDocument/2006/relationships/image" Target="../media/image198.wmf"/><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oleObject" Target="../embeddings/oleObject188.bin"/><Relationship Id="rId11" Type="http://schemas.openxmlformats.org/officeDocument/2006/relationships/image" Target="../media/image200.wmf"/><Relationship Id="rId5" Type="http://schemas.openxmlformats.org/officeDocument/2006/relationships/image" Target="../media/image197.wmf"/><Relationship Id="rId10" Type="http://schemas.openxmlformats.org/officeDocument/2006/relationships/oleObject" Target="../embeddings/oleObject190.bin"/><Relationship Id="rId4" Type="http://schemas.openxmlformats.org/officeDocument/2006/relationships/oleObject" Target="../embeddings/oleObject187.bin"/><Relationship Id="rId9" Type="http://schemas.openxmlformats.org/officeDocument/2006/relationships/image" Target="../media/image199.w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9.wmf"/><Relationship Id="rId4" Type="http://schemas.openxmlformats.org/officeDocument/2006/relationships/oleObject" Target="../embeddings/oleObject8.bin"/></Relationships>
</file>

<file path=ppt/slides/_rels/slide15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audio" Target="../media/audio3.wav"/><Relationship Id="rId7" Type="http://schemas.openxmlformats.org/officeDocument/2006/relationships/image" Target="../media/image14.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audio" Target="../media/audio4.wav"/><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16.bin"/><Relationship Id="rId3" Type="http://schemas.openxmlformats.org/officeDocument/2006/relationships/audio" Target="../media/audio2.wav"/><Relationship Id="rId7" Type="http://schemas.openxmlformats.org/officeDocument/2006/relationships/oleObject" Target="../embeddings/oleObject13.bin"/><Relationship Id="rId12"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5.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17.wmf"/><Relationship Id="rId4" Type="http://schemas.openxmlformats.org/officeDocument/2006/relationships/audio" Target="../media/audio1.wav"/><Relationship Id="rId9" Type="http://schemas.openxmlformats.org/officeDocument/2006/relationships/oleObject" Target="../embeddings/oleObject14.bin"/><Relationship Id="rId14" Type="http://schemas.openxmlformats.org/officeDocument/2006/relationships/image" Target="../media/image14.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9.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22.emf"/><Relationship Id="rId5" Type="http://schemas.openxmlformats.org/officeDocument/2006/relationships/oleObject" Target="../embeddings/oleObject20.bin"/><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24.emf"/><Relationship Id="rId4"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26.wmf"/><Relationship Id="rId5" Type="http://schemas.openxmlformats.org/officeDocument/2006/relationships/oleObject" Target="../embeddings/oleObject24.bin"/><Relationship Id="rId4" Type="http://schemas.openxmlformats.org/officeDocument/2006/relationships/image" Target="../media/image25.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28.wmf"/><Relationship Id="rId5" Type="http://schemas.openxmlformats.org/officeDocument/2006/relationships/oleObject" Target="../embeddings/oleObject26.bin"/><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audio" Target="../media/audio1.wav"/><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29.wmf"/><Relationship Id="rId5" Type="http://schemas.openxmlformats.org/officeDocument/2006/relationships/oleObject" Target="../embeddings/oleObject27.bin"/><Relationship Id="rId10" Type="http://schemas.openxmlformats.org/officeDocument/2006/relationships/image" Target="../media/image31.wmf"/><Relationship Id="rId4" Type="http://schemas.openxmlformats.org/officeDocument/2006/relationships/audio" Target="../media/audio4.wav"/><Relationship Id="rId9" Type="http://schemas.openxmlformats.org/officeDocument/2006/relationships/oleObject" Target="../embeddings/oleObject29.bin"/></Relationships>
</file>

<file path=ppt/slides/_rels/slide31.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34.bin"/><Relationship Id="rId3" Type="http://schemas.openxmlformats.org/officeDocument/2006/relationships/notesSlide" Target="../notesSlides/notesSlide3.xml"/><Relationship Id="rId7" Type="http://schemas.openxmlformats.org/officeDocument/2006/relationships/oleObject" Target="../embeddings/oleObject31.bin"/><Relationship Id="rId12"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32.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34.wmf"/><Relationship Id="rId4" Type="http://schemas.openxmlformats.org/officeDocument/2006/relationships/audio" Target="../media/audio1.wav"/><Relationship Id="rId9" Type="http://schemas.openxmlformats.org/officeDocument/2006/relationships/oleObject" Target="../embeddings/oleObject32.bin"/><Relationship Id="rId14"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36.bin"/><Relationship Id="rId5" Type="http://schemas.openxmlformats.org/officeDocument/2006/relationships/image" Target="../media/image37.wmf"/><Relationship Id="rId4" Type="http://schemas.openxmlformats.org/officeDocument/2006/relationships/oleObject" Target="../embeddings/oleObject35.bin"/></Relationships>
</file>

<file path=ppt/slides/_rels/slide33.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41.bin"/><Relationship Id="rId3" Type="http://schemas.openxmlformats.org/officeDocument/2006/relationships/audio" Target="../media/audio1.wav"/><Relationship Id="rId7" Type="http://schemas.openxmlformats.org/officeDocument/2006/relationships/oleObject" Target="../embeddings/oleObject38.bin"/><Relationship Id="rId12" Type="http://schemas.openxmlformats.org/officeDocument/2006/relationships/image" Target="../media/image41.wmf"/><Relationship Id="rId2" Type="http://schemas.openxmlformats.org/officeDocument/2006/relationships/slideLayout" Target="../slideLayouts/slideLayout7.xml"/><Relationship Id="rId16" Type="http://schemas.openxmlformats.org/officeDocument/2006/relationships/image" Target="../media/image43.wmf"/><Relationship Id="rId1" Type="http://schemas.openxmlformats.org/officeDocument/2006/relationships/vmlDrawing" Target="../drawings/vmlDrawing20.vml"/><Relationship Id="rId6" Type="http://schemas.openxmlformats.org/officeDocument/2006/relationships/image" Target="../media/image39.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40.wmf"/><Relationship Id="rId4" Type="http://schemas.openxmlformats.org/officeDocument/2006/relationships/audio" Target="../media/audio2.wav"/><Relationship Id="rId9" Type="http://schemas.openxmlformats.org/officeDocument/2006/relationships/oleObject" Target="../embeddings/oleObject39.bin"/><Relationship Id="rId14" Type="http://schemas.openxmlformats.org/officeDocument/2006/relationships/image" Target="../media/image42.wmf"/></Relationships>
</file>

<file path=ppt/slides/_rels/slide34.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45.wmf"/><Relationship Id="rId5" Type="http://schemas.openxmlformats.org/officeDocument/2006/relationships/oleObject" Target="../embeddings/oleObject44.bin"/><Relationship Id="rId4" Type="http://schemas.openxmlformats.org/officeDocument/2006/relationships/image" Target="../media/image44.w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7.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46.bin"/><Relationship Id="rId5" Type="http://schemas.openxmlformats.org/officeDocument/2006/relationships/audio" Target="../media/audio3.wav"/><Relationship Id="rId4" Type="http://schemas.openxmlformats.org/officeDocument/2006/relationships/audio" Target="../media/audio1.wav"/></Relationships>
</file>

<file path=ppt/slides/_rels/slide36.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5.xml"/><Relationship Id="rId7" Type="http://schemas.openxmlformats.org/officeDocument/2006/relationships/oleObject" Target="../embeddings/oleObject48.bin"/><Relationship Id="rId12" Type="http://schemas.openxmlformats.org/officeDocument/2006/relationships/image" Target="../media/image51.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48.wmf"/><Relationship Id="rId11" Type="http://schemas.openxmlformats.org/officeDocument/2006/relationships/oleObject" Target="../embeddings/oleObject50.bin"/><Relationship Id="rId5" Type="http://schemas.openxmlformats.org/officeDocument/2006/relationships/oleObject" Target="../embeddings/oleObject47.bin"/><Relationship Id="rId10" Type="http://schemas.openxmlformats.org/officeDocument/2006/relationships/image" Target="../media/image50.wmf"/><Relationship Id="rId4" Type="http://schemas.openxmlformats.org/officeDocument/2006/relationships/audio" Target="../media/audio1.wav"/><Relationship Id="rId9" Type="http://schemas.openxmlformats.org/officeDocument/2006/relationships/oleObject" Target="../embeddings/oleObject49.bin"/></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55.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55.wmf"/><Relationship Id="rId5" Type="http://schemas.openxmlformats.org/officeDocument/2006/relationships/oleObject" Target="../embeddings/oleObject53.bin"/><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59.wmf"/><Relationship Id="rId5" Type="http://schemas.openxmlformats.org/officeDocument/2006/relationships/oleObject" Target="../embeddings/oleObject56.bin"/><Relationship Id="rId4" Type="http://schemas.openxmlformats.org/officeDocument/2006/relationships/image" Target="../media/image58.wmf"/></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image" Target="../media/image60.wmf"/><Relationship Id="rId4" Type="http://schemas.openxmlformats.org/officeDocument/2006/relationships/oleObject" Target="../embeddings/oleObject58.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64.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66.wmf"/><Relationship Id="rId4" Type="http://schemas.openxmlformats.org/officeDocument/2006/relationships/oleObject" Target="../embeddings/oleObject60.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67.wmf"/><Relationship Id="rId5" Type="http://schemas.openxmlformats.org/officeDocument/2006/relationships/oleObject" Target="../embeddings/oleObject62.bin"/><Relationship Id="rId4" Type="http://schemas.openxmlformats.org/officeDocument/2006/relationships/image" Target="../media/image66.wmf"/></Relationships>
</file>

<file path=ppt/slides/_rels/slide5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68.wmf"/><Relationship Id="rId4" Type="http://schemas.openxmlformats.org/officeDocument/2006/relationships/oleObject" Target="../embeddings/oleObject63.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69.wmf"/><Relationship Id="rId5" Type="http://schemas.openxmlformats.org/officeDocument/2006/relationships/oleObject" Target="../embeddings/oleObject64.bin"/><Relationship Id="rId4" Type="http://schemas.openxmlformats.org/officeDocument/2006/relationships/audio" Target="../media/audio1.wav"/></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70.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71.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image" Target="../media/image72.wmf"/></Relationships>
</file>

<file path=ppt/slides/_rels/slide58.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notesSlide" Target="../notesSlides/notesSlide9.xml"/><Relationship Id="rId7"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73.wmf"/><Relationship Id="rId5" Type="http://schemas.openxmlformats.org/officeDocument/2006/relationships/oleObject" Target="../embeddings/oleObject68.bin"/><Relationship Id="rId4" Type="http://schemas.openxmlformats.org/officeDocument/2006/relationships/audio" Target="../media/audio1.wav"/></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75.wmf"/></Relationships>
</file>

<file path=ppt/slides/_rels/slide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audio" Target="../media/audio1.wav"/></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80.wmf"/><Relationship Id="rId3" Type="http://schemas.openxmlformats.org/officeDocument/2006/relationships/audio" Target="../media/audio1.wav"/><Relationship Id="rId7" Type="http://schemas.openxmlformats.org/officeDocument/2006/relationships/image" Target="../media/image77.wmf"/><Relationship Id="rId12"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72.bin"/><Relationship Id="rId11" Type="http://schemas.openxmlformats.org/officeDocument/2006/relationships/image" Target="../media/image79.wmf"/><Relationship Id="rId5" Type="http://schemas.openxmlformats.org/officeDocument/2006/relationships/image" Target="../media/image76.wmf"/><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image" Target="../media/image78.wmf"/></Relationships>
</file>

<file path=ppt/slides/_rels/slide6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82.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77.bin"/><Relationship Id="rId5" Type="http://schemas.openxmlformats.org/officeDocument/2006/relationships/image" Target="../media/image81.wmf"/><Relationship Id="rId4" Type="http://schemas.openxmlformats.org/officeDocument/2006/relationships/oleObject" Target="../embeddings/oleObject76.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audio" Target="../media/audio1.wav"/><Relationship Id="rId7" Type="http://schemas.openxmlformats.org/officeDocument/2006/relationships/image" Target="../media/image84.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79.bin"/><Relationship Id="rId5" Type="http://schemas.openxmlformats.org/officeDocument/2006/relationships/image" Target="../media/image83.wmf"/><Relationship Id="rId4" Type="http://schemas.openxmlformats.org/officeDocument/2006/relationships/oleObject" Target="../embeddings/oleObject78.bin"/><Relationship Id="rId9" Type="http://schemas.openxmlformats.org/officeDocument/2006/relationships/image" Target="../media/image85.wmf"/></Relationships>
</file>

<file path=ppt/slides/_rels/slide6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87.w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82.bin"/><Relationship Id="rId5" Type="http://schemas.openxmlformats.org/officeDocument/2006/relationships/image" Target="../media/image86.wmf"/><Relationship Id="rId4" Type="http://schemas.openxmlformats.org/officeDocument/2006/relationships/oleObject" Target="../embeddings/oleObject81.bin"/></Relationships>
</file>

<file path=ppt/slides/_rels/slide6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89.w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84.bin"/><Relationship Id="rId5" Type="http://schemas.openxmlformats.org/officeDocument/2006/relationships/image" Target="../media/image88.wmf"/><Relationship Id="rId4" Type="http://schemas.openxmlformats.org/officeDocument/2006/relationships/oleObject" Target="../embeddings/oleObject83.bin"/></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90.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audio" Target="../media/audio1.wav"/><Relationship Id="rId7" Type="http://schemas.openxmlformats.org/officeDocument/2006/relationships/image" Target="../media/image92.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87.bin"/><Relationship Id="rId5" Type="http://schemas.openxmlformats.org/officeDocument/2006/relationships/image" Target="../media/image91.wmf"/><Relationship Id="rId4" Type="http://schemas.openxmlformats.org/officeDocument/2006/relationships/oleObject" Target="../embeddings/oleObject86.bin"/><Relationship Id="rId9" Type="http://schemas.openxmlformats.org/officeDocument/2006/relationships/image" Target="../media/image93.emf"/></Relationships>
</file>

<file path=ppt/slides/_rels/slide69.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95.wmf"/><Relationship Id="rId11" Type="http://schemas.openxmlformats.org/officeDocument/2006/relationships/oleObject" Target="../embeddings/oleObject93.bin"/><Relationship Id="rId5" Type="http://schemas.openxmlformats.org/officeDocument/2006/relationships/oleObject" Target="../embeddings/oleObject90.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92.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99.bin"/><Relationship Id="rId18" Type="http://schemas.openxmlformats.org/officeDocument/2006/relationships/image" Target="../media/image106.wmf"/><Relationship Id="rId26" Type="http://schemas.openxmlformats.org/officeDocument/2006/relationships/oleObject" Target="../embeddings/oleObject106.bin"/><Relationship Id="rId3" Type="http://schemas.openxmlformats.org/officeDocument/2006/relationships/oleObject" Target="../embeddings/oleObject94.bin"/><Relationship Id="rId21" Type="http://schemas.openxmlformats.org/officeDocument/2006/relationships/oleObject" Target="../embeddings/oleObject103.bin"/><Relationship Id="rId7" Type="http://schemas.openxmlformats.org/officeDocument/2006/relationships/oleObject" Target="../embeddings/oleObject96.bin"/><Relationship Id="rId12" Type="http://schemas.openxmlformats.org/officeDocument/2006/relationships/image" Target="../media/image103.wmf"/><Relationship Id="rId17" Type="http://schemas.openxmlformats.org/officeDocument/2006/relationships/oleObject" Target="../embeddings/oleObject101.bin"/><Relationship Id="rId25" Type="http://schemas.openxmlformats.org/officeDocument/2006/relationships/image" Target="../media/image109.wmf"/><Relationship Id="rId2" Type="http://schemas.openxmlformats.org/officeDocument/2006/relationships/slideLayout" Target="../slideLayouts/slideLayout7.xml"/><Relationship Id="rId16" Type="http://schemas.openxmlformats.org/officeDocument/2006/relationships/image" Target="../media/image105.wmf"/><Relationship Id="rId20" Type="http://schemas.openxmlformats.org/officeDocument/2006/relationships/image" Target="../media/image107.wmf"/><Relationship Id="rId1" Type="http://schemas.openxmlformats.org/officeDocument/2006/relationships/vmlDrawing" Target="../drawings/vmlDrawing46.vml"/><Relationship Id="rId6" Type="http://schemas.openxmlformats.org/officeDocument/2006/relationships/image" Target="../media/image100.wmf"/><Relationship Id="rId11" Type="http://schemas.openxmlformats.org/officeDocument/2006/relationships/oleObject" Target="../embeddings/oleObject98.bin"/><Relationship Id="rId24" Type="http://schemas.openxmlformats.org/officeDocument/2006/relationships/oleObject" Target="../embeddings/oleObject105.bin"/><Relationship Id="rId5" Type="http://schemas.openxmlformats.org/officeDocument/2006/relationships/oleObject" Target="../embeddings/oleObject95.bin"/><Relationship Id="rId15" Type="http://schemas.openxmlformats.org/officeDocument/2006/relationships/oleObject" Target="../embeddings/oleObject100.bin"/><Relationship Id="rId23" Type="http://schemas.openxmlformats.org/officeDocument/2006/relationships/oleObject" Target="../embeddings/oleObject104.bin"/><Relationship Id="rId10" Type="http://schemas.openxmlformats.org/officeDocument/2006/relationships/image" Target="../media/image102.wmf"/><Relationship Id="rId19" Type="http://schemas.openxmlformats.org/officeDocument/2006/relationships/oleObject" Target="../embeddings/oleObject102.bin"/><Relationship Id="rId4" Type="http://schemas.openxmlformats.org/officeDocument/2006/relationships/image" Target="../media/image99.wmf"/><Relationship Id="rId9" Type="http://schemas.openxmlformats.org/officeDocument/2006/relationships/oleObject" Target="../embeddings/oleObject97.bin"/><Relationship Id="rId14" Type="http://schemas.openxmlformats.org/officeDocument/2006/relationships/image" Target="../media/image104.wmf"/><Relationship Id="rId22" Type="http://schemas.openxmlformats.org/officeDocument/2006/relationships/image" Target="../media/image108.wmf"/></Relationships>
</file>

<file path=ppt/slides/_rels/slide7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111.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48.vml"/><Relationship Id="rId4" Type="http://schemas.openxmlformats.org/officeDocument/2006/relationships/image" Target="../media/image112.wmf"/></Relationships>
</file>

<file path=ppt/slides/_rels/slide76.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10.xml"/><Relationship Id="rId7"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113.wmf"/><Relationship Id="rId5" Type="http://schemas.openxmlformats.org/officeDocument/2006/relationships/oleObject" Target="../embeddings/oleObject109.bin"/><Relationship Id="rId10" Type="http://schemas.openxmlformats.org/officeDocument/2006/relationships/image" Target="../media/image115.wmf"/><Relationship Id="rId4" Type="http://schemas.openxmlformats.org/officeDocument/2006/relationships/audio" Target="../media/audio1.wav"/><Relationship Id="rId9" Type="http://schemas.openxmlformats.org/officeDocument/2006/relationships/oleObject" Target="../embeddings/oleObject111.bin"/></Relationships>
</file>

<file path=ppt/slides/_rels/slide7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7.xml"/><Relationship Id="rId1" Type="http://schemas.openxmlformats.org/officeDocument/2006/relationships/vmlDrawing" Target="../drawings/vmlDrawing50.vml"/><Relationship Id="rId5" Type="http://schemas.openxmlformats.org/officeDocument/2006/relationships/image" Target="../media/image116.wmf"/><Relationship Id="rId4" Type="http://schemas.openxmlformats.org/officeDocument/2006/relationships/oleObject" Target="../embeddings/oleObject112.bin"/></Relationships>
</file>

<file path=ppt/slides/_rels/slide7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18.w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114.bin"/><Relationship Id="rId5" Type="http://schemas.openxmlformats.org/officeDocument/2006/relationships/image" Target="../media/image117.wmf"/><Relationship Id="rId4" Type="http://schemas.openxmlformats.org/officeDocument/2006/relationships/oleObject" Target="../embeddings/oleObject113.bin"/></Relationships>
</file>

<file path=ppt/slides/_rels/slide79.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audio" Target="../media/audio5.wav"/><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wmf"/><Relationship Id="rId5" Type="http://schemas.openxmlformats.org/officeDocument/2006/relationships/oleObject" Target="../embeddings/oleObject5.bin"/><Relationship Id="rId4" Type="http://schemas.openxmlformats.org/officeDocument/2006/relationships/image" Target="../media/image4.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notesSlide" Target="../notesSlides/notesSlide11.xml"/><Relationship Id="rId7"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119.wmf"/><Relationship Id="rId5" Type="http://schemas.openxmlformats.org/officeDocument/2006/relationships/oleObject" Target="../embeddings/oleObject115.bin"/><Relationship Id="rId4" Type="http://schemas.openxmlformats.org/officeDocument/2006/relationships/audio" Target="../media/audio1.wav"/></Relationships>
</file>

<file path=ppt/slides/_rels/slide8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121.wmf"/><Relationship Id="rId4" Type="http://schemas.openxmlformats.org/officeDocument/2006/relationships/oleObject" Target="../embeddings/oleObject117.bin"/></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7.xml"/><Relationship Id="rId1" Type="http://schemas.openxmlformats.org/officeDocument/2006/relationships/vmlDrawing" Target="../drawings/vmlDrawing54.vml"/><Relationship Id="rId5" Type="http://schemas.openxmlformats.org/officeDocument/2006/relationships/image" Target="../media/image123.wmf"/><Relationship Id="rId4" Type="http://schemas.openxmlformats.org/officeDocument/2006/relationships/oleObject" Target="../embeddings/oleObject118.bin"/></Relationships>
</file>

<file path=ppt/slides/_rels/slide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audio" Target="../media/audio6.wav"/><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130.wmf"/><Relationship Id="rId5" Type="http://schemas.openxmlformats.org/officeDocument/2006/relationships/oleObject" Target="../embeddings/oleObject120.bin"/><Relationship Id="rId4" Type="http://schemas.openxmlformats.org/officeDocument/2006/relationships/image" Target="../media/image129.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7.xml"/><Relationship Id="rId1" Type="http://schemas.openxmlformats.org/officeDocument/2006/relationships/vmlDrawing" Target="../drawings/vmlDrawing56.vml"/><Relationship Id="rId5" Type="http://schemas.openxmlformats.org/officeDocument/2006/relationships/image" Target="../media/image131.png"/><Relationship Id="rId4" Type="http://schemas.openxmlformats.org/officeDocument/2006/relationships/image" Target="../media/image130.w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36.wmf"/><Relationship Id="rId3" Type="http://schemas.openxmlformats.org/officeDocument/2006/relationships/audio" Target="../media/audio1.wav"/><Relationship Id="rId7" Type="http://schemas.openxmlformats.org/officeDocument/2006/relationships/image" Target="../media/image133.wmf"/><Relationship Id="rId12"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123.bin"/><Relationship Id="rId11" Type="http://schemas.openxmlformats.org/officeDocument/2006/relationships/image" Target="../media/image135.wmf"/><Relationship Id="rId5" Type="http://schemas.openxmlformats.org/officeDocument/2006/relationships/image" Target="../media/image132.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34.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138.wmf"/><Relationship Id="rId5" Type="http://schemas.openxmlformats.org/officeDocument/2006/relationships/oleObject" Target="../embeddings/oleObject128.bin"/><Relationship Id="rId4" Type="http://schemas.openxmlformats.org/officeDocument/2006/relationships/image" Target="../media/image137.wmf"/></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0.w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oleObject" Target="../embeddings/oleObject130.bin"/><Relationship Id="rId5" Type="http://schemas.openxmlformats.org/officeDocument/2006/relationships/image" Target="../media/image139.wmf"/><Relationship Id="rId4" Type="http://schemas.openxmlformats.org/officeDocument/2006/relationships/oleObject" Target="../embeddings/oleObject12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a:t>
            </a:fld>
            <a:r>
              <a:rPr lang="zh-CN" altLang="en-US" sz="1400" dirty="0"/>
              <a:t>）</a:t>
            </a:r>
          </a:p>
        </p:txBody>
      </p:sp>
      <p:sp>
        <p:nvSpPr>
          <p:cNvPr id="4099" name="Rectangle 2"/>
          <p:cNvSpPr>
            <a:spLocks noGrp="1"/>
          </p:cNvSpPr>
          <p:nvPr>
            <p:ph type="title"/>
          </p:nvPr>
        </p:nvSpPr>
        <p:spPr>
          <a:xfrm>
            <a:off x="941388" y="2298700"/>
            <a:ext cx="7313612" cy="1944688"/>
          </a:xfrm>
          <a:ln/>
        </p:spPr>
        <p:txBody>
          <a:bodyPr vert="horz" wrap="square" lIns="91440" tIns="45720" rIns="91440" bIns="45720" anchor="ctr" anchorCtr="0"/>
          <a:lstStyle/>
          <a:p>
            <a:pPr eaLnBrk="1" hangingPunct="1"/>
            <a:r>
              <a:rPr lang="zh-CN" altLang="en-US" sz="6000" b="1" dirty="0">
                <a:solidFill>
                  <a:srgbClr val="0000FF"/>
                </a:solidFill>
                <a:latin typeface="黑体" panose="02010609060101010101" pitchFamily="49" charset="-122"/>
                <a:ea typeface="黑体" panose="02010609060101010101" pitchFamily="49" charset="-122"/>
              </a:rPr>
              <a:t>第</a:t>
            </a:r>
            <a:r>
              <a:rPr lang="en-US" altLang="zh-CN" sz="6000" b="1" dirty="0">
                <a:solidFill>
                  <a:srgbClr val="0000FF"/>
                </a:solidFill>
                <a:latin typeface="黑体" panose="02010609060101010101" pitchFamily="49" charset="-122"/>
                <a:ea typeface="黑体" panose="02010609060101010101" pitchFamily="49" charset="-122"/>
              </a:rPr>
              <a:t>2</a:t>
            </a:r>
            <a:r>
              <a:rPr lang="zh-CN" altLang="en-US" sz="6000" b="1" dirty="0">
                <a:solidFill>
                  <a:srgbClr val="0000FF"/>
                </a:solidFill>
                <a:latin typeface="黑体" panose="02010609060101010101" pitchFamily="49" charset="-122"/>
                <a:ea typeface="黑体" panose="02010609060101010101" pitchFamily="49" charset="-122"/>
              </a:rPr>
              <a:t>章  </a:t>
            </a:r>
            <a:br>
              <a:rPr lang="zh-CN" altLang="en-US" sz="6000" b="1" dirty="0">
                <a:solidFill>
                  <a:srgbClr val="0000FF"/>
                </a:solidFill>
                <a:latin typeface="黑体" panose="02010609060101010101" pitchFamily="49" charset="-122"/>
                <a:ea typeface="黑体" panose="02010609060101010101" pitchFamily="49" charset="-122"/>
              </a:rPr>
            </a:br>
            <a:r>
              <a:rPr lang="zh-CN" altLang="en-US" sz="6000" b="1" dirty="0">
                <a:solidFill>
                  <a:srgbClr val="0000FF"/>
                </a:solidFill>
                <a:latin typeface="黑体" panose="02010609060101010101" pitchFamily="49" charset="-122"/>
                <a:ea typeface="黑体" panose="02010609060101010101" pitchFamily="49" charset="-122"/>
              </a:rPr>
              <a:t>组合逻辑电路</a:t>
            </a:r>
            <a:r>
              <a:rPr lang="zh-CN" altLang="en-US" sz="3600" dirty="0"/>
              <a:t>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10</a:t>
            </a:fld>
            <a:r>
              <a:rPr lang="zh-CN" altLang="en-US" sz="1400" dirty="0"/>
              <a:t>）</a:t>
            </a:r>
          </a:p>
        </p:txBody>
      </p:sp>
      <p:sp>
        <p:nvSpPr>
          <p:cNvPr id="14339" name="Rectangle 3"/>
          <p:cNvSpPr/>
          <p:nvPr/>
        </p:nvSpPr>
        <p:spPr>
          <a:xfrm>
            <a:off x="557213" y="352425"/>
            <a:ext cx="6402387" cy="6048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50000"/>
              </a:spcBef>
              <a:buClr>
                <a:schemeClr val="accent2"/>
              </a:buClr>
              <a:buSzPct val="80000"/>
              <a:buFont typeface="Wingdings" panose="05000000000000000000" pitchFamily="2" charset="2"/>
              <a:buNone/>
            </a:pPr>
            <a:r>
              <a:rPr lang="zh-CN" altLang="en-US" sz="2800" b="1" dirty="0">
                <a:solidFill>
                  <a:srgbClr val="FF0000"/>
                </a:solidFill>
                <a:latin typeface="黑体" panose="02010609060101010101" pitchFamily="49" charset="-122"/>
                <a:ea typeface="黑体" panose="02010609060101010101" pitchFamily="49" charset="-122"/>
              </a:rPr>
              <a:t>例</a:t>
            </a:r>
            <a:r>
              <a:rPr lang="en-US" altLang="zh-CN" sz="2800" b="1" dirty="0">
                <a:solidFill>
                  <a:srgbClr val="FF0000"/>
                </a:solidFill>
                <a:latin typeface="黑体" panose="02010609060101010101" pitchFamily="49" charset="-122"/>
                <a:ea typeface="黑体" panose="02010609060101010101" pitchFamily="49" charset="-122"/>
              </a:rPr>
              <a:t>4</a:t>
            </a:r>
            <a:r>
              <a:rPr lang="zh-CN" altLang="en-US" sz="2800" b="1" dirty="0">
                <a:solidFill>
                  <a:srgbClr val="FF0000"/>
                </a:solidFill>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试分析图示电路的逻辑功能。</a:t>
            </a:r>
          </a:p>
        </p:txBody>
      </p:sp>
      <p:sp>
        <p:nvSpPr>
          <p:cNvPr id="286724" name="Rectangle 4"/>
          <p:cNvSpPr/>
          <p:nvPr/>
        </p:nvSpPr>
        <p:spPr>
          <a:xfrm>
            <a:off x="409575" y="1412875"/>
            <a:ext cx="3124200" cy="2143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0"/>
              </a:spcBef>
              <a:buNone/>
            </a:pPr>
            <a:r>
              <a:rPr lang="zh-CN" altLang="en-US" sz="2800" b="1" dirty="0">
                <a:latin typeface="黑体" panose="02010609060101010101" pitchFamily="49" charset="-122"/>
                <a:ea typeface="黑体" panose="02010609060101010101" pitchFamily="49" charset="-122"/>
              </a:rPr>
              <a:t>解：</a:t>
            </a:r>
          </a:p>
          <a:p>
            <a:pPr marL="0" lvl="0" indent="0" eaLnBrk="1" hangingPunct="1">
              <a:lnSpc>
                <a:spcPct val="120000"/>
              </a:lnSpc>
              <a:spcBef>
                <a:spcPct val="0"/>
              </a:spcBef>
              <a:buNone/>
            </a:pPr>
            <a:r>
              <a:rPr lang="zh-CN" altLang="en-US" sz="2800" b="1" dirty="0">
                <a:latin typeface="黑体" panose="02010609060101010101" pitchFamily="49" charset="-122"/>
                <a:ea typeface="黑体" panose="02010609060101010101" pitchFamily="49" charset="-122"/>
              </a:rPr>
              <a:t>第一步：由逻辑图可以写输出</a:t>
            </a:r>
            <a:r>
              <a:rPr lang="en-US" altLang="zh-CN" sz="2800" b="1" i="1" dirty="0">
                <a:ea typeface="黑体" panose="02010609060101010101" pitchFamily="49" charset="-122"/>
              </a:rPr>
              <a:t>F</a:t>
            </a:r>
            <a:r>
              <a:rPr lang="zh-CN" altLang="en-US" sz="2800" b="1" dirty="0">
                <a:latin typeface="黑体" panose="02010609060101010101" pitchFamily="49" charset="-122"/>
                <a:ea typeface="黑体" panose="02010609060101010101" pitchFamily="49" charset="-122"/>
              </a:rPr>
              <a:t>的逻辑表达式为：      </a:t>
            </a:r>
          </a:p>
        </p:txBody>
      </p:sp>
      <p:pic>
        <p:nvPicPr>
          <p:cNvPr id="14341" name="Picture 5"/>
          <p:cNvPicPr>
            <a:picLocks noChangeAspect="1"/>
          </p:cNvPicPr>
          <p:nvPr/>
        </p:nvPicPr>
        <p:blipFill>
          <a:blip r:embed="rId3"/>
          <a:stretch>
            <a:fillRect/>
          </a:stretch>
        </p:blipFill>
        <p:spPr>
          <a:xfrm>
            <a:off x="4506913" y="1285875"/>
            <a:ext cx="4343400" cy="3721100"/>
          </a:xfrm>
          <a:prstGeom prst="rect">
            <a:avLst/>
          </a:prstGeom>
          <a:noFill/>
          <a:ln w="76200">
            <a:noFill/>
          </a:ln>
        </p:spPr>
      </p:pic>
      <p:graphicFrame>
        <p:nvGraphicFramePr>
          <p:cNvPr id="286726" name="Object 6"/>
          <p:cNvGraphicFramePr>
            <a:graphicFrameLocks noChangeAspect="1"/>
          </p:cNvGraphicFramePr>
          <p:nvPr/>
        </p:nvGraphicFramePr>
        <p:xfrm>
          <a:off x="827088" y="4221163"/>
          <a:ext cx="2808287" cy="609600"/>
        </p:xfrm>
        <a:graphic>
          <a:graphicData uri="http://schemas.openxmlformats.org/presentationml/2006/ole">
            <mc:AlternateContent xmlns:mc="http://schemas.openxmlformats.org/markup-compatibility/2006">
              <mc:Choice xmlns:v="urn:schemas-microsoft-com:vml" Requires="v">
                <p:oleObj spid="_x0000_s6165" r:id="rId4" imgW="1091565" imgH="241300" progId="Equation.DSMT4">
                  <p:embed/>
                </p:oleObj>
              </mc:Choice>
              <mc:Fallback>
                <p:oleObj r:id="rId4" imgW="1091565" imgH="241300" progId="Equation.DSMT4">
                  <p:embed/>
                  <p:pic>
                    <p:nvPicPr>
                      <p:cNvPr id="0" name="图片 3075"/>
                      <p:cNvPicPr/>
                      <p:nvPr/>
                    </p:nvPicPr>
                    <p:blipFill>
                      <a:blip r:embed="rId5"/>
                      <a:stretch>
                        <a:fillRect/>
                      </a:stretch>
                    </p:blipFill>
                    <p:spPr>
                      <a:xfrm>
                        <a:off x="827088" y="4221163"/>
                        <a:ext cx="2808287" cy="609600"/>
                      </a:xfrm>
                      <a:prstGeom prst="rect">
                        <a:avLst/>
                      </a:prstGeom>
                      <a:solidFill>
                        <a:srgbClr val="FFDCB9"/>
                      </a:solidFill>
                      <a:ln w="9525" cap="flat" cmpd="sng">
                        <a:solidFill>
                          <a:schemeClr val="bg2"/>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286724">
                                            <p:txEl>
                                              <p:pRg st="0" end="0"/>
                                            </p:txEl>
                                          </p:spTgt>
                                        </p:tgtEl>
                                        <p:attrNameLst>
                                          <p:attrName>style.visibility</p:attrName>
                                        </p:attrNameLst>
                                      </p:cBhvr>
                                      <p:to>
                                        <p:strVal val="visible"/>
                                      </p:to>
                                    </p:set>
                                    <p:animEffect transition="in" filter="barn(inHorizontal)">
                                      <p:cBhvr>
                                        <p:cTn id="7" dur="500"/>
                                        <p:tgtEl>
                                          <p:spTgt spid="286724">
                                            <p:txEl>
                                              <p:pRg st="0" end="0"/>
                                            </p:txEl>
                                          </p:spTgt>
                                        </p:tgtEl>
                                      </p:cBhvr>
                                    </p:animEffect>
                                  </p:childTnLst>
                                </p:cTn>
                              </p:par>
                              <p:par>
                                <p:cTn id="8" presetID="16" presetClass="entr" presetSubtype="26" fill="hold" nodeType="withEffect">
                                  <p:stCondLst>
                                    <p:cond delay="0"/>
                                  </p:stCondLst>
                                  <p:childTnLst>
                                    <p:set>
                                      <p:cBhvr>
                                        <p:cTn id="9" dur="1" fill="hold">
                                          <p:stCondLst>
                                            <p:cond delay="0"/>
                                          </p:stCondLst>
                                        </p:cTn>
                                        <p:tgtEl>
                                          <p:spTgt spid="286724">
                                            <p:txEl>
                                              <p:pRg st="1" end="1"/>
                                            </p:txEl>
                                          </p:spTgt>
                                        </p:tgtEl>
                                        <p:attrNameLst>
                                          <p:attrName>style.visibility</p:attrName>
                                        </p:attrNameLst>
                                      </p:cBhvr>
                                      <p:to>
                                        <p:strVal val="visible"/>
                                      </p:to>
                                    </p:set>
                                    <p:animEffect transition="in" filter="barn(inHorizontal)">
                                      <p:cBhvr>
                                        <p:cTn id="10" dur="500"/>
                                        <p:tgtEl>
                                          <p:spTgt spid="28672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nodeType="clickEffect">
                                  <p:stCondLst>
                                    <p:cond delay="0"/>
                                  </p:stCondLst>
                                  <p:childTnLst>
                                    <p:set>
                                      <p:cBhvr>
                                        <p:cTn id="14" dur="1" fill="hold">
                                          <p:stCondLst>
                                            <p:cond delay="0"/>
                                          </p:stCondLst>
                                        </p:cTn>
                                        <p:tgtEl>
                                          <p:spTgt spid="286726"/>
                                        </p:tgtEl>
                                        <p:attrNameLst>
                                          <p:attrName>style.visibility</p:attrName>
                                        </p:attrNameLst>
                                      </p:cBhvr>
                                      <p:to>
                                        <p:strVal val="visible"/>
                                      </p:to>
                                    </p:set>
                                    <p:animEffect transition="in" filter="barn(inHorizontal)">
                                      <p:cBhvr>
                                        <p:cTn id="15" dur="500"/>
                                        <p:tgtEl>
                                          <p:spTgt spid="286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100</a:t>
            </a:fld>
            <a:r>
              <a:rPr lang="zh-CN" altLang="en-US" sz="1400" dirty="0"/>
              <a:t>）</a:t>
            </a:r>
          </a:p>
        </p:txBody>
      </p:sp>
      <p:sp>
        <p:nvSpPr>
          <p:cNvPr id="112643" name="Text Box 2"/>
          <p:cNvSpPr txBox="1"/>
          <p:nvPr/>
        </p:nvSpPr>
        <p:spPr>
          <a:xfrm>
            <a:off x="430213" y="222250"/>
            <a:ext cx="4076700" cy="4270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0000FF"/>
                </a:solidFill>
                <a:latin typeface="黑体" panose="02010609060101010101" pitchFamily="49" charset="-122"/>
                <a:ea typeface="黑体" panose="02010609060101010101" pitchFamily="49" charset="-122"/>
              </a:rPr>
              <a:t>2.4.2 </a:t>
            </a:r>
            <a:r>
              <a:rPr lang="zh-CN" altLang="en-US" sz="2800" b="1" dirty="0">
                <a:solidFill>
                  <a:srgbClr val="0000FF"/>
                </a:solidFill>
                <a:latin typeface="黑体" panose="02010609060101010101" pitchFamily="49" charset="-122"/>
                <a:ea typeface="黑体" panose="02010609060101010101" pitchFamily="49" charset="-122"/>
              </a:rPr>
              <a:t>数据分配器                                                                                          </a:t>
            </a:r>
          </a:p>
        </p:txBody>
      </p:sp>
      <p:sp>
        <p:nvSpPr>
          <p:cNvPr id="263171" name="Text Box 3"/>
          <p:cNvSpPr txBox="1"/>
          <p:nvPr/>
        </p:nvSpPr>
        <p:spPr>
          <a:xfrm>
            <a:off x="371475" y="642938"/>
            <a:ext cx="8558213" cy="1373187"/>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定义：能够将</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个输入数据，根据需要传送到</a:t>
            </a:r>
            <a:r>
              <a:rPr lang="en-US" altLang="zh-CN" sz="2800" b="1" dirty="0">
                <a:ea typeface="黑体" panose="02010609060101010101" pitchFamily="49" charset="-122"/>
              </a:rPr>
              <a:t>m</a:t>
            </a:r>
            <a:r>
              <a:rPr lang="zh-CN" altLang="en-US" sz="2800" b="1" dirty="0">
                <a:latin typeface="黑体" panose="02010609060101010101" pitchFamily="49" charset="-122"/>
                <a:ea typeface="黑体" panose="02010609060101010101" pitchFamily="49" charset="-122"/>
              </a:rPr>
              <a:t>个输出端的任何一个输出端的电路，叫做</a:t>
            </a:r>
            <a:r>
              <a:rPr lang="zh-CN" altLang="en-US" sz="2800" b="1" dirty="0">
                <a:solidFill>
                  <a:srgbClr val="993300"/>
                </a:solidFill>
                <a:latin typeface="黑体" panose="02010609060101010101" pitchFamily="49" charset="-122"/>
                <a:ea typeface="黑体" panose="02010609060101010101" pitchFamily="49" charset="-122"/>
              </a:rPr>
              <a:t>数据分配器</a:t>
            </a:r>
            <a:r>
              <a:rPr lang="zh-CN" altLang="en-US" sz="2800" b="1" dirty="0">
                <a:latin typeface="黑体" panose="02010609060101010101" pitchFamily="49" charset="-122"/>
                <a:ea typeface="黑体" panose="02010609060101010101" pitchFamily="49" charset="-122"/>
              </a:rPr>
              <a:t>，又称为</a:t>
            </a:r>
            <a:r>
              <a:rPr lang="zh-CN" altLang="en-US" sz="2800" b="1" dirty="0">
                <a:solidFill>
                  <a:srgbClr val="993300"/>
                </a:solidFill>
                <a:latin typeface="黑体" panose="02010609060101010101" pitchFamily="49" charset="-122"/>
                <a:ea typeface="黑体" panose="02010609060101010101" pitchFamily="49" charset="-122"/>
              </a:rPr>
              <a:t>多路分配器</a:t>
            </a:r>
            <a:r>
              <a:rPr lang="zh-CN" altLang="en-US" sz="2800" b="1" dirty="0">
                <a:latin typeface="黑体" panose="02010609060101010101" pitchFamily="49" charset="-122"/>
                <a:ea typeface="黑体" panose="02010609060101010101" pitchFamily="49" charset="-122"/>
              </a:rPr>
              <a:t>，其逻辑功能正好与</a:t>
            </a:r>
            <a:r>
              <a:rPr lang="zh-CN" altLang="en-US" sz="2800" b="1" dirty="0">
                <a:solidFill>
                  <a:srgbClr val="993300"/>
                </a:solidFill>
                <a:latin typeface="黑体" panose="02010609060101010101" pitchFamily="49" charset="-122"/>
                <a:ea typeface="黑体" panose="02010609060101010101" pitchFamily="49" charset="-122"/>
              </a:rPr>
              <a:t>数据选择器</a:t>
            </a:r>
            <a:r>
              <a:rPr lang="zh-CN" altLang="en-US" sz="2800" b="1" dirty="0">
                <a:latin typeface="黑体" panose="02010609060101010101" pitchFamily="49" charset="-122"/>
                <a:ea typeface="黑体" panose="02010609060101010101" pitchFamily="49" charset="-122"/>
              </a:rPr>
              <a:t>相反。</a:t>
            </a:r>
          </a:p>
        </p:txBody>
      </p:sp>
      <p:sp>
        <p:nvSpPr>
          <p:cNvPr id="263172" name="Rectangle 4"/>
          <p:cNvSpPr>
            <a:spLocks noChangeArrowheads="1"/>
          </p:cNvSpPr>
          <p:nvPr/>
        </p:nvSpPr>
        <p:spPr bwMode="auto">
          <a:xfrm>
            <a:off x="838200" y="2062163"/>
            <a:ext cx="6477000" cy="519113"/>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333300"/>
                </a:solidFill>
                <a:effectLst>
                  <a:outerShdw blurRad="38100" dist="38100" dir="2700000" algn="tl">
                    <a:srgbClr val="C0C0C0"/>
                  </a:outerShdw>
                </a:effectLst>
                <a:uLnTx/>
                <a:uFillTx/>
                <a:latin typeface="" pitchFamily="18" charset="0"/>
                <a:ea typeface="黑体" panose="02010609060101010101" pitchFamily="49" charset="-122"/>
                <a:cs typeface="+mn-cs"/>
              </a:rPr>
              <a:t>将一个数据</a:t>
            </a:r>
            <a:r>
              <a:rPr kumimoji="1" lang="zh-CN" altLang="en-US" sz="2800" b="1" i="0" u="none" strike="noStrike" kern="1200" cap="none" spc="0" normalizeH="0" baseline="0" noProof="0">
                <a:ln>
                  <a:noFill/>
                </a:ln>
                <a:solidFill>
                  <a:srgbClr val="FF0000"/>
                </a:solidFill>
                <a:effectLst>
                  <a:outerShdw blurRad="38100" dist="38100" dir="2700000" algn="tl">
                    <a:srgbClr val="C0C0C0"/>
                  </a:outerShdw>
                </a:effectLst>
                <a:uLnTx/>
                <a:uFillTx/>
                <a:latin typeface="" pitchFamily="18" charset="0"/>
                <a:ea typeface="黑体" panose="02010609060101010101" pitchFamily="49" charset="-122"/>
                <a:cs typeface="+mn-cs"/>
              </a:rPr>
              <a:t>分时</a:t>
            </a:r>
            <a:r>
              <a:rPr kumimoji="1" lang="zh-CN" altLang="en-US" sz="2800" b="1" i="0" u="none" strike="noStrike" kern="1200" cap="none" spc="0" normalizeH="0" baseline="0" noProof="0">
                <a:ln>
                  <a:noFill/>
                </a:ln>
                <a:solidFill>
                  <a:srgbClr val="333300"/>
                </a:solidFill>
                <a:effectLst>
                  <a:outerShdw blurRad="38100" dist="38100" dir="2700000" algn="tl">
                    <a:srgbClr val="C0C0C0"/>
                  </a:outerShdw>
                </a:effectLst>
                <a:uLnTx/>
                <a:uFillTx/>
                <a:latin typeface="" pitchFamily="18" charset="0"/>
                <a:ea typeface="黑体" panose="02010609060101010101" pitchFamily="49" charset="-122"/>
                <a:cs typeface="+mn-cs"/>
              </a:rPr>
              <a:t>分送到多个输出端输出。</a:t>
            </a:r>
            <a:endParaRPr kumimoji="1" lang="zh-CN" altLang="en-US" sz="2800" b="1" i="0" u="none" strike="noStrike" kern="1200" cap="none" spc="0" normalizeH="0" baseline="0" noProof="0">
              <a:ln>
                <a:noFill/>
              </a:ln>
              <a:solidFill>
                <a:srgbClr val="FFFFCC"/>
              </a:solidFill>
              <a:effectLst>
                <a:outerShdw blurRad="38100" dist="38100" dir="2700000" algn="tl">
                  <a:srgbClr val="C0C0C0"/>
                </a:outerShdw>
              </a:effectLst>
              <a:uLnTx/>
              <a:uFillTx/>
              <a:latin typeface="" pitchFamily="18" charset="0"/>
              <a:ea typeface="黑体" panose="02010609060101010101" pitchFamily="49" charset="-122"/>
              <a:cs typeface="+mn-cs"/>
            </a:endParaRPr>
          </a:p>
        </p:txBody>
      </p:sp>
      <p:sp>
        <p:nvSpPr>
          <p:cNvPr id="263216" name="Text Box 48"/>
          <p:cNvSpPr txBox="1">
            <a:spLocks noChangeArrowheads="1"/>
          </p:cNvSpPr>
          <p:nvPr/>
        </p:nvSpPr>
        <p:spPr bwMode="auto">
          <a:xfrm>
            <a:off x="1066800" y="3767138"/>
            <a:ext cx="474663" cy="1736725"/>
          </a:xfrm>
          <a:prstGeom prst="rect">
            <a:avLst/>
          </a:prstGeom>
          <a:noFill/>
          <a:ln w="28575">
            <a:solidFill>
              <a:srgbClr val="CC0000"/>
            </a:solidFill>
            <a:miter lim="800000"/>
          </a:ln>
          <a:effectLst/>
        </p:spPr>
        <p:txBody>
          <a:bodyPr lIns="0" tIns="0" rIns="0" bIns="0">
            <a:spAutoFit/>
          </a:bodyPr>
          <a:lstStyle/>
          <a:p>
            <a:pPr marR="0" algn="ctr" defTabSz="914400" eaLnBrk="1" hangingPunct="1">
              <a:spcBef>
                <a:spcPct val="50000"/>
              </a:spcBef>
              <a:buClrTx/>
              <a:buSzTx/>
              <a:buFontTx/>
              <a:buNone/>
              <a:defRPr/>
            </a:pPr>
            <a:r>
              <a:rPr kumimoji="1" lang="zh-CN" altLang="en-US" kern="1200" cap="none" spc="0" normalizeH="0" baseline="0" noProof="0">
                <a:solidFill>
                  <a:srgbClr val="000099"/>
                </a:solidFill>
                <a:effectLst>
                  <a:outerShdw blurRad="38100" dist="38100" dir="2700000" algn="tl">
                    <a:srgbClr val="C0C0C0"/>
                  </a:outerShdw>
                </a:effectLst>
                <a:latin typeface="" pitchFamily="18" charset="0"/>
                <a:ea typeface="宋体" panose="02010600030101010101" pitchFamily="2" charset="-122"/>
                <a:cs typeface="+mn-cs"/>
              </a:rPr>
              <a:t>数据输入</a:t>
            </a:r>
          </a:p>
        </p:txBody>
      </p:sp>
      <p:sp>
        <p:nvSpPr>
          <p:cNvPr id="263217" name="Rectangle 49"/>
          <p:cNvSpPr>
            <a:spLocks noChangeArrowheads="1"/>
          </p:cNvSpPr>
          <p:nvPr/>
        </p:nvSpPr>
        <p:spPr bwMode="auto">
          <a:xfrm>
            <a:off x="5791200" y="4429125"/>
            <a:ext cx="1814513" cy="455613"/>
          </a:xfrm>
          <a:prstGeom prst="rect">
            <a:avLst/>
          </a:prstGeom>
          <a:noFill/>
          <a:ln w="28575">
            <a:solidFill>
              <a:srgbClr val="CC0000"/>
            </a:solidFill>
            <a:miter lim="800000"/>
          </a:ln>
          <a:effectLst/>
        </p:spPr>
        <p:txBody>
          <a:bodyPr wrap="none" lIns="0" tIns="0" rIns="0" bIns="0">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 pitchFamily="18" charset="0"/>
                <a:ea typeface="宋体" panose="02010600030101010101" pitchFamily="2" charset="-122"/>
                <a:cs typeface="+mn-cs"/>
              </a:rPr>
              <a:t>数据输出端</a:t>
            </a:r>
          </a:p>
        </p:txBody>
      </p:sp>
      <p:grpSp>
        <p:nvGrpSpPr>
          <p:cNvPr id="263218" name="Group 50"/>
          <p:cNvGrpSpPr/>
          <p:nvPr/>
        </p:nvGrpSpPr>
        <p:grpSpPr>
          <a:xfrm>
            <a:off x="2743200" y="2700338"/>
            <a:ext cx="3362325" cy="584200"/>
            <a:chOff x="2304" y="1296"/>
            <a:chExt cx="2118" cy="368"/>
          </a:xfrm>
        </p:grpSpPr>
        <p:sp>
          <p:nvSpPr>
            <p:cNvPr id="263219" name="Oval 51"/>
            <p:cNvSpPr>
              <a:spLocks noChangeArrowheads="1"/>
            </p:cNvSpPr>
            <p:nvPr/>
          </p:nvSpPr>
          <p:spPr bwMode="auto">
            <a:xfrm>
              <a:off x="2304" y="1296"/>
              <a:ext cx="768" cy="336"/>
            </a:xfrm>
            <a:prstGeom prst="ellipse">
              <a:avLst/>
            </a:prstGeom>
            <a:noFill/>
            <a:ln w="28575">
              <a:solidFill>
                <a:srgbClr val="0099CC"/>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zh-CN" altLang="zh-CN"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 pitchFamily="18" charset="0"/>
                <a:ea typeface="宋体" panose="02010600030101010101" pitchFamily="2" charset="-122"/>
                <a:cs typeface="+mn-cs"/>
              </a:endParaRPr>
            </a:p>
          </p:txBody>
        </p:sp>
        <p:sp>
          <p:nvSpPr>
            <p:cNvPr id="112694" name="Line 52"/>
            <p:cNvSpPr/>
            <p:nvPr/>
          </p:nvSpPr>
          <p:spPr>
            <a:xfrm flipV="1">
              <a:off x="3072" y="1488"/>
              <a:ext cx="384" cy="0"/>
            </a:xfrm>
            <a:prstGeom prst="line">
              <a:avLst/>
            </a:prstGeom>
            <a:ln w="28575" cap="flat" cmpd="sng">
              <a:solidFill>
                <a:srgbClr val="0099CC"/>
              </a:solidFill>
              <a:prstDash val="solid"/>
              <a:headEnd type="none" w="med" len="med"/>
              <a:tailEnd type="triangle" w="med" len="med"/>
            </a:ln>
          </p:spPr>
        </p:sp>
        <p:sp>
          <p:nvSpPr>
            <p:cNvPr id="263221" name="Rectangle 53"/>
            <p:cNvSpPr>
              <a:spLocks noChangeArrowheads="1"/>
            </p:cNvSpPr>
            <p:nvPr/>
          </p:nvSpPr>
          <p:spPr bwMode="auto">
            <a:xfrm>
              <a:off x="3504" y="1377"/>
              <a:ext cx="918" cy="287"/>
            </a:xfrm>
            <a:prstGeom prst="rect">
              <a:avLst/>
            </a:prstGeom>
            <a:noFill/>
            <a:ln w="28575">
              <a:solidFill>
                <a:srgbClr val="CC0000"/>
              </a:solidFill>
              <a:miter lim="800000"/>
            </a:ln>
            <a:effectLst/>
          </p:spPr>
          <p:txBody>
            <a:bodyPr wrap="none" lIns="0" tIns="0" rIns="0" bIns="0">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 pitchFamily="18" charset="0"/>
                  <a:ea typeface="宋体" panose="02010600030101010101" pitchFamily="2" charset="-122"/>
                  <a:cs typeface="+mn-cs"/>
                </a:rPr>
                <a:t>控制信号</a:t>
              </a:r>
            </a:p>
          </p:txBody>
        </p:sp>
      </p:grpSp>
      <p:grpSp>
        <p:nvGrpSpPr>
          <p:cNvPr id="263222" name="Group 54"/>
          <p:cNvGrpSpPr/>
          <p:nvPr/>
        </p:nvGrpSpPr>
        <p:grpSpPr>
          <a:xfrm>
            <a:off x="6553200" y="2624138"/>
            <a:ext cx="1905000" cy="1447800"/>
            <a:chOff x="4128" y="1104"/>
            <a:chExt cx="1200" cy="912"/>
          </a:xfrm>
        </p:grpSpPr>
        <p:sp>
          <p:nvSpPr>
            <p:cNvPr id="263223" name="AutoShape 55"/>
            <p:cNvSpPr>
              <a:spLocks noChangeArrowheads="1"/>
            </p:cNvSpPr>
            <p:nvPr/>
          </p:nvSpPr>
          <p:spPr bwMode="auto">
            <a:xfrm>
              <a:off x="4128" y="1104"/>
              <a:ext cx="1104" cy="912"/>
            </a:xfrm>
            <a:prstGeom prst="wedgeRoundRectCallout">
              <a:avLst>
                <a:gd name="adj1" fmla="val -66940"/>
                <a:gd name="adj2" fmla="val -5153"/>
                <a:gd name="adj3" fmla="val 16667"/>
              </a:avLst>
            </a:prstGeom>
            <a:solidFill>
              <a:srgbClr val="FFFFFF"/>
            </a:solidFill>
            <a:ln w="28575">
              <a:solidFill>
                <a:srgbClr val="000099"/>
              </a:solidFill>
              <a:miter lim="800000"/>
            </a:ln>
            <a:effectLst/>
          </p:spPr>
          <p:txBody>
            <a:bodyPr wrap="none" anchor="ctr"/>
            <a:lstStyle/>
            <a:p>
              <a:pPr marL="0" marR="0" lvl="0" indent="0" algn="ctr" defTabSz="914400" rtl="0" eaLnBrk="1" fontAlgn="base" latinLnBrk="0" hangingPunct="1">
                <a:lnSpc>
                  <a:spcPct val="110000"/>
                </a:lnSpc>
                <a:spcBef>
                  <a:spcPct val="50000"/>
                </a:spcBef>
                <a:spcAft>
                  <a:spcPct val="0"/>
                </a:spcAft>
                <a:buClrTx/>
                <a:buSzTx/>
                <a:buFontTx/>
                <a:buNone/>
                <a:defRPr/>
              </a:pPr>
              <a:endParaRPr kumimoji="1" lang="zh-CN"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 pitchFamily="18" charset="0"/>
                <a:ea typeface="宋体" panose="02010600030101010101" pitchFamily="2" charset="-122"/>
                <a:cs typeface="+mn-cs"/>
              </a:endParaRPr>
            </a:p>
          </p:txBody>
        </p:sp>
        <p:sp>
          <p:nvSpPr>
            <p:cNvPr id="263224" name="Text Box 56"/>
            <p:cNvSpPr txBox="1">
              <a:spLocks noChangeArrowheads="1"/>
            </p:cNvSpPr>
            <p:nvPr/>
          </p:nvSpPr>
          <p:spPr bwMode="auto">
            <a:xfrm>
              <a:off x="4128" y="1104"/>
              <a:ext cx="1200" cy="865"/>
            </a:xfrm>
            <a:prstGeom prst="rect">
              <a:avLst/>
            </a:prstGeom>
            <a:noFill/>
            <a:ln>
              <a:noFill/>
            </a:ln>
            <a:effectLst/>
          </p:spPr>
          <p:txBody>
            <a:bodyPr anchor="ctr">
              <a:spAutoFit/>
            </a:bodyPr>
            <a:lstStyle/>
            <a:p>
              <a:pPr marR="0" defTabSz="914400" eaLnBrk="1" hangingPunct="1">
                <a:spcBef>
                  <a:spcPct val="50000"/>
                </a:spcBef>
                <a:buClrTx/>
                <a:buSzTx/>
                <a:buFontTx/>
                <a:buNone/>
                <a:defRPr/>
              </a:pPr>
              <a:r>
                <a:rPr kumimoji="1" lang="zh-CN" altLang="en-US" kern="1200" cap="none" spc="0" normalizeH="0" baseline="0" noProof="0">
                  <a:solidFill>
                    <a:srgbClr val="006600"/>
                  </a:solidFill>
                  <a:effectLst>
                    <a:outerShdw blurRad="38100" dist="38100" dir="2700000" algn="tl">
                      <a:srgbClr val="C0C0C0"/>
                    </a:outerShdw>
                  </a:effectLst>
                  <a:latin typeface="" pitchFamily="18" charset="0"/>
                  <a:ea typeface="宋体" panose="02010600030101010101" pitchFamily="2" charset="-122"/>
                  <a:cs typeface="+mn-cs"/>
                </a:rPr>
                <a:t>确定将信号送到哪个输出端</a:t>
              </a:r>
            </a:p>
          </p:txBody>
        </p:sp>
      </p:grpSp>
      <p:sp>
        <p:nvSpPr>
          <p:cNvPr id="263225" name="AutoShape 57"/>
          <p:cNvSpPr>
            <a:spLocks noChangeArrowheads="1"/>
          </p:cNvSpPr>
          <p:nvPr/>
        </p:nvSpPr>
        <p:spPr bwMode="auto">
          <a:xfrm>
            <a:off x="1447800" y="6053138"/>
            <a:ext cx="1447800" cy="533400"/>
          </a:xfrm>
          <a:prstGeom prst="wedgeRoundRectCallout">
            <a:avLst>
              <a:gd name="adj1" fmla="val 77958"/>
              <a:gd name="adj2" fmla="val 30653"/>
              <a:gd name="adj3" fmla="val 16667"/>
            </a:avLst>
          </a:prstGeom>
          <a:noFill/>
          <a:ln w="28575">
            <a:solidFill>
              <a:srgbClr val="FF0000"/>
            </a:solidFill>
            <a:miter lim="800000"/>
          </a:ln>
          <a:effectLst/>
        </p:spPr>
        <p:txBody>
          <a:bodyPr wrap="none"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 pitchFamily="18" charset="0"/>
                <a:ea typeface="宋体" panose="02010600030101010101" pitchFamily="2" charset="-122"/>
                <a:cs typeface="+mn-cs"/>
              </a:rPr>
              <a:t>使能端</a:t>
            </a:r>
          </a:p>
        </p:txBody>
      </p:sp>
      <p:sp>
        <p:nvSpPr>
          <p:cNvPr id="263226" name="Text Box 58"/>
          <p:cNvSpPr txBox="1">
            <a:spLocks noChangeArrowheads="1"/>
          </p:cNvSpPr>
          <p:nvPr/>
        </p:nvSpPr>
        <p:spPr bwMode="auto">
          <a:xfrm>
            <a:off x="3832225" y="6175375"/>
            <a:ext cx="2886075" cy="455613"/>
          </a:xfrm>
          <a:prstGeom prst="rect">
            <a:avLst/>
          </a:prstGeom>
          <a:noFill/>
          <a:ln w="28575">
            <a:solidFill>
              <a:srgbClr val="CC0000"/>
            </a:solidFill>
            <a:miter lim="800000"/>
          </a:ln>
          <a:effectLst/>
        </p:spPr>
        <p:txBody>
          <a:bodyPr wrap="none" lIns="0" tIns="0" rIns="0" bIns="0" anchor="ctr">
            <a:spAutoFit/>
          </a:bodyPr>
          <a:lstStyle/>
          <a:p>
            <a:pPr marR="0" algn="ctr" defTabSz="914400" eaLnBrk="1" hangingPunct="1">
              <a:spcBef>
                <a:spcPct val="50000"/>
              </a:spcBef>
              <a:buClrTx/>
              <a:buSzTx/>
              <a:buFontTx/>
              <a:buNone/>
              <a:defRPr/>
            </a:pPr>
            <a:r>
              <a:rPr kumimoji="1" lang="zh-CN" altLang="en-US" kern="1200" cap="none" spc="0" normalizeH="0" baseline="0" noProof="0">
                <a:solidFill>
                  <a:srgbClr val="000099"/>
                </a:solidFill>
                <a:effectLst>
                  <a:outerShdw blurRad="38100" dist="38100" dir="2700000" algn="tl">
                    <a:srgbClr val="C0C0C0"/>
                  </a:outerShdw>
                </a:effectLst>
                <a:latin typeface="" pitchFamily="18" charset="0"/>
                <a:ea typeface="宋体" panose="02010600030101010101" pitchFamily="2" charset="-122"/>
                <a:cs typeface="+mn-cs"/>
              </a:rPr>
              <a:t>确定芯片是否工作</a:t>
            </a:r>
          </a:p>
        </p:txBody>
      </p:sp>
      <p:grpSp>
        <p:nvGrpSpPr>
          <p:cNvPr id="263227" name="Group 59"/>
          <p:cNvGrpSpPr/>
          <p:nvPr/>
        </p:nvGrpSpPr>
        <p:grpSpPr>
          <a:xfrm>
            <a:off x="1676400" y="2700338"/>
            <a:ext cx="4114800" cy="4008437"/>
            <a:chOff x="1056" y="1701"/>
            <a:chExt cx="2592" cy="2525"/>
          </a:xfrm>
        </p:grpSpPr>
        <p:sp>
          <p:nvSpPr>
            <p:cNvPr id="112661" name="Rectangle 60"/>
            <p:cNvSpPr/>
            <p:nvPr/>
          </p:nvSpPr>
          <p:spPr>
            <a:xfrm flipH="1">
              <a:off x="1680" y="2367"/>
              <a:ext cx="912" cy="1138"/>
            </a:xfrm>
            <a:prstGeom prst="rect">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62" name="Line 61"/>
            <p:cNvSpPr/>
            <p:nvPr/>
          </p:nvSpPr>
          <p:spPr>
            <a:xfrm flipH="1">
              <a:off x="2352" y="2630"/>
              <a:ext cx="816" cy="0"/>
            </a:xfrm>
            <a:prstGeom prst="line">
              <a:avLst/>
            </a:prstGeom>
            <a:ln w="28575" cap="flat" cmpd="sng">
              <a:solidFill>
                <a:schemeClr val="tx1"/>
              </a:solidFill>
              <a:prstDash val="solid"/>
              <a:headEnd type="none" w="med" len="med"/>
              <a:tailEnd type="none" w="med" len="med"/>
            </a:ln>
          </p:spPr>
        </p:sp>
        <p:sp>
          <p:nvSpPr>
            <p:cNvPr id="112663" name="Line 62"/>
            <p:cNvSpPr/>
            <p:nvPr/>
          </p:nvSpPr>
          <p:spPr>
            <a:xfrm flipH="1">
              <a:off x="2352" y="2848"/>
              <a:ext cx="816" cy="0"/>
            </a:xfrm>
            <a:prstGeom prst="line">
              <a:avLst/>
            </a:prstGeom>
            <a:ln w="28575" cap="flat" cmpd="sng">
              <a:solidFill>
                <a:schemeClr val="tx1"/>
              </a:solidFill>
              <a:prstDash val="solid"/>
              <a:headEnd type="none" w="med" len="med"/>
              <a:tailEnd type="none" w="med" len="med"/>
            </a:ln>
          </p:spPr>
        </p:sp>
        <p:sp>
          <p:nvSpPr>
            <p:cNvPr id="112664" name="Line 63"/>
            <p:cNvSpPr/>
            <p:nvPr/>
          </p:nvSpPr>
          <p:spPr>
            <a:xfrm flipH="1">
              <a:off x="2352" y="3067"/>
              <a:ext cx="816" cy="0"/>
            </a:xfrm>
            <a:prstGeom prst="line">
              <a:avLst/>
            </a:prstGeom>
            <a:ln w="28575" cap="flat" cmpd="sng">
              <a:solidFill>
                <a:schemeClr val="tx1"/>
              </a:solidFill>
              <a:prstDash val="solid"/>
              <a:headEnd type="none" w="med" len="med"/>
              <a:tailEnd type="none" w="med" len="med"/>
            </a:ln>
          </p:spPr>
        </p:sp>
        <p:sp>
          <p:nvSpPr>
            <p:cNvPr id="112665" name="Line 64"/>
            <p:cNvSpPr/>
            <p:nvPr/>
          </p:nvSpPr>
          <p:spPr>
            <a:xfrm flipH="1">
              <a:off x="2352" y="3286"/>
              <a:ext cx="816" cy="0"/>
            </a:xfrm>
            <a:prstGeom prst="line">
              <a:avLst/>
            </a:prstGeom>
            <a:ln w="28575" cap="flat" cmpd="sng">
              <a:solidFill>
                <a:schemeClr val="tx1"/>
              </a:solidFill>
              <a:prstDash val="solid"/>
              <a:headEnd type="none" w="med" len="med"/>
              <a:tailEnd type="none" w="med" len="med"/>
            </a:ln>
          </p:spPr>
        </p:sp>
        <p:sp>
          <p:nvSpPr>
            <p:cNvPr id="112666" name="Line 65"/>
            <p:cNvSpPr/>
            <p:nvPr/>
          </p:nvSpPr>
          <p:spPr>
            <a:xfrm flipH="1">
              <a:off x="2256" y="2061"/>
              <a:ext cx="0" cy="306"/>
            </a:xfrm>
            <a:prstGeom prst="line">
              <a:avLst/>
            </a:prstGeom>
            <a:ln w="28575" cap="flat" cmpd="sng">
              <a:solidFill>
                <a:schemeClr val="tx1"/>
              </a:solidFill>
              <a:prstDash val="solid"/>
              <a:headEnd type="none" w="med" len="med"/>
              <a:tailEnd type="none" w="med" len="med"/>
            </a:ln>
          </p:spPr>
        </p:sp>
        <p:sp>
          <p:nvSpPr>
            <p:cNvPr id="112667" name="Line 66"/>
            <p:cNvSpPr/>
            <p:nvPr/>
          </p:nvSpPr>
          <p:spPr>
            <a:xfrm flipH="1">
              <a:off x="1920" y="2061"/>
              <a:ext cx="0" cy="306"/>
            </a:xfrm>
            <a:prstGeom prst="line">
              <a:avLst/>
            </a:prstGeom>
            <a:ln w="28575" cap="flat" cmpd="sng">
              <a:solidFill>
                <a:schemeClr val="tx1"/>
              </a:solidFill>
              <a:prstDash val="solid"/>
              <a:headEnd type="none" w="med" len="med"/>
              <a:tailEnd type="none" w="med" len="med"/>
            </a:ln>
          </p:spPr>
        </p:sp>
        <p:sp>
          <p:nvSpPr>
            <p:cNvPr id="112668" name="Oval 67"/>
            <p:cNvSpPr/>
            <p:nvPr/>
          </p:nvSpPr>
          <p:spPr>
            <a:xfrm flipH="1">
              <a:off x="3168" y="2586"/>
              <a:ext cx="96" cy="87"/>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69" name="Oval 68"/>
            <p:cNvSpPr/>
            <p:nvPr/>
          </p:nvSpPr>
          <p:spPr>
            <a:xfrm flipH="1">
              <a:off x="3168" y="2805"/>
              <a:ext cx="96" cy="87"/>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70" name="Oval 69"/>
            <p:cNvSpPr/>
            <p:nvPr/>
          </p:nvSpPr>
          <p:spPr>
            <a:xfrm flipH="1">
              <a:off x="3168" y="3024"/>
              <a:ext cx="96" cy="87"/>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71" name="Oval 70"/>
            <p:cNvSpPr/>
            <p:nvPr/>
          </p:nvSpPr>
          <p:spPr>
            <a:xfrm flipH="1">
              <a:off x="3168" y="3242"/>
              <a:ext cx="96" cy="8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72" name="Oval 71"/>
            <p:cNvSpPr/>
            <p:nvPr/>
          </p:nvSpPr>
          <p:spPr>
            <a:xfrm flipH="1">
              <a:off x="2256" y="2586"/>
              <a:ext cx="96" cy="87"/>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73" name="Oval 72"/>
            <p:cNvSpPr/>
            <p:nvPr/>
          </p:nvSpPr>
          <p:spPr>
            <a:xfrm flipH="1">
              <a:off x="1872" y="2892"/>
              <a:ext cx="96" cy="8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74" name="Line 73"/>
            <p:cNvSpPr/>
            <p:nvPr/>
          </p:nvSpPr>
          <p:spPr>
            <a:xfrm flipH="1">
              <a:off x="1296" y="2936"/>
              <a:ext cx="576" cy="0"/>
            </a:xfrm>
            <a:prstGeom prst="line">
              <a:avLst/>
            </a:prstGeom>
            <a:ln w="28575" cap="flat" cmpd="sng">
              <a:solidFill>
                <a:schemeClr val="tx1"/>
              </a:solidFill>
              <a:prstDash val="solid"/>
              <a:headEnd type="stealth" w="lg" len="lg"/>
              <a:tailEnd type="none" w="med" len="med"/>
            </a:ln>
          </p:spPr>
        </p:sp>
        <p:sp>
          <p:nvSpPr>
            <p:cNvPr id="112675" name="Oval 74"/>
            <p:cNvSpPr/>
            <p:nvPr/>
          </p:nvSpPr>
          <p:spPr>
            <a:xfrm flipH="1">
              <a:off x="2256" y="3242"/>
              <a:ext cx="96" cy="8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76" name="Oval 75"/>
            <p:cNvSpPr/>
            <p:nvPr/>
          </p:nvSpPr>
          <p:spPr>
            <a:xfrm flipH="1">
              <a:off x="2256" y="3024"/>
              <a:ext cx="96" cy="87"/>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77" name="Oval 76"/>
            <p:cNvSpPr/>
            <p:nvPr/>
          </p:nvSpPr>
          <p:spPr>
            <a:xfrm flipH="1">
              <a:off x="2256" y="2805"/>
              <a:ext cx="96" cy="87"/>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78" name="Oval 77"/>
            <p:cNvSpPr/>
            <p:nvPr/>
          </p:nvSpPr>
          <p:spPr>
            <a:xfrm flipH="1">
              <a:off x="2208" y="1973"/>
              <a:ext cx="96" cy="8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79" name="Oval 78"/>
            <p:cNvSpPr/>
            <p:nvPr/>
          </p:nvSpPr>
          <p:spPr>
            <a:xfrm flipH="1">
              <a:off x="1872" y="1973"/>
              <a:ext cx="96" cy="8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680" name="Line 79"/>
            <p:cNvSpPr/>
            <p:nvPr/>
          </p:nvSpPr>
          <p:spPr>
            <a:xfrm flipH="1">
              <a:off x="2112" y="3505"/>
              <a:ext cx="0" cy="306"/>
            </a:xfrm>
            <a:prstGeom prst="line">
              <a:avLst/>
            </a:prstGeom>
            <a:ln w="28575" cap="flat" cmpd="sng">
              <a:solidFill>
                <a:schemeClr val="tx1"/>
              </a:solidFill>
              <a:prstDash val="solid"/>
              <a:headEnd type="none" w="med" len="med"/>
              <a:tailEnd type="none" w="med" len="med"/>
            </a:ln>
          </p:spPr>
        </p:sp>
        <p:sp>
          <p:nvSpPr>
            <p:cNvPr id="112681" name="Oval 80"/>
            <p:cNvSpPr/>
            <p:nvPr/>
          </p:nvSpPr>
          <p:spPr>
            <a:xfrm flipH="1">
              <a:off x="2064" y="3811"/>
              <a:ext cx="96" cy="8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63249" name="Text Box 81"/>
            <p:cNvSpPr txBox="1">
              <a:spLocks noChangeArrowheads="1"/>
            </p:cNvSpPr>
            <p:nvPr/>
          </p:nvSpPr>
          <p:spPr bwMode="auto">
            <a:xfrm flipH="1">
              <a:off x="1056" y="2757"/>
              <a:ext cx="384" cy="327"/>
            </a:xfrm>
            <a:prstGeom prst="rect">
              <a:avLst/>
            </a:prstGeom>
            <a:noFill/>
            <a:ln>
              <a:noFill/>
            </a:ln>
            <a:effectLst/>
          </p:spPr>
          <p:txBody>
            <a:bodyPr>
              <a:spAutoFit/>
            </a:bodyPr>
            <a:lstStyle/>
            <a:p>
              <a:pPr marR="0" defTabSz="914400" eaLnBrk="1" hangingPunct="1">
                <a:spcBef>
                  <a:spcPct val="50000"/>
                </a:spcBef>
                <a:buClrTx/>
                <a:buSzTx/>
                <a:buFontTx/>
                <a:buNone/>
                <a:defRPr/>
              </a:pPr>
              <a:r>
                <a:rPr kumimoji="1" lang="en-US" altLang="zh-CN" i="1" kern="1200" cap="none" spc="0" normalizeH="0" baseline="0" noProof="0">
                  <a:solidFill>
                    <a:srgbClr val="FF0000"/>
                  </a:solidFill>
                  <a:effectLst>
                    <a:outerShdw blurRad="38100" dist="38100" dir="2700000" algn="tl">
                      <a:srgbClr val="C0C0C0"/>
                    </a:outerShdw>
                  </a:effectLst>
                  <a:latin typeface="" pitchFamily="18" charset="0"/>
                  <a:ea typeface="宋体" panose="02010600030101010101" pitchFamily="2" charset="-122"/>
                  <a:cs typeface="+mn-cs"/>
                </a:rPr>
                <a:t>D</a:t>
              </a:r>
              <a:endParaRPr kumimoji="1" lang="en-US" altLang="zh-CN" sz="3600" kern="1200" cap="none" spc="0" normalizeH="0" baseline="0" noProof="0">
                <a:solidFill>
                  <a:srgbClr val="FF0000"/>
                </a:solidFill>
                <a:effectLst>
                  <a:outerShdw blurRad="38100" dist="38100" dir="2700000" algn="tl">
                    <a:srgbClr val="C0C0C0"/>
                  </a:outerShdw>
                </a:effectLst>
                <a:latin typeface="" pitchFamily="18" charset="0"/>
                <a:ea typeface="宋体" panose="02010600030101010101" pitchFamily="2" charset="-122"/>
                <a:cs typeface="+mn-cs"/>
              </a:endParaRPr>
            </a:p>
          </p:txBody>
        </p:sp>
        <p:sp>
          <p:nvSpPr>
            <p:cNvPr id="263250" name="Rectangle 82"/>
            <p:cNvSpPr>
              <a:spLocks noChangeArrowheads="1"/>
            </p:cNvSpPr>
            <p:nvPr/>
          </p:nvSpPr>
          <p:spPr bwMode="auto">
            <a:xfrm flipH="1">
              <a:off x="3264" y="3111"/>
              <a:ext cx="384"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Y</a:t>
              </a:r>
              <a:r>
                <a:rPr kumimoji="1" lang="en-US" altLang="zh-CN" sz="2800" b="1" i="0" u="none" strike="noStrike" kern="1200" cap="none" spc="0" normalizeH="0" baseline="-2500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3</a:t>
              </a:r>
            </a:p>
          </p:txBody>
        </p:sp>
        <p:sp>
          <p:nvSpPr>
            <p:cNvPr id="263251" name="Rectangle 83"/>
            <p:cNvSpPr>
              <a:spLocks noChangeArrowheads="1"/>
            </p:cNvSpPr>
            <p:nvPr/>
          </p:nvSpPr>
          <p:spPr bwMode="auto">
            <a:xfrm flipH="1">
              <a:off x="3264" y="2892"/>
              <a:ext cx="384"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Y</a:t>
              </a:r>
              <a:r>
                <a:rPr kumimoji="1" lang="en-US" altLang="zh-CN" sz="2800" b="1" i="0" u="none" strike="noStrike" kern="1200" cap="none" spc="0" normalizeH="0" baseline="-2500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2</a:t>
              </a:r>
            </a:p>
          </p:txBody>
        </p:sp>
        <p:sp>
          <p:nvSpPr>
            <p:cNvPr id="263252" name="Rectangle 84"/>
            <p:cNvSpPr>
              <a:spLocks noChangeArrowheads="1"/>
            </p:cNvSpPr>
            <p:nvPr/>
          </p:nvSpPr>
          <p:spPr bwMode="auto">
            <a:xfrm flipH="1">
              <a:off x="3247" y="2673"/>
              <a:ext cx="329" cy="327"/>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Y</a:t>
              </a:r>
              <a:r>
                <a:rPr kumimoji="1" lang="en-US" altLang="zh-CN" sz="2800" b="1" i="0" u="none" strike="noStrike" kern="1200" cap="none" spc="0" normalizeH="0" baseline="-2500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1</a:t>
              </a:r>
            </a:p>
          </p:txBody>
        </p:sp>
        <p:sp>
          <p:nvSpPr>
            <p:cNvPr id="263253" name="Rectangle 85"/>
            <p:cNvSpPr>
              <a:spLocks noChangeArrowheads="1"/>
            </p:cNvSpPr>
            <p:nvPr/>
          </p:nvSpPr>
          <p:spPr bwMode="auto">
            <a:xfrm flipH="1">
              <a:off x="3247" y="2454"/>
              <a:ext cx="329" cy="327"/>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Y</a:t>
              </a:r>
              <a:r>
                <a:rPr kumimoji="1" lang="en-US" altLang="zh-CN" sz="2800" b="1" i="0" u="none" strike="noStrike" kern="1200" cap="none" spc="0" normalizeH="0" baseline="-2500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0</a:t>
              </a:r>
            </a:p>
          </p:txBody>
        </p:sp>
        <p:sp>
          <p:nvSpPr>
            <p:cNvPr id="263254" name="Rectangle 86"/>
            <p:cNvSpPr>
              <a:spLocks noChangeArrowheads="1"/>
            </p:cNvSpPr>
            <p:nvPr/>
          </p:nvSpPr>
          <p:spPr bwMode="auto">
            <a:xfrm flipH="1">
              <a:off x="2016" y="3899"/>
              <a:ext cx="241" cy="327"/>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S</a:t>
              </a:r>
              <a:endParaRPr kumimoji="1" lang="en-US" altLang="zh-CN" sz="2800" b="1" i="1" u="none" strike="noStrike" kern="1200" cap="none" spc="0" normalizeH="0" baseline="-2500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endParaRPr>
            </a:p>
          </p:txBody>
        </p:sp>
        <p:grpSp>
          <p:nvGrpSpPr>
            <p:cNvPr id="112688" name="Group 87"/>
            <p:cNvGrpSpPr/>
            <p:nvPr/>
          </p:nvGrpSpPr>
          <p:grpSpPr>
            <a:xfrm>
              <a:off x="1776" y="1701"/>
              <a:ext cx="678" cy="327"/>
              <a:chOff x="1776" y="1152"/>
              <a:chExt cx="678" cy="327"/>
            </a:xfrm>
          </p:grpSpPr>
          <p:sp>
            <p:nvSpPr>
              <p:cNvPr id="263256" name="Rectangle 88"/>
              <p:cNvSpPr>
                <a:spLocks noChangeArrowheads="1"/>
              </p:cNvSpPr>
              <p:nvPr/>
            </p:nvSpPr>
            <p:spPr bwMode="auto">
              <a:xfrm flipH="1">
                <a:off x="1776" y="1152"/>
                <a:ext cx="384"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A</a:t>
                </a:r>
                <a:r>
                  <a:rPr kumimoji="1" lang="en-US" altLang="zh-CN" sz="2800" b="1" i="0" u="none" strike="noStrike" kern="1200" cap="none" spc="0" normalizeH="0" baseline="-2500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1</a:t>
                </a:r>
                <a:endParaRPr kumimoji="1" lang="en-US" altLang="zh-CN" sz="2800" b="1" i="0" u="none" strike="noStrike" kern="1200" cap="none" spc="0" normalizeH="0" baseline="-25000" noProof="0">
                  <a:ln>
                    <a:noFill/>
                  </a:ln>
                  <a:solidFill>
                    <a:schemeClr val="accent2"/>
                  </a:solidFill>
                  <a:effectLst>
                    <a:outerShdw blurRad="38100" dist="38100" dir="2700000" algn="tl">
                      <a:srgbClr val="C0C0C0"/>
                    </a:outerShdw>
                  </a:effectLst>
                  <a:uLnTx/>
                  <a:uFillTx/>
                  <a:latin typeface="" pitchFamily="18" charset="0"/>
                  <a:ea typeface="宋体" panose="02010600030101010101" pitchFamily="2" charset="-122"/>
                  <a:cs typeface="+mn-cs"/>
                </a:endParaRPr>
              </a:p>
            </p:txBody>
          </p:sp>
          <p:sp>
            <p:nvSpPr>
              <p:cNvPr id="263257" name="Rectangle 89"/>
              <p:cNvSpPr>
                <a:spLocks noChangeArrowheads="1"/>
              </p:cNvSpPr>
              <p:nvPr/>
            </p:nvSpPr>
            <p:spPr bwMode="auto">
              <a:xfrm flipH="1">
                <a:off x="2113" y="1152"/>
                <a:ext cx="341" cy="327"/>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A</a:t>
                </a:r>
                <a:r>
                  <a:rPr kumimoji="1" lang="en-US" altLang="zh-CN" sz="2800" b="1" i="0" u="none" strike="noStrike" kern="1200" cap="none" spc="0" normalizeH="0" baseline="-25000" noProof="0">
                    <a:ln>
                      <a:noFill/>
                    </a:ln>
                    <a:solidFill>
                      <a:srgbClr val="FF0000"/>
                    </a:solidFill>
                    <a:effectLst>
                      <a:outerShdw blurRad="38100" dist="38100" dir="2700000" algn="tl">
                        <a:srgbClr val="C0C0C0"/>
                      </a:outerShdw>
                    </a:effectLst>
                    <a:uLnTx/>
                    <a:uFillTx/>
                    <a:latin typeface="" pitchFamily="18" charset="0"/>
                    <a:ea typeface="宋体" panose="02010600030101010101" pitchFamily="2" charset="-122"/>
                    <a:cs typeface="+mn-cs"/>
                  </a:rPr>
                  <a:t>0</a:t>
                </a:r>
                <a:endParaRPr kumimoji="1" lang="en-US" altLang="zh-CN" sz="2800" b="1" i="0" u="none" strike="noStrike" kern="1200" cap="none" spc="0" normalizeH="0" baseline="-25000" noProof="0">
                  <a:ln>
                    <a:noFill/>
                  </a:ln>
                  <a:solidFill>
                    <a:schemeClr val="bg1"/>
                  </a:solidFill>
                  <a:effectLst>
                    <a:outerShdw blurRad="38100" dist="38100" dir="2700000" algn="tl">
                      <a:srgbClr val="C0C0C0"/>
                    </a:outerShdw>
                  </a:effectLst>
                  <a:uLnTx/>
                  <a:uFillTx/>
                  <a:latin typeface="" pitchFamily="18" charset="0"/>
                  <a:ea typeface="宋体" panose="02010600030101010101" pitchFamily="2" charset="-122"/>
                  <a:cs typeface="+mn-cs"/>
                </a:endParaRPr>
              </a:p>
            </p:txBody>
          </p:sp>
        </p:grpSp>
      </p:grpSp>
      <p:sp>
        <p:nvSpPr>
          <p:cNvPr id="263258" name="Text Box 90"/>
          <p:cNvSpPr txBox="1"/>
          <p:nvPr/>
        </p:nvSpPr>
        <p:spPr>
          <a:xfrm>
            <a:off x="3783013" y="3898900"/>
            <a:ext cx="392112"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latin typeface="Arial" panose="020B0604020202020204" pitchFamily="34" charset="0"/>
              </a:rPr>
              <a:t>00</a:t>
            </a:r>
          </a:p>
        </p:txBody>
      </p:sp>
      <p:sp>
        <p:nvSpPr>
          <p:cNvPr id="263259" name="Rectangle 91"/>
          <p:cNvSpPr/>
          <p:nvPr/>
        </p:nvSpPr>
        <p:spPr>
          <a:xfrm>
            <a:off x="3689350" y="4213225"/>
            <a:ext cx="438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latin typeface="Arial" panose="020B0604020202020204" pitchFamily="34" charset="0"/>
              </a:rPr>
              <a:t>01</a:t>
            </a:r>
          </a:p>
        </p:txBody>
      </p:sp>
      <p:sp>
        <p:nvSpPr>
          <p:cNvPr id="263260" name="Rectangle 92"/>
          <p:cNvSpPr/>
          <p:nvPr/>
        </p:nvSpPr>
        <p:spPr>
          <a:xfrm>
            <a:off x="3678238" y="4557713"/>
            <a:ext cx="4381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latin typeface="Arial" panose="020B0604020202020204" pitchFamily="34" charset="0"/>
              </a:rPr>
              <a:t>10</a:t>
            </a:r>
          </a:p>
        </p:txBody>
      </p:sp>
      <p:sp>
        <p:nvSpPr>
          <p:cNvPr id="263261" name="Rectangle 93"/>
          <p:cNvSpPr/>
          <p:nvPr/>
        </p:nvSpPr>
        <p:spPr>
          <a:xfrm>
            <a:off x="3673475" y="4910138"/>
            <a:ext cx="4381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latin typeface="Arial" panose="020B0604020202020204" pitchFamily="34" charset="0"/>
              </a:rPr>
              <a:t>11</a:t>
            </a:r>
          </a:p>
        </p:txBody>
      </p:sp>
      <p:sp>
        <p:nvSpPr>
          <p:cNvPr id="263262" name="Line 94"/>
          <p:cNvSpPr/>
          <p:nvPr/>
        </p:nvSpPr>
        <p:spPr>
          <a:xfrm flipV="1">
            <a:off x="3116263" y="4235450"/>
            <a:ext cx="476250" cy="360363"/>
          </a:xfrm>
          <a:prstGeom prst="line">
            <a:avLst/>
          </a:prstGeom>
          <a:ln w="25400" cap="flat" cmpd="sng">
            <a:solidFill>
              <a:srgbClr val="0000FF"/>
            </a:solidFill>
            <a:prstDash val="solid"/>
            <a:headEnd type="none" w="med" len="med"/>
            <a:tailEnd type="arrow" w="med" len="lg"/>
          </a:ln>
        </p:spPr>
      </p:sp>
      <p:sp>
        <p:nvSpPr>
          <p:cNvPr id="263263" name="Line 95"/>
          <p:cNvSpPr/>
          <p:nvPr/>
        </p:nvSpPr>
        <p:spPr>
          <a:xfrm flipV="1">
            <a:off x="3143250" y="4527550"/>
            <a:ext cx="419100" cy="115888"/>
          </a:xfrm>
          <a:prstGeom prst="line">
            <a:avLst/>
          </a:prstGeom>
          <a:ln w="25400" cap="flat" cmpd="sng">
            <a:solidFill>
              <a:srgbClr val="0000FF"/>
            </a:solidFill>
            <a:prstDash val="solid"/>
            <a:headEnd type="none" w="med" len="med"/>
            <a:tailEnd type="arrow" w="med" len="lg"/>
          </a:ln>
        </p:spPr>
      </p:sp>
      <p:sp>
        <p:nvSpPr>
          <p:cNvPr id="263264" name="Line 96"/>
          <p:cNvSpPr/>
          <p:nvPr/>
        </p:nvSpPr>
        <p:spPr>
          <a:xfrm>
            <a:off x="3128963" y="4711700"/>
            <a:ext cx="433387" cy="142875"/>
          </a:xfrm>
          <a:prstGeom prst="line">
            <a:avLst/>
          </a:prstGeom>
          <a:ln w="25400" cap="flat" cmpd="sng">
            <a:solidFill>
              <a:srgbClr val="0000FF"/>
            </a:solidFill>
            <a:prstDash val="solid"/>
            <a:headEnd type="none" w="med" len="med"/>
            <a:tailEnd type="arrow" w="med" len="lg"/>
          </a:ln>
        </p:spPr>
      </p:sp>
      <p:sp>
        <p:nvSpPr>
          <p:cNvPr id="263265" name="Line 97"/>
          <p:cNvSpPr/>
          <p:nvPr/>
        </p:nvSpPr>
        <p:spPr>
          <a:xfrm>
            <a:off x="3106738" y="4729163"/>
            <a:ext cx="490537" cy="454025"/>
          </a:xfrm>
          <a:prstGeom prst="line">
            <a:avLst/>
          </a:prstGeom>
          <a:ln w="25400" cap="flat" cmpd="sng">
            <a:solidFill>
              <a:srgbClr val="0000FF"/>
            </a:solidFill>
            <a:prstDash val="solid"/>
            <a:headEnd type="none" w="med" len="med"/>
            <a:tailEnd type="arrow" w="med" len="lg"/>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animEffect transition="in" filter="blinds(horizontal)">
                                      <p:cBhvr>
                                        <p:cTn id="7" dur="500"/>
                                        <p:tgtEl>
                                          <p:spTgt spid="263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3172"/>
                                        </p:tgtEl>
                                        <p:attrNameLst>
                                          <p:attrName>style.visibility</p:attrName>
                                        </p:attrNameLst>
                                      </p:cBhvr>
                                      <p:to>
                                        <p:strVal val="visible"/>
                                      </p:to>
                                    </p:set>
                                    <p:animEffect transition="in" filter="blinds(horizontal)">
                                      <p:cBhvr>
                                        <p:cTn id="12" dur="500"/>
                                        <p:tgtEl>
                                          <p:spTgt spid="2631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3227"/>
                                        </p:tgtEl>
                                        <p:attrNameLst>
                                          <p:attrName>style.visibility</p:attrName>
                                        </p:attrNameLst>
                                      </p:cBhvr>
                                      <p:to>
                                        <p:strVal val="visible"/>
                                      </p:to>
                                    </p:set>
                                    <p:animEffect transition="in" filter="blinds(horizontal)">
                                      <p:cBhvr>
                                        <p:cTn id="17" dur="500"/>
                                        <p:tgtEl>
                                          <p:spTgt spid="2632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3216"/>
                                        </p:tgtEl>
                                        <p:attrNameLst>
                                          <p:attrName>style.visibility</p:attrName>
                                        </p:attrNameLst>
                                      </p:cBhvr>
                                      <p:to>
                                        <p:strVal val="visible"/>
                                      </p:to>
                                    </p:set>
                                    <p:animEffect transition="in" filter="wipe(up)">
                                      <p:cBhvr>
                                        <p:cTn id="22" dur="500"/>
                                        <p:tgtEl>
                                          <p:spTgt spid="263216"/>
                                        </p:tgtEl>
                                      </p:cBhvr>
                                    </p:animEffect>
                                  </p:childTnLst>
                                  <p:subTnLst>
                                    <p:audio>
                                      <p:cMediaNode>
                                        <p:cTn display="0" masterRel="sameClick">
                                          <p:stCondLst>
                                            <p:cond evt="begin" delay="0">
                                              <p:tn val="20"/>
                                            </p:cond>
                                          </p:stCondLst>
                                          <p:endCondLst>
                                            <p:cond evt="onStopAudio" delay="0">
                                              <p:tgtEl>
                                                <p:sldTgt/>
                                              </p:tgtEl>
                                            </p:cond>
                                          </p:endCondLst>
                                        </p:cTn>
                                        <p:tgtEl>
                                          <p:sndTgt r:embed="rId2" name="感叹时奏幻想空间.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63217"/>
                                        </p:tgtEl>
                                        <p:attrNameLst>
                                          <p:attrName>style.visibility</p:attrName>
                                        </p:attrNameLst>
                                      </p:cBhvr>
                                      <p:to>
                                        <p:strVal val="visible"/>
                                      </p:to>
                                    </p:set>
                                    <p:animEffect transition="in" filter="blinds(vertical)">
                                      <p:cBhvr>
                                        <p:cTn id="27" dur="500"/>
                                        <p:tgtEl>
                                          <p:spTgt spid="263217"/>
                                        </p:tgtEl>
                                      </p:cBhvr>
                                    </p:animEffect>
                                  </p:childTnLst>
                                  <p:subTnLst>
                                    <p:audio>
                                      <p:cMediaNode>
                                        <p:cTn display="0" masterRel="sameClick">
                                          <p:stCondLst>
                                            <p:cond evt="begin" delay="0">
                                              <p:tn val="25"/>
                                            </p:cond>
                                          </p:stCondLst>
                                          <p:endCondLst>
                                            <p:cond evt="onStopAudio" delay="0">
                                              <p:tgtEl>
                                                <p:sldTgt/>
                                              </p:tgtEl>
                                            </p:cond>
                                          </p:endCondLst>
                                        </p:cTn>
                                        <p:tgtEl>
                                          <p:sndTgt r:embed="rId2" name="感叹时奏幻想空间.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3218"/>
                                        </p:tgtEl>
                                        <p:attrNameLst>
                                          <p:attrName>style.visibility</p:attrName>
                                        </p:attrNameLst>
                                      </p:cBhvr>
                                      <p:to>
                                        <p:strVal val="visible"/>
                                      </p:to>
                                    </p:set>
                                    <p:animEffect transition="in" filter="wipe(left)">
                                      <p:cBhvr>
                                        <p:cTn id="32" dur="500"/>
                                        <p:tgtEl>
                                          <p:spTgt spid="263218"/>
                                        </p:tgtEl>
                                      </p:cBhvr>
                                    </p:animEffect>
                                  </p:childTnLst>
                                  <p:subTnLst>
                                    <p:audio>
                                      <p:cMediaNode>
                                        <p:cTn display="0" masterRel="sameClick">
                                          <p:stCondLst>
                                            <p:cond evt="begin" delay="0">
                                              <p:tn val="30"/>
                                            </p:cond>
                                          </p:stCondLst>
                                          <p:endCondLst>
                                            <p:cond evt="onStopAudio" delay="0">
                                              <p:tgtEl>
                                                <p:sldTgt/>
                                              </p:tgtEl>
                                            </p:cond>
                                          </p:endCondLst>
                                        </p:cTn>
                                        <p:tgtEl>
                                          <p:sndTgt r:embed="rId2" name="感叹时奏幻想空间.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63222"/>
                                        </p:tgtEl>
                                        <p:attrNameLst>
                                          <p:attrName>style.visibility</p:attrName>
                                        </p:attrNameLst>
                                      </p:cBhvr>
                                      <p:to>
                                        <p:strVal val="visible"/>
                                      </p:to>
                                    </p:set>
                                    <p:animEffect transition="in" filter="wipe(right)">
                                      <p:cBhvr>
                                        <p:cTn id="37" dur="500"/>
                                        <p:tgtEl>
                                          <p:spTgt spid="26322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63225"/>
                                        </p:tgtEl>
                                        <p:attrNameLst>
                                          <p:attrName>style.visibility</p:attrName>
                                        </p:attrNameLst>
                                      </p:cBhvr>
                                      <p:to>
                                        <p:strVal val="visible"/>
                                      </p:to>
                                    </p:set>
                                    <p:animEffect transition="in" filter="blinds(horizontal)">
                                      <p:cBhvr>
                                        <p:cTn id="42" dur="500"/>
                                        <p:tgtEl>
                                          <p:spTgt spid="2632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263226"/>
                                        </p:tgtEl>
                                        <p:attrNameLst>
                                          <p:attrName>style.visibility</p:attrName>
                                        </p:attrNameLst>
                                      </p:cBhvr>
                                      <p:to>
                                        <p:strVal val="visible"/>
                                      </p:to>
                                    </p:set>
                                    <p:animEffect transition="in" filter="blinds(vertical)">
                                      <p:cBhvr>
                                        <p:cTn id="47" dur="500"/>
                                        <p:tgtEl>
                                          <p:spTgt spid="263226"/>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grpId="0" nodeType="clickEffect">
                                  <p:stCondLst>
                                    <p:cond delay="0"/>
                                  </p:stCondLst>
                                  <p:childTnLst>
                                    <p:set>
                                      <p:cBhvr>
                                        <p:cTn id="51" dur="1" fill="hold">
                                          <p:stCondLst>
                                            <p:cond delay="0"/>
                                          </p:stCondLst>
                                        </p:cTn>
                                        <p:tgtEl>
                                          <p:spTgt spid="263258"/>
                                        </p:tgtEl>
                                        <p:attrNameLst>
                                          <p:attrName>style.visibility</p:attrName>
                                        </p:attrNameLst>
                                      </p:cBhvr>
                                      <p:to>
                                        <p:strVal val="visible"/>
                                      </p:to>
                                    </p:set>
                                    <p:animEffect transition="in" filter="slide(fromTop)">
                                      <p:cBhvr>
                                        <p:cTn id="52" dur="2000"/>
                                        <p:tgtEl>
                                          <p:spTgt spid="263258"/>
                                        </p:tgtEl>
                                      </p:cBhvr>
                                    </p:animEffect>
                                  </p:childTnLst>
                                </p:cTn>
                              </p:par>
                              <p:par>
                                <p:cTn id="53" presetID="22" presetClass="entr" presetSubtype="4" fill="hold" nodeType="withEffect">
                                  <p:stCondLst>
                                    <p:cond delay="0"/>
                                  </p:stCondLst>
                                  <p:childTnLst>
                                    <p:set>
                                      <p:cBhvr>
                                        <p:cTn id="54" dur="1" fill="hold">
                                          <p:stCondLst>
                                            <p:cond delay="0"/>
                                          </p:stCondLst>
                                        </p:cTn>
                                        <p:tgtEl>
                                          <p:spTgt spid="263262"/>
                                        </p:tgtEl>
                                        <p:attrNameLst>
                                          <p:attrName>style.visibility</p:attrName>
                                        </p:attrNameLst>
                                      </p:cBhvr>
                                      <p:to>
                                        <p:strVal val="visible"/>
                                      </p:to>
                                    </p:set>
                                    <p:animEffect transition="in" filter="wipe(down)">
                                      <p:cBhvr>
                                        <p:cTn id="55" dur="2000"/>
                                        <p:tgtEl>
                                          <p:spTgt spid="263262"/>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grpId="0" nodeType="clickEffect">
                                  <p:stCondLst>
                                    <p:cond delay="0"/>
                                  </p:stCondLst>
                                  <p:childTnLst>
                                    <p:set>
                                      <p:cBhvr>
                                        <p:cTn id="59" dur="1" fill="hold">
                                          <p:stCondLst>
                                            <p:cond delay="0"/>
                                          </p:stCondLst>
                                        </p:cTn>
                                        <p:tgtEl>
                                          <p:spTgt spid="263259"/>
                                        </p:tgtEl>
                                        <p:attrNameLst>
                                          <p:attrName>style.visibility</p:attrName>
                                        </p:attrNameLst>
                                      </p:cBhvr>
                                      <p:to>
                                        <p:strVal val="visible"/>
                                      </p:to>
                                    </p:set>
                                    <p:animEffect transition="in" filter="slide(fromTop)">
                                      <p:cBhvr>
                                        <p:cTn id="60" dur="2000"/>
                                        <p:tgtEl>
                                          <p:spTgt spid="263259"/>
                                        </p:tgtEl>
                                      </p:cBhvr>
                                    </p:animEffect>
                                  </p:childTnLst>
                                </p:cTn>
                              </p:par>
                              <p:par>
                                <p:cTn id="61" presetID="1" presetClass="exit" presetSubtype="0" fill="hold" nodeType="withEffect">
                                  <p:stCondLst>
                                    <p:cond delay="0"/>
                                  </p:stCondLst>
                                  <p:childTnLst>
                                    <p:set>
                                      <p:cBhvr>
                                        <p:cTn id="62" dur="1" fill="hold">
                                          <p:stCondLst>
                                            <p:cond delay="0"/>
                                          </p:stCondLst>
                                        </p:cTn>
                                        <p:tgtEl>
                                          <p:spTgt spid="263262"/>
                                        </p:tgtEl>
                                        <p:attrNameLst>
                                          <p:attrName>style.visibility</p:attrName>
                                        </p:attrNameLst>
                                      </p:cBhvr>
                                      <p:to>
                                        <p:strVal val="hidden"/>
                                      </p:to>
                                    </p:set>
                                  </p:childTnLst>
                                </p:cTn>
                              </p:par>
                              <p:par>
                                <p:cTn id="63" presetID="22" presetClass="entr" presetSubtype="8" fill="hold" nodeType="withEffect">
                                  <p:stCondLst>
                                    <p:cond delay="0"/>
                                  </p:stCondLst>
                                  <p:childTnLst>
                                    <p:set>
                                      <p:cBhvr>
                                        <p:cTn id="64" dur="1" fill="hold">
                                          <p:stCondLst>
                                            <p:cond delay="0"/>
                                          </p:stCondLst>
                                        </p:cTn>
                                        <p:tgtEl>
                                          <p:spTgt spid="263263"/>
                                        </p:tgtEl>
                                        <p:attrNameLst>
                                          <p:attrName>style.visibility</p:attrName>
                                        </p:attrNameLst>
                                      </p:cBhvr>
                                      <p:to>
                                        <p:strVal val="visible"/>
                                      </p:to>
                                    </p:set>
                                    <p:animEffect transition="in" filter="wipe(left)">
                                      <p:cBhvr>
                                        <p:cTn id="65" dur="2000"/>
                                        <p:tgtEl>
                                          <p:spTgt spid="263263"/>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grpId="0" nodeType="clickEffect">
                                  <p:stCondLst>
                                    <p:cond delay="0"/>
                                  </p:stCondLst>
                                  <p:childTnLst>
                                    <p:set>
                                      <p:cBhvr>
                                        <p:cTn id="69" dur="1" fill="hold">
                                          <p:stCondLst>
                                            <p:cond delay="0"/>
                                          </p:stCondLst>
                                        </p:cTn>
                                        <p:tgtEl>
                                          <p:spTgt spid="263260"/>
                                        </p:tgtEl>
                                        <p:attrNameLst>
                                          <p:attrName>style.visibility</p:attrName>
                                        </p:attrNameLst>
                                      </p:cBhvr>
                                      <p:to>
                                        <p:strVal val="visible"/>
                                      </p:to>
                                    </p:set>
                                    <p:animEffect transition="in" filter="slide(fromTop)">
                                      <p:cBhvr>
                                        <p:cTn id="70" dur="2000"/>
                                        <p:tgtEl>
                                          <p:spTgt spid="263260"/>
                                        </p:tgtEl>
                                      </p:cBhvr>
                                    </p:animEffect>
                                  </p:childTnLst>
                                </p:cTn>
                              </p:par>
                              <p:par>
                                <p:cTn id="71" presetID="22" presetClass="entr" presetSubtype="8" fill="hold" nodeType="withEffect">
                                  <p:stCondLst>
                                    <p:cond delay="0"/>
                                  </p:stCondLst>
                                  <p:childTnLst>
                                    <p:set>
                                      <p:cBhvr>
                                        <p:cTn id="72" dur="1" fill="hold">
                                          <p:stCondLst>
                                            <p:cond delay="0"/>
                                          </p:stCondLst>
                                        </p:cTn>
                                        <p:tgtEl>
                                          <p:spTgt spid="263264"/>
                                        </p:tgtEl>
                                        <p:attrNameLst>
                                          <p:attrName>style.visibility</p:attrName>
                                        </p:attrNameLst>
                                      </p:cBhvr>
                                      <p:to>
                                        <p:strVal val="visible"/>
                                      </p:to>
                                    </p:set>
                                    <p:animEffect transition="in" filter="wipe(left)">
                                      <p:cBhvr>
                                        <p:cTn id="73" dur="2000"/>
                                        <p:tgtEl>
                                          <p:spTgt spid="263264"/>
                                        </p:tgtEl>
                                      </p:cBhvr>
                                    </p:animEffect>
                                  </p:childTnLst>
                                </p:cTn>
                              </p:par>
                              <p:par>
                                <p:cTn id="74" presetID="1" presetClass="exit" presetSubtype="0" fill="hold" nodeType="withEffect">
                                  <p:stCondLst>
                                    <p:cond delay="0"/>
                                  </p:stCondLst>
                                  <p:childTnLst>
                                    <p:set>
                                      <p:cBhvr>
                                        <p:cTn id="75" dur="1" fill="hold">
                                          <p:stCondLst>
                                            <p:cond delay="0"/>
                                          </p:stCondLst>
                                        </p:cTn>
                                        <p:tgtEl>
                                          <p:spTgt spid="26326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2" presetClass="entr" presetSubtype="1" fill="hold" grpId="0" nodeType="clickEffect">
                                  <p:stCondLst>
                                    <p:cond delay="0"/>
                                  </p:stCondLst>
                                  <p:childTnLst>
                                    <p:set>
                                      <p:cBhvr>
                                        <p:cTn id="79" dur="1" fill="hold">
                                          <p:stCondLst>
                                            <p:cond delay="0"/>
                                          </p:stCondLst>
                                        </p:cTn>
                                        <p:tgtEl>
                                          <p:spTgt spid="263261"/>
                                        </p:tgtEl>
                                        <p:attrNameLst>
                                          <p:attrName>style.visibility</p:attrName>
                                        </p:attrNameLst>
                                      </p:cBhvr>
                                      <p:to>
                                        <p:strVal val="visible"/>
                                      </p:to>
                                    </p:set>
                                    <p:animEffect transition="in" filter="slide(fromTop)">
                                      <p:cBhvr>
                                        <p:cTn id="80" dur="2000"/>
                                        <p:tgtEl>
                                          <p:spTgt spid="263261"/>
                                        </p:tgtEl>
                                      </p:cBhvr>
                                    </p:animEffect>
                                  </p:childTnLst>
                                </p:cTn>
                              </p:par>
                              <p:par>
                                <p:cTn id="81" presetID="1" presetClass="exit" presetSubtype="0" fill="hold" nodeType="withEffect">
                                  <p:stCondLst>
                                    <p:cond delay="0"/>
                                  </p:stCondLst>
                                  <p:childTnLst>
                                    <p:set>
                                      <p:cBhvr>
                                        <p:cTn id="82" dur="1" fill="hold">
                                          <p:stCondLst>
                                            <p:cond delay="0"/>
                                          </p:stCondLst>
                                        </p:cTn>
                                        <p:tgtEl>
                                          <p:spTgt spid="263264"/>
                                        </p:tgtEl>
                                        <p:attrNameLst>
                                          <p:attrName>style.visibility</p:attrName>
                                        </p:attrNameLst>
                                      </p:cBhvr>
                                      <p:to>
                                        <p:strVal val="hidden"/>
                                      </p:to>
                                    </p:set>
                                  </p:childTnLst>
                                </p:cTn>
                              </p:par>
                              <p:par>
                                <p:cTn id="83" presetID="22" presetClass="entr" presetSubtype="8" fill="hold" nodeType="withEffect">
                                  <p:stCondLst>
                                    <p:cond delay="0"/>
                                  </p:stCondLst>
                                  <p:childTnLst>
                                    <p:set>
                                      <p:cBhvr>
                                        <p:cTn id="84" dur="1" fill="hold">
                                          <p:stCondLst>
                                            <p:cond delay="0"/>
                                          </p:stCondLst>
                                        </p:cTn>
                                        <p:tgtEl>
                                          <p:spTgt spid="263265"/>
                                        </p:tgtEl>
                                        <p:attrNameLst>
                                          <p:attrName>style.visibility</p:attrName>
                                        </p:attrNameLst>
                                      </p:cBhvr>
                                      <p:to>
                                        <p:strVal val="visible"/>
                                      </p:to>
                                    </p:set>
                                    <p:animEffect transition="in" filter="wipe(left)">
                                      <p:cBhvr>
                                        <p:cTn id="85" dur="2000"/>
                                        <p:tgtEl>
                                          <p:spTgt spid="263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2" grpId="0"/>
      <p:bldP spid="263216" grpId="0" animBg="1"/>
      <p:bldP spid="263217" grpId="0" animBg="1"/>
      <p:bldP spid="263225" grpId="0" animBg="1"/>
      <p:bldP spid="263226" grpId="0" animBg="1"/>
      <p:bldP spid="263258" grpId="0"/>
      <p:bldP spid="263259" grpId="0"/>
      <p:bldP spid="263260" grpId="0"/>
      <p:bldP spid="26326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101</a:t>
            </a:fld>
            <a:r>
              <a:rPr lang="zh-CN" altLang="en-US" sz="1400" dirty="0"/>
              <a:t>）</a:t>
            </a:r>
          </a:p>
        </p:txBody>
      </p:sp>
      <p:sp>
        <p:nvSpPr>
          <p:cNvPr id="113667" name="Rectangle 2"/>
          <p:cNvSpPr/>
          <p:nvPr/>
        </p:nvSpPr>
        <p:spPr>
          <a:xfrm>
            <a:off x="2286000" y="304800"/>
            <a:ext cx="4495800" cy="604838"/>
          </a:xfrm>
          <a:prstGeom prst="rect">
            <a:avLst/>
          </a:prstGeom>
          <a:solidFill>
            <a:srgbClr val="0000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2800" b="1" dirty="0">
                <a:solidFill>
                  <a:schemeClr val="bg1"/>
                </a:solidFill>
                <a:latin typeface="Arial" panose="020B0604020202020204" pitchFamily="34" charset="0"/>
                <a:ea typeface="楷体_GB2312" pitchFamily="1" charset="-122"/>
              </a:rPr>
              <a:t>一、</a:t>
            </a:r>
            <a:r>
              <a:rPr lang="en-US" altLang="zh-CN" sz="2800" b="1" dirty="0">
                <a:solidFill>
                  <a:schemeClr val="bg1"/>
                </a:solidFill>
                <a:latin typeface="Arial" panose="020B0604020202020204" pitchFamily="34" charset="0"/>
                <a:ea typeface="楷体_GB2312" pitchFamily="1" charset="-122"/>
              </a:rPr>
              <a:t>1</a:t>
            </a:r>
            <a:r>
              <a:rPr lang="zh-CN" altLang="en-US" sz="2800" b="1" dirty="0">
                <a:solidFill>
                  <a:schemeClr val="bg1"/>
                </a:solidFill>
                <a:latin typeface="Arial" panose="020B0604020202020204" pitchFamily="34" charset="0"/>
                <a:ea typeface="楷体_GB2312" pitchFamily="1" charset="-122"/>
              </a:rPr>
              <a:t>路</a:t>
            </a:r>
            <a:r>
              <a:rPr lang="en-US" altLang="zh-CN" sz="2800" b="1" dirty="0">
                <a:solidFill>
                  <a:schemeClr val="bg1"/>
                </a:solidFill>
                <a:latin typeface="Arial" panose="020B0604020202020204" pitchFamily="34" charset="0"/>
                <a:ea typeface="楷体_GB2312" pitchFamily="1" charset="-122"/>
              </a:rPr>
              <a:t>-4</a:t>
            </a:r>
            <a:r>
              <a:rPr lang="zh-CN" altLang="en-US" sz="2800" b="1" dirty="0">
                <a:solidFill>
                  <a:schemeClr val="bg1"/>
                </a:solidFill>
                <a:latin typeface="Arial" panose="020B0604020202020204" pitchFamily="34" charset="0"/>
                <a:ea typeface="楷体_GB2312" pitchFamily="1" charset="-122"/>
              </a:rPr>
              <a:t>路数据分配器</a:t>
            </a:r>
            <a:endParaRPr lang="zh-CN" altLang="en-US" sz="2400" dirty="0">
              <a:latin typeface="Arial" panose="020B0604020202020204" pitchFamily="34" charset="0"/>
              <a:ea typeface="黑体" panose="02010609060101010101" pitchFamily="49" charset="-122"/>
            </a:endParaRPr>
          </a:p>
        </p:txBody>
      </p:sp>
      <p:sp>
        <p:nvSpPr>
          <p:cNvPr id="210947" name="Text Box 3"/>
          <p:cNvSpPr txBox="1"/>
          <p:nvPr/>
        </p:nvSpPr>
        <p:spPr>
          <a:xfrm>
            <a:off x="6934200" y="3476625"/>
            <a:ext cx="17526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t>由地址码决定将输入数据Ｄ送给哪１路输出。</a:t>
            </a:r>
          </a:p>
        </p:txBody>
      </p:sp>
      <p:graphicFrame>
        <p:nvGraphicFramePr>
          <p:cNvPr id="210948" name="Object 4"/>
          <p:cNvGraphicFramePr>
            <a:graphicFrameLocks noChangeAspect="1"/>
          </p:cNvGraphicFramePr>
          <p:nvPr/>
        </p:nvGraphicFramePr>
        <p:xfrm>
          <a:off x="1981200" y="1441450"/>
          <a:ext cx="4851400" cy="3389313"/>
        </p:xfrm>
        <a:graphic>
          <a:graphicData uri="http://schemas.openxmlformats.org/presentationml/2006/ole">
            <mc:AlternateContent xmlns:mc="http://schemas.openxmlformats.org/markup-compatibility/2006">
              <mc:Choice xmlns:v="urn:schemas-microsoft-com:vml" Requires="v">
                <p:oleObj spid="_x0000_s63529" r:id="rId4" imgW="1971675" imgH="1562100" progId="Word.Document.8">
                  <p:embed/>
                </p:oleObj>
              </mc:Choice>
              <mc:Fallback>
                <p:oleObj r:id="rId4" imgW="1971675" imgH="1562100" progId="Word.Document.8">
                  <p:embed/>
                  <p:pic>
                    <p:nvPicPr>
                      <p:cNvPr id="0" name="图片 3241"/>
                      <p:cNvPicPr/>
                      <p:nvPr/>
                    </p:nvPicPr>
                    <p:blipFill>
                      <a:blip r:embed="rId5"/>
                      <a:srcRect l="3059" t="10516" r="2937" b="11528"/>
                      <a:stretch>
                        <a:fillRect/>
                      </a:stretch>
                    </p:blipFill>
                    <p:spPr>
                      <a:xfrm>
                        <a:off x="1981200" y="1441450"/>
                        <a:ext cx="4851400" cy="3389313"/>
                      </a:xfrm>
                      <a:prstGeom prst="rect">
                        <a:avLst/>
                      </a:prstGeom>
                      <a:solidFill>
                        <a:srgbClr val="F8F8F8"/>
                      </a:solidFill>
                      <a:ln w="38100">
                        <a:noFill/>
                        <a:miter/>
                      </a:ln>
                    </p:spPr>
                  </p:pic>
                </p:oleObj>
              </mc:Fallback>
            </mc:AlternateContent>
          </a:graphicData>
        </a:graphic>
      </p:graphicFrame>
      <p:sp>
        <p:nvSpPr>
          <p:cNvPr id="210949" name="Text Box 5"/>
          <p:cNvSpPr txBox="1"/>
          <p:nvPr/>
        </p:nvSpPr>
        <p:spPr>
          <a:xfrm>
            <a:off x="457200" y="3346450"/>
            <a:ext cx="14478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真值表</a:t>
            </a:r>
            <a:endParaRPr lang="zh-CN" altLang="en-US" sz="2400" b="1" dirty="0">
              <a:ea typeface="隶书" panose="02010509060101010101" pitchFamily="49" charset="-122"/>
            </a:endParaRPr>
          </a:p>
        </p:txBody>
      </p:sp>
      <p:sp>
        <p:nvSpPr>
          <p:cNvPr id="210950" name="Text Box 6"/>
          <p:cNvSpPr txBox="1"/>
          <p:nvPr/>
        </p:nvSpPr>
        <p:spPr>
          <a:xfrm>
            <a:off x="3352800" y="4953000"/>
            <a:ext cx="252095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逻辑表达式</a:t>
            </a:r>
            <a:endParaRPr lang="zh-CN" altLang="en-US" sz="2400" b="1" dirty="0">
              <a:ea typeface="隶书" panose="02010509060101010101" pitchFamily="49" charset="-122"/>
            </a:endParaRPr>
          </a:p>
        </p:txBody>
      </p:sp>
      <p:sp>
        <p:nvSpPr>
          <p:cNvPr id="210951" name="Oval 7"/>
          <p:cNvSpPr/>
          <p:nvPr/>
        </p:nvSpPr>
        <p:spPr>
          <a:xfrm>
            <a:off x="2667000" y="2127250"/>
            <a:ext cx="1676400" cy="609600"/>
          </a:xfrm>
          <a:prstGeom prst="ellipse">
            <a:avLst/>
          </a:prstGeom>
          <a:noFill/>
          <a:ln w="38100" cap="flat" cmpd="sng">
            <a:solidFill>
              <a:srgbClr val="CC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10952" name="Text Box 8"/>
          <p:cNvSpPr txBox="1"/>
          <p:nvPr/>
        </p:nvSpPr>
        <p:spPr>
          <a:xfrm>
            <a:off x="7391400" y="1289050"/>
            <a:ext cx="762000" cy="2051050"/>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solidFill>
                  <a:srgbClr val="CC3300"/>
                </a:solidFill>
                <a:ea typeface="隶书" panose="02010509060101010101" pitchFamily="49" charset="-122"/>
              </a:rPr>
              <a:t>地址变量</a:t>
            </a:r>
            <a:endParaRPr lang="zh-CN" altLang="en-US" sz="2400" b="1" dirty="0">
              <a:ea typeface="隶书" panose="02010509060101010101" pitchFamily="49" charset="-122"/>
            </a:endParaRPr>
          </a:p>
        </p:txBody>
      </p:sp>
      <p:sp>
        <p:nvSpPr>
          <p:cNvPr id="210953" name="Freeform 9"/>
          <p:cNvSpPr/>
          <p:nvPr/>
        </p:nvSpPr>
        <p:spPr>
          <a:xfrm>
            <a:off x="3657600" y="1295400"/>
            <a:ext cx="3733800" cy="838200"/>
          </a:xfrm>
          <a:custGeom>
            <a:avLst/>
            <a:gdLst/>
            <a:ahLst/>
            <a:cxnLst>
              <a:cxn ang="0">
                <a:pos x="0" y="2147483646"/>
              </a:cxn>
              <a:cxn ang="0">
                <a:pos x="2147483646" y="2147483646"/>
              </a:cxn>
              <a:cxn ang="0">
                <a:pos x="2147483646" y="2147483646"/>
              </a:cxn>
            </a:cxnLst>
            <a:rect l="0" t="0" r="0" b="0"/>
            <a:pathLst>
              <a:path w="1680" h="480">
                <a:moveTo>
                  <a:pt x="0" y="480"/>
                </a:moveTo>
                <a:cubicBezTo>
                  <a:pt x="340" y="288"/>
                  <a:pt x="680" y="96"/>
                  <a:pt x="960" y="48"/>
                </a:cubicBezTo>
                <a:cubicBezTo>
                  <a:pt x="1240" y="0"/>
                  <a:pt x="1460" y="96"/>
                  <a:pt x="1680" y="192"/>
                </a:cubicBezTo>
              </a:path>
            </a:pathLst>
          </a:custGeom>
          <a:noFill/>
          <a:ln w="38100" cap="flat" cmpd="sng">
            <a:solidFill>
              <a:srgbClr val="CC3300">
                <a:alpha val="100000"/>
              </a:srgbClr>
            </a:solidFill>
            <a:prstDash val="solid"/>
            <a:round/>
            <a:headEnd type="none" w="med" len="med"/>
            <a:tailEnd type="arrow" w="med" len="med"/>
          </a:ln>
        </p:spPr>
        <p:txBody>
          <a:bodyPr/>
          <a:lstStyle/>
          <a:p>
            <a:endParaRPr lang="zh-CN" altLang="en-US"/>
          </a:p>
        </p:txBody>
      </p:sp>
      <p:sp>
        <p:nvSpPr>
          <p:cNvPr id="210954" name="Text Box 10"/>
          <p:cNvSpPr txBox="1"/>
          <p:nvPr/>
        </p:nvSpPr>
        <p:spPr>
          <a:xfrm>
            <a:off x="762000" y="1143000"/>
            <a:ext cx="762000" cy="2051050"/>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solidFill>
                  <a:srgbClr val="CC3300"/>
                </a:solidFill>
                <a:ea typeface="隶书" panose="02010509060101010101" pitchFamily="49" charset="-122"/>
              </a:rPr>
              <a:t>输入数据</a:t>
            </a:r>
            <a:endParaRPr lang="zh-CN" altLang="en-US" sz="2400" b="1" dirty="0">
              <a:ea typeface="隶书" panose="02010509060101010101" pitchFamily="49" charset="-122"/>
            </a:endParaRPr>
          </a:p>
        </p:txBody>
      </p:sp>
      <p:sp>
        <p:nvSpPr>
          <p:cNvPr id="210955" name="Freeform 11"/>
          <p:cNvSpPr/>
          <p:nvPr/>
        </p:nvSpPr>
        <p:spPr>
          <a:xfrm rot="372081">
            <a:off x="1524000" y="2366963"/>
            <a:ext cx="914400" cy="838200"/>
          </a:xfrm>
          <a:custGeom>
            <a:avLst/>
            <a:gdLst/>
            <a:ahLst/>
            <a:cxnLst>
              <a:cxn ang="0">
                <a:pos x="2147483646" y="2147483646"/>
              </a:cxn>
              <a:cxn ang="0">
                <a:pos x="2147483646" y="2147483646"/>
              </a:cxn>
              <a:cxn ang="0">
                <a:pos x="0" y="0"/>
              </a:cxn>
            </a:cxnLst>
            <a:rect l="0" t="0" r="0" b="0"/>
            <a:pathLst>
              <a:path w="720" h="480">
                <a:moveTo>
                  <a:pt x="720" y="480"/>
                </a:moveTo>
                <a:cubicBezTo>
                  <a:pt x="684" y="352"/>
                  <a:pt x="648" y="224"/>
                  <a:pt x="528" y="144"/>
                </a:cubicBezTo>
                <a:cubicBezTo>
                  <a:pt x="408" y="64"/>
                  <a:pt x="204" y="32"/>
                  <a:pt x="0" y="0"/>
                </a:cubicBezTo>
              </a:path>
            </a:pathLst>
          </a:custGeom>
          <a:noFill/>
          <a:ln w="38100" cap="flat" cmpd="sng">
            <a:solidFill>
              <a:srgbClr val="CC3300">
                <a:alpha val="100000"/>
              </a:srgbClr>
            </a:solidFill>
            <a:prstDash val="solid"/>
            <a:round/>
            <a:headEnd type="none" w="med" len="med"/>
            <a:tailEnd type="arrow" w="med" len="med"/>
          </a:ln>
        </p:spPr>
        <p:txBody>
          <a:bodyPr/>
          <a:lstStyle/>
          <a:p>
            <a:endParaRPr lang="zh-CN" altLang="en-US"/>
          </a:p>
        </p:txBody>
      </p:sp>
      <p:sp>
        <p:nvSpPr>
          <p:cNvPr id="210956" name="Oval 12"/>
          <p:cNvSpPr/>
          <p:nvPr/>
        </p:nvSpPr>
        <p:spPr>
          <a:xfrm>
            <a:off x="2092325" y="3246438"/>
            <a:ext cx="457200" cy="457200"/>
          </a:xfrm>
          <a:prstGeom prst="ellipse">
            <a:avLst/>
          </a:prstGeom>
          <a:noFill/>
          <a:ln w="38100" cap="flat" cmpd="sng">
            <a:solidFill>
              <a:srgbClr val="CC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210957" name="Object 13"/>
          <p:cNvGraphicFramePr>
            <a:graphicFrameLocks noChangeAspect="1"/>
          </p:cNvGraphicFramePr>
          <p:nvPr/>
        </p:nvGraphicFramePr>
        <p:xfrm>
          <a:off x="2209800" y="5638800"/>
          <a:ext cx="4648200" cy="1054100"/>
        </p:xfrm>
        <a:graphic>
          <a:graphicData uri="http://schemas.openxmlformats.org/presentationml/2006/ole">
            <mc:AlternateContent xmlns:mc="http://schemas.openxmlformats.org/markup-compatibility/2006">
              <mc:Choice xmlns:v="urn:schemas-microsoft-com:vml" Requires="v">
                <p:oleObj spid="_x0000_s63530" r:id="rId6" imgW="1866900" imgH="482600" progId="Equation.3">
                  <p:embed/>
                </p:oleObj>
              </mc:Choice>
              <mc:Fallback>
                <p:oleObj r:id="rId6" imgW="1866900" imgH="482600" progId="Equation.3">
                  <p:embed/>
                  <p:pic>
                    <p:nvPicPr>
                      <p:cNvPr id="0" name="图片 3240"/>
                      <p:cNvPicPr/>
                      <p:nvPr/>
                    </p:nvPicPr>
                    <p:blipFill>
                      <a:blip r:embed="rId7"/>
                      <a:stretch>
                        <a:fillRect/>
                      </a:stretch>
                    </p:blipFill>
                    <p:spPr>
                      <a:xfrm>
                        <a:off x="2209800" y="5638800"/>
                        <a:ext cx="4648200" cy="1054100"/>
                      </a:xfrm>
                      <a:prstGeom prst="rect">
                        <a:avLst/>
                      </a:prstGeom>
                      <a:solidFill>
                        <a:schemeClr val="accent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animEffect transition="in" filter="wipe(left)">
                                      <p:cBhvr>
                                        <p:cTn id="7" dur="500"/>
                                        <p:tgtEl>
                                          <p:spTgt spid="2109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0948"/>
                                        </p:tgtEl>
                                        <p:attrNameLst>
                                          <p:attrName>style.visibility</p:attrName>
                                        </p:attrNameLst>
                                      </p:cBhvr>
                                      <p:to>
                                        <p:strVal val="visible"/>
                                      </p:to>
                                    </p:set>
                                    <p:animEffect transition="in" filter="dissolve">
                                      <p:cBhvr>
                                        <p:cTn id="12" dur="500"/>
                                        <p:tgtEl>
                                          <p:spTgt spid="2109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10956"/>
                                        </p:tgtEl>
                                        <p:attrNameLst>
                                          <p:attrName>style.visibility</p:attrName>
                                        </p:attrNameLst>
                                      </p:cBhvr>
                                      <p:to>
                                        <p:strVal val="visible"/>
                                      </p:to>
                                    </p:set>
                                    <p:animEffect transition="in" filter="wipe(right)">
                                      <p:cBhvr>
                                        <p:cTn id="17" dur="500"/>
                                        <p:tgtEl>
                                          <p:spTgt spid="210956"/>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210955"/>
                                        </p:tgtEl>
                                        <p:attrNameLst>
                                          <p:attrName>style.visibility</p:attrName>
                                        </p:attrNameLst>
                                      </p:cBhvr>
                                      <p:to>
                                        <p:strVal val="visible"/>
                                      </p:to>
                                    </p:set>
                                    <p:animEffect transition="in" filter="wipe(right)">
                                      <p:cBhvr>
                                        <p:cTn id="21" dur="500"/>
                                        <p:tgtEl>
                                          <p:spTgt spid="210955"/>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10954"/>
                                        </p:tgtEl>
                                        <p:attrNameLst>
                                          <p:attrName>style.visibility</p:attrName>
                                        </p:attrNameLst>
                                      </p:cBhvr>
                                      <p:to>
                                        <p:strVal val="visible"/>
                                      </p:to>
                                    </p:set>
                                    <p:animEffect transition="in" filter="wipe(up)">
                                      <p:cBhvr>
                                        <p:cTn id="25" dur="500"/>
                                        <p:tgtEl>
                                          <p:spTgt spid="2109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0951"/>
                                        </p:tgtEl>
                                        <p:attrNameLst>
                                          <p:attrName>style.visibility</p:attrName>
                                        </p:attrNameLst>
                                      </p:cBhvr>
                                      <p:to>
                                        <p:strVal val="visible"/>
                                      </p:to>
                                    </p:set>
                                    <p:animEffect transition="in" filter="wipe(left)">
                                      <p:cBhvr>
                                        <p:cTn id="30" dur="500"/>
                                        <p:tgtEl>
                                          <p:spTgt spid="210951"/>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0953"/>
                                        </p:tgtEl>
                                        <p:attrNameLst>
                                          <p:attrName>style.visibility</p:attrName>
                                        </p:attrNameLst>
                                      </p:cBhvr>
                                      <p:to>
                                        <p:strVal val="visible"/>
                                      </p:to>
                                    </p:set>
                                    <p:animEffect transition="in" filter="wipe(left)">
                                      <p:cBhvr>
                                        <p:cTn id="34" dur="500"/>
                                        <p:tgtEl>
                                          <p:spTgt spid="210953"/>
                                        </p:tgtEl>
                                      </p:cBhvr>
                                    </p:animEffect>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210952"/>
                                        </p:tgtEl>
                                        <p:attrNameLst>
                                          <p:attrName>style.visibility</p:attrName>
                                        </p:attrNameLst>
                                      </p:cBhvr>
                                      <p:to>
                                        <p:strVal val="visible"/>
                                      </p:to>
                                    </p:set>
                                    <p:animEffect transition="in" filter="wipe(up)">
                                      <p:cBhvr>
                                        <p:cTn id="38" dur="500"/>
                                        <p:tgtEl>
                                          <p:spTgt spid="21095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10947"/>
                                        </p:tgtEl>
                                        <p:attrNameLst>
                                          <p:attrName>style.visibility</p:attrName>
                                        </p:attrNameLst>
                                      </p:cBhvr>
                                      <p:to>
                                        <p:strVal val="visible"/>
                                      </p:to>
                                    </p:set>
                                    <p:animEffect transition="in" filter="blinds(horizontal)">
                                      <p:cBhvr>
                                        <p:cTn id="43" dur="500"/>
                                        <p:tgtEl>
                                          <p:spTgt spid="21094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0950"/>
                                        </p:tgtEl>
                                        <p:attrNameLst>
                                          <p:attrName>style.visibility</p:attrName>
                                        </p:attrNameLst>
                                      </p:cBhvr>
                                      <p:to>
                                        <p:strVal val="visible"/>
                                      </p:to>
                                    </p:set>
                                    <p:animEffect transition="in" filter="wipe(left)">
                                      <p:cBhvr>
                                        <p:cTn id="48" dur="500"/>
                                        <p:tgtEl>
                                          <p:spTgt spid="210950"/>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210957"/>
                                        </p:tgtEl>
                                        <p:attrNameLst>
                                          <p:attrName>style.visibility</p:attrName>
                                        </p:attrNameLst>
                                      </p:cBhvr>
                                      <p:to>
                                        <p:strVal val="visible"/>
                                      </p:to>
                                    </p:set>
                                    <p:animEffect transition="in" filter="box(out)">
                                      <p:cBhvr>
                                        <p:cTn id="53" dur="500"/>
                                        <p:tgtEl>
                                          <p:spTgt spid="210957"/>
                                        </p:tgtEl>
                                      </p:cBhvr>
                                    </p:animEffect>
                                  </p:childTnLst>
                                  <p:subTnLst>
                                    <p:audio>
                                      <p:cMediaNode>
                                        <p:cTn display="0" masterRel="sameClick">
                                          <p:stCondLst>
                                            <p:cond evt="begin" delay="0">
                                              <p:tn val="51"/>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p:bldP spid="210949" grpId="0" animBg="1"/>
      <p:bldP spid="210950" grpId="0" animBg="1"/>
      <p:bldP spid="210952" grpId="0" animBg="1"/>
      <p:bldP spid="21095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102</a:t>
            </a:fld>
            <a:r>
              <a:rPr lang="zh-CN" altLang="en-US" sz="1400" dirty="0"/>
              <a:t>）</a:t>
            </a:r>
          </a:p>
        </p:txBody>
      </p:sp>
      <p:sp>
        <p:nvSpPr>
          <p:cNvPr id="114691" name="Text Box 2"/>
          <p:cNvSpPr txBox="1"/>
          <p:nvPr/>
        </p:nvSpPr>
        <p:spPr>
          <a:xfrm>
            <a:off x="3276600" y="381000"/>
            <a:ext cx="252095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逻辑图</a:t>
            </a:r>
            <a:endParaRPr lang="zh-CN" altLang="en-US" sz="2400" b="1" dirty="0">
              <a:ea typeface="隶书" panose="02010509060101010101" pitchFamily="49" charset="-122"/>
            </a:endParaRPr>
          </a:p>
        </p:txBody>
      </p:sp>
      <p:graphicFrame>
        <p:nvGraphicFramePr>
          <p:cNvPr id="211972" name="Object 4"/>
          <p:cNvGraphicFramePr>
            <a:graphicFrameLocks noChangeAspect="1"/>
          </p:cNvGraphicFramePr>
          <p:nvPr/>
        </p:nvGraphicFramePr>
        <p:xfrm>
          <a:off x="2133600" y="1143000"/>
          <a:ext cx="5105400" cy="1158875"/>
        </p:xfrm>
        <a:graphic>
          <a:graphicData uri="http://schemas.openxmlformats.org/presentationml/2006/ole">
            <mc:AlternateContent xmlns:mc="http://schemas.openxmlformats.org/markup-compatibility/2006">
              <mc:Choice xmlns:v="urn:schemas-microsoft-com:vml" Requires="v">
                <p:oleObj spid="_x0000_s64533" r:id="rId4" imgW="1866900" imgH="482600" progId="Equation.3">
                  <p:embed/>
                </p:oleObj>
              </mc:Choice>
              <mc:Fallback>
                <p:oleObj r:id="rId4" imgW="1866900" imgH="482600" progId="Equation.3">
                  <p:embed/>
                  <p:pic>
                    <p:nvPicPr>
                      <p:cNvPr id="0" name="图片 3242"/>
                      <p:cNvPicPr/>
                      <p:nvPr/>
                    </p:nvPicPr>
                    <p:blipFill>
                      <a:blip r:embed="rId5"/>
                      <a:stretch>
                        <a:fillRect/>
                      </a:stretch>
                    </p:blipFill>
                    <p:spPr>
                      <a:xfrm>
                        <a:off x="2133600" y="1143000"/>
                        <a:ext cx="5105400" cy="1158875"/>
                      </a:xfrm>
                      <a:prstGeom prst="rect">
                        <a:avLst/>
                      </a:prstGeom>
                      <a:solidFill>
                        <a:srgbClr val="CCFFFF"/>
                      </a:solidFill>
                      <a:ln w="38100">
                        <a:noFill/>
                        <a:miter/>
                      </a:ln>
                    </p:spPr>
                  </p:pic>
                </p:oleObj>
              </mc:Fallback>
            </mc:AlternateContent>
          </a:graphicData>
        </a:graphic>
      </p:graphicFrame>
      <p:grpSp>
        <p:nvGrpSpPr>
          <p:cNvPr id="212060" name="Group 92"/>
          <p:cNvGrpSpPr/>
          <p:nvPr/>
        </p:nvGrpSpPr>
        <p:grpSpPr>
          <a:xfrm>
            <a:off x="457200" y="2624138"/>
            <a:ext cx="8229600" cy="3675062"/>
            <a:chOff x="288" y="1536"/>
            <a:chExt cx="5184" cy="2315"/>
          </a:xfrm>
        </p:grpSpPr>
        <p:sp>
          <p:nvSpPr>
            <p:cNvPr id="114694" name="Line 5"/>
            <p:cNvSpPr/>
            <p:nvPr/>
          </p:nvSpPr>
          <p:spPr>
            <a:xfrm>
              <a:off x="3555" y="3591"/>
              <a:ext cx="531" cy="0"/>
            </a:xfrm>
            <a:prstGeom prst="line">
              <a:avLst/>
            </a:prstGeom>
            <a:ln w="25400" cap="flat" cmpd="sng">
              <a:solidFill>
                <a:schemeClr val="tx1"/>
              </a:solidFill>
              <a:prstDash val="solid"/>
              <a:headEnd type="none" w="med" len="med"/>
              <a:tailEnd type="none" w="med" len="med"/>
            </a:ln>
          </p:spPr>
        </p:sp>
        <p:sp>
          <p:nvSpPr>
            <p:cNvPr id="114695" name="Line 6"/>
            <p:cNvSpPr/>
            <p:nvPr/>
          </p:nvSpPr>
          <p:spPr>
            <a:xfrm>
              <a:off x="2205" y="3582"/>
              <a:ext cx="378" cy="0"/>
            </a:xfrm>
            <a:prstGeom prst="line">
              <a:avLst/>
            </a:prstGeom>
            <a:ln w="25400" cap="flat" cmpd="sng">
              <a:solidFill>
                <a:schemeClr val="tx1"/>
              </a:solidFill>
              <a:prstDash val="solid"/>
              <a:headEnd type="none" w="med" len="med"/>
              <a:tailEnd type="none" w="med" len="med"/>
            </a:ln>
          </p:spPr>
        </p:sp>
        <p:sp>
          <p:nvSpPr>
            <p:cNvPr id="114696" name="Line 7"/>
            <p:cNvSpPr/>
            <p:nvPr/>
          </p:nvSpPr>
          <p:spPr>
            <a:xfrm rot="-5400000">
              <a:off x="2124" y="3140"/>
              <a:ext cx="891" cy="0"/>
            </a:xfrm>
            <a:prstGeom prst="line">
              <a:avLst/>
            </a:prstGeom>
            <a:ln w="25400" cap="flat" cmpd="sng">
              <a:solidFill>
                <a:schemeClr val="tx1"/>
              </a:solidFill>
              <a:prstDash val="solid"/>
              <a:headEnd type="none" w="med" len="med"/>
              <a:tailEnd type="none" w="med" len="med"/>
            </a:ln>
          </p:spPr>
        </p:sp>
        <p:sp>
          <p:nvSpPr>
            <p:cNvPr id="114697" name="Line 8"/>
            <p:cNvSpPr/>
            <p:nvPr/>
          </p:nvSpPr>
          <p:spPr>
            <a:xfrm rot="-5400000">
              <a:off x="3780" y="3302"/>
              <a:ext cx="585" cy="0"/>
            </a:xfrm>
            <a:prstGeom prst="line">
              <a:avLst/>
            </a:prstGeom>
            <a:ln w="25400" cap="flat" cmpd="sng">
              <a:solidFill>
                <a:schemeClr val="tx1"/>
              </a:solidFill>
              <a:prstDash val="solid"/>
              <a:headEnd type="none" w="med" len="med"/>
              <a:tailEnd type="none" w="med" len="med"/>
            </a:ln>
          </p:spPr>
        </p:sp>
        <p:sp>
          <p:nvSpPr>
            <p:cNvPr id="114698" name="AutoShape 9"/>
            <p:cNvSpPr>
              <a:spLocks noChangeAspect="1" noTextEdit="1"/>
            </p:cNvSpPr>
            <p:nvPr/>
          </p:nvSpPr>
          <p:spPr>
            <a:xfrm>
              <a:off x="288" y="1536"/>
              <a:ext cx="5184" cy="2277"/>
            </a:xfrm>
            <a:prstGeom prst="rect">
              <a:avLst/>
            </a:prstGeom>
            <a:solidFill>
              <a:srgbClr val="F8F8F8"/>
            </a:solidFill>
            <a:ln w="9525">
              <a:noFill/>
            </a:ln>
          </p:spPr>
          <p:txBody>
            <a:bodyPr/>
            <a:lstStyle/>
            <a:p>
              <a:endParaRPr lang="zh-CN" altLang="en-US"/>
            </a:p>
          </p:txBody>
        </p:sp>
        <p:sp>
          <p:nvSpPr>
            <p:cNvPr id="114699" name="Line 11"/>
            <p:cNvSpPr/>
            <p:nvPr/>
          </p:nvSpPr>
          <p:spPr>
            <a:xfrm>
              <a:off x="3554" y="2839"/>
              <a:ext cx="0" cy="944"/>
            </a:xfrm>
            <a:prstGeom prst="line">
              <a:avLst/>
            </a:prstGeom>
            <a:ln w="23813" cap="flat" cmpd="sng">
              <a:solidFill>
                <a:srgbClr val="000000"/>
              </a:solidFill>
              <a:prstDash val="solid"/>
              <a:headEnd type="none" w="med" len="med"/>
              <a:tailEnd type="none" w="med" len="med"/>
            </a:ln>
          </p:spPr>
        </p:sp>
        <p:sp>
          <p:nvSpPr>
            <p:cNvPr id="114700" name="Line 12"/>
            <p:cNvSpPr/>
            <p:nvPr/>
          </p:nvSpPr>
          <p:spPr>
            <a:xfrm>
              <a:off x="2206" y="2525"/>
              <a:ext cx="0" cy="1258"/>
            </a:xfrm>
            <a:prstGeom prst="line">
              <a:avLst/>
            </a:prstGeom>
            <a:ln w="23813" cap="flat" cmpd="sng">
              <a:solidFill>
                <a:srgbClr val="000000"/>
              </a:solidFill>
              <a:prstDash val="solid"/>
              <a:headEnd type="none" w="med" len="med"/>
              <a:tailEnd type="none" w="med" len="med"/>
            </a:ln>
          </p:spPr>
        </p:sp>
        <p:sp>
          <p:nvSpPr>
            <p:cNvPr id="114701" name="Rectangle 13"/>
            <p:cNvSpPr/>
            <p:nvPr/>
          </p:nvSpPr>
          <p:spPr>
            <a:xfrm>
              <a:off x="1936" y="3154"/>
              <a:ext cx="554" cy="329"/>
            </a:xfrm>
            <a:prstGeom prst="rect">
              <a:avLst/>
            </a:prstGeom>
            <a:solidFill>
              <a:srgbClr val="FFFFFF"/>
            </a:solidFill>
            <a:ln w="238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02" name="Rectangle 14"/>
            <p:cNvSpPr/>
            <p:nvPr/>
          </p:nvSpPr>
          <p:spPr>
            <a:xfrm>
              <a:off x="2197" y="3229"/>
              <a:ext cx="9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1</a:t>
              </a:r>
              <a:endParaRPr lang="en-US" altLang="zh-CN" sz="2800" b="1" dirty="0"/>
            </a:p>
          </p:txBody>
        </p:sp>
        <p:sp>
          <p:nvSpPr>
            <p:cNvPr id="114703" name="Freeform 15"/>
            <p:cNvSpPr/>
            <p:nvPr/>
          </p:nvSpPr>
          <p:spPr>
            <a:xfrm>
              <a:off x="333" y="2225"/>
              <a:ext cx="4495" cy="150"/>
            </a:xfrm>
            <a:custGeom>
              <a:avLst/>
              <a:gdLst/>
              <a:ahLst/>
              <a:cxnLst>
                <a:cxn ang="0">
                  <a:pos x="0" y="150"/>
                </a:cxn>
                <a:cxn ang="0">
                  <a:pos x="4495" y="150"/>
                </a:cxn>
                <a:cxn ang="0">
                  <a:pos x="4495" y="0"/>
                </a:cxn>
              </a:cxnLst>
              <a:rect l="0" t="0" r="0" b="0"/>
              <a:pathLst>
                <a:path w="4495" h="150">
                  <a:moveTo>
                    <a:pt x="0" y="150"/>
                  </a:moveTo>
                  <a:lnTo>
                    <a:pt x="4495" y="150"/>
                  </a:lnTo>
                  <a:lnTo>
                    <a:pt x="4495" y="0"/>
                  </a:lnTo>
                </a:path>
              </a:pathLst>
            </a:custGeom>
            <a:noFill/>
            <a:ln w="2381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4704" name="Line 16"/>
            <p:cNvSpPr/>
            <p:nvPr/>
          </p:nvSpPr>
          <p:spPr>
            <a:xfrm>
              <a:off x="947" y="2525"/>
              <a:ext cx="4495" cy="0"/>
            </a:xfrm>
            <a:prstGeom prst="line">
              <a:avLst/>
            </a:prstGeom>
            <a:ln w="23813" cap="flat" cmpd="sng">
              <a:solidFill>
                <a:srgbClr val="000000"/>
              </a:solidFill>
              <a:prstDash val="solid"/>
              <a:headEnd type="none" w="med" len="med"/>
              <a:tailEnd type="none" w="med" len="med"/>
            </a:ln>
          </p:spPr>
        </p:sp>
        <p:sp>
          <p:nvSpPr>
            <p:cNvPr id="114705" name="Line 17"/>
            <p:cNvSpPr/>
            <p:nvPr/>
          </p:nvSpPr>
          <p:spPr>
            <a:xfrm>
              <a:off x="947" y="2689"/>
              <a:ext cx="4495" cy="0"/>
            </a:xfrm>
            <a:prstGeom prst="line">
              <a:avLst/>
            </a:prstGeom>
            <a:ln w="23813" cap="flat" cmpd="sng">
              <a:solidFill>
                <a:srgbClr val="000000"/>
              </a:solidFill>
              <a:prstDash val="solid"/>
              <a:headEnd type="none" w="med" len="med"/>
              <a:tailEnd type="none" w="med" len="med"/>
            </a:ln>
          </p:spPr>
        </p:sp>
        <p:sp>
          <p:nvSpPr>
            <p:cNvPr id="114706" name="Line 18"/>
            <p:cNvSpPr/>
            <p:nvPr/>
          </p:nvSpPr>
          <p:spPr>
            <a:xfrm>
              <a:off x="947" y="2839"/>
              <a:ext cx="4495" cy="0"/>
            </a:xfrm>
            <a:prstGeom prst="line">
              <a:avLst/>
            </a:prstGeom>
            <a:ln w="23813" cap="flat" cmpd="sng">
              <a:solidFill>
                <a:srgbClr val="000000"/>
              </a:solidFill>
              <a:prstDash val="solid"/>
              <a:headEnd type="none" w="med" len="med"/>
              <a:tailEnd type="none" w="med" len="med"/>
            </a:ln>
          </p:spPr>
        </p:sp>
        <p:sp>
          <p:nvSpPr>
            <p:cNvPr id="114707" name="Line 19"/>
            <p:cNvSpPr/>
            <p:nvPr/>
          </p:nvSpPr>
          <p:spPr>
            <a:xfrm>
              <a:off x="947" y="3004"/>
              <a:ext cx="4495" cy="0"/>
            </a:xfrm>
            <a:prstGeom prst="line">
              <a:avLst/>
            </a:prstGeom>
            <a:ln w="23813" cap="flat" cmpd="sng">
              <a:solidFill>
                <a:srgbClr val="000000"/>
              </a:solidFill>
              <a:prstDash val="solid"/>
              <a:headEnd type="none" w="med" len="med"/>
              <a:tailEnd type="none" w="med" len="med"/>
            </a:ln>
          </p:spPr>
        </p:sp>
        <p:sp>
          <p:nvSpPr>
            <p:cNvPr id="114708" name="Line 20"/>
            <p:cNvSpPr/>
            <p:nvPr/>
          </p:nvSpPr>
          <p:spPr>
            <a:xfrm>
              <a:off x="1067" y="2225"/>
              <a:ext cx="0" cy="150"/>
            </a:xfrm>
            <a:prstGeom prst="line">
              <a:avLst/>
            </a:prstGeom>
            <a:ln w="23813" cap="flat" cmpd="sng">
              <a:solidFill>
                <a:srgbClr val="000000"/>
              </a:solidFill>
              <a:prstDash val="solid"/>
              <a:headEnd type="none" w="med" len="med"/>
              <a:tailEnd type="none" w="med" len="med"/>
            </a:ln>
          </p:spPr>
        </p:sp>
        <p:sp>
          <p:nvSpPr>
            <p:cNvPr id="114709" name="Line 21"/>
            <p:cNvSpPr/>
            <p:nvPr/>
          </p:nvSpPr>
          <p:spPr>
            <a:xfrm>
              <a:off x="2326" y="2225"/>
              <a:ext cx="0" cy="150"/>
            </a:xfrm>
            <a:prstGeom prst="line">
              <a:avLst/>
            </a:prstGeom>
            <a:ln w="23813" cap="flat" cmpd="sng">
              <a:solidFill>
                <a:srgbClr val="000000"/>
              </a:solidFill>
              <a:prstDash val="solid"/>
              <a:headEnd type="none" w="med" len="med"/>
              <a:tailEnd type="none" w="med" len="med"/>
            </a:ln>
          </p:spPr>
        </p:sp>
        <p:sp>
          <p:nvSpPr>
            <p:cNvPr id="114710" name="Line 22"/>
            <p:cNvSpPr/>
            <p:nvPr/>
          </p:nvSpPr>
          <p:spPr>
            <a:xfrm>
              <a:off x="3584" y="2225"/>
              <a:ext cx="0" cy="150"/>
            </a:xfrm>
            <a:prstGeom prst="line">
              <a:avLst/>
            </a:prstGeom>
            <a:ln w="23813" cap="flat" cmpd="sng">
              <a:solidFill>
                <a:srgbClr val="000000"/>
              </a:solidFill>
              <a:prstDash val="solid"/>
              <a:headEnd type="none" w="med" len="med"/>
              <a:tailEnd type="none" w="med" len="med"/>
            </a:ln>
          </p:spPr>
        </p:sp>
        <p:sp>
          <p:nvSpPr>
            <p:cNvPr id="114711" name="Line 23"/>
            <p:cNvSpPr/>
            <p:nvPr/>
          </p:nvSpPr>
          <p:spPr>
            <a:xfrm>
              <a:off x="1307" y="2225"/>
              <a:ext cx="0" cy="300"/>
            </a:xfrm>
            <a:prstGeom prst="line">
              <a:avLst/>
            </a:prstGeom>
            <a:ln w="23813" cap="flat" cmpd="sng">
              <a:solidFill>
                <a:srgbClr val="000000"/>
              </a:solidFill>
              <a:prstDash val="solid"/>
              <a:headEnd type="none" w="med" len="med"/>
              <a:tailEnd type="none" w="med" len="med"/>
            </a:ln>
          </p:spPr>
        </p:sp>
        <p:sp>
          <p:nvSpPr>
            <p:cNvPr id="114712" name="Line 24"/>
            <p:cNvSpPr/>
            <p:nvPr/>
          </p:nvSpPr>
          <p:spPr>
            <a:xfrm>
              <a:off x="2565" y="2225"/>
              <a:ext cx="0" cy="300"/>
            </a:xfrm>
            <a:prstGeom prst="line">
              <a:avLst/>
            </a:prstGeom>
            <a:ln w="23813" cap="flat" cmpd="sng">
              <a:solidFill>
                <a:srgbClr val="000000"/>
              </a:solidFill>
              <a:prstDash val="solid"/>
              <a:headEnd type="none" w="med" len="med"/>
              <a:tailEnd type="none" w="med" len="med"/>
            </a:ln>
          </p:spPr>
        </p:sp>
        <p:sp>
          <p:nvSpPr>
            <p:cNvPr id="114713" name="Line 25"/>
            <p:cNvSpPr/>
            <p:nvPr/>
          </p:nvSpPr>
          <p:spPr>
            <a:xfrm>
              <a:off x="1517" y="2225"/>
              <a:ext cx="0" cy="614"/>
            </a:xfrm>
            <a:prstGeom prst="line">
              <a:avLst/>
            </a:prstGeom>
            <a:ln w="23813" cap="flat" cmpd="sng">
              <a:solidFill>
                <a:srgbClr val="000000"/>
              </a:solidFill>
              <a:prstDash val="solid"/>
              <a:headEnd type="none" w="med" len="med"/>
              <a:tailEnd type="none" w="med" len="med"/>
            </a:ln>
          </p:spPr>
        </p:sp>
        <p:sp>
          <p:nvSpPr>
            <p:cNvPr id="114714" name="Line 26"/>
            <p:cNvSpPr/>
            <p:nvPr/>
          </p:nvSpPr>
          <p:spPr>
            <a:xfrm>
              <a:off x="4049" y="2225"/>
              <a:ext cx="0" cy="614"/>
            </a:xfrm>
            <a:prstGeom prst="line">
              <a:avLst/>
            </a:prstGeom>
            <a:ln w="23813" cap="flat" cmpd="sng">
              <a:solidFill>
                <a:srgbClr val="000000"/>
              </a:solidFill>
              <a:prstDash val="solid"/>
              <a:headEnd type="none" w="med" len="med"/>
              <a:tailEnd type="none" w="med" len="med"/>
            </a:ln>
          </p:spPr>
        </p:sp>
        <p:sp>
          <p:nvSpPr>
            <p:cNvPr id="114715" name="Line 27"/>
            <p:cNvSpPr/>
            <p:nvPr/>
          </p:nvSpPr>
          <p:spPr>
            <a:xfrm>
              <a:off x="2790" y="2225"/>
              <a:ext cx="0" cy="779"/>
            </a:xfrm>
            <a:prstGeom prst="line">
              <a:avLst/>
            </a:prstGeom>
            <a:ln w="23813" cap="flat" cmpd="sng">
              <a:solidFill>
                <a:srgbClr val="000000"/>
              </a:solidFill>
              <a:prstDash val="solid"/>
              <a:headEnd type="none" w="med" len="med"/>
              <a:tailEnd type="none" w="med" len="med"/>
            </a:ln>
          </p:spPr>
        </p:sp>
        <p:sp>
          <p:nvSpPr>
            <p:cNvPr id="114716" name="Line 28"/>
            <p:cNvSpPr/>
            <p:nvPr/>
          </p:nvSpPr>
          <p:spPr>
            <a:xfrm>
              <a:off x="5292" y="2225"/>
              <a:ext cx="0" cy="779"/>
            </a:xfrm>
            <a:prstGeom prst="line">
              <a:avLst/>
            </a:prstGeom>
            <a:ln w="23813" cap="flat" cmpd="sng">
              <a:solidFill>
                <a:srgbClr val="000000"/>
              </a:solidFill>
              <a:prstDash val="solid"/>
              <a:headEnd type="none" w="med" len="med"/>
              <a:tailEnd type="none" w="med" len="med"/>
            </a:ln>
          </p:spPr>
        </p:sp>
        <p:sp>
          <p:nvSpPr>
            <p:cNvPr id="114717" name="Line 29"/>
            <p:cNvSpPr/>
            <p:nvPr/>
          </p:nvSpPr>
          <p:spPr>
            <a:xfrm>
              <a:off x="3809" y="2225"/>
              <a:ext cx="0" cy="464"/>
            </a:xfrm>
            <a:prstGeom prst="line">
              <a:avLst/>
            </a:prstGeom>
            <a:ln w="23813" cap="flat" cmpd="sng">
              <a:solidFill>
                <a:srgbClr val="000000"/>
              </a:solidFill>
              <a:prstDash val="solid"/>
              <a:headEnd type="none" w="med" len="med"/>
              <a:tailEnd type="none" w="med" len="med"/>
            </a:ln>
          </p:spPr>
        </p:sp>
        <p:sp>
          <p:nvSpPr>
            <p:cNvPr id="114718" name="Line 30"/>
            <p:cNvSpPr/>
            <p:nvPr/>
          </p:nvSpPr>
          <p:spPr>
            <a:xfrm>
              <a:off x="5038" y="2225"/>
              <a:ext cx="0" cy="464"/>
            </a:xfrm>
            <a:prstGeom prst="line">
              <a:avLst/>
            </a:prstGeom>
            <a:ln w="23813" cap="flat" cmpd="sng">
              <a:solidFill>
                <a:srgbClr val="000000"/>
              </a:solidFill>
              <a:prstDash val="solid"/>
              <a:headEnd type="none" w="med" len="med"/>
              <a:tailEnd type="none" w="med" len="med"/>
            </a:ln>
          </p:spPr>
        </p:sp>
        <p:sp>
          <p:nvSpPr>
            <p:cNvPr id="114719" name="Rectangle 31"/>
            <p:cNvSpPr/>
            <p:nvPr/>
          </p:nvSpPr>
          <p:spPr>
            <a:xfrm>
              <a:off x="3285" y="3154"/>
              <a:ext cx="554" cy="329"/>
            </a:xfrm>
            <a:prstGeom prst="rect">
              <a:avLst/>
            </a:prstGeom>
            <a:solidFill>
              <a:srgbClr val="FFFFFF"/>
            </a:solidFill>
            <a:ln w="238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20" name="Rectangle 32"/>
            <p:cNvSpPr/>
            <p:nvPr/>
          </p:nvSpPr>
          <p:spPr>
            <a:xfrm>
              <a:off x="3545" y="3229"/>
              <a:ext cx="9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1</a:t>
              </a:r>
              <a:endParaRPr lang="en-US" altLang="zh-CN" sz="2800" b="1" dirty="0"/>
            </a:p>
          </p:txBody>
        </p:sp>
        <p:sp>
          <p:nvSpPr>
            <p:cNvPr id="114721" name="Oval 33"/>
            <p:cNvSpPr/>
            <p:nvPr/>
          </p:nvSpPr>
          <p:spPr>
            <a:xfrm>
              <a:off x="318" y="2345"/>
              <a:ext cx="75" cy="75"/>
            </a:xfrm>
            <a:prstGeom prst="ellipse">
              <a:avLst/>
            </a:prstGeom>
            <a:solidFill>
              <a:srgbClr val="FFFFFF"/>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22" name="Oval 34"/>
            <p:cNvSpPr/>
            <p:nvPr/>
          </p:nvSpPr>
          <p:spPr>
            <a:xfrm>
              <a:off x="2176" y="3723"/>
              <a:ext cx="75" cy="75"/>
            </a:xfrm>
            <a:prstGeom prst="ellipse">
              <a:avLst/>
            </a:prstGeom>
            <a:solidFill>
              <a:srgbClr val="FFFFFF"/>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23" name="Oval 35"/>
            <p:cNvSpPr/>
            <p:nvPr/>
          </p:nvSpPr>
          <p:spPr>
            <a:xfrm>
              <a:off x="3524" y="3723"/>
              <a:ext cx="75" cy="75"/>
            </a:xfrm>
            <a:prstGeom prst="ellipse">
              <a:avLst/>
            </a:prstGeom>
            <a:solidFill>
              <a:srgbClr val="FFFFFF"/>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24" name="Line 36"/>
            <p:cNvSpPr/>
            <p:nvPr/>
          </p:nvSpPr>
          <p:spPr>
            <a:xfrm>
              <a:off x="1307" y="1596"/>
              <a:ext cx="0" cy="315"/>
            </a:xfrm>
            <a:prstGeom prst="line">
              <a:avLst/>
            </a:prstGeom>
            <a:ln w="23813" cap="flat" cmpd="sng">
              <a:solidFill>
                <a:srgbClr val="000000"/>
              </a:solidFill>
              <a:prstDash val="solid"/>
              <a:headEnd type="none" w="med" len="med"/>
              <a:tailEnd type="none" w="med" len="med"/>
            </a:ln>
          </p:spPr>
        </p:sp>
        <p:sp>
          <p:nvSpPr>
            <p:cNvPr id="114725" name="Line 37"/>
            <p:cNvSpPr/>
            <p:nvPr/>
          </p:nvSpPr>
          <p:spPr>
            <a:xfrm>
              <a:off x="2565" y="1596"/>
              <a:ext cx="0" cy="315"/>
            </a:xfrm>
            <a:prstGeom prst="line">
              <a:avLst/>
            </a:prstGeom>
            <a:ln w="23813" cap="flat" cmpd="sng">
              <a:solidFill>
                <a:srgbClr val="000000"/>
              </a:solidFill>
              <a:prstDash val="solid"/>
              <a:headEnd type="none" w="med" len="med"/>
              <a:tailEnd type="none" w="med" len="med"/>
            </a:ln>
          </p:spPr>
        </p:sp>
        <p:sp>
          <p:nvSpPr>
            <p:cNvPr id="114726" name="Line 38"/>
            <p:cNvSpPr/>
            <p:nvPr/>
          </p:nvSpPr>
          <p:spPr>
            <a:xfrm>
              <a:off x="3824" y="1596"/>
              <a:ext cx="0" cy="315"/>
            </a:xfrm>
            <a:prstGeom prst="line">
              <a:avLst/>
            </a:prstGeom>
            <a:ln w="23813" cap="flat" cmpd="sng">
              <a:solidFill>
                <a:srgbClr val="000000"/>
              </a:solidFill>
              <a:prstDash val="solid"/>
              <a:headEnd type="none" w="med" len="med"/>
              <a:tailEnd type="none" w="med" len="med"/>
            </a:ln>
          </p:spPr>
        </p:sp>
        <p:sp>
          <p:nvSpPr>
            <p:cNvPr id="114727" name="Line 39"/>
            <p:cNvSpPr/>
            <p:nvPr/>
          </p:nvSpPr>
          <p:spPr>
            <a:xfrm>
              <a:off x="5082" y="1596"/>
              <a:ext cx="0" cy="315"/>
            </a:xfrm>
            <a:prstGeom prst="line">
              <a:avLst/>
            </a:prstGeom>
            <a:ln w="23813" cap="flat" cmpd="sng">
              <a:solidFill>
                <a:srgbClr val="000000"/>
              </a:solidFill>
              <a:prstDash val="solid"/>
              <a:headEnd type="none" w="med" len="med"/>
              <a:tailEnd type="none" w="med" len="med"/>
            </a:ln>
          </p:spPr>
        </p:sp>
        <p:sp>
          <p:nvSpPr>
            <p:cNvPr id="114728" name="Oval 40"/>
            <p:cNvSpPr/>
            <p:nvPr/>
          </p:nvSpPr>
          <p:spPr>
            <a:xfrm>
              <a:off x="1277" y="1596"/>
              <a:ext cx="75" cy="75"/>
            </a:xfrm>
            <a:prstGeom prst="ellipse">
              <a:avLst/>
            </a:prstGeom>
            <a:solidFill>
              <a:srgbClr val="FFFFFF"/>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29" name="Oval 41"/>
            <p:cNvSpPr/>
            <p:nvPr/>
          </p:nvSpPr>
          <p:spPr>
            <a:xfrm>
              <a:off x="2535" y="1596"/>
              <a:ext cx="75" cy="75"/>
            </a:xfrm>
            <a:prstGeom prst="ellipse">
              <a:avLst/>
            </a:prstGeom>
            <a:solidFill>
              <a:srgbClr val="FFFFFF"/>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0" name="Oval 42"/>
            <p:cNvSpPr/>
            <p:nvPr/>
          </p:nvSpPr>
          <p:spPr>
            <a:xfrm>
              <a:off x="3794" y="1596"/>
              <a:ext cx="75" cy="75"/>
            </a:xfrm>
            <a:prstGeom prst="ellipse">
              <a:avLst/>
            </a:prstGeom>
            <a:solidFill>
              <a:srgbClr val="FFFFFF"/>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1" name="Oval 43"/>
            <p:cNvSpPr/>
            <p:nvPr/>
          </p:nvSpPr>
          <p:spPr>
            <a:xfrm>
              <a:off x="5052" y="1596"/>
              <a:ext cx="75" cy="75"/>
            </a:xfrm>
            <a:prstGeom prst="ellipse">
              <a:avLst/>
            </a:prstGeom>
            <a:solidFill>
              <a:srgbClr val="FFFFFF"/>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2" name="Oval 44"/>
            <p:cNvSpPr/>
            <p:nvPr/>
          </p:nvSpPr>
          <p:spPr>
            <a:xfrm>
              <a:off x="1037" y="2345"/>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3" name="Oval 45"/>
            <p:cNvSpPr/>
            <p:nvPr/>
          </p:nvSpPr>
          <p:spPr>
            <a:xfrm>
              <a:off x="1277" y="2495"/>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4" name="Oval 46"/>
            <p:cNvSpPr/>
            <p:nvPr/>
          </p:nvSpPr>
          <p:spPr>
            <a:xfrm>
              <a:off x="1487" y="2809"/>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5" name="Oval 47"/>
            <p:cNvSpPr/>
            <p:nvPr/>
          </p:nvSpPr>
          <p:spPr>
            <a:xfrm>
              <a:off x="2296" y="2345"/>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6" name="Oval 48"/>
            <p:cNvSpPr/>
            <p:nvPr/>
          </p:nvSpPr>
          <p:spPr>
            <a:xfrm>
              <a:off x="2535" y="2495"/>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7" name="Oval 49"/>
            <p:cNvSpPr/>
            <p:nvPr/>
          </p:nvSpPr>
          <p:spPr>
            <a:xfrm>
              <a:off x="2176" y="2495"/>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8" name="Oval 50"/>
            <p:cNvSpPr/>
            <p:nvPr/>
          </p:nvSpPr>
          <p:spPr>
            <a:xfrm>
              <a:off x="2760" y="2974"/>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39" name="Oval 51"/>
            <p:cNvSpPr/>
            <p:nvPr/>
          </p:nvSpPr>
          <p:spPr>
            <a:xfrm>
              <a:off x="3554" y="2345"/>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40" name="Oval 52"/>
            <p:cNvSpPr/>
            <p:nvPr/>
          </p:nvSpPr>
          <p:spPr>
            <a:xfrm>
              <a:off x="3779" y="2660"/>
              <a:ext cx="75" cy="74"/>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41" name="Oval 53"/>
            <p:cNvSpPr/>
            <p:nvPr/>
          </p:nvSpPr>
          <p:spPr>
            <a:xfrm>
              <a:off x="4019" y="2809"/>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42" name="Oval 54"/>
            <p:cNvSpPr/>
            <p:nvPr/>
          </p:nvSpPr>
          <p:spPr>
            <a:xfrm>
              <a:off x="3524" y="2809"/>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43" name="Oval 55"/>
            <p:cNvSpPr/>
            <p:nvPr/>
          </p:nvSpPr>
          <p:spPr>
            <a:xfrm>
              <a:off x="5262" y="2974"/>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44" name="Oval 56"/>
            <p:cNvSpPr/>
            <p:nvPr/>
          </p:nvSpPr>
          <p:spPr>
            <a:xfrm>
              <a:off x="5008" y="2660"/>
              <a:ext cx="74" cy="74"/>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45" name="Oval 57"/>
            <p:cNvSpPr/>
            <p:nvPr/>
          </p:nvSpPr>
          <p:spPr>
            <a:xfrm>
              <a:off x="3524" y="3079"/>
              <a:ext cx="75" cy="75"/>
            </a:xfrm>
            <a:prstGeom prst="ellipse">
              <a:avLst/>
            </a:prstGeom>
            <a:solidFill>
              <a:srgbClr val="FFFFFF"/>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46" name="Oval 58"/>
            <p:cNvSpPr/>
            <p:nvPr/>
          </p:nvSpPr>
          <p:spPr>
            <a:xfrm>
              <a:off x="2176" y="3079"/>
              <a:ext cx="75" cy="75"/>
            </a:xfrm>
            <a:prstGeom prst="ellipse">
              <a:avLst/>
            </a:prstGeom>
            <a:solidFill>
              <a:srgbClr val="FFFFFF"/>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47" name="Rectangle 59"/>
            <p:cNvSpPr/>
            <p:nvPr/>
          </p:nvSpPr>
          <p:spPr>
            <a:xfrm>
              <a:off x="288" y="2345"/>
              <a:ext cx="1274" cy="33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48" name="Rectangle 60"/>
            <p:cNvSpPr/>
            <p:nvPr/>
          </p:nvSpPr>
          <p:spPr>
            <a:xfrm>
              <a:off x="326" y="2435"/>
              <a:ext cx="133"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D</a:t>
              </a:r>
              <a:endParaRPr lang="en-US" altLang="zh-CN" sz="2800" b="1" dirty="0"/>
            </a:p>
          </p:txBody>
        </p:sp>
        <p:sp>
          <p:nvSpPr>
            <p:cNvPr id="114749" name="Rectangle 61"/>
            <p:cNvSpPr/>
            <p:nvPr/>
          </p:nvSpPr>
          <p:spPr>
            <a:xfrm>
              <a:off x="2386" y="3468"/>
              <a:ext cx="1812" cy="33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50" name="Rectangle 62"/>
            <p:cNvSpPr/>
            <p:nvPr/>
          </p:nvSpPr>
          <p:spPr>
            <a:xfrm>
              <a:off x="2282" y="3630"/>
              <a:ext cx="17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A</a:t>
              </a:r>
              <a:r>
                <a:rPr lang="en-US" altLang="zh-CN" sz="2300" baseline="-25000" dirty="0">
                  <a:solidFill>
                    <a:srgbClr val="000000"/>
                  </a:solidFill>
                </a:rPr>
                <a:t>1</a:t>
              </a:r>
              <a:endParaRPr lang="en-US" altLang="zh-CN" sz="2800" b="1" baseline="-25000" dirty="0"/>
            </a:p>
          </p:txBody>
        </p:sp>
        <p:sp>
          <p:nvSpPr>
            <p:cNvPr id="114751" name="Rectangle 64"/>
            <p:cNvSpPr/>
            <p:nvPr/>
          </p:nvSpPr>
          <p:spPr>
            <a:xfrm>
              <a:off x="3663" y="3621"/>
              <a:ext cx="17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A</a:t>
              </a:r>
              <a:r>
                <a:rPr lang="en-US" altLang="zh-CN" sz="2300" baseline="-25000" dirty="0">
                  <a:solidFill>
                    <a:srgbClr val="000000"/>
                  </a:solidFill>
                </a:rPr>
                <a:t>0</a:t>
              </a:r>
              <a:endParaRPr lang="en-US" altLang="zh-CN" sz="2800" b="1" baseline="-25000" dirty="0"/>
            </a:p>
          </p:txBody>
        </p:sp>
        <p:sp>
          <p:nvSpPr>
            <p:cNvPr id="114752" name="Rectangle 66"/>
            <p:cNvSpPr/>
            <p:nvPr/>
          </p:nvSpPr>
          <p:spPr>
            <a:xfrm>
              <a:off x="1487" y="1536"/>
              <a:ext cx="3970" cy="47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53" name="Rectangle 67"/>
            <p:cNvSpPr/>
            <p:nvPr/>
          </p:nvSpPr>
          <p:spPr>
            <a:xfrm>
              <a:off x="1488" y="1551"/>
              <a:ext cx="16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Y</a:t>
              </a:r>
              <a:r>
                <a:rPr lang="en-US" altLang="zh-CN" sz="2300" baseline="-25000" dirty="0">
                  <a:solidFill>
                    <a:srgbClr val="000000"/>
                  </a:solidFill>
                </a:rPr>
                <a:t>0</a:t>
              </a:r>
              <a:endParaRPr lang="en-US" altLang="zh-CN" sz="2800" b="1" baseline="-25000" dirty="0"/>
            </a:p>
          </p:txBody>
        </p:sp>
        <p:sp>
          <p:nvSpPr>
            <p:cNvPr id="114754" name="Rectangle 69"/>
            <p:cNvSpPr/>
            <p:nvPr/>
          </p:nvSpPr>
          <p:spPr>
            <a:xfrm>
              <a:off x="2686" y="1551"/>
              <a:ext cx="16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Y</a:t>
              </a:r>
              <a:r>
                <a:rPr lang="en-US" altLang="zh-CN" sz="2300" baseline="-25000" dirty="0">
                  <a:solidFill>
                    <a:srgbClr val="000000"/>
                  </a:solidFill>
                </a:rPr>
                <a:t>1</a:t>
              </a:r>
              <a:endParaRPr lang="en-US" altLang="zh-CN" sz="2800" b="1" baseline="-25000" dirty="0"/>
            </a:p>
          </p:txBody>
        </p:sp>
        <p:sp>
          <p:nvSpPr>
            <p:cNvPr id="114755" name="Rectangle 72"/>
            <p:cNvSpPr/>
            <p:nvPr/>
          </p:nvSpPr>
          <p:spPr>
            <a:xfrm>
              <a:off x="3885" y="1551"/>
              <a:ext cx="16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Y</a:t>
              </a:r>
              <a:r>
                <a:rPr lang="en-US" altLang="zh-CN" sz="2300" baseline="-25000" dirty="0">
                  <a:solidFill>
                    <a:srgbClr val="000000"/>
                  </a:solidFill>
                </a:rPr>
                <a:t>2</a:t>
              </a:r>
              <a:endParaRPr lang="en-US" altLang="zh-CN" sz="2800" b="1" baseline="-25000" dirty="0"/>
            </a:p>
          </p:txBody>
        </p:sp>
        <p:sp>
          <p:nvSpPr>
            <p:cNvPr id="114756" name="Rectangle 74"/>
            <p:cNvSpPr/>
            <p:nvPr/>
          </p:nvSpPr>
          <p:spPr>
            <a:xfrm>
              <a:off x="5158" y="1551"/>
              <a:ext cx="16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Y</a:t>
              </a:r>
              <a:r>
                <a:rPr lang="en-US" altLang="zh-CN" sz="2300" baseline="-25000" dirty="0">
                  <a:solidFill>
                    <a:srgbClr val="000000"/>
                  </a:solidFill>
                </a:rPr>
                <a:t>3</a:t>
              </a:r>
              <a:endParaRPr lang="en-US" altLang="zh-CN" sz="2800" b="1" baseline="-25000" dirty="0"/>
            </a:p>
          </p:txBody>
        </p:sp>
        <p:sp>
          <p:nvSpPr>
            <p:cNvPr id="114757" name="Rectangle 76"/>
            <p:cNvSpPr/>
            <p:nvPr/>
          </p:nvSpPr>
          <p:spPr>
            <a:xfrm>
              <a:off x="947" y="1911"/>
              <a:ext cx="734" cy="329"/>
            </a:xfrm>
            <a:prstGeom prst="rect">
              <a:avLst/>
            </a:prstGeom>
            <a:solidFill>
              <a:srgbClr val="FFFFFF"/>
            </a:solidFill>
            <a:ln w="238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58" name="Rectangle 77"/>
            <p:cNvSpPr/>
            <p:nvPr/>
          </p:nvSpPr>
          <p:spPr>
            <a:xfrm>
              <a:off x="1280" y="1985"/>
              <a:ext cx="143"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&amp;</a:t>
              </a:r>
              <a:endParaRPr lang="en-US" altLang="zh-CN" sz="2800" b="1" dirty="0"/>
            </a:p>
          </p:txBody>
        </p:sp>
        <p:sp>
          <p:nvSpPr>
            <p:cNvPr id="114759" name="Rectangle 78"/>
            <p:cNvSpPr/>
            <p:nvPr/>
          </p:nvSpPr>
          <p:spPr>
            <a:xfrm>
              <a:off x="2206" y="1911"/>
              <a:ext cx="734" cy="329"/>
            </a:xfrm>
            <a:prstGeom prst="rect">
              <a:avLst/>
            </a:prstGeom>
            <a:solidFill>
              <a:srgbClr val="FFFFFF"/>
            </a:solidFill>
            <a:ln w="238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60" name="Rectangle 79"/>
            <p:cNvSpPr/>
            <p:nvPr/>
          </p:nvSpPr>
          <p:spPr>
            <a:xfrm>
              <a:off x="2538" y="1985"/>
              <a:ext cx="143"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&amp;</a:t>
              </a:r>
              <a:endParaRPr lang="en-US" altLang="zh-CN" sz="2800" b="1" dirty="0"/>
            </a:p>
          </p:txBody>
        </p:sp>
        <p:sp>
          <p:nvSpPr>
            <p:cNvPr id="114761" name="Rectangle 80"/>
            <p:cNvSpPr/>
            <p:nvPr/>
          </p:nvSpPr>
          <p:spPr>
            <a:xfrm>
              <a:off x="3464" y="1911"/>
              <a:ext cx="734" cy="329"/>
            </a:xfrm>
            <a:prstGeom prst="rect">
              <a:avLst/>
            </a:prstGeom>
            <a:solidFill>
              <a:srgbClr val="FFFFFF"/>
            </a:solidFill>
            <a:ln w="238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62" name="Rectangle 81"/>
            <p:cNvSpPr/>
            <p:nvPr/>
          </p:nvSpPr>
          <p:spPr>
            <a:xfrm>
              <a:off x="3797" y="1985"/>
              <a:ext cx="143"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&amp;</a:t>
              </a:r>
              <a:endParaRPr lang="en-US" altLang="zh-CN" sz="2800" b="1" dirty="0"/>
            </a:p>
          </p:txBody>
        </p:sp>
        <p:sp>
          <p:nvSpPr>
            <p:cNvPr id="114763" name="Rectangle 82"/>
            <p:cNvSpPr/>
            <p:nvPr/>
          </p:nvSpPr>
          <p:spPr>
            <a:xfrm>
              <a:off x="4723" y="1911"/>
              <a:ext cx="734" cy="329"/>
            </a:xfrm>
            <a:prstGeom prst="rect">
              <a:avLst/>
            </a:prstGeom>
            <a:solidFill>
              <a:srgbClr val="FFFFFF"/>
            </a:solidFill>
            <a:ln w="238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64" name="Rectangle 83"/>
            <p:cNvSpPr/>
            <p:nvPr/>
          </p:nvSpPr>
          <p:spPr>
            <a:xfrm>
              <a:off x="5056" y="1985"/>
              <a:ext cx="143"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&amp;</a:t>
              </a:r>
              <a:endParaRPr lang="en-US" altLang="zh-CN" sz="2800" b="1" dirty="0"/>
            </a:p>
          </p:txBody>
        </p:sp>
        <p:sp>
          <p:nvSpPr>
            <p:cNvPr id="114765" name="Line 84"/>
            <p:cNvSpPr/>
            <p:nvPr/>
          </p:nvSpPr>
          <p:spPr>
            <a:xfrm>
              <a:off x="2574" y="2700"/>
              <a:ext cx="0" cy="873"/>
            </a:xfrm>
            <a:prstGeom prst="line">
              <a:avLst/>
            </a:prstGeom>
            <a:ln w="25400" cap="flat" cmpd="sng">
              <a:solidFill>
                <a:schemeClr val="tx1"/>
              </a:solidFill>
              <a:prstDash val="solid"/>
              <a:headEnd type="none" w="med" len="med"/>
              <a:tailEnd type="none" w="med" len="med"/>
            </a:ln>
          </p:spPr>
        </p:sp>
        <p:sp>
          <p:nvSpPr>
            <p:cNvPr id="114766" name="Line 85"/>
            <p:cNvSpPr/>
            <p:nvPr/>
          </p:nvSpPr>
          <p:spPr>
            <a:xfrm>
              <a:off x="4059" y="3024"/>
              <a:ext cx="0" cy="549"/>
            </a:xfrm>
            <a:prstGeom prst="line">
              <a:avLst/>
            </a:prstGeom>
            <a:ln w="25400" cap="flat" cmpd="sng">
              <a:solidFill>
                <a:schemeClr val="tx1"/>
              </a:solidFill>
              <a:prstDash val="solid"/>
              <a:headEnd type="none" w="med" len="med"/>
              <a:tailEnd type="none" w="med" len="med"/>
            </a:ln>
          </p:spPr>
        </p:sp>
        <p:sp>
          <p:nvSpPr>
            <p:cNvPr id="114767" name="Line 86"/>
            <p:cNvSpPr/>
            <p:nvPr/>
          </p:nvSpPr>
          <p:spPr>
            <a:xfrm rot="-5400000">
              <a:off x="3802" y="3316"/>
              <a:ext cx="0" cy="495"/>
            </a:xfrm>
            <a:prstGeom prst="line">
              <a:avLst/>
            </a:prstGeom>
            <a:ln w="25400" cap="flat" cmpd="sng">
              <a:solidFill>
                <a:schemeClr val="tx1"/>
              </a:solidFill>
              <a:prstDash val="solid"/>
              <a:headEnd type="none" w="med" len="med"/>
              <a:tailEnd type="none" w="med" len="med"/>
            </a:ln>
          </p:spPr>
        </p:sp>
        <p:sp>
          <p:nvSpPr>
            <p:cNvPr id="114768" name="Line 87"/>
            <p:cNvSpPr/>
            <p:nvPr/>
          </p:nvSpPr>
          <p:spPr>
            <a:xfrm rot="-5400000">
              <a:off x="2389" y="3379"/>
              <a:ext cx="0" cy="369"/>
            </a:xfrm>
            <a:prstGeom prst="line">
              <a:avLst/>
            </a:prstGeom>
            <a:ln w="25400" cap="flat" cmpd="sng">
              <a:solidFill>
                <a:schemeClr val="tx1"/>
              </a:solidFill>
              <a:prstDash val="solid"/>
              <a:headEnd type="none" w="med" len="med"/>
              <a:tailEnd type="none" w="med" len="med"/>
            </a:ln>
          </p:spPr>
        </p:sp>
        <p:sp>
          <p:nvSpPr>
            <p:cNvPr id="114769" name="Oval 88"/>
            <p:cNvSpPr/>
            <p:nvPr/>
          </p:nvSpPr>
          <p:spPr>
            <a:xfrm>
              <a:off x="2166" y="3530"/>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70" name="Oval 89"/>
            <p:cNvSpPr/>
            <p:nvPr/>
          </p:nvSpPr>
          <p:spPr>
            <a:xfrm>
              <a:off x="2535" y="2648"/>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71" name="Oval 90"/>
            <p:cNvSpPr/>
            <p:nvPr/>
          </p:nvSpPr>
          <p:spPr>
            <a:xfrm>
              <a:off x="4020" y="2963"/>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4772" name="Oval 91"/>
            <p:cNvSpPr/>
            <p:nvPr/>
          </p:nvSpPr>
          <p:spPr>
            <a:xfrm>
              <a:off x="3516" y="3521"/>
              <a:ext cx="75" cy="75"/>
            </a:xfrm>
            <a:prstGeom prst="ellipse">
              <a:avLst/>
            </a:prstGeom>
            <a:solidFill>
              <a:srgbClr val="000000"/>
            </a:solidFill>
            <a:ln w="238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11972"/>
                                        </p:tgtEl>
                                        <p:attrNameLst>
                                          <p:attrName>style.visibility</p:attrName>
                                        </p:attrNameLst>
                                      </p:cBhvr>
                                      <p:to>
                                        <p:strVal val="visible"/>
                                      </p:to>
                                    </p:set>
                                    <p:animEffect transition="in" filter="box(out)">
                                      <p:cBhvr>
                                        <p:cTn id="7" dur="500"/>
                                        <p:tgtEl>
                                          <p:spTgt spid="21197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2060"/>
                                        </p:tgtEl>
                                        <p:attrNameLst>
                                          <p:attrName>style.visibility</p:attrName>
                                        </p:attrNameLst>
                                      </p:cBhvr>
                                      <p:to>
                                        <p:strVal val="visible"/>
                                      </p:to>
                                    </p:set>
                                    <p:anim calcmode="lin" valueType="num">
                                      <p:cBhvr additive="base">
                                        <p:cTn id="12" dur="500" fill="hold"/>
                                        <p:tgtEl>
                                          <p:spTgt spid="212060"/>
                                        </p:tgtEl>
                                        <p:attrNameLst>
                                          <p:attrName>ppt_x</p:attrName>
                                        </p:attrNameLst>
                                      </p:cBhvr>
                                      <p:tavLst>
                                        <p:tav tm="0">
                                          <p:val>
                                            <p:strVal val="#ppt_x"/>
                                          </p:val>
                                        </p:tav>
                                        <p:tav tm="100000">
                                          <p:val>
                                            <p:strVal val="#ppt_x"/>
                                          </p:val>
                                        </p:tav>
                                      </p:tavLst>
                                    </p:anim>
                                    <p:anim calcmode="lin" valueType="num">
                                      <p:cBhvr additive="base">
                                        <p:cTn id="13" dur="500" fill="hold"/>
                                        <p:tgtEl>
                                          <p:spTgt spid="2120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103</a:t>
            </a:fld>
            <a:r>
              <a:rPr lang="zh-CN" altLang="en-US" sz="1400" dirty="0"/>
              <a:t>）</a:t>
            </a:r>
          </a:p>
        </p:txBody>
      </p:sp>
      <p:sp>
        <p:nvSpPr>
          <p:cNvPr id="212994" name="Rectangle 2"/>
          <p:cNvSpPr/>
          <p:nvPr/>
        </p:nvSpPr>
        <p:spPr>
          <a:xfrm>
            <a:off x="1981200" y="76200"/>
            <a:ext cx="5486400" cy="604838"/>
          </a:xfrm>
          <a:prstGeom prst="rect">
            <a:avLst/>
          </a:prstGeom>
          <a:solidFill>
            <a:srgbClr val="0000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2800" b="1" dirty="0">
                <a:solidFill>
                  <a:schemeClr val="bg1"/>
                </a:solidFill>
                <a:latin typeface="Arial" panose="020B0604020202020204" pitchFamily="34" charset="0"/>
                <a:ea typeface="楷体_GB2312" pitchFamily="1" charset="-122"/>
              </a:rPr>
              <a:t>二、集成数据分配器</a:t>
            </a:r>
            <a:endParaRPr lang="zh-CN" altLang="en-US" sz="2400" dirty="0">
              <a:latin typeface="Arial" panose="020B0604020202020204" pitchFamily="34" charset="0"/>
              <a:ea typeface="黑体" panose="02010609060101010101" pitchFamily="49" charset="-122"/>
            </a:endParaRPr>
          </a:p>
        </p:txBody>
      </p:sp>
      <p:sp>
        <p:nvSpPr>
          <p:cNvPr id="212995" name="Text Box 3"/>
          <p:cNvSpPr txBox="1"/>
          <p:nvPr/>
        </p:nvSpPr>
        <p:spPr>
          <a:xfrm>
            <a:off x="2895600" y="762000"/>
            <a:ext cx="33528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集成数据分配器</a:t>
            </a:r>
            <a:endParaRPr lang="zh-CN" altLang="en-US" sz="2400" b="1" dirty="0">
              <a:ea typeface="隶书" panose="02010509060101010101" pitchFamily="49" charset="-122"/>
            </a:endParaRPr>
          </a:p>
        </p:txBody>
      </p:sp>
      <p:sp>
        <p:nvSpPr>
          <p:cNvPr id="212996" name="Text Box 4"/>
          <p:cNvSpPr txBox="1"/>
          <p:nvPr/>
        </p:nvSpPr>
        <p:spPr>
          <a:xfrm>
            <a:off x="152400" y="1371600"/>
            <a:ext cx="89154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t>把二进制译码器的使能端作为数据输入端，二进制代码输入端作为地址码输入端，则带使能端的二进制译码器就是数据分配器。</a:t>
            </a:r>
          </a:p>
        </p:txBody>
      </p:sp>
      <p:graphicFrame>
        <p:nvGraphicFramePr>
          <p:cNvPr id="212997" name="Object 5"/>
          <p:cNvGraphicFramePr>
            <a:graphicFrameLocks noChangeAspect="1"/>
          </p:cNvGraphicFramePr>
          <p:nvPr/>
        </p:nvGraphicFramePr>
        <p:xfrm>
          <a:off x="3043238" y="2833688"/>
          <a:ext cx="5572125" cy="3941762"/>
        </p:xfrm>
        <a:graphic>
          <a:graphicData uri="http://schemas.openxmlformats.org/presentationml/2006/ole">
            <mc:AlternateContent xmlns:mc="http://schemas.openxmlformats.org/markup-compatibility/2006">
              <mc:Choice xmlns:v="urn:schemas-microsoft-com:vml" Requires="v">
                <p:oleObj spid="_x0000_s65557" r:id="rId3" imgW="2200275" imgH="1514475" progId="Word.Picture.8">
                  <p:embed/>
                </p:oleObj>
              </mc:Choice>
              <mc:Fallback>
                <p:oleObj r:id="rId3" imgW="2200275" imgH="1514475" progId="Word.Picture.8">
                  <p:embed/>
                  <p:pic>
                    <p:nvPicPr>
                      <p:cNvPr id="0" name="图片 3243"/>
                      <p:cNvPicPr/>
                      <p:nvPr/>
                    </p:nvPicPr>
                    <p:blipFill>
                      <a:blip r:embed="rId4"/>
                      <a:srcRect t="-1971"/>
                      <a:stretch>
                        <a:fillRect/>
                      </a:stretch>
                    </p:blipFill>
                    <p:spPr>
                      <a:xfrm>
                        <a:off x="3043238" y="2833688"/>
                        <a:ext cx="5572125" cy="3941762"/>
                      </a:xfrm>
                      <a:prstGeom prst="rect">
                        <a:avLst/>
                      </a:prstGeom>
                      <a:solidFill>
                        <a:srgbClr val="F8F8F8"/>
                      </a:solidFill>
                      <a:ln w="38100">
                        <a:noFill/>
                        <a:miter/>
                      </a:ln>
                    </p:spPr>
                  </p:pic>
                </p:oleObj>
              </mc:Fallback>
            </mc:AlternateContent>
          </a:graphicData>
        </a:graphic>
      </p:graphicFrame>
      <p:sp>
        <p:nvSpPr>
          <p:cNvPr id="212998" name="Text Box 6"/>
          <p:cNvSpPr txBox="1"/>
          <p:nvPr/>
        </p:nvSpPr>
        <p:spPr>
          <a:xfrm>
            <a:off x="1290638" y="2209800"/>
            <a:ext cx="69342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solidFill>
                  <a:srgbClr val="CC3300"/>
                </a:solidFill>
                <a:ea typeface="隶书" panose="02010509060101010101" pitchFamily="49" charset="-122"/>
              </a:rPr>
              <a:t>由</a:t>
            </a:r>
            <a:r>
              <a:rPr lang="en-US" altLang="zh-CN" b="1" dirty="0">
                <a:solidFill>
                  <a:srgbClr val="CC3300"/>
                </a:solidFill>
                <a:ea typeface="隶书" panose="02010509060101010101" pitchFamily="49" charset="-122"/>
              </a:rPr>
              <a:t>74LS138</a:t>
            </a:r>
            <a:r>
              <a:rPr lang="zh-CN" altLang="en-US" b="1" dirty="0">
                <a:solidFill>
                  <a:srgbClr val="CC3300"/>
                </a:solidFill>
                <a:ea typeface="隶书" panose="02010509060101010101" pitchFamily="49" charset="-122"/>
              </a:rPr>
              <a:t>构成的</a:t>
            </a:r>
            <a:r>
              <a:rPr lang="en-US" altLang="zh-CN" b="1" dirty="0">
                <a:solidFill>
                  <a:srgbClr val="CC3300"/>
                </a:solidFill>
                <a:ea typeface="隶书" panose="02010509060101010101" pitchFamily="49" charset="-122"/>
              </a:rPr>
              <a:t>1</a:t>
            </a:r>
            <a:r>
              <a:rPr lang="zh-CN" altLang="en-US" b="1" dirty="0">
                <a:solidFill>
                  <a:srgbClr val="CC3300"/>
                </a:solidFill>
                <a:ea typeface="隶书" panose="02010509060101010101" pitchFamily="49" charset="-122"/>
              </a:rPr>
              <a:t>路</a:t>
            </a:r>
            <a:r>
              <a:rPr lang="en-US" altLang="zh-CN" b="1" dirty="0">
                <a:solidFill>
                  <a:srgbClr val="CC3300"/>
                </a:solidFill>
                <a:ea typeface="隶书" panose="02010509060101010101" pitchFamily="49" charset="-122"/>
              </a:rPr>
              <a:t>-8</a:t>
            </a:r>
            <a:r>
              <a:rPr lang="zh-CN" altLang="en-US" b="1" dirty="0">
                <a:solidFill>
                  <a:srgbClr val="CC3300"/>
                </a:solidFill>
                <a:ea typeface="隶书" panose="02010509060101010101" pitchFamily="49" charset="-122"/>
              </a:rPr>
              <a:t>路数据分配器</a:t>
            </a:r>
            <a:endParaRPr lang="zh-CN" altLang="en-US" sz="2400" b="1" dirty="0">
              <a:ea typeface="隶书" panose="02010509060101010101" pitchFamily="49" charset="-122"/>
            </a:endParaRPr>
          </a:p>
        </p:txBody>
      </p:sp>
      <p:grpSp>
        <p:nvGrpSpPr>
          <p:cNvPr id="212999" name="Group 7"/>
          <p:cNvGrpSpPr/>
          <p:nvPr/>
        </p:nvGrpSpPr>
        <p:grpSpPr>
          <a:xfrm>
            <a:off x="228600" y="3581400"/>
            <a:ext cx="2895600" cy="588963"/>
            <a:chOff x="192" y="2256"/>
            <a:chExt cx="1824" cy="371"/>
          </a:xfrm>
        </p:grpSpPr>
        <p:sp>
          <p:nvSpPr>
            <p:cNvPr id="115733" name="Text Box 8"/>
            <p:cNvSpPr txBox="1"/>
            <p:nvPr/>
          </p:nvSpPr>
          <p:spPr>
            <a:xfrm>
              <a:off x="192" y="2256"/>
              <a:ext cx="1584" cy="371"/>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数据输入端</a:t>
              </a:r>
              <a:endParaRPr lang="zh-CN" altLang="en-US" sz="2400" b="1" dirty="0">
                <a:ea typeface="隶书" panose="02010509060101010101" pitchFamily="49" charset="-122"/>
              </a:endParaRPr>
            </a:p>
          </p:txBody>
        </p:sp>
        <p:sp>
          <p:nvSpPr>
            <p:cNvPr id="115734" name="Freeform 9"/>
            <p:cNvSpPr/>
            <p:nvPr/>
          </p:nvSpPr>
          <p:spPr>
            <a:xfrm>
              <a:off x="1776" y="2400"/>
              <a:ext cx="240" cy="144"/>
            </a:xfrm>
            <a:custGeom>
              <a:avLst/>
              <a:gdLst/>
              <a:ahLst/>
              <a:cxnLst>
                <a:cxn ang="0">
                  <a:pos x="0" y="0"/>
                </a:cxn>
                <a:cxn ang="0">
                  <a:pos x="240" y="144"/>
                </a:cxn>
              </a:cxnLst>
              <a:rect l="0" t="0" r="0" b="0"/>
              <a:pathLst>
                <a:path w="240" h="144">
                  <a:moveTo>
                    <a:pt x="0" y="0"/>
                  </a:moveTo>
                  <a:cubicBezTo>
                    <a:pt x="0" y="0"/>
                    <a:pt x="120" y="72"/>
                    <a:pt x="240" y="144"/>
                  </a:cubicBezTo>
                </a:path>
              </a:pathLst>
            </a:custGeom>
            <a:noFill/>
            <a:ln w="38100" cap="flat" cmpd="sng">
              <a:solidFill>
                <a:srgbClr val="CC3300">
                  <a:alpha val="100000"/>
                </a:srgbClr>
              </a:solidFill>
              <a:prstDash val="solid"/>
              <a:round/>
              <a:headEnd type="none" w="med" len="med"/>
              <a:tailEnd type="arrow" w="med" len="med"/>
            </a:ln>
          </p:spPr>
          <p:txBody>
            <a:bodyPr/>
            <a:lstStyle/>
            <a:p>
              <a:endParaRPr lang="zh-CN" altLang="en-US"/>
            </a:p>
          </p:txBody>
        </p:sp>
      </p:grpSp>
      <p:grpSp>
        <p:nvGrpSpPr>
          <p:cNvPr id="213002" name="Group 10"/>
          <p:cNvGrpSpPr/>
          <p:nvPr/>
        </p:nvGrpSpPr>
        <p:grpSpPr>
          <a:xfrm>
            <a:off x="914400" y="4419600"/>
            <a:ext cx="2514600" cy="588963"/>
            <a:chOff x="576" y="2784"/>
            <a:chExt cx="1584" cy="371"/>
          </a:xfrm>
        </p:grpSpPr>
        <p:sp>
          <p:nvSpPr>
            <p:cNvPr id="115731" name="Text Box 11"/>
            <p:cNvSpPr txBox="1"/>
            <p:nvPr/>
          </p:nvSpPr>
          <p:spPr>
            <a:xfrm>
              <a:off x="576" y="2784"/>
              <a:ext cx="1008" cy="371"/>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b="1" dirty="0">
                  <a:ea typeface="隶书" panose="02010509060101010101" pitchFamily="49" charset="-122"/>
                </a:rPr>
                <a:t>G</a:t>
              </a:r>
              <a:r>
                <a:rPr lang="en-US" altLang="zh-CN" b="1" baseline="-25000" dirty="0">
                  <a:ea typeface="隶书" panose="02010509060101010101" pitchFamily="49" charset="-122"/>
                </a:rPr>
                <a:t>1</a:t>
              </a:r>
              <a:r>
                <a:rPr lang="en-US" altLang="zh-CN" b="1" dirty="0">
                  <a:ea typeface="隶书" panose="02010509060101010101" pitchFamily="49" charset="-122"/>
                </a:rPr>
                <a:t>=1</a:t>
              </a:r>
              <a:endParaRPr lang="en-US" altLang="zh-CN" sz="2400" b="1" dirty="0">
                <a:ea typeface="隶书" panose="02010509060101010101" pitchFamily="49" charset="-122"/>
              </a:endParaRPr>
            </a:p>
          </p:txBody>
        </p:sp>
        <p:sp>
          <p:nvSpPr>
            <p:cNvPr id="115732" name="Freeform 12"/>
            <p:cNvSpPr/>
            <p:nvPr/>
          </p:nvSpPr>
          <p:spPr>
            <a:xfrm>
              <a:off x="1584" y="2976"/>
              <a:ext cx="576" cy="96"/>
            </a:xfrm>
            <a:custGeom>
              <a:avLst/>
              <a:gdLst/>
              <a:ahLst/>
              <a:cxnLst>
                <a:cxn ang="0">
                  <a:pos x="0" y="0"/>
                </a:cxn>
                <a:cxn ang="0">
                  <a:pos x="576" y="96"/>
                </a:cxn>
              </a:cxnLst>
              <a:rect l="0" t="0" r="0" b="0"/>
              <a:pathLst>
                <a:path w="576" h="96">
                  <a:moveTo>
                    <a:pt x="0" y="0"/>
                  </a:moveTo>
                  <a:cubicBezTo>
                    <a:pt x="0" y="0"/>
                    <a:pt x="288" y="48"/>
                    <a:pt x="576" y="96"/>
                  </a:cubicBezTo>
                </a:path>
              </a:pathLst>
            </a:custGeom>
            <a:noFill/>
            <a:ln w="38100" cap="flat" cmpd="sng">
              <a:solidFill>
                <a:srgbClr val="CC3300">
                  <a:alpha val="100000"/>
                </a:srgbClr>
              </a:solidFill>
              <a:prstDash val="solid"/>
              <a:round/>
              <a:headEnd type="none" w="med" len="med"/>
              <a:tailEnd type="arrow" w="med" len="med"/>
            </a:ln>
          </p:spPr>
          <p:txBody>
            <a:bodyPr/>
            <a:lstStyle/>
            <a:p>
              <a:endParaRPr lang="zh-CN" altLang="en-US"/>
            </a:p>
          </p:txBody>
        </p:sp>
      </p:grpSp>
      <p:grpSp>
        <p:nvGrpSpPr>
          <p:cNvPr id="213005" name="Group 13"/>
          <p:cNvGrpSpPr/>
          <p:nvPr/>
        </p:nvGrpSpPr>
        <p:grpSpPr>
          <a:xfrm>
            <a:off x="914400" y="5105400"/>
            <a:ext cx="2819400" cy="588963"/>
            <a:chOff x="576" y="3216"/>
            <a:chExt cx="1776" cy="371"/>
          </a:xfrm>
        </p:grpSpPr>
        <p:grpSp>
          <p:nvGrpSpPr>
            <p:cNvPr id="115727" name="Group 14"/>
            <p:cNvGrpSpPr/>
            <p:nvPr/>
          </p:nvGrpSpPr>
          <p:grpSpPr>
            <a:xfrm>
              <a:off x="576" y="3216"/>
              <a:ext cx="1008" cy="371"/>
              <a:chOff x="576" y="3216"/>
              <a:chExt cx="1008" cy="371"/>
            </a:xfrm>
          </p:grpSpPr>
          <p:sp>
            <p:nvSpPr>
              <p:cNvPr id="115729" name="Text Box 15"/>
              <p:cNvSpPr txBox="1"/>
              <p:nvPr/>
            </p:nvSpPr>
            <p:spPr>
              <a:xfrm>
                <a:off x="576" y="3216"/>
                <a:ext cx="1008" cy="371"/>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dirty="0">
                    <a:ea typeface="隶书" panose="02010509060101010101" pitchFamily="49" charset="-122"/>
                  </a:rPr>
                  <a:t>G</a:t>
                </a:r>
                <a:r>
                  <a:rPr lang="en-US" altLang="zh-CN" b="1" baseline="-25000" dirty="0">
                    <a:ea typeface="隶书" panose="02010509060101010101" pitchFamily="49" charset="-122"/>
                  </a:rPr>
                  <a:t>2A</a:t>
                </a:r>
                <a:r>
                  <a:rPr lang="en-US" altLang="zh-CN" b="1" dirty="0">
                    <a:ea typeface="隶书" panose="02010509060101010101" pitchFamily="49" charset="-122"/>
                  </a:rPr>
                  <a:t>=0</a:t>
                </a:r>
                <a:endParaRPr lang="en-US" altLang="zh-CN" sz="2400" b="1" dirty="0">
                  <a:ea typeface="隶书" panose="02010509060101010101" pitchFamily="49" charset="-122"/>
                </a:endParaRPr>
              </a:p>
            </p:txBody>
          </p:sp>
          <p:sp>
            <p:nvSpPr>
              <p:cNvPr id="115730" name="Line 16"/>
              <p:cNvSpPr/>
              <p:nvPr/>
            </p:nvSpPr>
            <p:spPr>
              <a:xfrm>
                <a:off x="624" y="3290"/>
                <a:ext cx="240" cy="0"/>
              </a:xfrm>
              <a:prstGeom prst="line">
                <a:avLst/>
              </a:prstGeom>
              <a:ln w="38100" cap="flat" cmpd="sng">
                <a:solidFill>
                  <a:schemeClr val="tx1"/>
                </a:solidFill>
                <a:prstDash val="solid"/>
                <a:headEnd type="none" w="med" len="med"/>
                <a:tailEnd type="none" w="med" len="med"/>
              </a:ln>
            </p:spPr>
          </p:sp>
        </p:grpSp>
        <p:sp>
          <p:nvSpPr>
            <p:cNvPr id="115728" name="Freeform 17"/>
            <p:cNvSpPr/>
            <p:nvPr/>
          </p:nvSpPr>
          <p:spPr>
            <a:xfrm>
              <a:off x="1632" y="3312"/>
              <a:ext cx="720" cy="96"/>
            </a:xfrm>
            <a:custGeom>
              <a:avLst/>
              <a:gdLst/>
              <a:ahLst/>
              <a:cxnLst>
                <a:cxn ang="0">
                  <a:pos x="0" y="96"/>
                </a:cxn>
                <a:cxn ang="0">
                  <a:pos x="720" y="0"/>
                </a:cxn>
              </a:cxnLst>
              <a:rect l="0" t="0" r="0" b="0"/>
              <a:pathLst>
                <a:path w="720" h="96">
                  <a:moveTo>
                    <a:pt x="0" y="96"/>
                  </a:moveTo>
                  <a:cubicBezTo>
                    <a:pt x="0" y="96"/>
                    <a:pt x="360" y="48"/>
                    <a:pt x="720" y="0"/>
                  </a:cubicBezTo>
                </a:path>
              </a:pathLst>
            </a:custGeom>
            <a:noFill/>
            <a:ln w="38100" cap="flat" cmpd="sng">
              <a:solidFill>
                <a:srgbClr val="CC3300">
                  <a:alpha val="100000"/>
                </a:srgbClr>
              </a:solidFill>
              <a:prstDash val="solid"/>
              <a:round/>
              <a:headEnd type="none" w="med" len="med"/>
              <a:tailEnd type="arrow" w="med" len="med"/>
            </a:ln>
          </p:spPr>
          <p:txBody>
            <a:bodyPr/>
            <a:lstStyle/>
            <a:p>
              <a:endParaRPr lang="zh-CN" altLang="en-US"/>
            </a:p>
          </p:txBody>
        </p:sp>
      </p:grpSp>
      <p:grpSp>
        <p:nvGrpSpPr>
          <p:cNvPr id="213010" name="Group 18"/>
          <p:cNvGrpSpPr/>
          <p:nvPr/>
        </p:nvGrpSpPr>
        <p:grpSpPr>
          <a:xfrm>
            <a:off x="381000" y="5867400"/>
            <a:ext cx="6096000" cy="914400"/>
            <a:chOff x="240" y="3744"/>
            <a:chExt cx="3840" cy="576"/>
          </a:xfrm>
        </p:grpSpPr>
        <p:sp>
          <p:nvSpPr>
            <p:cNvPr id="115724" name="Text Box 19"/>
            <p:cNvSpPr txBox="1"/>
            <p:nvPr/>
          </p:nvSpPr>
          <p:spPr>
            <a:xfrm>
              <a:off x="240" y="3744"/>
              <a:ext cx="1584" cy="371"/>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地址输入端</a:t>
              </a:r>
              <a:endParaRPr lang="zh-CN" altLang="en-US" sz="2400" b="1" dirty="0">
                <a:ea typeface="隶书" panose="02010509060101010101" pitchFamily="49" charset="-122"/>
              </a:endParaRPr>
            </a:p>
          </p:txBody>
        </p:sp>
        <p:sp>
          <p:nvSpPr>
            <p:cNvPr id="115725" name="Freeform 20"/>
            <p:cNvSpPr/>
            <p:nvPr/>
          </p:nvSpPr>
          <p:spPr>
            <a:xfrm>
              <a:off x="1824" y="3936"/>
              <a:ext cx="1344" cy="240"/>
            </a:xfrm>
            <a:custGeom>
              <a:avLst/>
              <a:gdLst/>
              <a:ahLst/>
              <a:cxnLst>
                <a:cxn ang="0">
                  <a:pos x="0" y="0"/>
                </a:cxn>
                <a:cxn ang="0">
                  <a:pos x="1344" y="240"/>
                </a:cxn>
              </a:cxnLst>
              <a:rect l="0" t="0" r="0" b="0"/>
              <a:pathLst>
                <a:path w="1344" h="240">
                  <a:moveTo>
                    <a:pt x="0" y="0"/>
                  </a:moveTo>
                  <a:cubicBezTo>
                    <a:pt x="0" y="0"/>
                    <a:pt x="672" y="120"/>
                    <a:pt x="1344" y="240"/>
                  </a:cubicBezTo>
                </a:path>
              </a:pathLst>
            </a:custGeom>
            <a:noFill/>
            <a:ln w="38100" cap="flat" cmpd="sng">
              <a:solidFill>
                <a:srgbClr val="CC3300">
                  <a:alpha val="100000"/>
                </a:srgbClr>
              </a:solidFill>
              <a:prstDash val="solid"/>
              <a:round/>
              <a:headEnd type="none" w="med" len="med"/>
              <a:tailEnd type="arrow" w="med" len="med"/>
            </a:ln>
          </p:spPr>
          <p:txBody>
            <a:bodyPr/>
            <a:lstStyle/>
            <a:p>
              <a:endParaRPr lang="zh-CN" altLang="en-US"/>
            </a:p>
          </p:txBody>
        </p:sp>
        <p:sp>
          <p:nvSpPr>
            <p:cNvPr id="115726" name="Oval 21"/>
            <p:cNvSpPr/>
            <p:nvPr/>
          </p:nvSpPr>
          <p:spPr>
            <a:xfrm>
              <a:off x="3205" y="4080"/>
              <a:ext cx="875" cy="240"/>
            </a:xfrm>
            <a:prstGeom prst="ellipse">
              <a:avLst/>
            </a:prstGeom>
            <a:noFill/>
            <a:ln w="38100" cap="flat" cmpd="sng">
              <a:solidFill>
                <a:srgbClr val="CC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box(out)">
                                      <p:cBhvr>
                                        <p:cTn id="7" dur="500"/>
                                        <p:tgtEl>
                                          <p:spTgt spid="2129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2995"/>
                                        </p:tgtEl>
                                        <p:attrNameLst>
                                          <p:attrName>style.visibility</p:attrName>
                                        </p:attrNameLst>
                                      </p:cBhvr>
                                      <p:to>
                                        <p:strVal val="visible"/>
                                      </p:to>
                                    </p:set>
                                    <p:animEffect transition="in" filter="wipe(left)">
                                      <p:cBhvr>
                                        <p:cTn id="12" dur="500"/>
                                        <p:tgtEl>
                                          <p:spTgt spid="2129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2996">
                                            <p:txEl>
                                              <p:pRg st="0" end="0"/>
                                            </p:txEl>
                                          </p:spTgt>
                                        </p:tgtEl>
                                        <p:attrNameLst>
                                          <p:attrName>style.visibility</p:attrName>
                                        </p:attrNameLst>
                                      </p:cBhvr>
                                      <p:to>
                                        <p:strVal val="visible"/>
                                      </p:to>
                                    </p:set>
                                    <p:animEffect transition="in" filter="wipe(left)">
                                      <p:cBhvr>
                                        <p:cTn id="17" dur="500"/>
                                        <p:tgtEl>
                                          <p:spTgt spid="21299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2998"/>
                                        </p:tgtEl>
                                        <p:attrNameLst>
                                          <p:attrName>style.visibility</p:attrName>
                                        </p:attrNameLst>
                                      </p:cBhvr>
                                      <p:to>
                                        <p:strVal val="visible"/>
                                      </p:to>
                                    </p:set>
                                    <p:animEffect transition="in" filter="wipe(left)">
                                      <p:cBhvr>
                                        <p:cTn id="22" dur="500"/>
                                        <p:tgtEl>
                                          <p:spTgt spid="21299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12997"/>
                                        </p:tgtEl>
                                        <p:attrNameLst>
                                          <p:attrName>style.visibility</p:attrName>
                                        </p:attrNameLst>
                                      </p:cBhvr>
                                      <p:to>
                                        <p:strVal val="visible"/>
                                      </p:to>
                                    </p:set>
                                    <p:animEffect transition="in" filter="dissolve">
                                      <p:cBhvr>
                                        <p:cTn id="27" dur="500"/>
                                        <p:tgtEl>
                                          <p:spTgt spid="2129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2999"/>
                                        </p:tgtEl>
                                        <p:attrNameLst>
                                          <p:attrName>style.visibility</p:attrName>
                                        </p:attrNameLst>
                                      </p:cBhvr>
                                      <p:to>
                                        <p:strVal val="visible"/>
                                      </p:to>
                                    </p:set>
                                    <p:animEffect transition="in" filter="wipe(left)">
                                      <p:cBhvr>
                                        <p:cTn id="32" dur="500"/>
                                        <p:tgtEl>
                                          <p:spTgt spid="21299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3002"/>
                                        </p:tgtEl>
                                        <p:attrNameLst>
                                          <p:attrName>style.visibility</p:attrName>
                                        </p:attrNameLst>
                                      </p:cBhvr>
                                      <p:to>
                                        <p:strVal val="visible"/>
                                      </p:to>
                                    </p:set>
                                    <p:animEffect transition="in" filter="wipe(left)">
                                      <p:cBhvr>
                                        <p:cTn id="37" dur="500"/>
                                        <p:tgtEl>
                                          <p:spTgt spid="21300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3005"/>
                                        </p:tgtEl>
                                        <p:attrNameLst>
                                          <p:attrName>style.visibility</p:attrName>
                                        </p:attrNameLst>
                                      </p:cBhvr>
                                      <p:to>
                                        <p:strVal val="visible"/>
                                      </p:to>
                                    </p:set>
                                    <p:animEffect transition="in" filter="wipe(left)">
                                      <p:cBhvr>
                                        <p:cTn id="42" dur="500"/>
                                        <p:tgtEl>
                                          <p:spTgt spid="2130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3010"/>
                                        </p:tgtEl>
                                        <p:attrNameLst>
                                          <p:attrName>style.visibility</p:attrName>
                                        </p:attrNameLst>
                                      </p:cBhvr>
                                      <p:to>
                                        <p:strVal val="visible"/>
                                      </p:to>
                                    </p:set>
                                    <p:animEffect transition="in" filter="wipe(left)">
                                      <p:cBhvr>
                                        <p:cTn id="47" dur="500"/>
                                        <p:tgtEl>
                                          <p:spTgt spid="21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animBg="1"/>
      <p:bldP spid="212995" grpId="0" animBg="1"/>
      <p:bldP spid="212996" grpId="0" build="p"/>
      <p:bldP spid="21299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3"/>
          <p:cNvSpPr txBox="1">
            <a:spLocks noGrp="1"/>
          </p:cNvSpPr>
          <p:nvPr>
            <p:ph type="sldNum" sz="quarter" idx="12"/>
          </p:nvPr>
        </p:nvSpPr>
        <p:spPr>
          <a:ln/>
        </p:spPr>
        <p:txBody>
          <a:bodyPr/>
          <a:lstStyle/>
          <a:p>
            <a:pPr marL="0" indent="0" algn="r" eaLnBrk="1" hangingPunct="1">
              <a:spcBef>
                <a:spcPct val="0"/>
              </a:spcBef>
              <a:buNone/>
            </a:pPr>
            <a:fld id="{9A0DB2DC-4C9A-4742-B13C-FB6460FD3503}" type="slidenum">
              <a:rPr lang="en-US" altLang="zh-CN" sz="1400" dirty="0"/>
              <a:t>104</a:t>
            </a:fld>
            <a:endParaRPr lang="en-US" altLang="zh-CN" sz="1400" dirty="0"/>
          </a:p>
        </p:txBody>
      </p:sp>
      <p:graphicFrame>
        <p:nvGraphicFramePr>
          <p:cNvPr id="110594" name="Object 2"/>
          <p:cNvGraphicFramePr>
            <a:graphicFrameLocks noChangeAspect="1"/>
          </p:cNvGraphicFramePr>
          <p:nvPr/>
        </p:nvGraphicFramePr>
        <p:xfrm>
          <a:off x="228600" y="1905000"/>
          <a:ext cx="8686800" cy="4648200"/>
        </p:xfrm>
        <a:graphic>
          <a:graphicData uri="http://schemas.openxmlformats.org/presentationml/2006/ole">
            <mc:AlternateContent xmlns:mc="http://schemas.openxmlformats.org/markup-compatibility/2006">
              <mc:Choice xmlns:v="urn:schemas-microsoft-com:vml" Requires="v">
                <p:oleObj spid="_x0000_s66581" r:id="rId3" imgW="4076700" imgH="2124075" progId="Word.Picture.8">
                  <p:embed/>
                </p:oleObj>
              </mc:Choice>
              <mc:Fallback>
                <p:oleObj r:id="rId3" imgW="4076700" imgH="2124075" progId="Word.Picture.8">
                  <p:embed/>
                  <p:pic>
                    <p:nvPicPr>
                      <p:cNvPr id="0" name="图片 3244"/>
                      <p:cNvPicPr/>
                      <p:nvPr/>
                    </p:nvPicPr>
                    <p:blipFill>
                      <a:blip r:embed="rId4"/>
                      <a:stretch>
                        <a:fillRect/>
                      </a:stretch>
                    </p:blipFill>
                    <p:spPr>
                      <a:xfrm>
                        <a:off x="228600" y="1905000"/>
                        <a:ext cx="8686800" cy="4648200"/>
                      </a:xfrm>
                      <a:prstGeom prst="rect">
                        <a:avLst/>
                      </a:prstGeom>
                      <a:solidFill>
                        <a:srgbClr val="F8F8F8"/>
                      </a:solidFill>
                      <a:ln w="38100">
                        <a:noFill/>
                        <a:miter/>
                      </a:ln>
                    </p:spPr>
                  </p:pic>
                </p:oleObj>
              </mc:Fallback>
            </mc:AlternateContent>
          </a:graphicData>
        </a:graphic>
      </p:graphicFrame>
      <p:sp>
        <p:nvSpPr>
          <p:cNvPr id="110595" name="Text Box 3"/>
          <p:cNvSpPr txBox="1"/>
          <p:nvPr/>
        </p:nvSpPr>
        <p:spPr>
          <a:xfrm>
            <a:off x="2590800" y="228600"/>
            <a:ext cx="38100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a:spcBef>
                <a:spcPct val="50000"/>
              </a:spcBef>
              <a:buNone/>
            </a:pPr>
            <a:r>
              <a:rPr lang="zh-CN" altLang="en-US" b="1" dirty="0">
                <a:ea typeface="隶书" panose="02010509060101010101" pitchFamily="49" charset="-122"/>
              </a:rPr>
              <a:t>数据分配器的应用</a:t>
            </a:r>
            <a:endParaRPr lang="zh-CN" altLang="en-US" sz="2800" b="1" dirty="0">
              <a:ea typeface="隶书" panose="02010509060101010101" pitchFamily="49" charset="-122"/>
            </a:endParaRPr>
          </a:p>
        </p:txBody>
      </p:sp>
      <p:sp>
        <p:nvSpPr>
          <p:cNvPr id="110596" name="Text Box 4"/>
          <p:cNvSpPr txBox="1"/>
          <p:nvPr/>
        </p:nvSpPr>
        <p:spPr>
          <a:xfrm>
            <a:off x="228600" y="1066800"/>
            <a:ext cx="8763000" cy="52863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a:spcBef>
                <a:spcPct val="50000"/>
              </a:spcBef>
              <a:buNone/>
            </a:pPr>
            <a:r>
              <a:rPr lang="zh-CN" altLang="en-US" sz="2800" b="1" dirty="0">
                <a:solidFill>
                  <a:srgbClr val="CC3300"/>
                </a:solidFill>
                <a:ea typeface="仿宋_GB2312" panose="02010609030101010101" pitchFamily="49" charset="-122"/>
              </a:rPr>
              <a:t>数据分配器和数据选择器一起构成数据分时传送系统</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0595"/>
                                        </p:tgtEl>
                                        <p:attrNameLst>
                                          <p:attrName>style.visibility</p:attrName>
                                        </p:attrNameLst>
                                      </p:cBhvr>
                                      <p:to>
                                        <p:strVal val="visible"/>
                                      </p:to>
                                    </p:set>
                                    <p:animEffect transition="in" filter="wipe(left)">
                                      <p:cBhvr>
                                        <p:cTn id="7" dur="500"/>
                                        <p:tgtEl>
                                          <p:spTgt spid="1105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596"/>
                                        </p:tgtEl>
                                        <p:attrNameLst>
                                          <p:attrName>style.visibility</p:attrName>
                                        </p:attrNameLst>
                                      </p:cBhvr>
                                      <p:to>
                                        <p:strVal val="visible"/>
                                      </p:to>
                                    </p:set>
                                    <p:animEffect transition="in" filter="wipe(left)">
                                      <p:cBhvr>
                                        <p:cTn id="12" dur="500"/>
                                        <p:tgtEl>
                                          <p:spTgt spid="11059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0594"/>
                                        </p:tgtEl>
                                        <p:attrNameLst>
                                          <p:attrName>style.visibility</p:attrName>
                                        </p:attrNameLst>
                                      </p:cBhvr>
                                      <p:to>
                                        <p:strVal val="visible"/>
                                      </p:to>
                                    </p:set>
                                    <p:animEffect transition="in" filter="dissolve">
                                      <p:cBhvr>
                                        <p:cTn id="17" dur="500"/>
                                        <p:tgtEl>
                                          <p:spTgt spid="110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animBg="1"/>
      <p:bldP spid="11059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395288" y="74613"/>
            <a:ext cx="77724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奇偶校验电路</a:t>
            </a:r>
          </a:p>
        </p:txBody>
      </p:sp>
      <p:sp>
        <p:nvSpPr>
          <p:cNvPr id="177155" name="Rectangle 3"/>
          <p:cNvSpPr>
            <a:spLocks noGrp="1"/>
          </p:cNvSpPr>
          <p:nvPr>
            <p:ph idx="1" hasCustomPrompt="1"/>
          </p:nvPr>
        </p:nvSpPr>
        <p:spPr>
          <a:xfrm>
            <a:off x="395288" y="1246188"/>
            <a:ext cx="8137525" cy="5364162"/>
          </a:xfrm>
          <a:ln/>
        </p:spPr>
        <p:txBody>
          <a:bodyPr vert="horz" wrap="square" lIns="91440" tIns="45720" rIns="91440" bIns="45720" anchor="t" anchorCtr="0"/>
          <a:lstStyle/>
          <a:p>
            <a:pPr algn="just">
              <a:spcBef>
                <a:spcPct val="0"/>
              </a:spcBef>
            </a:pPr>
            <a:r>
              <a:rPr lang="zh-CN" altLang="zh-CN" sz="2800" b="1" dirty="0"/>
              <a:t>在数字设备中，数据的传输是大量的，且传输的数据都是由若干位二进制代码0和1组合而成的。</a:t>
            </a:r>
            <a:endParaRPr lang="en-US" altLang="zh-CN" sz="2800" b="1" dirty="0"/>
          </a:p>
          <a:p>
            <a:pPr algn="just">
              <a:spcBef>
                <a:spcPct val="0"/>
              </a:spcBef>
            </a:pPr>
            <a:endParaRPr lang="zh-CN" altLang="zh-CN" sz="2800" b="1" dirty="0"/>
          </a:p>
          <a:p>
            <a:pPr algn="just">
              <a:spcBef>
                <a:spcPct val="0"/>
              </a:spcBef>
            </a:pPr>
            <a:r>
              <a:rPr lang="zh-CN" altLang="zh-CN" sz="2800" b="1" dirty="0"/>
              <a:t>由于系统内部或外部干扰等原因就可能使数据信息在传输过程中产生错误，例如在发送端，待发送的数据是8位，有三位是1，到了接收端变成了四位是1，产生了误传。</a:t>
            </a:r>
            <a:endParaRPr lang="en-US" altLang="zh-CN" sz="2800" b="1" dirty="0"/>
          </a:p>
          <a:p>
            <a:pPr algn="just">
              <a:spcBef>
                <a:spcPct val="0"/>
              </a:spcBef>
            </a:pPr>
            <a:endParaRPr lang="zh-CN" altLang="zh-CN" sz="2800" b="1" dirty="0"/>
          </a:p>
          <a:p>
            <a:pPr algn="just">
              <a:spcBef>
                <a:spcPct val="0"/>
              </a:spcBef>
            </a:pPr>
            <a:r>
              <a:rPr lang="zh-CN" altLang="zh-CN" sz="2800" b="1" dirty="0">
                <a:solidFill>
                  <a:srgbClr val="FF0000"/>
                </a:solidFill>
              </a:rPr>
              <a:t>奇偶校验器</a:t>
            </a:r>
            <a:r>
              <a:rPr lang="zh-CN" altLang="zh-CN" sz="2800" b="1" dirty="0"/>
              <a:t>就是能自动检验数据信息传送过程中是否出现误传的逻辑电路。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Effect transition="in" filter="wipe(up)">
                                      <p:cBhvr>
                                        <p:cTn id="7" dur="2000"/>
                                        <p:tgtEl>
                                          <p:spTgt spid="177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7155">
                                            <p:txEl>
                                              <p:pRg st="2" end="2"/>
                                            </p:txEl>
                                          </p:spTgt>
                                        </p:tgtEl>
                                        <p:attrNameLst>
                                          <p:attrName>style.visibility</p:attrName>
                                        </p:attrNameLst>
                                      </p:cBhvr>
                                      <p:to>
                                        <p:strVal val="visible"/>
                                      </p:to>
                                    </p:set>
                                    <p:animEffect transition="in" filter="wipe(up)">
                                      <p:cBhvr>
                                        <p:cTn id="12" dur="2000"/>
                                        <p:tgtEl>
                                          <p:spTgt spid="1771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7155">
                                            <p:txEl>
                                              <p:pRg st="4" end="4"/>
                                            </p:txEl>
                                          </p:spTgt>
                                        </p:tgtEl>
                                        <p:attrNameLst>
                                          <p:attrName>style.visibility</p:attrName>
                                        </p:attrNameLst>
                                      </p:cBhvr>
                                      <p:to>
                                        <p:strVal val="visible"/>
                                      </p:to>
                                    </p:set>
                                    <p:animEffect transition="in" filter="wipe(up)">
                                      <p:cBhvr>
                                        <p:cTn id="17" dur="2000"/>
                                        <p:tgtEl>
                                          <p:spTgt spid="177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a:xfrm>
            <a:off x="674688" y="117475"/>
            <a:ext cx="7772400" cy="1143000"/>
          </a:xfrm>
          <a:ln/>
        </p:spPr>
        <p:txBody>
          <a:bodyPr vert="horz" wrap="square" lIns="91440" tIns="45720" rIns="91440" bIns="45720" anchor="ctr" anchorCtr="0"/>
          <a:lstStyle/>
          <a:p>
            <a:pPr algn="l"/>
            <a:r>
              <a:rPr lang="zh-CN" altLang="en-US" sz="2800" b="1" dirty="0">
                <a:solidFill>
                  <a:srgbClr val="0000FF"/>
                </a:solidFill>
              </a:rPr>
              <a:t>具有奇偶校验的数据传输</a:t>
            </a:r>
          </a:p>
        </p:txBody>
      </p:sp>
      <p:sp>
        <p:nvSpPr>
          <p:cNvPr id="119811" name="内容占位符 2"/>
          <p:cNvSpPr>
            <a:spLocks noGrp="1"/>
          </p:cNvSpPr>
          <p:nvPr>
            <p:ph idx="1" hasCustomPrompt="1"/>
          </p:nvPr>
        </p:nvSpPr>
        <p:spPr>
          <a:xfrm>
            <a:off x="557213" y="1077913"/>
            <a:ext cx="8047037" cy="5218112"/>
          </a:xfrm>
          <a:ln/>
        </p:spPr>
        <p:txBody>
          <a:bodyPr vert="horz" wrap="square" lIns="91440" tIns="45720" rIns="91440" bIns="45720" anchor="t" anchorCtr="0"/>
          <a:lstStyle/>
          <a:p>
            <a:r>
              <a:rPr lang="zh-CN" altLang="en-US" sz="2800" b="1" dirty="0"/>
              <a:t>如图所示为一个具有奇校验器的数据传输系统，采用</a:t>
            </a:r>
            <a:r>
              <a:rPr lang="en-US" altLang="zh-CN" sz="2800" b="1" dirty="0"/>
              <a:t>2</a:t>
            </a:r>
            <a:r>
              <a:rPr lang="zh-CN" altLang="en-US" sz="2800" b="1" dirty="0"/>
              <a:t>片</a:t>
            </a:r>
            <a:r>
              <a:rPr lang="en-US" altLang="zh-CN" sz="2800" b="1" dirty="0"/>
              <a:t>74LS280</a:t>
            </a:r>
            <a:r>
              <a:rPr lang="zh-CN" altLang="en-US" sz="2800" b="1" dirty="0"/>
              <a:t>，</a:t>
            </a:r>
            <a:r>
              <a:rPr lang="en-US" altLang="zh-CN" sz="2800" b="1" dirty="0"/>
              <a:t>74LS280</a:t>
            </a:r>
            <a:r>
              <a:rPr lang="zh-CN" altLang="en-US" sz="2800" b="1" dirty="0"/>
              <a:t>逻辑框图如下：</a:t>
            </a:r>
            <a:endParaRPr lang="en-US" altLang="zh-CN" sz="2800" b="1" dirty="0"/>
          </a:p>
          <a:p>
            <a:endParaRPr lang="zh-CN" altLang="en-US" dirty="0"/>
          </a:p>
        </p:txBody>
      </p:sp>
      <p:pic>
        <p:nvPicPr>
          <p:cNvPr id="119813" name="Picture 9" descr="C:\Users\zzlb\Desktop\未标题-1.jpg"/>
          <p:cNvPicPr>
            <a:picLocks noChangeAspect="1"/>
          </p:cNvPicPr>
          <p:nvPr/>
        </p:nvPicPr>
        <p:blipFill>
          <a:blip r:embed="rId3"/>
          <a:stretch>
            <a:fillRect/>
          </a:stretch>
        </p:blipFill>
        <p:spPr>
          <a:xfrm>
            <a:off x="271463" y="2568575"/>
            <a:ext cx="6046787" cy="3586163"/>
          </a:xfrm>
          <a:prstGeom prst="rect">
            <a:avLst/>
          </a:prstGeom>
          <a:noFill/>
          <a:ln w="9525">
            <a:noFill/>
          </a:ln>
        </p:spPr>
      </p:pic>
      <p:graphicFrame>
        <p:nvGraphicFramePr>
          <p:cNvPr id="2" name="表格 2">
            <a:extLst>
              <a:ext uri="{FF2B5EF4-FFF2-40B4-BE49-F238E27FC236}">
                <a16:creationId xmlns:a16="http://schemas.microsoft.com/office/drawing/2014/main" id="{89965683-2D01-4939-9306-7B653F59CBD4}"/>
              </a:ext>
            </a:extLst>
          </p:cNvPr>
          <p:cNvGraphicFramePr>
            <a:graphicFrameLocks noGrp="1"/>
          </p:cNvGraphicFramePr>
          <p:nvPr>
            <p:extLst>
              <p:ext uri="{D42A27DB-BD31-4B8C-83A1-F6EECF244321}">
                <p14:modId xmlns:p14="http://schemas.microsoft.com/office/powerpoint/2010/main" val="1986904655"/>
              </p:ext>
            </p:extLst>
          </p:nvPr>
        </p:nvGraphicFramePr>
        <p:xfrm>
          <a:off x="5781040" y="5485448"/>
          <a:ext cx="3261360" cy="1010920"/>
        </p:xfrm>
        <a:graphic>
          <a:graphicData uri="http://schemas.openxmlformats.org/drawingml/2006/table">
            <a:tbl>
              <a:tblPr firstRow="1" bandRow="1">
                <a:tableStyleId>{5940675A-B579-460E-94D1-54222C63F5DA}</a:tableStyleId>
              </a:tblPr>
              <a:tblGrid>
                <a:gridCol w="2283753">
                  <a:extLst>
                    <a:ext uri="{9D8B030D-6E8A-4147-A177-3AD203B41FA5}">
                      <a16:colId xmlns:a16="http://schemas.microsoft.com/office/drawing/2014/main" val="1030895090"/>
                    </a:ext>
                  </a:extLst>
                </a:gridCol>
                <a:gridCol w="977607">
                  <a:extLst>
                    <a:ext uri="{9D8B030D-6E8A-4147-A177-3AD203B41FA5}">
                      <a16:colId xmlns:a16="http://schemas.microsoft.com/office/drawing/2014/main" val="2109234557"/>
                    </a:ext>
                  </a:extLst>
                </a:gridCol>
              </a:tblGrid>
              <a:tr h="370840">
                <a:tc>
                  <a:txBody>
                    <a:bodyPr/>
                    <a:lstStyle/>
                    <a:p>
                      <a:pPr algn="ctr"/>
                      <a:r>
                        <a:rPr lang="zh-CN" altLang="en-US" dirty="0"/>
                        <a:t>输入</a:t>
                      </a:r>
                      <a:r>
                        <a:rPr lang="en-US" altLang="zh-CN" dirty="0"/>
                        <a:t>I</a:t>
                      </a:r>
                      <a:r>
                        <a:rPr lang="en-US" altLang="zh-CN" baseline="-25000" dirty="0"/>
                        <a:t>0</a:t>
                      </a:r>
                      <a:r>
                        <a:rPr lang="en-US" altLang="zh-CN" dirty="0"/>
                        <a:t>-I</a:t>
                      </a:r>
                      <a:r>
                        <a:rPr lang="en-US" altLang="zh-CN" baseline="-25000" dirty="0"/>
                        <a:t>8</a:t>
                      </a:r>
                      <a:r>
                        <a:rPr lang="zh-CN" altLang="en-US" dirty="0"/>
                        <a:t>中</a:t>
                      </a:r>
                      <a:r>
                        <a:rPr lang="en-US" altLang="zh-CN" dirty="0"/>
                        <a:t>1</a:t>
                      </a:r>
                      <a:r>
                        <a:rPr lang="zh-CN" altLang="en-US" dirty="0"/>
                        <a:t>的个数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F</a:t>
                      </a:r>
                      <a:r>
                        <a:rPr lang="en-US" altLang="zh-CN" baseline="-25000" dirty="0" err="1"/>
                        <a:t>od</a:t>
                      </a:r>
                      <a:r>
                        <a:rPr lang="en-US" altLang="zh-CN" baseline="0" dirty="0"/>
                        <a:t>    </a:t>
                      </a:r>
                      <a:r>
                        <a:rPr lang="en-US" altLang="zh-CN" dirty="0" err="1"/>
                        <a:t>F</a:t>
                      </a:r>
                      <a:r>
                        <a:rPr lang="en-US" altLang="zh-CN" baseline="-25000" dirty="0" err="1"/>
                        <a:t>ev</a:t>
                      </a:r>
                      <a:endParaRPr lang="zh-CN" altLang="en-US" baseline="-25000" dirty="0"/>
                    </a:p>
                  </a:txBody>
                  <a:tcPr/>
                </a:tc>
                <a:extLst>
                  <a:ext uri="{0D108BD9-81ED-4DB2-BD59-A6C34878D82A}">
                    <a16:rowId xmlns:a16="http://schemas.microsoft.com/office/drawing/2014/main" val="1059306121"/>
                  </a:ext>
                </a:extLst>
              </a:tr>
              <a:tr h="370840">
                <a:tc>
                  <a:txBody>
                    <a:bodyPr/>
                    <a:lstStyle/>
                    <a:p>
                      <a:pPr algn="ctr"/>
                      <a:r>
                        <a:rPr lang="zh-CN" altLang="en-US" dirty="0"/>
                        <a:t>偶数</a:t>
                      </a:r>
                      <a:endParaRPr lang="en-US" altLang="zh-CN" dirty="0"/>
                    </a:p>
                    <a:p>
                      <a:pPr algn="ctr"/>
                      <a:r>
                        <a:rPr lang="zh-CN" altLang="en-US" dirty="0"/>
                        <a:t>奇数</a:t>
                      </a:r>
                    </a:p>
                  </a:txBody>
                  <a:tcPr/>
                </a:tc>
                <a:tc>
                  <a:txBody>
                    <a:bodyPr/>
                    <a:lstStyle/>
                    <a:p>
                      <a:r>
                        <a:rPr lang="en-US" altLang="zh-CN" dirty="0"/>
                        <a:t>  0      1</a:t>
                      </a:r>
                    </a:p>
                    <a:p>
                      <a:r>
                        <a:rPr lang="en-US" altLang="zh-CN" dirty="0"/>
                        <a:t>  1      0</a:t>
                      </a:r>
                      <a:endParaRPr lang="zh-CN" altLang="en-US" dirty="0"/>
                    </a:p>
                  </a:txBody>
                  <a:tcPr/>
                </a:tc>
                <a:extLst>
                  <a:ext uri="{0D108BD9-81ED-4DB2-BD59-A6C34878D82A}">
                    <a16:rowId xmlns:a16="http://schemas.microsoft.com/office/drawing/2014/main" val="2446533612"/>
                  </a:ext>
                </a:extLst>
              </a:tr>
            </a:tbl>
          </a:graphicData>
        </a:graphic>
      </p:graphicFrame>
      <p:sp>
        <p:nvSpPr>
          <p:cNvPr id="8" name="文本框 7">
            <a:extLst>
              <a:ext uri="{FF2B5EF4-FFF2-40B4-BE49-F238E27FC236}">
                <a16:creationId xmlns:a16="http://schemas.microsoft.com/office/drawing/2014/main" id="{3F8A691E-544E-4B41-B919-12C6AFFD020F}"/>
              </a:ext>
            </a:extLst>
          </p:cNvPr>
          <p:cNvSpPr txBox="1"/>
          <p:nvPr/>
        </p:nvSpPr>
        <p:spPr>
          <a:xfrm>
            <a:off x="6537325" y="4995565"/>
            <a:ext cx="2286000" cy="400110"/>
          </a:xfrm>
          <a:prstGeom prst="rect">
            <a:avLst/>
          </a:prstGeom>
          <a:noFill/>
        </p:spPr>
        <p:txBody>
          <a:bodyPr wrap="square">
            <a:spAutoFit/>
          </a:bodyPr>
          <a:lstStyle/>
          <a:p>
            <a:r>
              <a:rPr lang="en-US" altLang="zh-CN" sz="2000" b="1" dirty="0"/>
              <a:t>74LS280</a:t>
            </a:r>
            <a:r>
              <a:rPr lang="zh-CN" altLang="en-US" sz="2000" b="1" dirty="0"/>
              <a:t>功能表</a:t>
            </a:r>
            <a:endParaRPr lang="zh-CN" altLang="en-US" sz="2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450850" y="352425"/>
            <a:ext cx="8224838" cy="60594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1" i="0" u="none" strike="noStrike" kern="1200" cap="none" spc="0" normalizeH="0" baseline="0" noProof="0" dirty="0">
                <a:ln>
                  <a:noFill/>
                </a:ln>
                <a:solidFill>
                  <a:srgbClr val="0000FF"/>
                </a:solidFill>
                <a:effectLst/>
                <a:uLnTx/>
                <a:uFillTx/>
                <a:latin typeface="+mn-lt"/>
                <a:ea typeface="+mn-ea"/>
                <a:cs typeface="+mn-cs"/>
              </a:rPr>
              <a:t>在发送端：</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使用一个</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74LS280</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产生监督位</a:t>
            </a:r>
            <a:r>
              <a:rPr kumimoji="1" lang="en-US" altLang="zh-CN" sz="2800" b="1" i="0" u="none" strike="noStrike" kern="1200" cap="none" spc="0" normalizeH="0" baseline="0" noProof="0" dirty="0" err="1">
                <a:ln>
                  <a:noFill/>
                </a:ln>
                <a:solidFill>
                  <a:schemeClr val="tx1"/>
                </a:solidFill>
                <a:effectLst/>
                <a:uLnTx/>
                <a:uFillTx/>
                <a:latin typeface="+mn-lt"/>
                <a:ea typeface="+mn-ea"/>
                <a:cs typeface="+mn-cs"/>
              </a:rPr>
              <a:t>F</a:t>
            </a:r>
            <a:r>
              <a:rPr kumimoji="1" lang="en-US" altLang="zh-CN" sz="2800" b="1" i="0" u="none" strike="noStrike" kern="1200" cap="none" spc="0" normalizeH="0" baseline="-25000" noProof="0" dirty="0" err="1">
                <a:ln>
                  <a:noFill/>
                </a:ln>
                <a:solidFill>
                  <a:schemeClr val="tx1"/>
                </a:solidFill>
                <a:effectLst/>
                <a:uLnTx/>
                <a:uFillTx/>
                <a:latin typeface="+mn-lt"/>
                <a:ea typeface="+mn-ea"/>
                <a:cs typeface="+mn-cs"/>
              </a:rPr>
              <a:t>od</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信号，</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8</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 </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=1</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err="1">
                <a:ln>
                  <a:noFill/>
                </a:ln>
                <a:solidFill>
                  <a:schemeClr val="tx1"/>
                </a:solidFill>
                <a:effectLst/>
                <a:uLnTx/>
                <a:uFillTx/>
                <a:latin typeface="+mn-lt"/>
                <a:ea typeface="+mn-ea"/>
                <a:cs typeface="+mn-cs"/>
              </a:rPr>
              <a:t>F</a:t>
            </a:r>
            <a:r>
              <a:rPr kumimoji="1" lang="en-US" altLang="zh-CN" sz="2800" b="1" i="0" u="none" strike="noStrike" kern="1200" cap="none" spc="0" normalizeH="0" baseline="-25000" noProof="0" dirty="0" err="1">
                <a:ln>
                  <a:noFill/>
                </a:ln>
                <a:solidFill>
                  <a:schemeClr val="tx1"/>
                </a:solidFill>
                <a:effectLst/>
                <a:uLnTx/>
                <a:uFillTx/>
                <a:latin typeface="+mn-lt"/>
                <a:ea typeface="+mn-ea"/>
                <a:cs typeface="+mn-cs"/>
              </a:rPr>
              <a:t>od</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则指示</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8</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位数据</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1</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的个数为偶数：</a:t>
            </a:r>
            <a:br>
              <a:rPr kumimoji="1" lang="zh-CN" altLang="en-US" sz="2800" b="1" i="0" u="none" strike="noStrike" kern="1200" cap="none" spc="0" normalizeH="0" baseline="0" noProof="0" dirty="0">
                <a:ln>
                  <a:noFill/>
                </a:ln>
                <a:solidFill>
                  <a:schemeClr val="tx1"/>
                </a:solidFill>
                <a:effectLst/>
                <a:uLnTx/>
                <a:uFillTx/>
                <a:latin typeface="+mn-lt"/>
                <a:ea typeface="+mn-ea"/>
                <a:cs typeface="+mn-cs"/>
              </a:rPr>
            </a:br>
            <a:r>
              <a:rPr kumimoji="1" lang="zh-CN" altLang="en-US" sz="2800" b="1" i="0" u="none" strike="noStrike" kern="1200" cap="none" spc="0" normalizeH="0" baseline="0" noProof="0" dirty="0">
                <a:ln>
                  <a:noFill/>
                </a:ln>
                <a:solidFill>
                  <a:schemeClr val="tx1"/>
                </a:solidFill>
                <a:effectLst/>
                <a:uLnTx/>
                <a:uFillTx/>
                <a:latin typeface="+mn-lt"/>
                <a:ea typeface="+mn-ea"/>
                <a:cs typeface="+mn-cs"/>
              </a:rPr>
              <a:t>   </a:t>
            </a:r>
            <a:endParaRPr kumimoji="1" lang="en-US" altLang="zh-CN" sz="2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lt"/>
                <a:ea typeface="+mn-ea"/>
                <a:cs typeface="+mn-cs"/>
              </a:rPr>
              <a:t>       </a:t>
            </a:r>
            <a:r>
              <a:rPr kumimoji="1" lang="en-US" altLang="zh-CN" sz="2800" b="1" i="0" u="none" strike="noStrike" kern="1200" cap="none" spc="0" normalizeH="0" baseline="0" noProof="0" dirty="0" err="1">
                <a:ln>
                  <a:noFill/>
                </a:ln>
                <a:solidFill>
                  <a:schemeClr val="tx1"/>
                </a:solidFill>
                <a:effectLst/>
                <a:uLnTx/>
                <a:uFillTx/>
                <a:latin typeface="+mn-lt"/>
                <a:ea typeface="+mn-ea"/>
                <a:cs typeface="+mn-cs"/>
              </a:rPr>
              <a:t>F</a:t>
            </a:r>
            <a:r>
              <a:rPr kumimoji="1" lang="en-US" altLang="zh-CN" sz="2800" b="1" i="0" u="none" strike="noStrike" kern="1200" cap="none" spc="0" normalizeH="0" baseline="-25000" noProof="0" dirty="0" err="1">
                <a:ln>
                  <a:noFill/>
                </a:ln>
                <a:solidFill>
                  <a:schemeClr val="tx1"/>
                </a:solidFill>
                <a:effectLst/>
                <a:uLnTx/>
                <a:uFillTx/>
                <a:latin typeface="+mn-lt"/>
                <a:ea typeface="+mn-ea"/>
                <a:cs typeface="+mn-cs"/>
              </a:rPr>
              <a:t>od</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 </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0</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1</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2</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3</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4</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5</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6</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7</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8</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zh-CN" altLang="en-US" sz="28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1" i="0" u="none" strike="noStrike" kern="1200" cap="none" spc="0" normalizeH="0" baseline="0" noProof="0" dirty="0">
                <a:ln>
                  <a:noFill/>
                </a:ln>
                <a:solidFill>
                  <a:schemeClr val="tx1"/>
                </a:solidFill>
                <a:effectLst/>
                <a:uLnTx/>
                <a:uFillTx/>
                <a:latin typeface="+mn-lt"/>
                <a:ea typeface="+mn-ea"/>
                <a:cs typeface="+mn-cs"/>
              </a:rPr>
              <a:t>因此</a:t>
            </a:r>
            <a:r>
              <a:rPr kumimoji="1" lang="en-US" altLang="zh-CN" sz="2800" b="1" i="0" u="none" strike="noStrike" kern="1200" cap="none" spc="0" normalizeH="0" baseline="0" noProof="0" dirty="0" err="1">
                <a:ln>
                  <a:noFill/>
                </a:ln>
                <a:solidFill>
                  <a:schemeClr val="tx1"/>
                </a:solidFill>
                <a:effectLst/>
                <a:uLnTx/>
                <a:uFillTx/>
                <a:latin typeface="+mn-lt"/>
                <a:ea typeface="+mn-ea"/>
                <a:cs typeface="+mn-cs"/>
              </a:rPr>
              <a:t>F</a:t>
            </a:r>
            <a:r>
              <a:rPr kumimoji="1" lang="en-US" altLang="zh-CN" sz="2800" b="1" i="0" u="none" strike="noStrike" kern="1200" cap="none" spc="0" normalizeH="0" baseline="-25000" noProof="0" dirty="0" err="1">
                <a:ln>
                  <a:noFill/>
                </a:ln>
                <a:solidFill>
                  <a:schemeClr val="tx1"/>
                </a:solidFill>
                <a:effectLst/>
                <a:uLnTx/>
                <a:uFillTx/>
                <a:latin typeface="+mn-lt"/>
                <a:ea typeface="+mn-ea"/>
                <a:cs typeface="+mn-cs"/>
              </a:rPr>
              <a:t>od</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取值使</a:t>
            </a:r>
            <a:r>
              <a:rPr kumimoji="1" lang="zh-CN" altLang="en-US" sz="2800" b="1" i="0" u="none" strike="noStrike" kern="1200" cap="none" spc="0" normalizeH="0" baseline="0" noProof="0" dirty="0">
                <a:ln>
                  <a:noFill/>
                </a:ln>
                <a:solidFill>
                  <a:srgbClr val="FF0000"/>
                </a:solidFill>
                <a:effectLst/>
                <a:uLnTx/>
                <a:uFillTx/>
                <a:latin typeface="+mn-lt"/>
                <a:ea typeface="+mn-ea"/>
                <a:cs typeface="+mn-cs"/>
              </a:rPr>
              <a:t>９位码组</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8</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位数据加</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I</a:t>
            </a:r>
            <a:r>
              <a:rPr kumimoji="1" lang="en-US" altLang="zh-CN" sz="2800" b="1" i="0" u="none" strike="noStrike" kern="1200" cap="none" spc="0" normalizeH="0" baseline="-25000" noProof="0" dirty="0">
                <a:ln>
                  <a:noFill/>
                </a:ln>
                <a:solidFill>
                  <a:schemeClr val="tx1"/>
                </a:solidFill>
                <a:effectLst/>
                <a:uLnTx/>
                <a:uFillTx/>
                <a:latin typeface="+mn-lt"/>
                <a:ea typeface="+mn-ea"/>
                <a:cs typeface="+mn-cs"/>
              </a:rPr>
              <a:t>8</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）中</a:t>
            </a:r>
            <a:r>
              <a:rPr kumimoji="1" lang="zh-CN" altLang="en-US" sz="2800" b="1" i="0" u="sng" strike="noStrike" kern="1200" cap="none" spc="0" normalizeH="0" baseline="0" noProof="0" dirty="0">
                <a:ln>
                  <a:noFill/>
                </a:ln>
                <a:solidFill>
                  <a:srgbClr val="FF0000"/>
                </a:solidFill>
                <a:effectLst/>
                <a:uLnTx/>
                <a:uFillTx/>
                <a:latin typeface="+mn-lt"/>
                <a:ea typeface="+mn-ea"/>
                <a:cs typeface="+mn-cs"/>
              </a:rPr>
              <a:t>奇数个</a:t>
            </a:r>
            <a:r>
              <a:rPr kumimoji="1" lang="en-US" altLang="zh-CN" sz="2800" b="1" i="0" u="sng" strike="noStrike" kern="1200" cap="none" spc="0" normalizeH="0" baseline="0" noProof="0" dirty="0">
                <a:ln>
                  <a:noFill/>
                </a:ln>
                <a:solidFill>
                  <a:srgbClr val="FF0000"/>
                </a:solidFill>
                <a:effectLst/>
                <a:uLnTx/>
                <a:uFillTx/>
                <a:latin typeface="+mn-lt"/>
                <a:ea typeface="+mn-ea"/>
                <a:cs typeface="+mn-cs"/>
              </a:rPr>
              <a:t>1</a:t>
            </a:r>
            <a:endParaRPr kumimoji="1" lang="zh-CN" altLang="en-US" sz="28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1" i="0" u="none" strike="noStrike" kern="1200" cap="none" spc="0" normalizeH="0" baseline="0" noProof="0" dirty="0">
                <a:ln>
                  <a:noFill/>
                </a:ln>
                <a:solidFill>
                  <a:srgbClr val="0000FF"/>
                </a:solidFill>
                <a:effectLst/>
                <a:uLnTx/>
                <a:uFillTx/>
                <a:latin typeface="+mn-lt"/>
                <a:ea typeface="+mn-ea"/>
                <a:cs typeface="+mn-cs"/>
              </a:rPr>
              <a:t>在接收端：</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９位码组作为第二个</a:t>
            </a:r>
            <a:r>
              <a:rPr kumimoji="1" lang="en-US" altLang="zh-CN" sz="2800" b="1" i="0" u="none" strike="noStrike" kern="1200" cap="none" spc="0" normalizeH="0" baseline="0" noProof="0" dirty="0">
                <a:ln>
                  <a:noFill/>
                </a:ln>
                <a:solidFill>
                  <a:schemeClr val="tx1"/>
                </a:solidFill>
                <a:effectLst/>
                <a:uLnTx/>
                <a:uFillTx/>
                <a:latin typeface="+mn-lt"/>
                <a:ea typeface="+mn-ea"/>
                <a:cs typeface="+mn-cs"/>
              </a:rPr>
              <a:t>74LS280</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输入，取</a:t>
            </a:r>
            <a:r>
              <a:rPr kumimoji="1" lang="en-US" altLang="zh-CN" sz="2800" b="1" i="0" u="none" strike="noStrike" kern="1200" cap="none" spc="0" normalizeH="0" baseline="0" noProof="0" dirty="0" err="1">
                <a:ln>
                  <a:noFill/>
                </a:ln>
                <a:solidFill>
                  <a:schemeClr val="tx1"/>
                </a:solidFill>
                <a:effectLst/>
                <a:uLnTx/>
                <a:uFillTx/>
                <a:latin typeface="+mn-lt"/>
                <a:ea typeface="+mn-ea"/>
                <a:cs typeface="+mn-cs"/>
              </a:rPr>
              <a:t>F</a:t>
            </a:r>
            <a:r>
              <a:rPr kumimoji="1" lang="en-US" altLang="zh-CN" sz="2800" b="1" i="0" u="none" strike="noStrike" kern="1200" cap="none" spc="0" normalizeH="0" baseline="-25000" noProof="0" dirty="0" err="1">
                <a:ln>
                  <a:noFill/>
                </a:ln>
                <a:solidFill>
                  <a:schemeClr val="tx1"/>
                </a:solidFill>
                <a:effectLst/>
                <a:uLnTx/>
                <a:uFillTx/>
                <a:latin typeface="+mn-lt"/>
                <a:ea typeface="+mn-ea"/>
                <a:cs typeface="+mn-cs"/>
              </a:rPr>
              <a:t>ev</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指示正确性（</a:t>
            </a:r>
            <a:r>
              <a:rPr kumimoji="1" lang="zh-CN" altLang="en-US" sz="2800" b="1" i="0" u="none" strike="noStrike" kern="1200" cap="none" spc="0" normalizeH="0" baseline="0" noProof="0" dirty="0">
                <a:ln>
                  <a:noFill/>
                </a:ln>
                <a:solidFill>
                  <a:srgbClr val="FF0000"/>
                </a:solidFill>
                <a:effectLst/>
                <a:uLnTx/>
                <a:uFillTx/>
                <a:latin typeface="+mn-lt"/>
                <a:ea typeface="+mn-ea"/>
                <a:cs typeface="+mn-cs"/>
              </a:rPr>
              <a:t>９位码组保持</a:t>
            </a:r>
            <a:r>
              <a:rPr kumimoji="1" lang="zh-CN" altLang="en-US" sz="2800" b="1" i="0" u="sng" strike="noStrike" kern="1200" cap="none" spc="0" normalizeH="0" baseline="0" noProof="0" dirty="0">
                <a:ln>
                  <a:noFill/>
                </a:ln>
                <a:solidFill>
                  <a:srgbClr val="FF0000"/>
                </a:solidFill>
                <a:effectLst/>
                <a:uLnTx/>
                <a:uFillTx/>
                <a:latin typeface="+mn-lt"/>
                <a:ea typeface="+mn-ea"/>
                <a:cs typeface="+mn-cs"/>
              </a:rPr>
              <a:t>奇数个</a:t>
            </a:r>
            <a:r>
              <a:rPr kumimoji="1" lang="en-US" altLang="zh-CN" sz="2800" b="1" i="0" u="sng" strike="noStrike" kern="1200" cap="none" spc="0" normalizeH="0" baseline="0" noProof="0" dirty="0">
                <a:ln>
                  <a:noFill/>
                </a:ln>
                <a:solidFill>
                  <a:srgbClr val="FF0000"/>
                </a:solidFill>
                <a:effectLst/>
                <a:uLnTx/>
                <a:uFillTx/>
                <a:latin typeface="+mn-lt"/>
                <a:ea typeface="+mn-ea"/>
                <a:cs typeface="+mn-cs"/>
              </a:rPr>
              <a:t>1</a:t>
            </a:r>
            <a:r>
              <a:rPr kumimoji="1" lang="zh-CN" altLang="en-US" sz="2800" b="1" i="0" u="none" strike="noStrike" kern="1200" cap="none" spc="0" normalizeH="0" baseline="0" noProof="0" dirty="0">
                <a:ln>
                  <a:noFill/>
                </a:ln>
                <a:solidFill>
                  <a:schemeClr val="tx1"/>
                </a:solidFill>
                <a:effectLst/>
                <a:uLnTx/>
                <a:uFillTx/>
                <a:latin typeface="+mn-lt"/>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1" i="0" u="none" strike="noStrike" kern="1200" cap="none" spc="0" normalizeH="0" baseline="0" noProof="0" dirty="0">
                <a:ln>
                  <a:noFill/>
                </a:ln>
                <a:solidFill>
                  <a:schemeClr val="tx1"/>
                </a:solidFill>
                <a:effectLst/>
                <a:uLnTx/>
                <a:uFillTx/>
                <a:latin typeface="+mn-lt"/>
                <a:ea typeface="+mn-ea"/>
                <a:cs typeface="+mn-cs"/>
              </a:rPr>
              <a:t>若</a:t>
            </a:r>
            <a:r>
              <a:rPr kumimoji="1" lang="en-US" altLang="zh-CN" sz="3200" b="1" i="0" u="none" strike="noStrike" kern="1200" cap="none" spc="0" normalizeH="0" baseline="0" noProof="0" dirty="0" err="1">
                <a:ln>
                  <a:noFill/>
                </a:ln>
                <a:solidFill>
                  <a:schemeClr val="tx1"/>
                </a:solidFill>
                <a:effectLst/>
                <a:uLnTx/>
                <a:uFillTx/>
                <a:latin typeface="+mn-lt"/>
                <a:ea typeface="+mn-ea"/>
                <a:cs typeface="+mn-cs"/>
              </a:rPr>
              <a:t>F</a:t>
            </a:r>
            <a:r>
              <a:rPr kumimoji="1" lang="en-US" altLang="zh-CN" sz="3200" b="1" i="0" u="none" strike="noStrike" kern="1200" cap="none" spc="0" normalizeH="0" baseline="-25000" noProof="0" dirty="0" err="1">
                <a:ln>
                  <a:noFill/>
                </a:ln>
                <a:solidFill>
                  <a:schemeClr val="tx1"/>
                </a:solidFill>
                <a:effectLst/>
                <a:uLnTx/>
                <a:uFillTx/>
                <a:latin typeface="+mn-lt"/>
                <a:ea typeface="+mn-ea"/>
                <a:cs typeface="+mn-cs"/>
              </a:rPr>
              <a:t>ev</a:t>
            </a:r>
            <a:r>
              <a:rPr kumimoji="1" lang="zh-CN" altLang="en-US" sz="3200" b="1" i="0" u="none" strike="noStrike" kern="1200" cap="none" spc="0" normalizeH="0" baseline="0" noProof="0" dirty="0">
                <a:ln>
                  <a:noFill/>
                </a:ln>
                <a:solidFill>
                  <a:schemeClr val="tx1"/>
                </a:solidFill>
                <a:effectLst/>
                <a:uLnTx/>
                <a:uFillTx/>
                <a:latin typeface="+mn-lt"/>
                <a:ea typeface="+mn-ea"/>
                <a:cs typeface="+mn-cs"/>
              </a:rPr>
              <a:t> </a:t>
            </a:r>
            <a:r>
              <a:rPr kumimoji="1" lang="en-US" altLang="zh-CN" sz="3200" b="1" i="0" u="none" strike="noStrike" kern="1200" cap="none" spc="0" normalizeH="0" baseline="0" noProof="0" dirty="0">
                <a:ln>
                  <a:noFill/>
                </a:ln>
                <a:solidFill>
                  <a:schemeClr val="tx1"/>
                </a:solidFill>
                <a:effectLst/>
                <a:uLnTx/>
                <a:uFillTx/>
                <a:latin typeface="+mn-lt"/>
                <a:ea typeface="+mn-ea"/>
                <a:cs typeface="+mn-cs"/>
              </a:rPr>
              <a:t>=0</a:t>
            </a:r>
            <a:r>
              <a:rPr kumimoji="1" lang="zh-CN" altLang="en-US" sz="3200" b="1" i="0" u="none" strike="noStrike" kern="1200" cap="none" spc="0" normalizeH="0" baseline="0" noProof="0" dirty="0">
                <a:ln>
                  <a:noFill/>
                </a:ln>
                <a:solidFill>
                  <a:schemeClr val="tx1"/>
                </a:solidFill>
                <a:effectLst/>
                <a:uLnTx/>
                <a:uFillTx/>
                <a:latin typeface="+mn-lt"/>
                <a:ea typeface="+mn-ea"/>
                <a:cs typeface="+mn-cs"/>
              </a:rPr>
              <a:t>，则传输</a:t>
            </a:r>
            <a:r>
              <a:rPr kumimoji="1" lang="zh-CN" altLang="en-US" sz="3200" b="1" i="0" u="none" strike="noStrike" kern="1200" cap="none" spc="0" normalizeH="0" baseline="0" noProof="0" dirty="0">
                <a:ln>
                  <a:noFill/>
                </a:ln>
                <a:solidFill>
                  <a:srgbClr val="FF0000"/>
                </a:solidFill>
                <a:effectLst/>
                <a:uLnTx/>
                <a:uFillTx/>
                <a:latin typeface="+mn-lt"/>
                <a:ea typeface="+mn-ea"/>
                <a:cs typeface="+mn-cs"/>
              </a:rPr>
              <a:t>正确</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120835" name="Picture 5"/>
          <p:cNvPicPr>
            <a:picLocks noChangeAspect="1"/>
          </p:cNvPicPr>
          <p:nvPr/>
        </p:nvPicPr>
        <p:blipFill>
          <a:blip r:embed="rId2"/>
          <a:stretch>
            <a:fillRect/>
          </a:stretch>
        </p:blipFill>
        <p:spPr>
          <a:xfrm>
            <a:off x="1306513" y="4673600"/>
            <a:ext cx="5991225" cy="676275"/>
          </a:xfrm>
          <a:prstGeom prst="rect">
            <a:avLst/>
          </a:prstGeom>
          <a:noFill/>
          <a:ln w="38100">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108</a:t>
            </a:fld>
            <a:r>
              <a:rPr lang="zh-CN" altLang="en-US" sz="1400" dirty="0"/>
              <a:t>）</a:t>
            </a:r>
          </a:p>
        </p:txBody>
      </p:sp>
      <p:sp>
        <p:nvSpPr>
          <p:cNvPr id="289794" name="Rectangle 2"/>
          <p:cNvSpPr>
            <a:spLocks noGrp="1"/>
          </p:cNvSpPr>
          <p:nvPr>
            <p:ph idx="1" hasCustomPrompt="1"/>
          </p:nvPr>
        </p:nvSpPr>
        <p:spPr>
          <a:xfrm>
            <a:off x="257175" y="1795463"/>
            <a:ext cx="7772400" cy="500062"/>
          </a:xfrm>
          <a:ln/>
        </p:spPr>
        <p:txBody>
          <a:bodyPr vert="horz" wrap="square" lIns="91440" tIns="45720" rIns="91440" bIns="45720" anchor="t" anchorCtr="0"/>
          <a:lstStyle/>
          <a:p>
            <a:pPr eaLnBrk="1" hangingPunct="1">
              <a:buNone/>
            </a:pPr>
            <a:r>
              <a:rPr lang="en-US" altLang="zh-CN" sz="2800" b="1" dirty="0">
                <a:solidFill>
                  <a:srgbClr val="003399"/>
                </a:solidFill>
              </a:rPr>
              <a:t>  1</a:t>
            </a:r>
            <a:r>
              <a:rPr lang="zh-CN" altLang="en-US" sz="2800" b="1" dirty="0">
                <a:solidFill>
                  <a:srgbClr val="003399"/>
                </a:solidFill>
              </a:rPr>
              <a:t>、</a:t>
            </a:r>
            <a:r>
              <a:rPr lang="zh-CN" altLang="en-US" sz="2800" b="1" dirty="0">
                <a:solidFill>
                  <a:srgbClr val="003399"/>
                </a:solidFill>
                <a:ea typeface="黑体" panose="02010609060101010101" pitchFamily="49" charset="-122"/>
              </a:rPr>
              <a:t>基本原理：</a:t>
            </a:r>
          </a:p>
        </p:txBody>
      </p:sp>
      <p:sp>
        <p:nvSpPr>
          <p:cNvPr id="289796" name="Text Box 4"/>
          <p:cNvSpPr txBox="1"/>
          <p:nvPr/>
        </p:nvSpPr>
        <p:spPr>
          <a:xfrm>
            <a:off x="506413" y="2325688"/>
            <a:ext cx="4340225" cy="519112"/>
          </a:xfrm>
          <a:prstGeom prst="rect">
            <a:avLst/>
          </a:prstGeom>
          <a:solidFill>
            <a:srgbClr val="FFCC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003399"/>
                </a:solidFill>
                <a:ea typeface="黑体" panose="02010609060101010101" pitchFamily="49" charset="-122"/>
              </a:rPr>
              <a:t>数据选择器的主要特点：</a:t>
            </a:r>
          </a:p>
        </p:txBody>
      </p:sp>
      <p:graphicFrame>
        <p:nvGraphicFramePr>
          <p:cNvPr id="289797" name="Object 5"/>
          <p:cNvGraphicFramePr>
            <a:graphicFrameLocks noChangeAspect="1"/>
          </p:cNvGraphicFramePr>
          <p:nvPr/>
        </p:nvGraphicFramePr>
        <p:xfrm>
          <a:off x="6072188" y="2743200"/>
          <a:ext cx="1727200" cy="1001713"/>
        </p:xfrm>
        <a:graphic>
          <a:graphicData uri="http://schemas.openxmlformats.org/presentationml/2006/ole">
            <mc:AlternateContent xmlns:mc="http://schemas.openxmlformats.org/markup-compatibility/2006">
              <mc:Choice xmlns:v="urn:schemas-microsoft-com:vml" Requires="v">
                <p:oleObj spid="_x0000_s67605" r:id="rId4" imgW="787400" imgH="457200" progId="Equation.DSMT4">
                  <p:embed/>
                </p:oleObj>
              </mc:Choice>
              <mc:Fallback>
                <p:oleObj r:id="rId4" imgW="787400" imgH="457200" progId="Equation.DSMT4">
                  <p:embed/>
                  <p:pic>
                    <p:nvPicPr>
                      <p:cNvPr id="0" name="图片 3245"/>
                      <p:cNvPicPr/>
                      <p:nvPr/>
                    </p:nvPicPr>
                    <p:blipFill>
                      <a:blip r:embed="rId5"/>
                      <a:stretch>
                        <a:fillRect/>
                      </a:stretch>
                    </p:blipFill>
                    <p:spPr>
                      <a:xfrm>
                        <a:off x="6072188" y="2743200"/>
                        <a:ext cx="1727200" cy="1001713"/>
                      </a:xfrm>
                      <a:prstGeom prst="rect">
                        <a:avLst/>
                      </a:prstGeom>
                      <a:solidFill>
                        <a:schemeClr val="accent1"/>
                      </a:solidFill>
                      <a:ln w="38100">
                        <a:noFill/>
                        <a:miter/>
                      </a:ln>
                    </p:spPr>
                  </p:pic>
                </p:oleObj>
              </mc:Fallback>
            </mc:AlternateContent>
          </a:graphicData>
        </a:graphic>
      </p:graphicFrame>
      <p:sp>
        <p:nvSpPr>
          <p:cNvPr id="289798" name="Text Box 6"/>
          <p:cNvSpPr txBox="1"/>
          <p:nvPr/>
        </p:nvSpPr>
        <p:spPr>
          <a:xfrm>
            <a:off x="338138" y="2941638"/>
            <a:ext cx="56784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chemeClr val="tx2"/>
                </a:solidFill>
                <a:ea typeface="黑体" panose="02010609060101010101" pitchFamily="49" charset="-122"/>
              </a:rPr>
              <a:t>⑴</a:t>
            </a:r>
            <a:r>
              <a:rPr lang="zh-CN" altLang="en-US" sz="2800" b="1" dirty="0">
                <a:solidFill>
                  <a:schemeClr val="tx2"/>
                </a:solidFill>
                <a:ea typeface="黑体" panose="02010609060101010101" pitchFamily="49" charset="-122"/>
              </a:rPr>
              <a:t>具有标准与或表达式的形式。即：</a:t>
            </a:r>
          </a:p>
        </p:txBody>
      </p:sp>
      <p:sp>
        <p:nvSpPr>
          <p:cNvPr id="289799" name="Text Box 7"/>
          <p:cNvSpPr txBox="1"/>
          <p:nvPr/>
        </p:nvSpPr>
        <p:spPr>
          <a:xfrm>
            <a:off x="338138" y="3633788"/>
            <a:ext cx="54625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chemeClr val="tx2"/>
                </a:solidFill>
                <a:ea typeface="黑体" panose="02010609060101010101" pitchFamily="49" charset="-122"/>
              </a:rPr>
              <a:t>⑵</a:t>
            </a:r>
            <a:r>
              <a:rPr lang="zh-CN" altLang="en-US" sz="2800" b="1" dirty="0">
                <a:solidFill>
                  <a:schemeClr val="tx2"/>
                </a:solidFill>
                <a:ea typeface="黑体" panose="02010609060101010101" pitchFamily="49" charset="-122"/>
              </a:rPr>
              <a:t>提供了地址变量的全部最小项。</a:t>
            </a:r>
          </a:p>
        </p:txBody>
      </p:sp>
      <p:sp>
        <p:nvSpPr>
          <p:cNvPr id="289800" name="Text Box 8"/>
          <p:cNvSpPr txBox="1"/>
          <p:nvPr/>
        </p:nvSpPr>
        <p:spPr>
          <a:xfrm>
            <a:off x="338138" y="4243388"/>
            <a:ext cx="67579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chemeClr val="tx2"/>
                </a:solidFill>
                <a:latin typeface="黑体" panose="02010609060101010101" pitchFamily="49" charset="-122"/>
                <a:ea typeface="黑体" panose="02010609060101010101" pitchFamily="49" charset="-122"/>
              </a:rPr>
              <a:t>⑶</a:t>
            </a:r>
            <a:r>
              <a:rPr lang="zh-CN" altLang="en-US" sz="2800" b="1" dirty="0">
                <a:solidFill>
                  <a:schemeClr val="tx2"/>
                </a:solidFill>
                <a:latin typeface="黑体" panose="02010609060101010101" pitchFamily="49" charset="-122"/>
                <a:ea typeface="黑体" panose="02010609060101010101" pitchFamily="49" charset="-122"/>
              </a:rPr>
              <a:t>一般情况下，</a:t>
            </a:r>
            <a:r>
              <a:rPr lang="en-US" altLang="zh-CN" sz="2800" b="1" dirty="0">
                <a:solidFill>
                  <a:schemeClr val="tx2"/>
                </a:solidFill>
                <a:ea typeface="黑体" panose="02010609060101010101" pitchFamily="49" charset="-122"/>
              </a:rPr>
              <a:t>D</a:t>
            </a:r>
            <a:r>
              <a:rPr lang="en-US" altLang="zh-CN" sz="2800" b="1" i="1" baseline="-25000" dirty="0">
                <a:solidFill>
                  <a:schemeClr val="tx2"/>
                </a:solidFill>
                <a:ea typeface="黑体" panose="02010609060101010101" pitchFamily="49" charset="-122"/>
              </a:rPr>
              <a:t>i</a:t>
            </a:r>
            <a:r>
              <a:rPr lang="zh-CN" altLang="en-US" sz="2800" b="1" dirty="0">
                <a:solidFill>
                  <a:schemeClr val="tx2"/>
                </a:solidFill>
                <a:latin typeface="黑体" panose="02010609060101010101" pitchFamily="49" charset="-122"/>
                <a:ea typeface="黑体" panose="02010609060101010101" pitchFamily="49" charset="-122"/>
              </a:rPr>
              <a:t>可以当作一个变量处理。</a:t>
            </a:r>
          </a:p>
        </p:txBody>
      </p:sp>
      <p:sp>
        <p:nvSpPr>
          <p:cNvPr id="289801" name="Text Box 9"/>
          <p:cNvSpPr txBox="1"/>
          <p:nvPr/>
        </p:nvSpPr>
        <p:spPr>
          <a:xfrm>
            <a:off x="195263" y="4819650"/>
            <a:ext cx="8662987" cy="153828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50000"/>
              </a:spcBef>
              <a:buNone/>
            </a:pPr>
            <a:r>
              <a:rPr lang="en-US" altLang="zh-CN" sz="2800" b="1" dirty="0">
                <a:solidFill>
                  <a:srgbClr val="003399"/>
                </a:solidFill>
                <a:ea typeface="黑体" panose="02010609060101010101" pitchFamily="49" charset="-122"/>
              </a:rPr>
              <a:t>    </a:t>
            </a:r>
            <a:r>
              <a:rPr lang="zh-CN" altLang="en-US" sz="2800" b="1" dirty="0">
                <a:solidFill>
                  <a:srgbClr val="003399"/>
                </a:solidFill>
                <a:ea typeface="黑体" panose="02010609060101010101" pitchFamily="49" charset="-122"/>
              </a:rPr>
              <a:t>因为任何组合逻辑函数总可以用最小项之和的标准形式构成。所以，利用数据选择器的输入</a:t>
            </a:r>
            <a:r>
              <a:rPr lang="en-US" altLang="zh-CN" sz="2800" b="1" i="1" dirty="0">
                <a:solidFill>
                  <a:srgbClr val="003399"/>
                </a:solidFill>
              </a:rPr>
              <a:t>D</a:t>
            </a:r>
            <a:r>
              <a:rPr lang="en-US" altLang="zh-CN" sz="2800" b="1" i="1" baseline="-25000" dirty="0">
                <a:solidFill>
                  <a:srgbClr val="003399"/>
                </a:solidFill>
              </a:rPr>
              <a:t>i</a:t>
            </a:r>
            <a:r>
              <a:rPr lang="zh-CN" altLang="en-US" sz="2800" b="1" dirty="0">
                <a:solidFill>
                  <a:srgbClr val="003399"/>
                </a:solidFill>
                <a:ea typeface="黑体" panose="02010609060101010101" pitchFamily="49" charset="-122"/>
              </a:rPr>
              <a:t>来选择地址变量组成的最小项</a:t>
            </a:r>
            <a:r>
              <a:rPr lang="en-US" altLang="zh-CN" sz="2800" b="1" i="1" dirty="0">
                <a:solidFill>
                  <a:srgbClr val="003399"/>
                </a:solidFill>
              </a:rPr>
              <a:t>m</a:t>
            </a:r>
            <a:r>
              <a:rPr lang="en-US" altLang="zh-CN" sz="2800" b="1" i="1" baseline="-25000" dirty="0">
                <a:solidFill>
                  <a:srgbClr val="003399"/>
                </a:solidFill>
              </a:rPr>
              <a:t>i</a:t>
            </a:r>
            <a:r>
              <a:rPr lang="zh-CN" altLang="en-US" sz="2800" b="1" dirty="0">
                <a:solidFill>
                  <a:srgbClr val="003399"/>
                </a:solidFill>
              </a:rPr>
              <a:t>，</a:t>
            </a:r>
            <a:r>
              <a:rPr lang="zh-CN" altLang="en-US" sz="2800" b="1" dirty="0">
                <a:solidFill>
                  <a:srgbClr val="003399"/>
                </a:solidFill>
                <a:ea typeface="黑体" panose="02010609060101010101" pitchFamily="49" charset="-122"/>
              </a:rPr>
              <a:t>可以实现任何所需的组合逻辑函数。</a:t>
            </a:r>
          </a:p>
        </p:txBody>
      </p:sp>
      <p:sp>
        <p:nvSpPr>
          <p:cNvPr id="289804" name="Rectangle 12"/>
          <p:cNvSpPr>
            <a:spLocks noChangeArrowheads="1"/>
          </p:cNvSpPr>
          <p:nvPr/>
        </p:nvSpPr>
        <p:spPr bwMode="auto">
          <a:xfrm>
            <a:off x="228600" y="196850"/>
            <a:ext cx="8261350" cy="549275"/>
          </a:xfrm>
          <a:prstGeom prst="rect">
            <a:avLst/>
          </a:prstGeom>
          <a:noFill/>
          <a:ln>
            <a:noFill/>
          </a:ln>
          <a:effec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2.5 </a:t>
            </a:r>
            <a:r>
              <a:rPr kumimoji="1" lang="zh-CN" altLang="en-US" sz="36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用中规模集成电路实现组合逻辑函数</a:t>
            </a:r>
          </a:p>
        </p:txBody>
      </p:sp>
      <p:sp>
        <p:nvSpPr>
          <p:cNvPr id="289805" name="Rectangle 13"/>
          <p:cNvSpPr>
            <a:spLocks noChangeArrowheads="1"/>
          </p:cNvSpPr>
          <p:nvPr/>
        </p:nvSpPr>
        <p:spPr bwMode="auto">
          <a:xfrm>
            <a:off x="342900" y="828675"/>
            <a:ext cx="8458200" cy="427038"/>
          </a:xfrm>
          <a:prstGeom prst="rect">
            <a:avLst/>
          </a:prstGeom>
          <a:noFill/>
          <a:ln>
            <a:noFill/>
          </a:ln>
          <a:effectLst/>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2.5.1</a:t>
            </a: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用数据选择器实现组合逻辑函数</a:t>
            </a:r>
            <a:endParaRPr kumimoji="1" lang="zh-CN" altLang="en-US"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289806" name="Rectangle 14"/>
          <p:cNvSpPr>
            <a:spLocks noChangeArrowheads="1"/>
          </p:cNvSpPr>
          <p:nvPr/>
        </p:nvSpPr>
        <p:spPr bwMode="auto">
          <a:xfrm>
            <a:off x="342900" y="1285875"/>
            <a:ext cx="8458200" cy="519113"/>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993300"/>
                </a:solidFill>
                <a:effectLst>
                  <a:outerShdw blurRad="38100" dist="38100" dir="2700000" algn="tl">
                    <a:srgbClr val="C0C0C0"/>
                  </a:outerShdw>
                </a:effectLst>
                <a:uLnTx/>
                <a:uFillTx/>
                <a:latin typeface="宋体" panose="02010600030101010101" pitchFamily="2" charset="-122"/>
                <a:ea typeface="黑体" panose="02010609060101010101" pitchFamily="49" charset="-122"/>
                <a:cs typeface="+mn-cs"/>
              </a:rPr>
              <a:t>一、用数据选择器实现逻辑函数的基本原理和步骤</a:t>
            </a:r>
            <a:endParaRPr kumimoji="1" lang="zh-CN" altLang="en-US" sz="2800" b="1" i="1" u="none" strike="noStrike" kern="1200" cap="none" spc="0" normalizeH="0" baseline="0" noProof="0">
              <a:ln>
                <a:noFill/>
              </a:ln>
              <a:solidFill>
                <a:srgbClr val="993300"/>
              </a:solidFill>
              <a:effectLst>
                <a:outerShdw blurRad="38100" dist="38100" dir="2700000" algn="tl">
                  <a:srgbClr val="C0C0C0"/>
                </a:outerShdw>
              </a:effectLst>
              <a:uLnTx/>
              <a:uFillTx/>
              <a:latin typeface=""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9805"/>
                                        </p:tgtEl>
                                        <p:attrNameLst>
                                          <p:attrName>style.visibility</p:attrName>
                                        </p:attrNameLst>
                                      </p:cBhvr>
                                      <p:to>
                                        <p:strVal val="visible"/>
                                      </p:to>
                                    </p:set>
                                    <p:animEffect transition="in" filter="blinds(horizontal)">
                                      <p:cBhvr>
                                        <p:cTn id="7" dur="500"/>
                                        <p:tgtEl>
                                          <p:spTgt spid="28980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89806"/>
                                        </p:tgtEl>
                                        <p:attrNameLst>
                                          <p:attrName>style.visibility</p:attrName>
                                        </p:attrNameLst>
                                      </p:cBhvr>
                                      <p:to>
                                        <p:strVal val="visible"/>
                                      </p:to>
                                    </p:set>
                                    <p:animEffect transition="in" filter="checkerboard(across)">
                                      <p:cBhvr>
                                        <p:cTn id="12" dur="500"/>
                                        <p:tgtEl>
                                          <p:spTgt spid="2898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9794">
                                            <p:txEl>
                                              <p:pRg st="0" end="0"/>
                                            </p:txEl>
                                          </p:spTgt>
                                        </p:tgtEl>
                                        <p:attrNameLst>
                                          <p:attrName>style.visibility</p:attrName>
                                        </p:attrNameLst>
                                      </p:cBhvr>
                                      <p:to>
                                        <p:strVal val="visible"/>
                                      </p:to>
                                    </p:set>
                                    <p:animEffect transition="in" filter="blinds(horizontal)">
                                      <p:cBhvr>
                                        <p:cTn id="17" dur="500"/>
                                        <p:tgtEl>
                                          <p:spTgt spid="28979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9796"/>
                                        </p:tgtEl>
                                        <p:attrNameLst>
                                          <p:attrName>style.visibility</p:attrName>
                                        </p:attrNameLst>
                                      </p:cBhvr>
                                      <p:to>
                                        <p:strVal val="visible"/>
                                      </p:to>
                                    </p:set>
                                    <p:animEffect transition="in" filter="wipe(left)">
                                      <p:cBhvr>
                                        <p:cTn id="22" dur="500"/>
                                        <p:tgtEl>
                                          <p:spTgt spid="28979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89798"/>
                                        </p:tgtEl>
                                        <p:attrNameLst>
                                          <p:attrName>style.visibility</p:attrName>
                                        </p:attrNameLst>
                                      </p:cBhvr>
                                      <p:to>
                                        <p:strVal val="visible"/>
                                      </p:to>
                                    </p:set>
                                    <p:animEffect transition="in" filter="checkerboard(across)">
                                      <p:cBhvr>
                                        <p:cTn id="27" dur="500"/>
                                        <p:tgtEl>
                                          <p:spTgt spid="289798"/>
                                        </p:tgtEl>
                                      </p:cBhvr>
                                    </p:animEffect>
                                  </p:childTnLst>
                                </p:cTn>
                              </p:par>
                            </p:childTnLst>
                          </p:cTn>
                        </p:par>
                        <p:par>
                          <p:cTn id="28" fill="hold">
                            <p:stCondLst>
                              <p:cond delay="500"/>
                            </p:stCondLst>
                            <p:childTnLst>
                              <p:par>
                                <p:cTn id="29" presetID="4" presetClass="entr" presetSubtype="32" fill="hold" nodeType="afterEffect">
                                  <p:stCondLst>
                                    <p:cond delay="0"/>
                                  </p:stCondLst>
                                  <p:childTnLst>
                                    <p:set>
                                      <p:cBhvr>
                                        <p:cTn id="30" dur="1" fill="hold">
                                          <p:stCondLst>
                                            <p:cond delay="0"/>
                                          </p:stCondLst>
                                        </p:cTn>
                                        <p:tgtEl>
                                          <p:spTgt spid="289797"/>
                                        </p:tgtEl>
                                        <p:attrNameLst>
                                          <p:attrName>style.visibility</p:attrName>
                                        </p:attrNameLst>
                                      </p:cBhvr>
                                      <p:to>
                                        <p:strVal val="visible"/>
                                      </p:to>
                                    </p:set>
                                    <p:animEffect transition="in" filter="box(out)">
                                      <p:cBhvr>
                                        <p:cTn id="31" dur="500"/>
                                        <p:tgtEl>
                                          <p:spTgt spid="289797"/>
                                        </p:tgtEl>
                                      </p:cBhvr>
                                    </p:animEffect>
                                  </p:childTnLst>
                                  <p:subTnLst>
                                    <p:audio>
                                      <p:cMediaNode>
                                        <p:cTn display="0" masterRel="sameClick">
                                          <p:stCondLst>
                                            <p:cond evt="begin" delay="0">
                                              <p:tn val="29"/>
                                            </p:cond>
                                          </p:stCondLst>
                                          <p:endCondLst>
                                            <p:cond evt="onStopAudio" delay="0">
                                              <p:tgtEl>
                                                <p:sldTgt/>
                                              </p:tgtEl>
                                            </p:cond>
                                          </p:endCondLst>
                                        </p:cTn>
                                        <p:tgtEl>
                                          <p:sndTgt r:embed="rId3" name="CAMERA.WAV"/>
                                        </p:tgtEl>
                                      </p:cMediaNode>
                                    </p:audio>
                                  </p:sub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89799"/>
                                        </p:tgtEl>
                                        <p:attrNameLst>
                                          <p:attrName>style.visibility</p:attrName>
                                        </p:attrNameLst>
                                      </p:cBhvr>
                                      <p:to>
                                        <p:strVal val="visible"/>
                                      </p:to>
                                    </p:set>
                                    <p:animEffect transition="in" filter="blinds(horizontal)">
                                      <p:cBhvr>
                                        <p:cTn id="36" dur="500"/>
                                        <p:tgtEl>
                                          <p:spTgt spid="28979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89800"/>
                                        </p:tgtEl>
                                        <p:attrNameLst>
                                          <p:attrName>style.visibility</p:attrName>
                                        </p:attrNameLst>
                                      </p:cBhvr>
                                      <p:to>
                                        <p:strVal val="visible"/>
                                      </p:to>
                                    </p:set>
                                    <p:animEffect transition="in" filter="blinds(horizontal)">
                                      <p:cBhvr>
                                        <p:cTn id="41" dur="500"/>
                                        <p:tgtEl>
                                          <p:spTgt spid="289800"/>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289801"/>
                                        </p:tgtEl>
                                        <p:attrNameLst>
                                          <p:attrName>style.visibility</p:attrName>
                                        </p:attrNameLst>
                                      </p:cBhvr>
                                      <p:to>
                                        <p:strVal val="visible"/>
                                      </p:to>
                                    </p:set>
                                    <p:animEffect transition="in" filter="checkerboard(across)">
                                      <p:cBhvr>
                                        <p:cTn id="46" dur="500"/>
                                        <p:tgtEl>
                                          <p:spTgt spid="289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build="p"/>
      <p:bldP spid="289796" grpId="0" animBg="1"/>
      <p:bldP spid="289798" grpId="0"/>
      <p:bldP spid="289799" grpId="0"/>
      <p:bldP spid="289800" grpId="0"/>
      <p:bldP spid="289801" grpId="0"/>
      <p:bldP spid="289805" grpId="0"/>
      <p:bldP spid="28980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109</a:t>
            </a:fld>
            <a:r>
              <a:rPr lang="zh-CN" altLang="en-US" sz="1400" dirty="0"/>
              <a:t>）</a:t>
            </a:r>
          </a:p>
        </p:txBody>
      </p:sp>
      <p:sp>
        <p:nvSpPr>
          <p:cNvPr id="290818" name="Rectangle 2"/>
          <p:cNvSpPr>
            <a:spLocks noGrp="1"/>
          </p:cNvSpPr>
          <p:nvPr>
            <p:ph idx="1" hasCustomPrompt="1"/>
          </p:nvPr>
        </p:nvSpPr>
        <p:spPr>
          <a:xfrm>
            <a:off x="368300" y="717550"/>
            <a:ext cx="8540750" cy="5232400"/>
          </a:xfrm>
          <a:ln/>
        </p:spPr>
        <p:txBody>
          <a:bodyPr vert="horz" wrap="square" lIns="91440" tIns="45720" rIns="91440" bIns="45720" anchor="t" anchorCtr="0"/>
          <a:lstStyle/>
          <a:p>
            <a:pPr eaLnBrk="1" hangingPunct="1">
              <a:lnSpc>
                <a:spcPct val="120000"/>
              </a:lnSpc>
              <a:buNone/>
            </a:pPr>
            <a:r>
              <a:rPr lang="en-US" altLang="zh-CN" sz="2000" b="1" dirty="0"/>
              <a:t>  </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、基本步骤</a:t>
            </a:r>
            <a:r>
              <a:rPr lang="en-US" altLang="zh-CN" sz="2400" b="1" dirty="0">
                <a:latin typeface="黑体" panose="02010609060101010101" pitchFamily="49" charset="-122"/>
                <a:ea typeface="黑体" panose="02010609060101010101" pitchFamily="49" charset="-122"/>
              </a:rPr>
              <a:t>:</a:t>
            </a:r>
          </a:p>
          <a:p>
            <a:pPr eaLnBrk="1" hangingPunct="1">
              <a:lnSpc>
                <a:spcPct val="120000"/>
              </a:lnSpc>
              <a:buNone/>
            </a:pPr>
            <a:r>
              <a:rPr lang="en-US" altLang="zh-CN" sz="2400" b="1" dirty="0">
                <a:solidFill>
                  <a:srgbClr val="003399"/>
                </a:solidFill>
              </a:rPr>
              <a:t>⑴</a:t>
            </a:r>
            <a:r>
              <a:rPr lang="zh-CN" altLang="en-US" sz="2400" b="1" dirty="0">
                <a:solidFill>
                  <a:srgbClr val="003399"/>
                </a:solidFill>
              </a:rPr>
              <a:t>确定应该选用的数据选择器</a:t>
            </a:r>
          </a:p>
          <a:p>
            <a:pPr eaLnBrk="1" hangingPunct="1">
              <a:lnSpc>
                <a:spcPct val="120000"/>
              </a:lnSpc>
              <a:buNone/>
            </a:pPr>
            <a:r>
              <a:rPr lang="en-US" altLang="zh-CN" sz="2400" b="1" dirty="0">
                <a:solidFill>
                  <a:srgbClr val="996633"/>
                </a:solidFill>
              </a:rPr>
              <a:t>k</a:t>
            </a:r>
            <a:r>
              <a:rPr lang="zh-CN" altLang="en-US" sz="2400" b="1" dirty="0">
                <a:solidFill>
                  <a:srgbClr val="996633"/>
                </a:solidFill>
              </a:rPr>
              <a:t>：函数的变量个数                              </a:t>
            </a:r>
            <a:r>
              <a:rPr lang="en-US" altLang="zh-CN" sz="2400" b="1" dirty="0">
                <a:solidFill>
                  <a:srgbClr val="996633"/>
                </a:solidFill>
              </a:rPr>
              <a:t>4</a:t>
            </a:r>
            <a:r>
              <a:rPr lang="zh-CN" altLang="en-US" sz="2400" b="1" dirty="0">
                <a:solidFill>
                  <a:srgbClr val="996633"/>
                </a:solidFill>
              </a:rPr>
              <a:t>选</a:t>
            </a:r>
            <a:r>
              <a:rPr lang="en-US" altLang="zh-CN" sz="2400" b="1" dirty="0">
                <a:solidFill>
                  <a:srgbClr val="996633"/>
                </a:solidFill>
              </a:rPr>
              <a:t>1</a:t>
            </a:r>
            <a:r>
              <a:rPr lang="zh-CN" altLang="en-US" sz="2400" b="1" dirty="0">
                <a:solidFill>
                  <a:srgbClr val="996633"/>
                </a:solidFill>
              </a:rPr>
              <a:t>数据选择器</a:t>
            </a:r>
            <a:r>
              <a:rPr lang="en-US" altLang="zh-CN" sz="2400" b="1" dirty="0">
                <a:solidFill>
                  <a:srgbClr val="996633"/>
                </a:solidFill>
              </a:rPr>
              <a:t>74LS153</a:t>
            </a:r>
          </a:p>
          <a:p>
            <a:pPr eaLnBrk="1" hangingPunct="1">
              <a:lnSpc>
                <a:spcPct val="120000"/>
              </a:lnSpc>
              <a:buNone/>
            </a:pPr>
            <a:r>
              <a:rPr lang="en-US" altLang="zh-CN" sz="2400" b="1" dirty="0">
                <a:solidFill>
                  <a:srgbClr val="996633"/>
                </a:solidFill>
              </a:rPr>
              <a:t>n</a:t>
            </a:r>
            <a:r>
              <a:rPr lang="zh-CN" altLang="en-US" sz="2400" b="1" dirty="0">
                <a:solidFill>
                  <a:srgbClr val="996633"/>
                </a:solidFill>
              </a:rPr>
              <a:t>：选择器地址码位数                          </a:t>
            </a:r>
            <a:r>
              <a:rPr lang="en-US" altLang="zh-CN" sz="2400" b="1" dirty="0">
                <a:solidFill>
                  <a:srgbClr val="996633"/>
                </a:solidFill>
              </a:rPr>
              <a:t>8</a:t>
            </a:r>
            <a:r>
              <a:rPr lang="zh-CN" altLang="en-US" sz="2400" b="1" dirty="0">
                <a:solidFill>
                  <a:srgbClr val="996633"/>
                </a:solidFill>
              </a:rPr>
              <a:t>选</a:t>
            </a:r>
            <a:r>
              <a:rPr lang="en-US" altLang="zh-CN" sz="2400" b="1" dirty="0">
                <a:solidFill>
                  <a:srgbClr val="996633"/>
                </a:solidFill>
              </a:rPr>
              <a:t>1</a:t>
            </a:r>
            <a:r>
              <a:rPr lang="zh-CN" altLang="en-US" sz="2400" b="1" dirty="0">
                <a:solidFill>
                  <a:srgbClr val="996633"/>
                </a:solidFill>
              </a:rPr>
              <a:t>数据选择器</a:t>
            </a:r>
            <a:r>
              <a:rPr lang="en-US" altLang="zh-CN" sz="2400" b="1" dirty="0">
                <a:solidFill>
                  <a:srgbClr val="996633"/>
                </a:solidFill>
              </a:rPr>
              <a:t>74LS151</a:t>
            </a:r>
          </a:p>
          <a:p>
            <a:pPr eaLnBrk="1" hangingPunct="1">
              <a:lnSpc>
                <a:spcPct val="120000"/>
              </a:lnSpc>
              <a:buNone/>
            </a:pPr>
            <a:r>
              <a:rPr lang="en-US" altLang="zh-CN" sz="2400" b="1" dirty="0">
                <a:solidFill>
                  <a:srgbClr val="003399"/>
                </a:solidFill>
              </a:rPr>
              <a:t>⑵</a:t>
            </a:r>
            <a:r>
              <a:rPr lang="zh-CN" altLang="en-US" sz="2400" b="1" dirty="0">
                <a:solidFill>
                  <a:srgbClr val="003399"/>
                </a:solidFill>
              </a:rPr>
              <a:t>写逻辑表达式</a:t>
            </a:r>
          </a:p>
          <a:p>
            <a:pPr eaLnBrk="1" hangingPunct="1">
              <a:lnSpc>
                <a:spcPct val="120000"/>
              </a:lnSpc>
              <a:buNone/>
            </a:pPr>
            <a:r>
              <a:rPr lang="zh-CN" altLang="en-US" sz="2400" b="1" dirty="0">
                <a:solidFill>
                  <a:schemeClr val="tx2"/>
                </a:solidFill>
              </a:rPr>
              <a:t>逻辑函数的标准与或式</a:t>
            </a:r>
          </a:p>
          <a:p>
            <a:pPr eaLnBrk="1" hangingPunct="1">
              <a:lnSpc>
                <a:spcPct val="120000"/>
              </a:lnSpc>
              <a:buNone/>
            </a:pPr>
            <a:r>
              <a:rPr lang="zh-CN" altLang="en-US" sz="2400" b="1" dirty="0">
                <a:solidFill>
                  <a:schemeClr val="tx2"/>
                </a:solidFill>
              </a:rPr>
              <a:t>数据选择器输出信号表达式</a:t>
            </a:r>
          </a:p>
          <a:p>
            <a:pPr eaLnBrk="1" hangingPunct="1">
              <a:lnSpc>
                <a:spcPct val="120000"/>
              </a:lnSpc>
              <a:buNone/>
            </a:pPr>
            <a:r>
              <a:rPr lang="zh-CN" altLang="en-US" sz="2400" b="1" dirty="0">
                <a:solidFill>
                  <a:srgbClr val="003399"/>
                </a:solidFill>
              </a:rPr>
              <a:t>⑶求选择器输入变量的表达式</a:t>
            </a:r>
          </a:p>
          <a:p>
            <a:pPr eaLnBrk="1" hangingPunct="1">
              <a:lnSpc>
                <a:spcPct val="120000"/>
              </a:lnSpc>
              <a:buNone/>
            </a:pPr>
            <a:r>
              <a:rPr lang="zh-CN" altLang="en-US" sz="2400" b="1" dirty="0">
                <a:solidFill>
                  <a:schemeClr val="tx2"/>
                </a:solidFill>
              </a:rPr>
              <a:t>对照比较确定个输入变量</a:t>
            </a:r>
          </a:p>
          <a:p>
            <a:pPr eaLnBrk="1" hangingPunct="1">
              <a:lnSpc>
                <a:spcPct val="120000"/>
              </a:lnSpc>
              <a:buNone/>
            </a:pPr>
            <a:r>
              <a:rPr lang="zh-CN" altLang="en-US" sz="2400" b="1" dirty="0">
                <a:solidFill>
                  <a:srgbClr val="003399"/>
                </a:solidFill>
              </a:rPr>
              <a:t>⑷画连线图</a:t>
            </a:r>
          </a:p>
        </p:txBody>
      </p:sp>
      <p:grpSp>
        <p:nvGrpSpPr>
          <p:cNvPr id="290820" name="Group 4"/>
          <p:cNvGrpSpPr/>
          <p:nvPr/>
        </p:nvGrpSpPr>
        <p:grpSpPr>
          <a:xfrm>
            <a:off x="3303588" y="1863725"/>
            <a:ext cx="1958975" cy="528638"/>
            <a:chOff x="2018" y="1237"/>
            <a:chExt cx="1315" cy="333"/>
          </a:xfrm>
        </p:grpSpPr>
        <p:sp>
          <p:nvSpPr>
            <p:cNvPr id="122885" name="AutoShape 5"/>
            <p:cNvSpPr/>
            <p:nvPr/>
          </p:nvSpPr>
          <p:spPr>
            <a:xfrm>
              <a:off x="2018" y="1480"/>
              <a:ext cx="1315" cy="90"/>
            </a:xfrm>
            <a:prstGeom prst="rightArrow">
              <a:avLst>
                <a:gd name="adj1" fmla="val 50000"/>
                <a:gd name="adj2" fmla="val 365277"/>
              </a:avLst>
            </a:prstGeom>
            <a:solidFill>
              <a:srgbClr val="FF00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2886" name="Text Box 6"/>
            <p:cNvSpPr txBox="1"/>
            <p:nvPr/>
          </p:nvSpPr>
          <p:spPr>
            <a:xfrm>
              <a:off x="2336" y="1237"/>
              <a:ext cx="63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FF"/>
                  </a:solidFill>
                </a:rPr>
                <a:t>n=k-1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290818">
                                            <p:txEl>
                                              <p:pRg st="1" end="1"/>
                                            </p:txEl>
                                          </p:spTgt>
                                        </p:tgtEl>
                                        <p:attrNameLst>
                                          <p:attrName>style.visibility</p:attrName>
                                        </p:attrNameLst>
                                      </p:cBhvr>
                                      <p:to>
                                        <p:strVal val="visible"/>
                                      </p:to>
                                    </p:set>
                                    <p:animEffect transition="in" filter="barn(inHorizontal)">
                                      <p:cBhvr>
                                        <p:cTn id="7" dur="500"/>
                                        <p:tgtEl>
                                          <p:spTgt spid="29081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290818">
                                            <p:txEl>
                                              <p:pRg st="2" end="2"/>
                                            </p:txEl>
                                          </p:spTgt>
                                        </p:tgtEl>
                                        <p:attrNameLst>
                                          <p:attrName>style.visibility</p:attrName>
                                        </p:attrNameLst>
                                      </p:cBhvr>
                                      <p:to>
                                        <p:strVal val="visible"/>
                                      </p:to>
                                    </p:set>
                                    <p:animEffect transition="in" filter="barn(inHorizontal)">
                                      <p:cBhvr>
                                        <p:cTn id="12" dur="500"/>
                                        <p:tgtEl>
                                          <p:spTgt spid="290818">
                                            <p:txEl>
                                              <p:pRg st="2" end="2"/>
                                            </p:txEl>
                                          </p:spTgt>
                                        </p:tgtEl>
                                      </p:cBhvr>
                                    </p:animEffect>
                                  </p:childTnLst>
                                </p:cTn>
                              </p:par>
                              <p:par>
                                <p:cTn id="13" presetID="16" presetClass="entr" presetSubtype="26" fill="hold" nodeType="withEffect">
                                  <p:stCondLst>
                                    <p:cond delay="0"/>
                                  </p:stCondLst>
                                  <p:childTnLst>
                                    <p:set>
                                      <p:cBhvr>
                                        <p:cTn id="14" dur="1" fill="hold">
                                          <p:stCondLst>
                                            <p:cond delay="0"/>
                                          </p:stCondLst>
                                        </p:cTn>
                                        <p:tgtEl>
                                          <p:spTgt spid="290818">
                                            <p:txEl>
                                              <p:pRg st="3" end="3"/>
                                            </p:txEl>
                                          </p:spTgt>
                                        </p:tgtEl>
                                        <p:attrNameLst>
                                          <p:attrName>style.visibility</p:attrName>
                                        </p:attrNameLst>
                                      </p:cBhvr>
                                      <p:to>
                                        <p:strVal val="visible"/>
                                      </p:to>
                                    </p:set>
                                    <p:animEffect transition="in" filter="barn(inHorizontal)">
                                      <p:cBhvr>
                                        <p:cTn id="15" dur="500"/>
                                        <p:tgtEl>
                                          <p:spTgt spid="29081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290820"/>
                                        </p:tgtEl>
                                        <p:attrNameLst>
                                          <p:attrName>style.visibility</p:attrName>
                                        </p:attrNameLst>
                                      </p:cBhvr>
                                      <p:to>
                                        <p:strVal val="visible"/>
                                      </p:to>
                                    </p:set>
                                    <p:anim calcmode="lin" valueType="num">
                                      <p:cBhvr additive="base">
                                        <p:cTn id="20" dur="500" fill="hold"/>
                                        <p:tgtEl>
                                          <p:spTgt spid="290820"/>
                                        </p:tgtEl>
                                        <p:attrNameLst>
                                          <p:attrName>ppt_x</p:attrName>
                                        </p:attrNameLst>
                                      </p:cBhvr>
                                      <p:tavLst>
                                        <p:tav tm="0">
                                          <p:val>
                                            <p:strVal val="0-#ppt_w/2"/>
                                          </p:val>
                                        </p:tav>
                                        <p:tav tm="100000">
                                          <p:val>
                                            <p:strVal val="#ppt_x"/>
                                          </p:val>
                                        </p:tav>
                                      </p:tavLst>
                                    </p:anim>
                                    <p:anim calcmode="lin" valueType="num">
                                      <p:cBhvr additive="base">
                                        <p:cTn id="21" dur="500" fill="hold"/>
                                        <p:tgtEl>
                                          <p:spTgt spid="290820"/>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6" fill="hold" nodeType="clickEffect">
                                  <p:stCondLst>
                                    <p:cond delay="0"/>
                                  </p:stCondLst>
                                  <p:childTnLst>
                                    <p:set>
                                      <p:cBhvr>
                                        <p:cTn id="25" dur="1" fill="hold">
                                          <p:stCondLst>
                                            <p:cond delay="0"/>
                                          </p:stCondLst>
                                        </p:cTn>
                                        <p:tgtEl>
                                          <p:spTgt spid="290818">
                                            <p:txEl>
                                              <p:pRg st="4" end="4"/>
                                            </p:txEl>
                                          </p:spTgt>
                                        </p:tgtEl>
                                        <p:attrNameLst>
                                          <p:attrName>style.visibility</p:attrName>
                                        </p:attrNameLst>
                                      </p:cBhvr>
                                      <p:to>
                                        <p:strVal val="visible"/>
                                      </p:to>
                                    </p:set>
                                    <p:animEffect transition="in" filter="barn(inHorizontal)">
                                      <p:cBhvr>
                                        <p:cTn id="26" dur="500"/>
                                        <p:tgtEl>
                                          <p:spTgt spid="29081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6" fill="hold" nodeType="clickEffect">
                                  <p:stCondLst>
                                    <p:cond delay="0"/>
                                  </p:stCondLst>
                                  <p:childTnLst>
                                    <p:set>
                                      <p:cBhvr>
                                        <p:cTn id="30" dur="1" fill="hold">
                                          <p:stCondLst>
                                            <p:cond delay="0"/>
                                          </p:stCondLst>
                                        </p:cTn>
                                        <p:tgtEl>
                                          <p:spTgt spid="290818">
                                            <p:txEl>
                                              <p:pRg st="5" end="5"/>
                                            </p:txEl>
                                          </p:spTgt>
                                        </p:tgtEl>
                                        <p:attrNameLst>
                                          <p:attrName>style.visibility</p:attrName>
                                        </p:attrNameLst>
                                      </p:cBhvr>
                                      <p:to>
                                        <p:strVal val="visible"/>
                                      </p:to>
                                    </p:set>
                                    <p:animEffect transition="in" filter="barn(inHorizontal)">
                                      <p:cBhvr>
                                        <p:cTn id="31" dur="500"/>
                                        <p:tgtEl>
                                          <p:spTgt spid="290818">
                                            <p:txEl>
                                              <p:pRg st="5" end="5"/>
                                            </p:txEl>
                                          </p:spTgt>
                                        </p:tgtEl>
                                      </p:cBhvr>
                                    </p:animEffect>
                                  </p:childTnLst>
                                </p:cTn>
                              </p:par>
                            </p:childTnLst>
                          </p:cTn>
                        </p:par>
                        <p:par>
                          <p:cTn id="32" fill="hold">
                            <p:stCondLst>
                              <p:cond delay="500"/>
                            </p:stCondLst>
                            <p:childTnLst>
                              <p:par>
                                <p:cTn id="33" presetID="16" presetClass="entr" presetSubtype="26" fill="hold" nodeType="afterEffect">
                                  <p:stCondLst>
                                    <p:cond delay="0"/>
                                  </p:stCondLst>
                                  <p:childTnLst>
                                    <p:set>
                                      <p:cBhvr>
                                        <p:cTn id="34" dur="1" fill="hold">
                                          <p:stCondLst>
                                            <p:cond delay="0"/>
                                          </p:stCondLst>
                                        </p:cTn>
                                        <p:tgtEl>
                                          <p:spTgt spid="290818">
                                            <p:txEl>
                                              <p:pRg st="6" end="6"/>
                                            </p:txEl>
                                          </p:spTgt>
                                        </p:tgtEl>
                                        <p:attrNameLst>
                                          <p:attrName>style.visibility</p:attrName>
                                        </p:attrNameLst>
                                      </p:cBhvr>
                                      <p:to>
                                        <p:strVal val="visible"/>
                                      </p:to>
                                    </p:set>
                                    <p:animEffect transition="in" filter="barn(inHorizontal)">
                                      <p:cBhvr>
                                        <p:cTn id="35" dur="500"/>
                                        <p:tgtEl>
                                          <p:spTgt spid="29081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90818">
                                            <p:txEl>
                                              <p:pRg st="7" end="7"/>
                                            </p:txEl>
                                          </p:spTgt>
                                        </p:tgtEl>
                                        <p:attrNameLst>
                                          <p:attrName>style.visibility</p:attrName>
                                        </p:attrNameLst>
                                      </p:cBhvr>
                                      <p:to>
                                        <p:strVal val="visible"/>
                                      </p:to>
                                    </p:set>
                                    <p:animEffect transition="in" filter="wipe(down)">
                                      <p:cBhvr>
                                        <p:cTn id="40" dur="500"/>
                                        <p:tgtEl>
                                          <p:spTgt spid="290818">
                                            <p:txEl>
                                              <p:pRg st="7" end="7"/>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290818">
                                            <p:txEl>
                                              <p:pRg st="8" end="8"/>
                                            </p:txEl>
                                          </p:spTgt>
                                        </p:tgtEl>
                                        <p:attrNameLst>
                                          <p:attrName>style.visibility</p:attrName>
                                        </p:attrNameLst>
                                      </p:cBhvr>
                                      <p:to>
                                        <p:strVal val="visible"/>
                                      </p:to>
                                    </p:set>
                                    <p:animEffect transition="in" filter="wipe(down)">
                                      <p:cBhvr>
                                        <p:cTn id="43" dur="500"/>
                                        <p:tgtEl>
                                          <p:spTgt spid="290818">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90818">
                                            <p:txEl>
                                              <p:pRg st="9" end="9"/>
                                            </p:txEl>
                                          </p:spTgt>
                                        </p:tgtEl>
                                        <p:attrNameLst>
                                          <p:attrName>style.visibility</p:attrName>
                                        </p:attrNameLst>
                                      </p:cBhvr>
                                      <p:to>
                                        <p:strVal val="visible"/>
                                      </p:to>
                                    </p:set>
                                    <p:animEffect transition="in" filter="wipe(down)">
                                      <p:cBhvr>
                                        <p:cTn id="48" dur="500"/>
                                        <p:tgtEl>
                                          <p:spTgt spid="2908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6"/>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a:t>
            </a:fld>
            <a:r>
              <a:rPr lang="zh-CN" altLang="en-US" sz="1400" dirty="0"/>
              <a:t>）</a:t>
            </a:r>
          </a:p>
        </p:txBody>
      </p:sp>
      <p:sp>
        <p:nvSpPr>
          <p:cNvPr id="15363" name="Rectangle 2"/>
          <p:cNvSpPr/>
          <p:nvPr/>
        </p:nvSpPr>
        <p:spPr>
          <a:xfrm>
            <a:off x="627063" y="407988"/>
            <a:ext cx="6508750" cy="427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第二步：原式可变换为</a:t>
            </a:r>
            <a:endParaRPr lang="zh-CN" altLang="en-US" sz="2800" b="1" i="1" dirty="0">
              <a:latin typeface="黑体" panose="02010609060101010101" pitchFamily="49" charset="-122"/>
              <a:ea typeface="黑体" panose="02010609060101010101" pitchFamily="49" charset="-122"/>
            </a:endParaRPr>
          </a:p>
        </p:txBody>
      </p:sp>
      <p:sp>
        <p:nvSpPr>
          <p:cNvPr id="392247" name="Rectangle 55"/>
          <p:cNvSpPr/>
          <p:nvPr/>
        </p:nvSpPr>
        <p:spPr>
          <a:xfrm>
            <a:off x="200025" y="2405063"/>
            <a:ext cx="4797425" cy="30813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第四步：确定电路的逻辑功能。</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由真值表可知，三个变量输入</a:t>
            </a:r>
            <a:r>
              <a:rPr lang="zh-CN" altLang="en-US" sz="2800" b="1" i="1" dirty="0">
                <a:ea typeface="黑体" panose="02010609060101010101" pitchFamily="49" charset="-122"/>
              </a:rPr>
              <a:t>Ａ</a:t>
            </a:r>
            <a:r>
              <a:rPr lang="zh-CN" altLang="en-US" sz="2800" b="1" dirty="0">
                <a:ea typeface="黑体" panose="02010609060101010101" pitchFamily="49" charset="-122"/>
              </a:rPr>
              <a:t>，</a:t>
            </a:r>
            <a:r>
              <a:rPr lang="zh-CN" altLang="en-US" sz="2800" b="1" i="1" dirty="0">
                <a:ea typeface="黑体" panose="02010609060101010101" pitchFamily="49" charset="-122"/>
              </a:rPr>
              <a:t>Ｂ</a:t>
            </a:r>
            <a:r>
              <a:rPr lang="zh-CN" altLang="en-US" sz="2800" b="1" dirty="0">
                <a:ea typeface="黑体" panose="02010609060101010101" pitchFamily="49" charset="-122"/>
              </a:rPr>
              <a:t>，</a:t>
            </a:r>
            <a:r>
              <a:rPr lang="zh-CN" altLang="en-US" sz="2800" b="1" i="1" dirty="0">
                <a:ea typeface="黑体" panose="02010609060101010101" pitchFamily="49" charset="-122"/>
              </a:rPr>
              <a:t>Ｃ</a:t>
            </a:r>
            <a:r>
              <a:rPr lang="zh-CN" altLang="en-US" sz="2800" b="1" dirty="0">
                <a:latin typeface="黑体" panose="02010609060101010101" pitchFamily="49" charset="-122"/>
                <a:ea typeface="黑体" panose="02010609060101010101" pitchFamily="49" charset="-122"/>
              </a:rPr>
              <a:t>，只有两个及两个以上变量取值为</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时，输出才为</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。可见电路可实现</a:t>
            </a:r>
            <a:r>
              <a:rPr lang="zh-CN" altLang="en-US" sz="2800" b="1" dirty="0">
                <a:solidFill>
                  <a:srgbClr val="993300"/>
                </a:solidFill>
                <a:latin typeface="黑体" panose="02010609060101010101" pitchFamily="49" charset="-122"/>
                <a:ea typeface="黑体" panose="02010609060101010101" pitchFamily="49" charset="-122"/>
              </a:rPr>
              <a:t>多数表决</a:t>
            </a:r>
            <a:r>
              <a:rPr lang="zh-CN" altLang="en-US" sz="2800" b="1" dirty="0">
                <a:latin typeface="黑体" panose="02010609060101010101" pitchFamily="49" charset="-122"/>
                <a:ea typeface="黑体" panose="02010609060101010101" pitchFamily="49" charset="-122"/>
              </a:rPr>
              <a:t>逻辑功能。</a:t>
            </a:r>
          </a:p>
        </p:txBody>
      </p:sp>
      <p:graphicFrame>
        <p:nvGraphicFramePr>
          <p:cNvPr id="392248" name="Object 56"/>
          <p:cNvGraphicFramePr>
            <a:graphicFrameLocks noGrp="1" noChangeAspect="1"/>
          </p:cNvGraphicFramePr>
          <p:nvPr>
            <p:ph sz="half" idx="1" hasCustomPrompt="1"/>
          </p:nvPr>
        </p:nvGraphicFramePr>
        <p:xfrm>
          <a:off x="1246188" y="946150"/>
          <a:ext cx="5521325" cy="655638"/>
        </p:xfrm>
        <a:graphic>
          <a:graphicData uri="http://schemas.openxmlformats.org/presentationml/2006/ole">
            <mc:AlternateContent xmlns:mc="http://schemas.openxmlformats.org/markup-compatibility/2006">
              <mc:Choice xmlns:v="urn:schemas-microsoft-com:vml" Requires="v">
                <p:oleObj spid="_x0000_s7189" r:id="rId3" imgW="2032000" imgH="241300" progId="Equation.DSMT4">
                  <p:embed/>
                </p:oleObj>
              </mc:Choice>
              <mc:Fallback>
                <p:oleObj r:id="rId3" imgW="2032000" imgH="241300" progId="Equation.DSMT4">
                  <p:embed/>
                  <p:pic>
                    <p:nvPicPr>
                      <p:cNvPr id="0" name="图片 3077"/>
                      <p:cNvPicPr/>
                      <p:nvPr/>
                    </p:nvPicPr>
                    <p:blipFill>
                      <a:blip r:embed="rId4"/>
                      <a:srcRect/>
                      <a:stretch>
                        <a:fillRect/>
                      </a:stretch>
                    </p:blipFill>
                    <p:spPr>
                      <a:xfrm>
                        <a:off x="1246188" y="946150"/>
                        <a:ext cx="5521325" cy="655638"/>
                      </a:xfrm>
                      <a:prstGeom prst="rect">
                        <a:avLst/>
                      </a:prstGeom>
                      <a:solidFill>
                        <a:srgbClr val="FFDCB9">
                          <a:alpha val="100000"/>
                        </a:srgbClr>
                      </a:solidFill>
                      <a:ln>
                        <a:solidFill>
                          <a:schemeClr val="bg2">
                            <a:alpha val="100000"/>
                          </a:schemeClr>
                        </a:solidFill>
                        <a:miter lim="800000"/>
                        <a:headEnd/>
                        <a:tailEnd/>
                      </a:ln>
                    </p:spPr>
                  </p:pic>
                </p:oleObj>
              </mc:Fallback>
            </mc:AlternateContent>
          </a:graphicData>
        </a:graphic>
      </p:graphicFrame>
      <p:sp>
        <p:nvSpPr>
          <p:cNvPr id="392249" name="Rectangle 57"/>
          <p:cNvSpPr/>
          <p:nvPr/>
        </p:nvSpPr>
        <p:spPr>
          <a:xfrm>
            <a:off x="555625" y="1722438"/>
            <a:ext cx="5722938" cy="427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第三步：列出真值表如表所示。</a:t>
            </a:r>
          </a:p>
        </p:txBody>
      </p:sp>
      <p:graphicFrame>
        <p:nvGraphicFramePr>
          <p:cNvPr id="392306" name="Group 114"/>
          <p:cNvGraphicFramePr>
            <a:graphicFrameLocks noGrp="1"/>
          </p:cNvGraphicFramePr>
          <p:nvPr>
            <p:ph sz="half" idx="1"/>
          </p:nvPr>
        </p:nvGraphicFramePr>
        <p:xfrm>
          <a:off x="5576888" y="2152650"/>
          <a:ext cx="3409950" cy="4114800"/>
        </p:xfrm>
        <a:graphic>
          <a:graphicData uri="http://schemas.openxmlformats.org/drawingml/2006/table">
            <a:tbl>
              <a:tblPr/>
              <a:tblGrid>
                <a:gridCol w="852487">
                  <a:extLst>
                    <a:ext uri="{9D8B030D-6E8A-4147-A177-3AD203B41FA5}">
                      <a16:colId xmlns:a16="http://schemas.microsoft.com/office/drawing/2014/main" val="20000"/>
                    </a:ext>
                  </a:extLst>
                </a:gridCol>
                <a:gridCol w="852488">
                  <a:extLst>
                    <a:ext uri="{9D8B030D-6E8A-4147-A177-3AD203B41FA5}">
                      <a16:colId xmlns:a16="http://schemas.microsoft.com/office/drawing/2014/main" val="20001"/>
                    </a:ext>
                  </a:extLst>
                </a:gridCol>
                <a:gridCol w="852487">
                  <a:extLst>
                    <a:ext uri="{9D8B030D-6E8A-4147-A177-3AD203B41FA5}">
                      <a16:colId xmlns:a16="http://schemas.microsoft.com/office/drawing/2014/main" val="20002"/>
                    </a:ext>
                  </a:extLst>
                </a:gridCol>
                <a:gridCol w="852488">
                  <a:extLst>
                    <a:ext uri="{9D8B030D-6E8A-4147-A177-3AD203B41FA5}">
                      <a16:colId xmlns:a16="http://schemas.microsoft.com/office/drawing/2014/main" val="20003"/>
                    </a:ext>
                  </a:extLst>
                </a:gridCol>
              </a:tblGrid>
              <a:tr h="3651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1" u="none" strike="noStrike" cap="none" normalizeH="0" baseline="0">
                          <a:ln>
                            <a:noFill/>
                          </a:ln>
                          <a:solidFill>
                            <a:srgbClr val="003399"/>
                          </a:solidFill>
                          <a:effectLst/>
                          <a:latin typeface="Times New Roman" panose="02020603050405020304" pitchFamily="18"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1" u="none" strike="noStrike" cap="none" normalizeH="0" baseline="0">
                          <a:ln>
                            <a:noFill/>
                          </a:ln>
                          <a:solidFill>
                            <a:srgbClr val="003399"/>
                          </a:solidFill>
                          <a:effectLst/>
                          <a:latin typeface="Times New Roman" panose="02020603050405020304" pitchFamily="18"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1" u="none" strike="noStrike" cap="none" normalizeH="0" baseline="0">
                          <a:ln>
                            <a:noFill/>
                          </a:ln>
                          <a:solidFill>
                            <a:srgbClr val="003399"/>
                          </a:solidFill>
                          <a:effectLst/>
                          <a:latin typeface="Times New Roman" panose="02020603050405020304" pitchFamily="18"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1" u="none" strike="noStrike" cap="none" normalizeH="0" baseline="0">
                          <a:ln>
                            <a:noFill/>
                          </a:ln>
                          <a:solidFill>
                            <a:srgbClr val="003399"/>
                          </a:solidFill>
                          <a:effectLst/>
                          <a:latin typeface="Times New Roman" panose="02020603050405020304" pitchFamily="18"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1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1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003399"/>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2248"/>
                                        </p:tgtEl>
                                        <p:attrNameLst>
                                          <p:attrName>style.visibility</p:attrName>
                                        </p:attrNameLst>
                                      </p:cBhvr>
                                      <p:to>
                                        <p:strVal val="visible"/>
                                      </p:to>
                                    </p:set>
                                    <p:animEffect transition="in" filter="dissolve">
                                      <p:cBhvr>
                                        <p:cTn id="7" dur="500"/>
                                        <p:tgtEl>
                                          <p:spTgt spid="39224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92249">
                                            <p:txEl>
                                              <p:pRg st="0" end="0"/>
                                            </p:txEl>
                                          </p:spTgt>
                                        </p:tgtEl>
                                        <p:attrNameLst>
                                          <p:attrName>style.visibility</p:attrName>
                                        </p:attrNameLst>
                                      </p:cBhvr>
                                      <p:to>
                                        <p:strVal val="visible"/>
                                      </p:to>
                                    </p:set>
                                    <p:animEffect transition="in" filter="barn(inHorizontal)">
                                      <p:cBhvr>
                                        <p:cTn id="12" dur="500"/>
                                        <p:tgtEl>
                                          <p:spTgt spid="392249">
                                            <p:txEl>
                                              <p:pRg st="0" end="0"/>
                                            </p:txEl>
                                          </p:spTgt>
                                        </p:tgtEl>
                                      </p:cBhvr>
                                    </p:animEffect>
                                  </p:childTnLst>
                                </p:cTn>
                              </p:par>
                            </p:childTnLst>
                          </p:cTn>
                        </p:par>
                        <p:par>
                          <p:cTn id="13" fill="hold">
                            <p:stCondLst>
                              <p:cond delay="500"/>
                            </p:stCondLst>
                            <p:childTnLst>
                              <p:par>
                                <p:cTn id="14" presetID="23" presetClass="entr" presetSubtype="16" fill="hold" nodeType="afterEffect">
                                  <p:stCondLst>
                                    <p:cond delay="0"/>
                                  </p:stCondLst>
                                  <p:childTnLst>
                                    <p:set>
                                      <p:cBhvr>
                                        <p:cTn id="15" dur="1" fill="hold">
                                          <p:stCondLst>
                                            <p:cond delay="0"/>
                                          </p:stCondLst>
                                        </p:cTn>
                                        <p:tgtEl>
                                          <p:spTgt spid="392306"/>
                                        </p:tgtEl>
                                        <p:attrNameLst>
                                          <p:attrName>style.visibility</p:attrName>
                                        </p:attrNameLst>
                                      </p:cBhvr>
                                      <p:to>
                                        <p:strVal val="visible"/>
                                      </p:to>
                                    </p:set>
                                    <p:anim calcmode="lin" valueType="num">
                                      <p:cBhvr>
                                        <p:cTn id="16" dur="500" fill="hold"/>
                                        <p:tgtEl>
                                          <p:spTgt spid="392306"/>
                                        </p:tgtEl>
                                        <p:attrNameLst>
                                          <p:attrName>ppt_w</p:attrName>
                                        </p:attrNameLst>
                                      </p:cBhvr>
                                      <p:tavLst>
                                        <p:tav tm="0">
                                          <p:val>
                                            <p:fltVal val="0"/>
                                          </p:val>
                                        </p:tav>
                                        <p:tav tm="100000">
                                          <p:val>
                                            <p:strVal val="#ppt_w"/>
                                          </p:val>
                                        </p:tav>
                                      </p:tavLst>
                                    </p:anim>
                                    <p:anim calcmode="lin" valueType="num">
                                      <p:cBhvr>
                                        <p:cTn id="17" dur="500" fill="hold"/>
                                        <p:tgtEl>
                                          <p:spTgt spid="392306"/>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92247">
                                            <p:txEl>
                                              <p:pRg st="0" end="0"/>
                                            </p:txEl>
                                          </p:spTgt>
                                        </p:tgtEl>
                                        <p:attrNameLst>
                                          <p:attrName>style.visibility</p:attrName>
                                        </p:attrNameLst>
                                      </p:cBhvr>
                                      <p:to>
                                        <p:strVal val="visible"/>
                                      </p:to>
                                    </p:set>
                                    <p:anim calcmode="lin" valueType="num">
                                      <p:cBhvr additive="base">
                                        <p:cTn id="22" dur="500" fill="hold"/>
                                        <p:tgtEl>
                                          <p:spTgt spid="392247">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922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392247">
                                            <p:txEl>
                                              <p:pRg st="1" end="1"/>
                                            </p:txEl>
                                          </p:spTgt>
                                        </p:tgtEl>
                                        <p:attrNameLst>
                                          <p:attrName>style.visibility</p:attrName>
                                        </p:attrNameLst>
                                      </p:cBhvr>
                                      <p:to>
                                        <p:strVal val="visible"/>
                                      </p:to>
                                    </p:set>
                                    <p:anim calcmode="lin" valueType="num">
                                      <p:cBhvr additive="base">
                                        <p:cTn id="28" dur="500" fill="hold"/>
                                        <p:tgtEl>
                                          <p:spTgt spid="392247">
                                            <p:txEl>
                                              <p:pRg st="1" end="1"/>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922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47"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6"/>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110</a:t>
            </a:fld>
            <a:r>
              <a:rPr lang="zh-CN" altLang="en-US" sz="1400" dirty="0"/>
              <a:t>）</a:t>
            </a:r>
          </a:p>
        </p:txBody>
      </p:sp>
      <p:sp>
        <p:nvSpPr>
          <p:cNvPr id="291844" name="Rectangle 4"/>
          <p:cNvSpPr/>
          <p:nvPr/>
        </p:nvSpPr>
        <p:spPr>
          <a:xfrm>
            <a:off x="355600" y="681038"/>
            <a:ext cx="8016875" cy="51911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0000"/>
                </a:solidFill>
                <a:latin typeface="黑体" panose="02010609060101010101" pitchFamily="49" charset="-122"/>
                <a:ea typeface="黑体" panose="02010609060101010101" pitchFamily="49" charset="-122"/>
              </a:rPr>
              <a:t>例：</a:t>
            </a:r>
            <a:r>
              <a:rPr lang="zh-CN" altLang="en-US" sz="2800" b="1" dirty="0">
                <a:latin typeface="黑体" panose="02010609060101010101" pitchFamily="49" charset="-122"/>
                <a:ea typeface="黑体" panose="02010609060101010101" pitchFamily="49" charset="-122"/>
              </a:rPr>
              <a:t>试用数据选择器电路实现下列逻辑函数 </a:t>
            </a:r>
          </a:p>
        </p:txBody>
      </p:sp>
      <p:sp>
        <p:nvSpPr>
          <p:cNvPr id="291847" name="Text Box 7"/>
          <p:cNvSpPr txBox="1"/>
          <p:nvPr/>
        </p:nvSpPr>
        <p:spPr>
          <a:xfrm>
            <a:off x="487363" y="3840163"/>
            <a:ext cx="161290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ea typeface="黑体" panose="02010609060101010101" pitchFamily="49" charset="-122"/>
              </a:rPr>
              <a:t>经过比较</a:t>
            </a:r>
          </a:p>
        </p:txBody>
      </p:sp>
      <p:sp>
        <p:nvSpPr>
          <p:cNvPr id="291857" name="Text Box 17"/>
          <p:cNvSpPr txBox="1"/>
          <p:nvPr/>
        </p:nvSpPr>
        <p:spPr>
          <a:xfrm>
            <a:off x="2446338" y="5100638"/>
            <a:ext cx="322262" cy="730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sym typeface="Symbol" panose="05050102010706020507" pitchFamily="18" charset="2"/>
              </a:rPr>
              <a:t></a:t>
            </a:r>
          </a:p>
          <a:p>
            <a:pPr marL="0" lvl="0" indent="0" eaLnBrk="1" hangingPunct="1">
              <a:spcBef>
                <a:spcPct val="0"/>
              </a:spcBef>
              <a:buNone/>
            </a:pPr>
            <a:r>
              <a:rPr lang="en-US" altLang="zh-CN" sz="2400" b="1" dirty="0">
                <a:solidFill>
                  <a:srgbClr val="FF0000"/>
                </a:solidFill>
                <a:sym typeface="Symbol" panose="05050102010706020507" pitchFamily="18" charset="2"/>
              </a:rPr>
              <a:t>D</a:t>
            </a:r>
            <a:r>
              <a:rPr lang="en-US" altLang="zh-CN" sz="2400" b="1" baseline="-25000" dirty="0">
                <a:solidFill>
                  <a:srgbClr val="FF0000"/>
                </a:solidFill>
                <a:sym typeface="Symbol" panose="05050102010706020507" pitchFamily="18" charset="2"/>
              </a:rPr>
              <a:t>0</a:t>
            </a:r>
            <a:endParaRPr lang="en-US" altLang="zh-CN" sz="2400" b="1" baseline="-25000" dirty="0">
              <a:solidFill>
                <a:srgbClr val="FF0000"/>
              </a:solidFill>
            </a:endParaRPr>
          </a:p>
        </p:txBody>
      </p:sp>
      <p:sp>
        <p:nvSpPr>
          <p:cNvPr id="291861" name="Rectangle 21"/>
          <p:cNvSpPr>
            <a:spLocks noChangeArrowheads="1"/>
          </p:cNvSpPr>
          <p:nvPr/>
        </p:nvSpPr>
        <p:spPr bwMode="auto">
          <a:xfrm>
            <a:off x="300038" y="171450"/>
            <a:ext cx="5372100" cy="519113"/>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993300"/>
                </a:solidFill>
                <a:effectLst>
                  <a:outerShdw blurRad="38100" dist="38100" dir="2700000" algn="tl">
                    <a:srgbClr val="C0C0C0"/>
                  </a:outerShdw>
                </a:effectLst>
                <a:uLnTx/>
                <a:uFillTx/>
                <a:latin typeface="宋体" panose="02010600030101010101" pitchFamily="2" charset="-122"/>
                <a:ea typeface="黑体" panose="02010609060101010101" pitchFamily="49" charset="-122"/>
                <a:cs typeface="+mn-cs"/>
              </a:rPr>
              <a:t>二、应用举例</a:t>
            </a:r>
            <a:endParaRPr kumimoji="1" lang="zh-CN" altLang="en-US" sz="2800" b="1" i="1" u="none" strike="noStrike" kern="1200" cap="none" spc="0" normalizeH="0" baseline="0" noProof="0">
              <a:ln>
                <a:noFill/>
              </a:ln>
              <a:solidFill>
                <a:srgbClr val="993300"/>
              </a:solidFill>
              <a:effectLst>
                <a:outerShdw blurRad="38100" dist="38100" dir="2700000" algn="tl">
                  <a:srgbClr val="C0C0C0"/>
                </a:outerShdw>
              </a:effectLst>
              <a:uLnTx/>
              <a:uFillTx/>
              <a:latin typeface="" pitchFamily="18" charset="0"/>
              <a:ea typeface="黑体" panose="02010609060101010101" pitchFamily="49" charset="-122"/>
              <a:cs typeface="+mn-cs"/>
            </a:endParaRPr>
          </a:p>
        </p:txBody>
      </p:sp>
      <p:sp>
        <p:nvSpPr>
          <p:cNvPr id="291863" name="Text Box 23"/>
          <p:cNvSpPr txBox="1"/>
          <p:nvPr/>
        </p:nvSpPr>
        <p:spPr>
          <a:xfrm>
            <a:off x="142875" y="1800225"/>
            <a:ext cx="8772525" cy="1373188"/>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99"/>
                </a:solidFill>
              </a:rPr>
              <a:t>   </a:t>
            </a:r>
            <a:r>
              <a:rPr lang="zh-CN" altLang="en-US" sz="2800" b="1" dirty="0">
                <a:solidFill>
                  <a:srgbClr val="FF0000"/>
                </a:solidFill>
                <a:ea typeface="黑体" panose="02010609060101010101" pitchFamily="49" charset="-122"/>
              </a:rPr>
              <a:t>解：</a:t>
            </a:r>
            <a:r>
              <a:rPr lang="en-US" altLang="zh-CN" sz="2800" b="1" dirty="0">
                <a:solidFill>
                  <a:srgbClr val="003399"/>
                </a:solidFill>
              </a:rPr>
              <a:t>k=3</a:t>
            </a:r>
            <a:r>
              <a:rPr lang="zh-CN" altLang="en-US" sz="2800" b="1" dirty="0">
                <a:solidFill>
                  <a:srgbClr val="003399"/>
                </a:solidFill>
              </a:rPr>
              <a:t>，</a:t>
            </a:r>
            <a:r>
              <a:rPr lang="zh-CN" altLang="en-US" sz="2800" b="1" dirty="0">
                <a:solidFill>
                  <a:srgbClr val="003399"/>
                </a:solidFill>
                <a:ea typeface="黑体" panose="02010609060101010101" pitchFamily="49" charset="-122"/>
              </a:rPr>
              <a:t>则</a:t>
            </a:r>
            <a:r>
              <a:rPr lang="en-US" altLang="zh-CN" sz="2800" b="1" dirty="0">
                <a:solidFill>
                  <a:srgbClr val="003399"/>
                </a:solidFill>
              </a:rPr>
              <a:t>n=k-1=2</a:t>
            </a:r>
            <a:r>
              <a:rPr lang="zh-CN" altLang="en-US" sz="2800" b="1" dirty="0">
                <a:solidFill>
                  <a:srgbClr val="003399"/>
                </a:solidFill>
              </a:rPr>
              <a:t>，</a:t>
            </a:r>
            <a:r>
              <a:rPr lang="zh-CN" altLang="en-US" sz="2800" b="1" dirty="0">
                <a:solidFill>
                  <a:srgbClr val="003399"/>
                </a:solidFill>
                <a:ea typeface="黑体" panose="02010609060101010101" pitchFamily="49" charset="-122"/>
              </a:rPr>
              <a:t>选择</a:t>
            </a:r>
            <a:r>
              <a:rPr lang="en-US" altLang="zh-CN" sz="2800" b="1" dirty="0">
                <a:solidFill>
                  <a:srgbClr val="003399"/>
                </a:solidFill>
              </a:rPr>
              <a:t>4</a:t>
            </a:r>
            <a:r>
              <a:rPr lang="zh-CN" altLang="en-US" sz="2800" b="1" dirty="0">
                <a:solidFill>
                  <a:srgbClr val="003399"/>
                </a:solidFill>
                <a:ea typeface="黑体" panose="02010609060101010101" pitchFamily="49" charset="-122"/>
              </a:rPr>
              <a:t>选</a:t>
            </a:r>
            <a:r>
              <a:rPr lang="en-US" altLang="zh-CN" sz="2800" b="1" dirty="0">
                <a:solidFill>
                  <a:srgbClr val="003399"/>
                </a:solidFill>
              </a:rPr>
              <a:t>1</a:t>
            </a:r>
            <a:r>
              <a:rPr lang="zh-CN" altLang="en-US" sz="2800" b="1" dirty="0">
                <a:solidFill>
                  <a:srgbClr val="003399"/>
                </a:solidFill>
                <a:ea typeface="黑体" panose="02010609060101010101" pitchFamily="49" charset="-122"/>
              </a:rPr>
              <a:t>数据选择器</a:t>
            </a:r>
            <a:r>
              <a:rPr lang="en-US" altLang="zh-CN" sz="2800" b="1" dirty="0">
                <a:solidFill>
                  <a:srgbClr val="003399"/>
                </a:solidFill>
              </a:rPr>
              <a:t>74LS153</a:t>
            </a:r>
          </a:p>
          <a:p>
            <a:pPr marL="0" lvl="0" indent="0" eaLnBrk="1" hangingPunct="1">
              <a:spcBef>
                <a:spcPct val="0"/>
              </a:spcBef>
              <a:buNone/>
            </a:pPr>
            <a:r>
              <a:rPr lang="zh-CN" altLang="en-US" sz="2800" b="1" dirty="0">
                <a:solidFill>
                  <a:srgbClr val="003399"/>
                </a:solidFill>
                <a:latin typeface="黑体" panose="02010609060101010101" pitchFamily="49" charset="-122"/>
                <a:ea typeface="黑体" panose="02010609060101010101" pitchFamily="49" charset="-122"/>
              </a:rPr>
              <a:t>将</a:t>
            </a:r>
            <a:r>
              <a:rPr lang="en-US" altLang="zh-CN" sz="2800" b="1" i="1" dirty="0">
                <a:solidFill>
                  <a:srgbClr val="003399"/>
                </a:solidFill>
                <a:ea typeface="黑体" panose="02010609060101010101" pitchFamily="49" charset="-122"/>
              </a:rPr>
              <a:t>A</a:t>
            </a:r>
            <a:r>
              <a:rPr lang="zh-CN" altLang="en-US" sz="2800" b="1" dirty="0">
                <a:solidFill>
                  <a:srgbClr val="003399"/>
                </a:solidFill>
                <a:ea typeface="黑体" panose="02010609060101010101" pitchFamily="49" charset="-122"/>
              </a:rPr>
              <a:t>、</a:t>
            </a:r>
            <a:r>
              <a:rPr lang="en-US" altLang="zh-CN" sz="2800" b="1" i="1" dirty="0">
                <a:solidFill>
                  <a:srgbClr val="003399"/>
                </a:solidFill>
                <a:ea typeface="黑体" panose="02010609060101010101" pitchFamily="49" charset="-122"/>
              </a:rPr>
              <a:t>B</a:t>
            </a:r>
            <a:r>
              <a:rPr lang="zh-CN" altLang="en-US" sz="2800" b="1" dirty="0">
                <a:solidFill>
                  <a:srgbClr val="003399"/>
                </a:solidFill>
                <a:latin typeface="黑体" panose="02010609060101010101" pitchFamily="49" charset="-122"/>
                <a:ea typeface="黑体" panose="02010609060101010101" pitchFamily="49" charset="-122"/>
              </a:rPr>
              <a:t>分别对应</a:t>
            </a:r>
            <a:r>
              <a:rPr lang="en-US" altLang="zh-CN" sz="2800" b="1" i="1" dirty="0">
                <a:solidFill>
                  <a:srgbClr val="003399"/>
                </a:solidFill>
              </a:rPr>
              <a:t>A</a:t>
            </a:r>
            <a:r>
              <a:rPr lang="en-US" altLang="zh-CN" sz="2800" b="1" baseline="-25000" dirty="0">
                <a:solidFill>
                  <a:srgbClr val="003399"/>
                </a:solidFill>
              </a:rPr>
              <a:t>1</a:t>
            </a:r>
            <a:r>
              <a:rPr lang="zh-CN" altLang="en-US" sz="2800" b="1" dirty="0">
                <a:solidFill>
                  <a:srgbClr val="003399"/>
                </a:solidFill>
              </a:rPr>
              <a:t>、</a:t>
            </a:r>
            <a:r>
              <a:rPr lang="en-US" altLang="zh-CN" sz="2800" b="1" i="1" dirty="0">
                <a:solidFill>
                  <a:srgbClr val="003399"/>
                </a:solidFill>
              </a:rPr>
              <a:t>A</a:t>
            </a:r>
            <a:r>
              <a:rPr lang="en-US" altLang="zh-CN" sz="2800" b="1" baseline="-25000" dirty="0">
                <a:solidFill>
                  <a:srgbClr val="003399"/>
                </a:solidFill>
              </a:rPr>
              <a:t>0</a:t>
            </a:r>
            <a:r>
              <a:rPr lang="en-US" altLang="zh-CN" sz="2800" b="1" dirty="0">
                <a:solidFill>
                  <a:srgbClr val="003399"/>
                </a:solidFill>
              </a:rPr>
              <a:t> </a:t>
            </a:r>
            <a:r>
              <a:rPr lang="zh-CN" altLang="en-US" sz="2800" b="1" dirty="0">
                <a:solidFill>
                  <a:srgbClr val="003399"/>
                </a:solidFill>
              </a:rPr>
              <a:t>，</a:t>
            </a:r>
            <a:r>
              <a:rPr lang="en-US" altLang="zh-CN" sz="2800" b="1" i="1" dirty="0">
                <a:solidFill>
                  <a:srgbClr val="003399"/>
                </a:solidFill>
              </a:rPr>
              <a:t>C</a:t>
            </a:r>
            <a:r>
              <a:rPr lang="zh-CN" altLang="en-US" sz="2800" b="1" dirty="0">
                <a:solidFill>
                  <a:srgbClr val="003399"/>
                </a:solidFill>
                <a:ea typeface="黑体" panose="02010609060101010101" pitchFamily="49" charset="-122"/>
              </a:rPr>
              <a:t>对应输入</a:t>
            </a:r>
            <a:r>
              <a:rPr lang="en-US" altLang="zh-CN" sz="2800" b="1" i="1" dirty="0">
                <a:solidFill>
                  <a:srgbClr val="003399"/>
                </a:solidFill>
              </a:rPr>
              <a:t>D</a:t>
            </a:r>
            <a:r>
              <a:rPr lang="zh-CN" altLang="en-US" sz="2800" b="1" dirty="0">
                <a:solidFill>
                  <a:srgbClr val="003399"/>
                </a:solidFill>
              </a:rPr>
              <a:t>，</a:t>
            </a:r>
            <a:r>
              <a:rPr lang="en-US" altLang="zh-CN" sz="2800" b="1" i="1" dirty="0">
                <a:solidFill>
                  <a:srgbClr val="003399"/>
                </a:solidFill>
              </a:rPr>
              <a:t>Y</a:t>
            </a:r>
            <a:r>
              <a:rPr lang="zh-CN" altLang="en-US" sz="2800" b="1" dirty="0">
                <a:solidFill>
                  <a:srgbClr val="003399"/>
                </a:solidFill>
                <a:ea typeface="黑体" panose="02010609060101010101" pitchFamily="49" charset="-122"/>
              </a:rPr>
              <a:t>作为输出</a:t>
            </a:r>
            <a:r>
              <a:rPr lang="en-US" altLang="zh-CN" sz="2800" b="1" i="1" dirty="0">
                <a:solidFill>
                  <a:srgbClr val="003399"/>
                </a:solidFill>
              </a:rPr>
              <a:t>F</a:t>
            </a:r>
            <a:r>
              <a:rPr lang="zh-CN" altLang="en-US" sz="2800" b="1" dirty="0">
                <a:solidFill>
                  <a:srgbClr val="003399"/>
                </a:solidFill>
              </a:rPr>
              <a:t>。</a:t>
            </a:r>
          </a:p>
          <a:p>
            <a:pPr marL="0" lvl="0" indent="0" eaLnBrk="1" hangingPunct="1">
              <a:spcBef>
                <a:spcPct val="0"/>
              </a:spcBef>
              <a:buNone/>
            </a:pPr>
            <a:r>
              <a:rPr lang="en-US" altLang="zh-CN" sz="2800" b="1" dirty="0">
                <a:solidFill>
                  <a:srgbClr val="003399"/>
                </a:solidFill>
              </a:rPr>
              <a:t>4</a:t>
            </a:r>
            <a:r>
              <a:rPr lang="zh-CN" altLang="en-US" sz="2800" b="1" dirty="0">
                <a:solidFill>
                  <a:srgbClr val="003399"/>
                </a:solidFill>
                <a:ea typeface="黑体" panose="02010609060101010101" pitchFamily="49" charset="-122"/>
              </a:rPr>
              <a:t>选</a:t>
            </a:r>
            <a:r>
              <a:rPr lang="en-US" altLang="zh-CN" sz="2800" b="1" dirty="0">
                <a:solidFill>
                  <a:srgbClr val="003399"/>
                </a:solidFill>
              </a:rPr>
              <a:t>1</a:t>
            </a:r>
            <a:r>
              <a:rPr lang="zh-CN" altLang="en-US" sz="2800" b="1" dirty="0">
                <a:solidFill>
                  <a:srgbClr val="003399"/>
                </a:solidFill>
                <a:ea typeface="黑体" panose="02010609060101010101" pitchFamily="49" charset="-122"/>
              </a:rPr>
              <a:t>数据选择器输出信号表达式</a:t>
            </a:r>
            <a:r>
              <a:rPr lang="zh-CN" altLang="en-US" sz="2800" b="1" dirty="0">
                <a:solidFill>
                  <a:srgbClr val="003399"/>
                </a:solidFill>
              </a:rPr>
              <a:t>：</a:t>
            </a:r>
            <a:endParaRPr lang="zh-CN" altLang="en-US" sz="2800" b="1" dirty="0"/>
          </a:p>
        </p:txBody>
      </p:sp>
      <p:graphicFrame>
        <p:nvGraphicFramePr>
          <p:cNvPr id="123912" name="Object 24"/>
          <p:cNvGraphicFramePr>
            <a:graphicFrameLocks noGrp="1" noChangeAspect="1"/>
          </p:cNvGraphicFramePr>
          <p:nvPr>
            <p:ph sz="half" idx="1" hasCustomPrompt="1"/>
          </p:nvPr>
        </p:nvGraphicFramePr>
        <p:xfrm>
          <a:off x="2533650" y="3930650"/>
          <a:ext cx="114300" cy="215900"/>
        </p:xfrm>
        <a:graphic>
          <a:graphicData uri="http://schemas.openxmlformats.org/presentationml/2006/ole">
            <mc:AlternateContent xmlns:mc="http://schemas.openxmlformats.org/markup-compatibility/2006">
              <mc:Choice xmlns:v="urn:schemas-microsoft-com:vml" Requires="v">
                <p:oleObj spid="_x0000_s68689" r:id="rId3" imgW="114300" imgH="215900" progId="Equation.3">
                  <p:embed/>
                </p:oleObj>
              </mc:Choice>
              <mc:Fallback>
                <p:oleObj r:id="rId3" imgW="114300" imgH="215900" progId="Equation.3">
                  <p:embed/>
                  <p:pic>
                    <p:nvPicPr>
                      <p:cNvPr id="0" name="图片 3247"/>
                      <p:cNvPicPr/>
                      <p:nvPr/>
                    </p:nvPicPr>
                    <p:blipFill>
                      <a:blip r:embed="rId4"/>
                      <a:srcRect/>
                      <a:stretch>
                        <a:fillRect/>
                      </a:stretch>
                    </p:blipFill>
                    <p:spPr>
                      <a:xfrm>
                        <a:off x="2533650" y="3930650"/>
                        <a:ext cx="114300" cy="215900"/>
                      </a:xfrm>
                      <a:prstGeom prst="rect">
                        <a:avLst/>
                      </a:prstGeom>
                      <a:noFill/>
                      <a:ln w="38100">
                        <a:miter/>
                      </a:ln>
                    </p:spPr>
                  </p:pic>
                </p:oleObj>
              </mc:Fallback>
            </mc:AlternateContent>
          </a:graphicData>
        </a:graphic>
      </p:graphicFrame>
      <p:graphicFrame>
        <p:nvGraphicFramePr>
          <p:cNvPr id="291873" name="Object 33"/>
          <p:cNvGraphicFramePr>
            <a:graphicFrameLocks noGrp="1" noChangeAspect="1"/>
          </p:cNvGraphicFramePr>
          <p:nvPr>
            <p:ph sz="half" idx="2" hasCustomPrompt="1"/>
          </p:nvPr>
        </p:nvGraphicFramePr>
        <p:xfrm>
          <a:off x="1204913" y="1241425"/>
          <a:ext cx="4716462" cy="520700"/>
        </p:xfrm>
        <a:graphic>
          <a:graphicData uri="http://schemas.openxmlformats.org/presentationml/2006/ole">
            <mc:AlternateContent xmlns:mc="http://schemas.openxmlformats.org/markup-compatibility/2006">
              <mc:Choice xmlns:v="urn:schemas-microsoft-com:vml" Requires="v">
                <p:oleObj spid="_x0000_s68690" r:id="rId5" imgW="1955165" imgH="215900" progId="Equation.3">
                  <p:embed/>
                </p:oleObj>
              </mc:Choice>
              <mc:Fallback>
                <p:oleObj r:id="rId5" imgW="1955165" imgH="215900" progId="Equation.3">
                  <p:embed/>
                  <p:pic>
                    <p:nvPicPr>
                      <p:cNvPr id="0" name="图片 3246"/>
                      <p:cNvPicPr/>
                      <p:nvPr/>
                    </p:nvPicPr>
                    <p:blipFill>
                      <a:blip r:embed="rId6"/>
                      <a:srcRect/>
                      <a:stretch>
                        <a:fillRect/>
                      </a:stretch>
                    </p:blipFill>
                    <p:spPr>
                      <a:xfrm>
                        <a:off x="1204913" y="1241425"/>
                        <a:ext cx="4716462" cy="520700"/>
                      </a:xfrm>
                      <a:prstGeom prst="rect">
                        <a:avLst/>
                      </a:prstGeom>
                      <a:noFill/>
                      <a:ln w="38100">
                        <a:miter/>
                      </a:ln>
                    </p:spPr>
                  </p:pic>
                </p:oleObj>
              </mc:Fallback>
            </mc:AlternateContent>
          </a:graphicData>
        </a:graphic>
      </p:graphicFrame>
      <p:graphicFrame>
        <p:nvGraphicFramePr>
          <p:cNvPr id="291876" name="Object 36"/>
          <p:cNvGraphicFramePr>
            <a:graphicFrameLocks noChangeAspect="1"/>
          </p:cNvGraphicFramePr>
          <p:nvPr/>
        </p:nvGraphicFramePr>
        <p:xfrm>
          <a:off x="1216025" y="3181350"/>
          <a:ext cx="6124575" cy="612775"/>
        </p:xfrm>
        <a:graphic>
          <a:graphicData uri="http://schemas.openxmlformats.org/presentationml/2006/ole">
            <mc:AlternateContent xmlns:mc="http://schemas.openxmlformats.org/markup-compatibility/2006">
              <mc:Choice xmlns:v="urn:schemas-microsoft-com:vml" Requires="v">
                <p:oleObj spid="_x0000_s68691" r:id="rId7" imgW="2540000" imgH="254000" progId="Equation.3">
                  <p:embed/>
                </p:oleObj>
              </mc:Choice>
              <mc:Fallback>
                <p:oleObj r:id="rId7" imgW="2540000" imgH="254000" progId="Equation.3">
                  <p:embed/>
                  <p:pic>
                    <p:nvPicPr>
                      <p:cNvPr id="0" name="图片 3248"/>
                      <p:cNvPicPr/>
                      <p:nvPr/>
                    </p:nvPicPr>
                    <p:blipFill>
                      <a:blip r:embed="rId8"/>
                      <a:stretch>
                        <a:fillRect/>
                      </a:stretch>
                    </p:blipFill>
                    <p:spPr>
                      <a:xfrm>
                        <a:off x="1216025" y="3181350"/>
                        <a:ext cx="6124575" cy="612775"/>
                      </a:xfrm>
                      <a:prstGeom prst="rect">
                        <a:avLst/>
                      </a:prstGeom>
                      <a:noFill/>
                      <a:ln w="38100">
                        <a:noFill/>
                        <a:miter/>
                      </a:ln>
                    </p:spPr>
                  </p:pic>
                </p:oleObj>
              </mc:Fallback>
            </mc:AlternateContent>
          </a:graphicData>
        </a:graphic>
      </p:graphicFrame>
      <p:graphicFrame>
        <p:nvGraphicFramePr>
          <p:cNvPr id="291877" name="Object 37"/>
          <p:cNvGraphicFramePr>
            <a:graphicFrameLocks noChangeAspect="1"/>
          </p:cNvGraphicFramePr>
          <p:nvPr/>
        </p:nvGraphicFramePr>
        <p:xfrm>
          <a:off x="1247775" y="4427538"/>
          <a:ext cx="4716463" cy="520700"/>
        </p:xfrm>
        <a:graphic>
          <a:graphicData uri="http://schemas.openxmlformats.org/presentationml/2006/ole">
            <mc:AlternateContent xmlns:mc="http://schemas.openxmlformats.org/markup-compatibility/2006">
              <mc:Choice xmlns:v="urn:schemas-microsoft-com:vml" Requires="v">
                <p:oleObj spid="_x0000_s68692" r:id="rId9" imgW="1955165" imgH="215900" progId="Equation.3">
                  <p:embed/>
                </p:oleObj>
              </mc:Choice>
              <mc:Fallback>
                <p:oleObj r:id="rId9" imgW="1955165" imgH="215900" progId="Equation.3">
                  <p:embed/>
                  <p:pic>
                    <p:nvPicPr>
                      <p:cNvPr id="0" name="图片 3249"/>
                      <p:cNvPicPr/>
                      <p:nvPr/>
                    </p:nvPicPr>
                    <p:blipFill>
                      <a:blip r:embed="rId6"/>
                      <a:stretch>
                        <a:fillRect/>
                      </a:stretch>
                    </p:blipFill>
                    <p:spPr>
                      <a:xfrm>
                        <a:off x="1247775" y="4427538"/>
                        <a:ext cx="4716463" cy="520700"/>
                      </a:xfrm>
                      <a:prstGeom prst="rect">
                        <a:avLst/>
                      </a:prstGeom>
                      <a:noFill/>
                      <a:ln w="38100">
                        <a:noFill/>
                        <a:miter/>
                      </a:ln>
                    </p:spPr>
                  </p:pic>
                </p:oleObj>
              </mc:Fallback>
            </mc:AlternateContent>
          </a:graphicData>
        </a:graphic>
      </p:graphicFrame>
      <p:sp>
        <p:nvSpPr>
          <p:cNvPr id="291878" name="Line 38"/>
          <p:cNvSpPr/>
          <p:nvPr/>
        </p:nvSpPr>
        <p:spPr>
          <a:xfrm>
            <a:off x="2457450" y="4929188"/>
            <a:ext cx="185738" cy="0"/>
          </a:xfrm>
          <a:prstGeom prst="line">
            <a:avLst/>
          </a:prstGeom>
          <a:ln w="25400" cap="flat" cmpd="sng">
            <a:solidFill>
              <a:srgbClr val="FF0000"/>
            </a:solidFill>
            <a:prstDash val="solid"/>
            <a:headEnd type="none" w="med" len="med"/>
            <a:tailEnd type="none" w="med" len="med"/>
          </a:ln>
        </p:spPr>
      </p:sp>
      <p:sp>
        <p:nvSpPr>
          <p:cNvPr id="291879" name="Line 39"/>
          <p:cNvSpPr/>
          <p:nvPr/>
        </p:nvSpPr>
        <p:spPr>
          <a:xfrm>
            <a:off x="3514725" y="4929188"/>
            <a:ext cx="185738" cy="0"/>
          </a:xfrm>
          <a:prstGeom prst="line">
            <a:avLst/>
          </a:prstGeom>
          <a:ln w="25400" cap="flat" cmpd="sng">
            <a:solidFill>
              <a:srgbClr val="FF0000"/>
            </a:solidFill>
            <a:prstDash val="solid"/>
            <a:headEnd type="none" w="med" len="med"/>
            <a:tailEnd type="none" w="med" len="med"/>
          </a:ln>
        </p:spPr>
      </p:sp>
      <p:sp>
        <p:nvSpPr>
          <p:cNvPr id="291880" name="Line 40"/>
          <p:cNvSpPr/>
          <p:nvPr/>
        </p:nvSpPr>
        <p:spPr>
          <a:xfrm>
            <a:off x="4586288" y="4929188"/>
            <a:ext cx="185737" cy="0"/>
          </a:xfrm>
          <a:prstGeom prst="line">
            <a:avLst/>
          </a:prstGeom>
          <a:ln w="25400" cap="flat" cmpd="sng">
            <a:solidFill>
              <a:srgbClr val="FF0000"/>
            </a:solidFill>
            <a:prstDash val="solid"/>
            <a:headEnd type="none" w="med" len="med"/>
            <a:tailEnd type="none" w="med" len="med"/>
          </a:ln>
        </p:spPr>
      </p:sp>
      <p:sp>
        <p:nvSpPr>
          <p:cNvPr id="291881" name="Line 41"/>
          <p:cNvSpPr/>
          <p:nvPr/>
        </p:nvSpPr>
        <p:spPr>
          <a:xfrm>
            <a:off x="5629275" y="4929188"/>
            <a:ext cx="185738" cy="0"/>
          </a:xfrm>
          <a:prstGeom prst="line">
            <a:avLst/>
          </a:prstGeom>
          <a:ln w="25400" cap="flat" cmpd="sng">
            <a:solidFill>
              <a:srgbClr val="FF0000"/>
            </a:solidFill>
            <a:prstDash val="solid"/>
            <a:headEnd type="none" w="med" len="med"/>
            <a:tailEnd type="none" w="med" len="med"/>
          </a:ln>
        </p:spPr>
      </p:sp>
      <p:sp>
        <p:nvSpPr>
          <p:cNvPr id="291882" name="Text Box 42"/>
          <p:cNvSpPr txBox="1"/>
          <p:nvPr/>
        </p:nvSpPr>
        <p:spPr>
          <a:xfrm>
            <a:off x="3475038" y="5100638"/>
            <a:ext cx="322262" cy="730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sym typeface="Symbol" panose="05050102010706020507" pitchFamily="18" charset="2"/>
              </a:rPr>
              <a:t></a:t>
            </a:r>
          </a:p>
          <a:p>
            <a:pPr marL="0" lvl="0" indent="0" eaLnBrk="1" hangingPunct="1">
              <a:spcBef>
                <a:spcPct val="0"/>
              </a:spcBef>
              <a:buNone/>
            </a:pPr>
            <a:r>
              <a:rPr lang="en-US" altLang="zh-CN" sz="2400" b="1" dirty="0">
                <a:solidFill>
                  <a:srgbClr val="FF0000"/>
                </a:solidFill>
                <a:sym typeface="Symbol" panose="05050102010706020507" pitchFamily="18" charset="2"/>
              </a:rPr>
              <a:t>D</a:t>
            </a:r>
            <a:r>
              <a:rPr lang="en-US" altLang="zh-CN" sz="2400" b="1" baseline="-25000" dirty="0">
                <a:solidFill>
                  <a:srgbClr val="FF0000"/>
                </a:solidFill>
                <a:sym typeface="Symbol" panose="05050102010706020507" pitchFamily="18" charset="2"/>
              </a:rPr>
              <a:t>1</a:t>
            </a:r>
            <a:endParaRPr lang="en-US" altLang="zh-CN" sz="2400" b="1" baseline="-25000" dirty="0">
              <a:solidFill>
                <a:srgbClr val="FF0000"/>
              </a:solidFill>
            </a:endParaRPr>
          </a:p>
        </p:txBody>
      </p:sp>
      <p:sp>
        <p:nvSpPr>
          <p:cNvPr id="291883" name="Text Box 43"/>
          <p:cNvSpPr txBox="1"/>
          <p:nvPr/>
        </p:nvSpPr>
        <p:spPr>
          <a:xfrm>
            <a:off x="4560888" y="5100638"/>
            <a:ext cx="322262" cy="730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sym typeface="Symbol" panose="05050102010706020507" pitchFamily="18" charset="2"/>
              </a:rPr>
              <a:t></a:t>
            </a:r>
          </a:p>
          <a:p>
            <a:pPr marL="0" lvl="0" indent="0" eaLnBrk="1" hangingPunct="1">
              <a:spcBef>
                <a:spcPct val="0"/>
              </a:spcBef>
              <a:buNone/>
            </a:pPr>
            <a:r>
              <a:rPr lang="en-US" altLang="zh-CN" sz="2400" b="1" dirty="0">
                <a:solidFill>
                  <a:srgbClr val="FF0000"/>
                </a:solidFill>
                <a:sym typeface="Symbol" panose="05050102010706020507" pitchFamily="18" charset="2"/>
              </a:rPr>
              <a:t>D</a:t>
            </a:r>
            <a:r>
              <a:rPr lang="en-US" altLang="zh-CN" sz="2400" b="1" baseline="-25000" dirty="0">
                <a:solidFill>
                  <a:srgbClr val="FF0000"/>
                </a:solidFill>
                <a:sym typeface="Symbol" panose="05050102010706020507" pitchFamily="18" charset="2"/>
              </a:rPr>
              <a:t>2</a:t>
            </a:r>
            <a:endParaRPr lang="en-US" altLang="zh-CN" sz="2400" b="1" baseline="-25000" dirty="0">
              <a:solidFill>
                <a:srgbClr val="FF0000"/>
              </a:solidFill>
            </a:endParaRPr>
          </a:p>
        </p:txBody>
      </p:sp>
      <p:sp>
        <p:nvSpPr>
          <p:cNvPr id="291884" name="Text Box 44"/>
          <p:cNvSpPr txBox="1"/>
          <p:nvPr/>
        </p:nvSpPr>
        <p:spPr>
          <a:xfrm>
            <a:off x="5618163" y="5100638"/>
            <a:ext cx="322262" cy="730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sym typeface="Symbol" panose="05050102010706020507" pitchFamily="18" charset="2"/>
              </a:rPr>
              <a:t></a:t>
            </a:r>
          </a:p>
          <a:p>
            <a:pPr marL="0" lvl="0" indent="0" eaLnBrk="1" hangingPunct="1">
              <a:spcBef>
                <a:spcPct val="0"/>
              </a:spcBef>
              <a:buNone/>
            </a:pPr>
            <a:r>
              <a:rPr lang="en-US" altLang="zh-CN" sz="2400" b="1" dirty="0">
                <a:solidFill>
                  <a:srgbClr val="FF0000"/>
                </a:solidFill>
                <a:sym typeface="Symbol" panose="05050102010706020507" pitchFamily="18" charset="2"/>
              </a:rPr>
              <a:t>D</a:t>
            </a:r>
            <a:r>
              <a:rPr lang="en-US" altLang="zh-CN" sz="2400" b="1" baseline="-25000" dirty="0">
                <a:solidFill>
                  <a:srgbClr val="FF0000"/>
                </a:solidFill>
                <a:sym typeface="Symbol" panose="05050102010706020507" pitchFamily="18" charset="2"/>
              </a:rPr>
              <a:t>3</a:t>
            </a:r>
            <a:endParaRPr lang="en-US" altLang="zh-CN" sz="2400" b="1" baseline="-25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1844"/>
                                        </p:tgtEl>
                                        <p:attrNameLst>
                                          <p:attrName>style.visibility</p:attrName>
                                        </p:attrNameLst>
                                      </p:cBhvr>
                                      <p:to>
                                        <p:strVal val="visible"/>
                                      </p:to>
                                    </p:set>
                                    <p:animEffect transition="in" filter="blinds(horizontal)">
                                      <p:cBhvr>
                                        <p:cTn id="7" dur="500"/>
                                        <p:tgtEl>
                                          <p:spTgt spid="2918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1873"/>
                                        </p:tgtEl>
                                        <p:attrNameLst>
                                          <p:attrName>style.visibility</p:attrName>
                                        </p:attrNameLst>
                                      </p:cBhvr>
                                      <p:to>
                                        <p:strVal val="visible"/>
                                      </p:to>
                                    </p:set>
                                    <p:animEffect transition="in" filter="wipe(left)">
                                      <p:cBhvr>
                                        <p:cTn id="11" dur="500"/>
                                        <p:tgtEl>
                                          <p:spTgt spid="29187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91863"/>
                                        </p:tgtEl>
                                        <p:attrNameLst>
                                          <p:attrName>style.visibility</p:attrName>
                                        </p:attrNameLst>
                                      </p:cBhvr>
                                      <p:to>
                                        <p:strVal val="visible"/>
                                      </p:to>
                                    </p:set>
                                    <p:animEffect transition="in" filter="blinds(horizontal)">
                                      <p:cBhvr>
                                        <p:cTn id="16" dur="500"/>
                                        <p:tgtEl>
                                          <p:spTgt spid="29186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91876"/>
                                        </p:tgtEl>
                                        <p:attrNameLst>
                                          <p:attrName>style.visibility</p:attrName>
                                        </p:attrNameLst>
                                      </p:cBhvr>
                                      <p:to>
                                        <p:strVal val="visible"/>
                                      </p:to>
                                    </p:set>
                                    <p:animEffect transition="in" filter="wipe(left)">
                                      <p:cBhvr>
                                        <p:cTn id="20" dur="500"/>
                                        <p:tgtEl>
                                          <p:spTgt spid="29187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91847"/>
                                        </p:tgtEl>
                                        <p:attrNameLst>
                                          <p:attrName>style.visibility</p:attrName>
                                        </p:attrNameLst>
                                      </p:cBhvr>
                                      <p:to>
                                        <p:strVal val="visible"/>
                                      </p:to>
                                    </p:set>
                                    <p:animEffect transition="in" filter="blinds(horizontal)">
                                      <p:cBhvr>
                                        <p:cTn id="25" dur="500"/>
                                        <p:tgtEl>
                                          <p:spTgt spid="2918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91877"/>
                                        </p:tgtEl>
                                        <p:attrNameLst>
                                          <p:attrName>style.visibility</p:attrName>
                                        </p:attrNameLst>
                                      </p:cBhvr>
                                      <p:to>
                                        <p:strVal val="visible"/>
                                      </p:to>
                                    </p:set>
                                    <p:animEffect transition="in" filter="wipe(left)">
                                      <p:cBhvr>
                                        <p:cTn id="30" dur="500"/>
                                        <p:tgtEl>
                                          <p:spTgt spid="291877"/>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291878"/>
                                        </p:tgtEl>
                                        <p:attrNameLst>
                                          <p:attrName>style.visibility</p:attrName>
                                        </p:attrNameLst>
                                      </p:cBhvr>
                                      <p:to>
                                        <p:strVal val="visible"/>
                                      </p:to>
                                    </p:set>
                                    <p:animEffect transition="in" filter="checkerboard(across)">
                                      <p:cBhvr>
                                        <p:cTn id="35" dur="500"/>
                                        <p:tgtEl>
                                          <p:spTgt spid="291878"/>
                                        </p:tgtEl>
                                      </p:cBhvr>
                                    </p:animEffec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291857"/>
                                        </p:tgtEl>
                                        <p:attrNameLst>
                                          <p:attrName>style.visibility</p:attrName>
                                        </p:attrNameLst>
                                      </p:cBhvr>
                                      <p:to>
                                        <p:strVal val="visible"/>
                                      </p:to>
                                    </p:set>
                                    <p:animEffect transition="in" filter="blinds(horizontal)">
                                      <p:cBhvr>
                                        <p:cTn id="39" dur="500"/>
                                        <p:tgtEl>
                                          <p:spTgt spid="29185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91879"/>
                                        </p:tgtEl>
                                        <p:attrNameLst>
                                          <p:attrName>style.visibility</p:attrName>
                                        </p:attrNameLst>
                                      </p:cBhvr>
                                      <p:to>
                                        <p:strVal val="visible"/>
                                      </p:to>
                                    </p:set>
                                    <p:animEffect transition="in" filter="blinds(horizontal)">
                                      <p:cBhvr>
                                        <p:cTn id="44" dur="500"/>
                                        <p:tgtEl>
                                          <p:spTgt spid="291879"/>
                                        </p:tgtEl>
                                      </p:cBhvr>
                                    </p:animEffect>
                                  </p:childTnLst>
                                </p:cTn>
                              </p:par>
                            </p:childTnLst>
                          </p:cTn>
                        </p:par>
                        <p:par>
                          <p:cTn id="45" fill="hold">
                            <p:stCondLst>
                              <p:cond delay="500"/>
                            </p:stCondLst>
                            <p:childTnLst>
                              <p:par>
                                <p:cTn id="46" presetID="3" presetClass="entr" presetSubtype="10" fill="hold" grpId="0" nodeType="afterEffect">
                                  <p:stCondLst>
                                    <p:cond delay="0"/>
                                  </p:stCondLst>
                                  <p:childTnLst>
                                    <p:set>
                                      <p:cBhvr>
                                        <p:cTn id="47" dur="1" fill="hold">
                                          <p:stCondLst>
                                            <p:cond delay="0"/>
                                          </p:stCondLst>
                                        </p:cTn>
                                        <p:tgtEl>
                                          <p:spTgt spid="291882"/>
                                        </p:tgtEl>
                                        <p:attrNameLst>
                                          <p:attrName>style.visibility</p:attrName>
                                        </p:attrNameLst>
                                      </p:cBhvr>
                                      <p:to>
                                        <p:strVal val="visible"/>
                                      </p:to>
                                    </p:set>
                                    <p:animEffect transition="in" filter="blinds(horizontal)">
                                      <p:cBhvr>
                                        <p:cTn id="48" dur="500"/>
                                        <p:tgtEl>
                                          <p:spTgt spid="291882"/>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91880"/>
                                        </p:tgtEl>
                                        <p:attrNameLst>
                                          <p:attrName>style.visibility</p:attrName>
                                        </p:attrNameLst>
                                      </p:cBhvr>
                                      <p:to>
                                        <p:strVal val="visible"/>
                                      </p:to>
                                    </p:set>
                                    <p:animEffect transition="in" filter="blinds(horizontal)">
                                      <p:cBhvr>
                                        <p:cTn id="53" dur="500"/>
                                        <p:tgtEl>
                                          <p:spTgt spid="291880"/>
                                        </p:tgtEl>
                                      </p:cBhvr>
                                    </p:animEffect>
                                  </p:childTnLst>
                                </p:cTn>
                              </p:par>
                            </p:childTnLst>
                          </p:cTn>
                        </p:par>
                        <p:par>
                          <p:cTn id="54" fill="hold">
                            <p:stCondLst>
                              <p:cond delay="500"/>
                            </p:stCondLst>
                            <p:childTnLst>
                              <p:par>
                                <p:cTn id="55" presetID="3" presetClass="entr" presetSubtype="10" fill="hold" grpId="0" nodeType="afterEffect">
                                  <p:stCondLst>
                                    <p:cond delay="0"/>
                                  </p:stCondLst>
                                  <p:childTnLst>
                                    <p:set>
                                      <p:cBhvr>
                                        <p:cTn id="56" dur="1" fill="hold">
                                          <p:stCondLst>
                                            <p:cond delay="0"/>
                                          </p:stCondLst>
                                        </p:cTn>
                                        <p:tgtEl>
                                          <p:spTgt spid="291883"/>
                                        </p:tgtEl>
                                        <p:attrNameLst>
                                          <p:attrName>style.visibility</p:attrName>
                                        </p:attrNameLst>
                                      </p:cBhvr>
                                      <p:to>
                                        <p:strVal val="visible"/>
                                      </p:to>
                                    </p:set>
                                    <p:animEffect transition="in" filter="blinds(horizontal)">
                                      <p:cBhvr>
                                        <p:cTn id="57" dur="500"/>
                                        <p:tgtEl>
                                          <p:spTgt spid="29188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91881"/>
                                        </p:tgtEl>
                                        <p:attrNameLst>
                                          <p:attrName>style.visibility</p:attrName>
                                        </p:attrNameLst>
                                      </p:cBhvr>
                                      <p:to>
                                        <p:strVal val="visible"/>
                                      </p:to>
                                    </p:set>
                                    <p:animEffect transition="in" filter="blinds(horizontal)">
                                      <p:cBhvr>
                                        <p:cTn id="62" dur="500"/>
                                        <p:tgtEl>
                                          <p:spTgt spid="291881"/>
                                        </p:tgtEl>
                                      </p:cBhvr>
                                    </p:animEffect>
                                  </p:childTnLst>
                                </p:cTn>
                              </p:par>
                            </p:childTnLst>
                          </p:cTn>
                        </p:par>
                        <p:par>
                          <p:cTn id="63" fill="hold">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291884"/>
                                        </p:tgtEl>
                                        <p:attrNameLst>
                                          <p:attrName>style.visibility</p:attrName>
                                        </p:attrNameLst>
                                      </p:cBhvr>
                                      <p:to>
                                        <p:strVal val="visible"/>
                                      </p:to>
                                    </p:set>
                                    <p:animEffect transition="in" filter="blinds(horizontal)">
                                      <p:cBhvr>
                                        <p:cTn id="66" dur="500"/>
                                        <p:tgtEl>
                                          <p:spTgt spid="291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4" grpId="0"/>
      <p:bldP spid="291847" grpId="0"/>
      <p:bldP spid="291857" grpId="0"/>
      <p:bldP spid="291863" grpId="0"/>
      <p:bldP spid="291882" grpId="0"/>
      <p:bldP spid="291883" grpId="0"/>
      <p:bldP spid="29188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111</a:t>
            </a:fld>
            <a:r>
              <a:rPr lang="zh-CN" altLang="en-US" sz="1400" dirty="0"/>
              <a:t>）</a:t>
            </a:r>
          </a:p>
        </p:txBody>
      </p:sp>
      <p:sp>
        <p:nvSpPr>
          <p:cNvPr id="124931" name="Text Box 2"/>
          <p:cNvSpPr txBox="1"/>
          <p:nvPr/>
        </p:nvSpPr>
        <p:spPr>
          <a:xfrm>
            <a:off x="1876425" y="1195388"/>
            <a:ext cx="32004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50000"/>
              </a:spcBef>
              <a:buNone/>
            </a:pPr>
            <a:r>
              <a:rPr lang="en-US" altLang="zh-CN" sz="2400" b="1" i="1" dirty="0">
                <a:ea typeface="黑体" panose="02010609060101010101" pitchFamily="49" charset="-122"/>
              </a:rPr>
              <a:t>D</a:t>
            </a:r>
            <a:r>
              <a:rPr lang="en-US" altLang="zh-CN" sz="2400" b="1" baseline="-30000" dirty="0">
                <a:ea typeface="黑体" panose="02010609060101010101" pitchFamily="49" charset="-122"/>
              </a:rPr>
              <a:t>0</a:t>
            </a:r>
            <a:r>
              <a:rPr lang="en-US" altLang="zh-CN" sz="2400" b="1" dirty="0">
                <a:ea typeface="黑体" panose="02010609060101010101" pitchFamily="49" charset="-122"/>
              </a:rPr>
              <a:t> = </a:t>
            </a:r>
            <a:r>
              <a:rPr lang="en-US" altLang="zh-CN" sz="2400" b="1" i="1" dirty="0">
                <a:ea typeface="黑体" panose="02010609060101010101" pitchFamily="49" charset="-122"/>
              </a:rPr>
              <a:t>C</a:t>
            </a:r>
            <a:endParaRPr lang="en-US" altLang="zh-CN" sz="2400" b="1" dirty="0"/>
          </a:p>
          <a:p>
            <a:pPr marL="0" lvl="0" indent="0" algn="just" eaLnBrk="1" hangingPunct="1">
              <a:spcBef>
                <a:spcPct val="50000"/>
              </a:spcBef>
              <a:buNone/>
            </a:pPr>
            <a:r>
              <a:rPr lang="en-US" altLang="zh-CN" sz="2400" b="1" i="1" dirty="0">
                <a:ea typeface="黑体" panose="02010609060101010101" pitchFamily="49" charset="-122"/>
              </a:rPr>
              <a:t>D</a:t>
            </a:r>
            <a:r>
              <a:rPr lang="en-US" altLang="zh-CN" sz="2400" b="1" baseline="-30000" dirty="0">
                <a:ea typeface="黑体" panose="02010609060101010101" pitchFamily="49" charset="-122"/>
              </a:rPr>
              <a:t>1</a:t>
            </a:r>
            <a:r>
              <a:rPr lang="en-US" altLang="zh-CN" sz="2400" b="1" dirty="0">
                <a:ea typeface="黑体" panose="02010609060101010101" pitchFamily="49" charset="-122"/>
              </a:rPr>
              <a:t> = </a:t>
            </a:r>
            <a:r>
              <a:rPr lang="en-US" altLang="zh-CN" sz="2400" b="1" i="1" dirty="0">
                <a:ea typeface="黑体" panose="02010609060101010101" pitchFamily="49" charset="-122"/>
              </a:rPr>
              <a:t>D</a:t>
            </a:r>
            <a:r>
              <a:rPr lang="en-US" altLang="zh-CN" sz="2400" b="1" baseline="-30000" dirty="0">
                <a:ea typeface="黑体" panose="02010609060101010101" pitchFamily="49" charset="-122"/>
              </a:rPr>
              <a:t>2</a:t>
            </a:r>
            <a:r>
              <a:rPr lang="en-US" altLang="zh-CN" sz="2400" b="1" dirty="0">
                <a:ea typeface="黑体" panose="02010609060101010101" pitchFamily="49" charset="-122"/>
              </a:rPr>
              <a:t> =</a:t>
            </a:r>
            <a:r>
              <a:rPr lang="en-US" altLang="zh-CN" sz="2400" b="1" i="1" dirty="0">
                <a:ea typeface="黑体" panose="02010609060101010101" pitchFamily="49" charset="-122"/>
              </a:rPr>
              <a:t>D</a:t>
            </a:r>
            <a:r>
              <a:rPr lang="en-US" altLang="zh-CN" sz="2400" b="1" baseline="-30000" dirty="0">
                <a:ea typeface="黑体" panose="02010609060101010101" pitchFamily="49" charset="-122"/>
              </a:rPr>
              <a:t>3 </a:t>
            </a:r>
            <a:r>
              <a:rPr lang="en-US" altLang="zh-CN" sz="2400" b="1" dirty="0">
                <a:ea typeface="黑体" panose="02010609060101010101" pitchFamily="49" charset="-122"/>
              </a:rPr>
              <a:t>=</a:t>
            </a:r>
            <a:r>
              <a:rPr lang="en-US" altLang="zh-CN" sz="2400" b="1" i="1" dirty="0">
                <a:ea typeface="黑体" panose="02010609060101010101" pitchFamily="49" charset="-122"/>
              </a:rPr>
              <a:t>C</a:t>
            </a:r>
            <a:endParaRPr lang="en-US" altLang="zh-CN" sz="2400" b="1" dirty="0">
              <a:ea typeface="黑体" panose="02010609060101010101" pitchFamily="49" charset="-122"/>
            </a:endParaRPr>
          </a:p>
          <a:p>
            <a:pPr marL="0" lvl="0" indent="0" algn="just" eaLnBrk="1" hangingPunct="1">
              <a:spcBef>
                <a:spcPct val="50000"/>
              </a:spcBef>
              <a:buNone/>
            </a:pPr>
            <a:r>
              <a:rPr lang="en-US" altLang="zh-CN" sz="2400" b="1" dirty="0">
                <a:ea typeface="黑体" panose="02010609060101010101" pitchFamily="49" charset="-122"/>
              </a:rPr>
              <a:t>S</a:t>
            </a:r>
            <a:r>
              <a:rPr lang="zh-CN" altLang="en-US" sz="2400" b="1" dirty="0">
                <a:ea typeface="黑体" panose="02010609060101010101" pitchFamily="49" charset="-122"/>
              </a:rPr>
              <a:t>＝</a:t>
            </a:r>
            <a:r>
              <a:rPr lang="en-US" altLang="zh-CN" sz="2400" b="1" dirty="0">
                <a:ea typeface="黑体" panose="02010609060101010101" pitchFamily="49" charset="-122"/>
              </a:rPr>
              <a:t>0</a:t>
            </a:r>
          </a:p>
        </p:txBody>
      </p:sp>
      <p:sp>
        <p:nvSpPr>
          <p:cNvPr id="124932" name="Line 3"/>
          <p:cNvSpPr/>
          <p:nvPr/>
        </p:nvSpPr>
        <p:spPr>
          <a:xfrm>
            <a:off x="2627313" y="1268413"/>
            <a:ext cx="255587" cy="0"/>
          </a:xfrm>
          <a:prstGeom prst="line">
            <a:avLst/>
          </a:prstGeom>
          <a:ln w="25400" cap="flat" cmpd="sng">
            <a:solidFill>
              <a:schemeClr val="tx1"/>
            </a:solidFill>
            <a:prstDash val="solid"/>
            <a:headEnd type="none" w="med" len="med"/>
            <a:tailEnd type="none" w="med" len="med"/>
          </a:ln>
        </p:spPr>
      </p:sp>
      <p:sp>
        <p:nvSpPr>
          <p:cNvPr id="124933" name="Text Box 4"/>
          <p:cNvSpPr txBox="1"/>
          <p:nvPr/>
        </p:nvSpPr>
        <p:spPr>
          <a:xfrm>
            <a:off x="1095375" y="692150"/>
            <a:ext cx="184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zh-CN" sz="2400" dirty="0"/>
          </a:p>
        </p:txBody>
      </p:sp>
      <p:sp>
        <p:nvSpPr>
          <p:cNvPr id="124934" name="Text Box 5"/>
          <p:cNvSpPr txBox="1"/>
          <p:nvPr/>
        </p:nvSpPr>
        <p:spPr>
          <a:xfrm>
            <a:off x="736600" y="525463"/>
            <a:ext cx="384175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ea typeface="黑体" panose="02010609060101010101" pitchFamily="49" charset="-122"/>
              </a:rPr>
              <a:t>确定选择器的输入：</a:t>
            </a:r>
          </a:p>
        </p:txBody>
      </p:sp>
      <p:sp>
        <p:nvSpPr>
          <p:cNvPr id="124935" name="Text Box 6"/>
          <p:cNvSpPr txBox="1"/>
          <p:nvPr/>
        </p:nvSpPr>
        <p:spPr>
          <a:xfrm>
            <a:off x="971550" y="2944813"/>
            <a:ext cx="161290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ea typeface="黑体" panose="02010609060101010101" pitchFamily="49" charset="-122"/>
              </a:rPr>
              <a:t>连线图：</a:t>
            </a:r>
          </a:p>
        </p:txBody>
      </p:sp>
      <p:pic>
        <p:nvPicPr>
          <p:cNvPr id="124936" name="Picture 7"/>
          <p:cNvPicPr>
            <a:picLocks noChangeAspect="1"/>
          </p:cNvPicPr>
          <p:nvPr/>
        </p:nvPicPr>
        <p:blipFill>
          <a:blip r:embed="rId2"/>
          <a:stretch>
            <a:fillRect/>
          </a:stretch>
        </p:blipFill>
        <p:spPr>
          <a:xfrm>
            <a:off x="2917825" y="3079750"/>
            <a:ext cx="3876675" cy="3465513"/>
          </a:xfrm>
          <a:prstGeom prst="rect">
            <a:avLst/>
          </a:prstGeom>
          <a:noFill/>
          <a:ln w="9525">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112</a:t>
            </a:fld>
            <a:r>
              <a:rPr lang="zh-CN" altLang="en-US" sz="1400" dirty="0"/>
              <a:t>）</a:t>
            </a:r>
          </a:p>
        </p:txBody>
      </p:sp>
      <p:sp>
        <p:nvSpPr>
          <p:cNvPr id="407554" name="Rectangle 2"/>
          <p:cNvSpPr>
            <a:spLocks noChangeArrowheads="1"/>
          </p:cNvSpPr>
          <p:nvPr/>
        </p:nvSpPr>
        <p:spPr bwMode="auto">
          <a:xfrm>
            <a:off x="504825" y="142875"/>
            <a:ext cx="8310563" cy="530225"/>
          </a:xfrm>
          <a:prstGeom prst="rect">
            <a:avLst/>
          </a:prstGeom>
          <a:noFill/>
          <a:ln>
            <a:noFill/>
          </a:ln>
          <a:effec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例：</a:t>
            </a:r>
            <a:r>
              <a:rPr kumimoji="1" lang="zh-CN" altLang="en-US" sz="2400" b="1" i="0" u="none" strike="noStrike" kern="1200" cap="none" spc="0" normalizeH="0" baseline="0" noProof="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用数据选择器实现逻辑函数式</a:t>
            </a:r>
            <a:r>
              <a:rPr kumimoji="1" lang="zh-CN" altLang="en-US" sz="2400" b="1" i="0" u="none" strike="noStrike" kern="1200" cap="none" spc="0" normalizeH="0" baseline="0" noProof="0">
                <a:ln>
                  <a:noFill/>
                </a:ln>
                <a:solidFill>
                  <a:srgbClr val="000099"/>
                </a:solidFill>
                <a:effectLst>
                  <a:outerShdw blurRad="38100" dist="38100" dir="2700000" algn="tl">
                    <a:srgbClr val="C0C0C0"/>
                  </a:outerShdw>
                </a:effectLst>
                <a:uLnTx/>
                <a:uFillTx/>
                <a:latin typeface="" pitchFamily="18" charset="0"/>
                <a:ea typeface="楷体_GB2312" pitchFamily="1" charset="-122"/>
                <a:cs typeface="+mn-cs"/>
              </a:rPr>
              <a:t> </a:t>
            </a:r>
            <a:r>
              <a:rPr kumimoji="1" lang="en-US" altLang="zh-CN" sz="2400" b="1" i="1" u="none" strike="noStrike" kern="1200" cap="none" spc="0" normalizeH="0" baseline="0" noProof="0">
                <a:ln>
                  <a:noFill/>
                </a:ln>
                <a:solidFill>
                  <a:srgbClr val="000099"/>
                </a:solidFill>
                <a:effectLst>
                  <a:outerShdw blurRad="38100" dist="38100" dir="2700000" algn="tl">
                    <a:srgbClr val="C0C0C0"/>
                  </a:outerShdw>
                </a:effectLst>
                <a:uLnTx/>
                <a:uFillTx/>
                <a:latin typeface="" pitchFamily="18" charset="0"/>
                <a:ea typeface="楷体_GB2312" pitchFamily="1" charset="-122"/>
                <a:cs typeface="+mn-cs"/>
              </a:rPr>
              <a:t>Y=AB+BC+CA</a:t>
            </a:r>
          </a:p>
        </p:txBody>
      </p:sp>
      <p:sp>
        <p:nvSpPr>
          <p:cNvPr id="407555" name="Text Box 3"/>
          <p:cNvSpPr txBox="1">
            <a:spLocks noChangeArrowheads="1"/>
          </p:cNvSpPr>
          <p:nvPr/>
        </p:nvSpPr>
        <p:spPr bwMode="auto">
          <a:xfrm>
            <a:off x="600075" y="1766888"/>
            <a:ext cx="5899150" cy="457200"/>
          </a:xfrm>
          <a:prstGeom prst="rect">
            <a:avLst/>
          </a:prstGeom>
          <a:noFill/>
          <a:ln>
            <a:noFill/>
          </a:ln>
          <a:effectLst/>
        </p:spPr>
        <p:txBody>
          <a:bodyPr>
            <a:spAutoFit/>
          </a:bodyPr>
          <a:lstStyle/>
          <a:p>
            <a:pPr marR="0" defTabSz="914400" eaLnBrk="1" hangingPunct="1">
              <a:spcBef>
                <a:spcPct val="50000"/>
              </a:spcBef>
              <a:buClrTx/>
              <a:buSzTx/>
              <a:buFontTx/>
              <a:buNone/>
              <a:defRPr/>
            </a:pPr>
            <a:r>
              <a:rPr kumimoji="1" lang="en-US" altLang="zh-CN" sz="2400" kern="1200" cap="none" spc="0" normalizeH="0" baseline="0" noProof="0">
                <a:effectLst>
                  <a:outerShdw blurRad="38100" dist="38100" dir="2700000" algn="tl">
                    <a:srgbClr val="C0C0C0"/>
                  </a:outerShdw>
                </a:effectLst>
                <a:latin typeface="" pitchFamily="18" charset="0"/>
                <a:ea typeface="宋体" panose="02010600030101010101" pitchFamily="2" charset="-122"/>
                <a:cs typeface="+mn-cs"/>
              </a:rPr>
              <a:t>2</a:t>
            </a:r>
            <a:r>
              <a:rPr kumimoji="1" lang="zh-CN" altLang="en-US" sz="2400" kern="1200" cap="none" spc="0" normalizeH="0" baseline="0" noProof="0">
                <a:effectLst>
                  <a:outerShdw blurRad="38100" dist="38100" dir="2700000" algn="tl">
                    <a:srgbClr val="C0C0C0"/>
                  </a:outerShdw>
                </a:effectLst>
                <a:latin typeface="" pitchFamily="18" charset="0"/>
                <a:ea typeface="宋体" panose="02010600030101010101" pitchFamily="2" charset="-122"/>
                <a:cs typeface="+mn-cs"/>
              </a:rPr>
              <a:t>）</a:t>
            </a:r>
            <a:r>
              <a:rPr kumimoji="1" lang="zh-CN" altLang="en-US" sz="2400" kern="1200" cap="none" spc="0" normalizeH="0" baseline="0" noProof="0">
                <a:effectLst>
                  <a:outerShdw blurRad="38100" dist="38100" dir="2700000" algn="tl">
                    <a:srgbClr val="C0C0C0"/>
                  </a:outerShdw>
                </a:effectLst>
                <a:latin typeface="" pitchFamily="18" charset="0"/>
                <a:ea typeface="黑体" panose="02010609060101010101" pitchFamily="49" charset="-122"/>
                <a:cs typeface="+mn-cs"/>
              </a:rPr>
              <a:t>将逻辑函数式用最小项表示</a:t>
            </a:r>
          </a:p>
        </p:txBody>
      </p:sp>
      <p:graphicFrame>
        <p:nvGraphicFramePr>
          <p:cNvPr id="407556" name="Object 4"/>
          <p:cNvGraphicFramePr>
            <a:graphicFrameLocks noChangeAspect="1"/>
          </p:cNvGraphicFramePr>
          <p:nvPr/>
        </p:nvGraphicFramePr>
        <p:xfrm>
          <a:off x="1182688" y="2170113"/>
          <a:ext cx="5675312" cy="974725"/>
        </p:xfrm>
        <a:graphic>
          <a:graphicData uri="http://schemas.openxmlformats.org/presentationml/2006/ole">
            <mc:AlternateContent xmlns:mc="http://schemas.openxmlformats.org/markup-compatibility/2006">
              <mc:Choice xmlns:v="urn:schemas-microsoft-com:vml" Requires="v">
                <p:oleObj spid="_x0000_s69693" r:id="rId3" imgW="2266950" imgH="295910" progId="Equation.3">
                  <p:embed/>
                </p:oleObj>
              </mc:Choice>
              <mc:Fallback>
                <p:oleObj r:id="rId3" imgW="2266950" imgH="295910" progId="Equation.3">
                  <p:embed/>
                  <p:pic>
                    <p:nvPicPr>
                      <p:cNvPr id="0" name="图片 3251"/>
                      <p:cNvPicPr/>
                      <p:nvPr/>
                    </p:nvPicPr>
                    <p:blipFill>
                      <a:blip r:embed="rId4">
                        <a:clrChange>
                          <a:clrFrom>
                            <a:srgbClr val="000000"/>
                          </a:clrFrom>
                          <a:clrTo>
                            <a:srgbClr val="000000"/>
                          </a:clrTo>
                        </a:clrChange>
                      </a:blip>
                      <a:stretch>
                        <a:fillRect/>
                      </a:stretch>
                    </p:blipFill>
                    <p:spPr>
                      <a:xfrm>
                        <a:off x="1182688" y="2170113"/>
                        <a:ext cx="5675312" cy="974725"/>
                      </a:xfrm>
                      <a:prstGeom prst="rect">
                        <a:avLst/>
                      </a:prstGeom>
                      <a:noFill/>
                      <a:ln w="38100">
                        <a:noFill/>
                        <a:miter/>
                      </a:ln>
                    </p:spPr>
                  </p:pic>
                </p:oleObj>
              </mc:Fallback>
            </mc:AlternateContent>
          </a:graphicData>
        </a:graphic>
      </p:graphicFrame>
      <p:sp>
        <p:nvSpPr>
          <p:cNvPr id="407557" name="Rectangle 5"/>
          <p:cNvSpPr>
            <a:spLocks noChangeArrowheads="1"/>
          </p:cNvSpPr>
          <p:nvPr/>
        </p:nvSpPr>
        <p:spPr bwMode="auto">
          <a:xfrm>
            <a:off x="300038" y="671513"/>
            <a:ext cx="8702675" cy="1095375"/>
          </a:xfrm>
          <a:prstGeom prst="rect">
            <a:avLst/>
          </a:prstGeom>
          <a:noFill/>
          <a:ln>
            <a:noFill/>
          </a:ln>
          <a:effectLst/>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解：</a:t>
            </a: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a:t>
            </a:r>
            <a:r>
              <a:rPr kumimoji="1"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选用</a:t>
            </a:r>
            <a:r>
              <a:rPr kumimoji="1"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数据选择器</a:t>
            </a: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    函数变量个数为</a:t>
            </a: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3</a:t>
            </a:r>
            <a:r>
              <a:rPr kumimoji="1"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，根据</a:t>
            </a: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n=k-1=2</a:t>
            </a:r>
            <a:r>
              <a:rPr kumimoji="1"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，确定选用</a:t>
            </a: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4</a:t>
            </a:r>
            <a:r>
              <a:rPr kumimoji="1"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选</a:t>
            </a: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a:t>
            </a: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数据选择器</a:t>
            </a: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74LS153</a:t>
            </a:r>
            <a:endPar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graphicFrame>
        <p:nvGraphicFramePr>
          <p:cNvPr id="407558" name="Object 6"/>
          <p:cNvGraphicFramePr>
            <a:graphicFrameLocks noChangeAspect="1"/>
          </p:cNvGraphicFramePr>
          <p:nvPr/>
        </p:nvGraphicFramePr>
        <p:xfrm>
          <a:off x="1281113" y="3490913"/>
          <a:ext cx="6257925" cy="498475"/>
        </p:xfrm>
        <a:graphic>
          <a:graphicData uri="http://schemas.openxmlformats.org/presentationml/2006/ole">
            <mc:AlternateContent xmlns:mc="http://schemas.openxmlformats.org/markup-compatibility/2006">
              <mc:Choice xmlns:v="urn:schemas-microsoft-com:vml" Requires="v">
                <p:oleObj spid="_x0000_s69694" r:id="rId5" imgW="2169795" imgH="116205" progId="Equation.3">
                  <p:embed/>
                </p:oleObj>
              </mc:Choice>
              <mc:Fallback>
                <p:oleObj r:id="rId5" imgW="2169795" imgH="116205" progId="Equation.3">
                  <p:embed/>
                  <p:pic>
                    <p:nvPicPr>
                      <p:cNvPr id="0" name="图片 3250"/>
                      <p:cNvPicPr/>
                      <p:nvPr/>
                    </p:nvPicPr>
                    <p:blipFill>
                      <a:blip r:embed="rId6">
                        <a:clrChange>
                          <a:clrFrom>
                            <a:srgbClr val="000000"/>
                          </a:clrFrom>
                          <a:clrTo>
                            <a:srgbClr val="000000"/>
                          </a:clrTo>
                        </a:clrChange>
                      </a:blip>
                      <a:stretch>
                        <a:fillRect/>
                      </a:stretch>
                    </p:blipFill>
                    <p:spPr>
                      <a:xfrm>
                        <a:off x="1281113" y="3490913"/>
                        <a:ext cx="6257925" cy="498475"/>
                      </a:xfrm>
                      <a:prstGeom prst="rect">
                        <a:avLst/>
                      </a:prstGeom>
                      <a:noFill/>
                      <a:ln w="38100">
                        <a:noFill/>
                        <a:miter/>
                      </a:ln>
                    </p:spPr>
                  </p:pic>
                </p:oleObj>
              </mc:Fallback>
            </mc:AlternateContent>
          </a:graphicData>
        </a:graphic>
      </p:graphicFrame>
      <p:sp>
        <p:nvSpPr>
          <p:cNvPr id="407559" name="Rectangle 7"/>
          <p:cNvSpPr>
            <a:spLocks noChangeArrowheads="1"/>
          </p:cNvSpPr>
          <p:nvPr/>
        </p:nvSpPr>
        <p:spPr bwMode="auto">
          <a:xfrm>
            <a:off x="733425" y="3081338"/>
            <a:ext cx="4368800" cy="457200"/>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数据选择器标准与或式</a:t>
            </a:r>
          </a:p>
        </p:txBody>
      </p:sp>
      <p:sp>
        <p:nvSpPr>
          <p:cNvPr id="407560" name="Text Box 8"/>
          <p:cNvSpPr txBox="1">
            <a:spLocks noChangeArrowheads="1"/>
          </p:cNvSpPr>
          <p:nvPr/>
        </p:nvSpPr>
        <p:spPr bwMode="auto">
          <a:xfrm>
            <a:off x="323850" y="3924300"/>
            <a:ext cx="8688388" cy="1157288"/>
          </a:xfrm>
          <a:prstGeom prst="rect">
            <a:avLst/>
          </a:prstGeom>
          <a:noFill/>
          <a:ln>
            <a:noFill/>
          </a:ln>
          <a:effectLst/>
        </p:spPr>
        <p:txBody>
          <a:bodyPr lIns="0" tIns="0" rIns="0" bIns="0">
            <a:spAutoFit/>
          </a:bodyPr>
          <a:lstStyle/>
          <a:p>
            <a:pPr marR="0" defTabSz="914400" eaLnBrk="1" hangingPunct="1">
              <a:buClrTx/>
              <a:buSzTx/>
              <a:buFontTx/>
              <a:buNone/>
              <a:defRPr/>
            </a:pPr>
            <a:r>
              <a:rPr kumimoji="1" lang="en-US" altLang="zh-CN" kern="1200" cap="none" spc="0" normalizeH="0" baseline="0" noProof="0">
                <a:effectLst>
                  <a:outerShdw blurRad="38100" dist="38100" dir="2700000" algn="tl">
                    <a:srgbClr val="C0C0C0"/>
                  </a:outerShdw>
                </a:effectLst>
                <a:latin typeface="" pitchFamily="18" charset="0"/>
                <a:ea typeface="宋体" panose="02010600030101010101" pitchFamily="2" charset="-122"/>
                <a:cs typeface="+mn-cs"/>
              </a:rPr>
              <a:t>    </a:t>
            </a:r>
            <a:r>
              <a:rPr kumimoji="1" lang="en-US" altLang="zh-CN" sz="2400" kern="1200" cap="none" spc="0" normalizeH="0" baseline="0" noProof="0">
                <a:effectLst>
                  <a:outerShdw blurRad="38100" dist="38100" dir="2700000" algn="tl">
                    <a:srgbClr val="C0C0C0"/>
                  </a:outerShdw>
                </a:effectLst>
                <a:latin typeface="" pitchFamily="18" charset="0"/>
                <a:ea typeface="宋体" panose="02010600030101010101" pitchFamily="2" charset="-122"/>
                <a:cs typeface="+mn-cs"/>
              </a:rPr>
              <a:t>3</a:t>
            </a:r>
            <a:r>
              <a:rPr kumimoji="1" lang="zh-CN" altLang="en-US" sz="2400" kern="1200" cap="none" spc="0" normalizeH="0" baseline="0" noProof="0">
                <a:effectLst>
                  <a:outerShdw blurRad="38100" dist="38100" dir="2700000" algn="tl">
                    <a:srgbClr val="C0C0C0"/>
                  </a:outerShdw>
                </a:effectLst>
                <a:latin typeface="" pitchFamily="18" charset="0"/>
                <a:ea typeface="宋体" panose="02010600030101010101" pitchFamily="2" charset="-122"/>
                <a:cs typeface="+mn-cs"/>
              </a:rPr>
              <a:t>）</a:t>
            </a:r>
            <a:r>
              <a:rPr kumimoji="1" lang="zh-CN" altLang="en-US" sz="2400" kern="1200" cap="none" spc="0" normalizeH="0" baseline="0" noProof="0">
                <a:effectLst>
                  <a:outerShdw blurRad="38100" dist="38100" dir="2700000" algn="tl">
                    <a:srgbClr val="C0C0C0"/>
                  </a:outerShdw>
                </a:effectLst>
                <a:latin typeface="" pitchFamily="18" charset="0"/>
                <a:ea typeface="黑体" panose="02010609060101010101" pitchFamily="49" charset="-122"/>
                <a:cs typeface="+mn-cs"/>
              </a:rPr>
              <a:t>确定输入变量的表达式</a:t>
            </a:r>
          </a:p>
          <a:p>
            <a:pPr marR="0" defTabSz="914400" eaLnBrk="1" hangingPunct="1">
              <a:buClrTx/>
              <a:buSzTx/>
              <a:buFontTx/>
              <a:buNone/>
              <a:defRPr/>
            </a:pPr>
            <a:r>
              <a:rPr kumimoji="1" lang="zh-CN" altLang="en-US" sz="2400" kern="1200" cap="none" spc="0" normalizeH="0" baseline="0" noProof="0">
                <a:effectLst>
                  <a:outerShdw blurRad="38100" dist="38100" dir="2700000" algn="tl">
                    <a:srgbClr val="C0C0C0"/>
                  </a:outerShdw>
                </a:effectLst>
                <a:latin typeface="" pitchFamily="18" charset="0"/>
                <a:ea typeface="黑体" panose="02010609060101010101" pitchFamily="49" charset="-122"/>
                <a:cs typeface="+mn-cs"/>
              </a:rPr>
              <a:t>    函数变量按</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B</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C</a:t>
            </a:r>
            <a:r>
              <a:rPr kumimoji="1" lang="zh-CN" altLang="en-US" sz="2400" kern="1200" cap="none" spc="0" normalizeH="0" baseline="0" noProof="0">
                <a:effectLst>
                  <a:outerShdw blurRad="38100" dist="38100" dir="2700000" algn="tl">
                    <a:srgbClr val="C0C0C0"/>
                  </a:outerShdw>
                </a:effectLst>
                <a:latin typeface="" pitchFamily="18" charset="0"/>
                <a:ea typeface="黑体" panose="02010609060101010101" pitchFamily="49" charset="-122"/>
                <a:cs typeface="+mn-cs"/>
              </a:rPr>
              <a:t>顺序排列，保持</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B</a:t>
            </a:r>
            <a:r>
              <a:rPr kumimoji="1" lang="zh-CN" altLang="en-US" sz="2400" kern="1200" cap="none" spc="0" normalizeH="0" baseline="0" noProof="0">
                <a:effectLst>
                  <a:outerShdw blurRad="38100" dist="38100" dir="2700000" algn="tl">
                    <a:srgbClr val="C0C0C0"/>
                  </a:outerShdw>
                </a:effectLst>
                <a:latin typeface="" pitchFamily="18" charset="0"/>
                <a:ea typeface="黑体" panose="02010609060101010101" pitchFamily="49" charset="-122"/>
                <a:cs typeface="+mn-cs"/>
              </a:rPr>
              <a:t>在表达式中的形式，变换</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Y</a:t>
            </a:r>
          </a:p>
        </p:txBody>
      </p:sp>
      <p:graphicFrame>
        <p:nvGraphicFramePr>
          <p:cNvPr id="407564" name="Object 12"/>
          <p:cNvGraphicFramePr>
            <a:graphicFrameLocks noChangeAspect="1"/>
          </p:cNvGraphicFramePr>
          <p:nvPr/>
        </p:nvGraphicFramePr>
        <p:xfrm>
          <a:off x="1333500" y="5041900"/>
          <a:ext cx="4846638" cy="949325"/>
        </p:xfrm>
        <a:graphic>
          <a:graphicData uri="http://schemas.openxmlformats.org/presentationml/2006/ole">
            <mc:AlternateContent xmlns:mc="http://schemas.openxmlformats.org/markup-compatibility/2006">
              <mc:Choice xmlns:v="urn:schemas-microsoft-com:vml" Requires="v">
                <p:oleObj spid="_x0000_s69695" r:id="rId7" imgW="2035175" imgH="302895" progId="Equation.3">
                  <p:embed/>
                </p:oleObj>
              </mc:Choice>
              <mc:Fallback>
                <p:oleObj r:id="rId7" imgW="2035175" imgH="302895" progId="Equation.3">
                  <p:embed/>
                  <p:pic>
                    <p:nvPicPr>
                      <p:cNvPr id="0" name="图片 3252"/>
                      <p:cNvPicPr/>
                      <p:nvPr/>
                    </p:nvPicPr>
                    <p:blipFill>
                      <a:blip r:embed="rId8">
                        <a:clrChange>
                          <a:clrFrom>
                            <a:srgbClr val="000000"/>
                          </a:clrFrom>
                          <a:clrTo>
                            <a:srgbClr val="000000"/>
                          </a:clrTo>
                        </a:clrChange>
                      </a:blip>
                      <a:stretch>
                        <a:fillRect/>
                      </a:stretch>
                    </p:blipFill>
                    <p:spPr>
                      <a:xfrm>
                        <a:off x="1333500" y="5041900"/>
                        <a:ext cx="4846638" cy="949325"/>
                      </a:xfrm>
                      <a:prstGeom prst="rect">
                        <a:avLst/>
                      </a:prstGeom>
                      <a:noFill/>
                      <a:ln w="38100">
                        <a:noFill/>
                        <a:miter/>
                      </a:ln>
                    </p:spPr>
                  </p:pic>
                </p:oleObj>
              </mc:Fallback>
            </mc:AlternateContent>
          </a:graphicData>
        </a:graphic>
      </p:graphicFrame>
      <p:sp>
        <p:nvSpPr>
          <p:cNvPr id="407565" name="Text Box 13"/>
          <p:cNvSpPr txBox="1">
            <a:spLocks noChangeArrowheads="1"/>
          </p:cNvSpPr>
          <p:nvPr/>
        </p:nvSpPr>
        <p:spPr bwMode="auto">
          <a:xfrm>
            <a:off x="685800" y="6062663"/>
            <a:ext cx="8174038" cy="365125"/>
          </a:xfrm>
          <a:prstGeom prst="rect">
            <a:avLst/>
          </a:prstGeom>
          <a:noFill/>
          <a:ln>
            <a:noFill/>
          </a:ln>
          <a:effectLst/>
        </p:spPr>
        <p:txBody>
          <a:bodyPr lIns="0" tIns="0" rIns="0" bIns="0">
            <a:spAutoFit/>
          </a:bodyPr>
          <a:lstStyle/>
          <a:p>
            <a:pPr marR="0" defTabSz="914400" eaLnBrk="1" hangingPunct="1">
              <a:spcBef>
                <a:spcPct val="50000"/>
              </a:spcBef>
              <a:buClrTx/>
              <a:buSzTx/>
              <a:buFontTx/>
              <a:buNone/>
              <a:defRPr/>
            </a:pPr>
            <a:r>
              <a:rPr kumimoji="1" lang="zh-CN" altLang="en-US" sz="2400" kern="1200" cap="none" spc="0" normalizeH="0" baseline="0" noProof="0">
                <a:effectLst>
                  <a:outerShdw blurRad="38100" dist="38100" dir="2700000" algn="tl">
                    <a:srgbClr val="C0C0C0"/>
                  </a:outerShdw>
                </a:effectLst>
                <a:latin typeface="" pitchFamily="18" charset="0"/>
                <a:ea typeface="黑体" panose="02010609060101010101" pitchFamily="49" charset="-122"/>
                <a:cs typeface="+mn-cs"/>
              </a:rPr>
              <a:t>比较对照可得：</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a:t>
            </a:r>
            <a:r>
              <a:rPr kumimoji="1" lang="en-US" altLang="zh-CN" sz="2400" kern="1200" cap="none" spc="0" normalizeH="0" baseline="-2500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1</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a:t>
            </a:r>
            <a:r>
              <a:rPr kumimoji="1" lang="en-US" altLang="zh-CN" sz="2400" kern="1200" cap="none" spc="0" normalizeH="0" baseline="-2500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0</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B</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D</a:t>
            </a:r>
            <a:r>
              <a:rPr kumimoji="1" lang="en-US" altLang="zh-CN" sz="2400" kern="1200" cap="none" spc="0" normalizeH="0" baseline="-2500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0</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0</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D</a:t>
            </a:r>
            <a:r>
              <a:rPr kumimoji="1" lang="en-US" altLang="zh-CN" sz="2400" kern="1200" cap="none" spc="0" normalizeH="0" baseline="-2500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1</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D</a:t>
            </a:r>
            <a:r>
              <a:rPr kumimoji="1" lang="en-US" altLang="zh-CN" sz="2400" kern="1200" cap="none" spc="0" normalizeH="0" baseline="-2500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2</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C</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D</a:t>
            </a:r>
            <a:r>
              <a:rPr kumimoji="1" lang="en-US" altLang="zh-CN" sz="2400" kern="1200" cap="none" spc="0" normalizeH="0" baseline="-2500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3</a:t>
            </a:r>
            <a:r>
              <a:rPr kumimoji="1" lang="zh-CN" altLang="en-US"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1" lang="en-US" altLang="zh-CN" sz="2400"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7557"/>
                                        </p:tgtEl>
                                        <p:attrNameLst>
                                          <p:attrName>style.visibility</p:attrName>
                                        </p:attrNameLst>
                                      </p:cBhvr>
                                      <p:to>
                                        <p:strVal val="visible"/>
                                      </p:to>
                                    </p:set>
                                    <p:animEffect transition="in" filter="wipe(left)">
                                      <p:cBhvr>
                                        <p:cTn id="7" dur="500"/>
                                        <p:tgtEl>
                                          <p:spTgt spid="4075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7555"/>
                                        </p:tgtEl>
                                        <p:attrNameLst>
                                          <p:attrName>style.visibility</p:attrName>
                                        </p:attrNameLst>
                                      </p:cBhvr>
                                      <p:to>
                                        <p:strVal val="visible"/>
                                      </p:to>
                                    </p:set>
                                    <p:animEffect transition="in" filter="wipe(left)">
                                      <p:cBhvr>
                                        <p:cTn id="12" dur="500"/>
                                        <p:tgtEl>
                                          <p:spTgt spid="40755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07556"/>
                                        </p:tgtEl>
                                        <p:attrNameLst>
                                          <p:attrName>style.visibility</p:attrName>
                                        </p:attrNameLst>
                                      </p:cBhvr>
                                      <p:to>
                                        <p:strVal val="visible"/>
                                      </p:to>
                                    </p:set>
                                    <p:animEffect transition="in" filter="wipe(left)">
                                      <p:cBhvr>
                                        <p:cTn id="16" dur="500"/>
                                        <p:tgtEl>
                                          <p:spTgt spid="4075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07559"/>
                                        </p:tgtEl>
                                        <p:attrNameLst>
                                          <p:attrName>style.visibility</p:attrName>
                                        </p:attrNameLst>
                                      </p:cBhvr>
                                      <p:to>
                                        <p:strVal val="visible"/>
                                      </p:to>
                                    </p:set>
                                    <p:animEffect transition="in" filter="wipe(left)">
                                      <p:cBhvr>
                                        <p:cTn id="21" dur="500"/>
                                        <p:tgtEl>
                                          <p:spTgt spid="40755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07558"/>
                                        </p:tgtEl>
                                        <p:attrNameLst>
                                          <p:attrName>style.visibility</p:attrName>
                                        </p:attrNameLst>
                                      </p:cBhvr>
                                      <p:to>
                                        <p:strVal val="visible"/>
                                      </p:to>
                                    </p:set>
                                    <p:animEffect transition="in" filter="wipe(left)">
                                      <p:cBhvr>
                                        <p:cTn id="25" dur="500"/>
                                        <p:tgtEl>
                                          <p:spTgt spid="40755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07560"/>
                                        </p:tgtEl>
                                        <p:attrNameLst>
                                          <p:attrName>style.visibility</p:attrName>
                                        </p:attrNameLst>
                                      </p:cBhvr>
                                      <p:to>
                                        <p:strVal val="visible"/>
                                      </p:to>
                                    </p:set>
                                    <p:animEffect transition="in" filter="wipe(left)">
                                      <p:cBhvr>
                                        <p:cTn id="30" dur="500"/>
                                        <p:tgtEl>
                                          <p:spTgt spid="407560"/>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407564"/>
                                        </p:tgtEl>
                                        <p:attrNameLst>
                                          <p:attrName>style.visibility</p:attrName>
                                        </p:attrNameLst>
                                      </p:cBhvr>
                                      <p:to>
                                        <p:strVal val="visible"/>
                                      </p:to>
                                    </p:set>
                                    <p:animEffect transition="in" filter="wipe(left)">
                                      <p:cBhvr>
                                        <p:cTn id="34" dur="500"/>
                                        <p:tgtEl>
                                          <p:spTgt spid="40756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07565"/>
                                        </p:tgtEl>
                                        <p:attrNameLst>
                                          <p:attrName>style.visibility</p:attrName>
                                        </p:attrNameLst>
                                      </p:cBhvr>
                                      <p:to>
                                        <p:strVal val="visible"/>
                                      </p:to>
                                    </p:set>
                                    <p:animEffect transition="in" filter="wipe(left)">
                                      <p:cBhvr>
                                        <p:cTn id="39" dur="500"/>
                                        <p:tgtEl>
                                          <p:spTgt spid="407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p:bldP spid="407557" grpId="0"/>
      <p:bldP spid="407559" grpId="0"/>
      <p:bldP spid="407560" grpId="0"/>
      <p:bldP spid="40756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4"/>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113</a:t>
            </a:fld>
            <a:r>
              <a:rPr lang="zh-CN" altLang="en-US" sz="1400" dirty="0"/>
              <a:t>）</a:t>
            </a:r>
          </a:p>
        </p:txBody>
      </p:sp>
      <p:sp>
        <p:nvSpPr>
          <p:cNvPr id="302082" name="Rectangle 2"/>
          <p:cNvSpPr>
            <a:spLocks noChangeArrowheads="1"/>
          </p:cNvSpPr>
          <p:nvPr/>
        </p:nvSpPr>
        <p:spPr bwMode="auto">
          <a:xfrm>
            <a:off x="381000" y="1219200"/>
            <a:ext cx="2895600" cy="604838"/>
          </a:xfrm>
          <a:prstGeom prst="rect">
            <a:avLst/>
          </a:prstGeom>
          <a:noFill/>
          <a:ln>
            <a:noFill/>
          </a:ln>
          <a:effec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4</a:t>
            </a:r>
            <a:r>
              <a:rPr kumimoji="1"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）画出逻辑图</a:t>
            </a:r>
            <a:endParaRPr kumimoji="1" lang="zh-CN" altLang="en-US" sz="2800" b="1" i="1"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grpSp>
        <p:nvGrpSpPr>
          <p:cNvPr id="126980" name="Group 3"/>
          <p:cNvGrpSpPr/>
          <p:nvPr/>
        </p:nvGrpSpPr>
        <p:grpSpPr>
          <a:xfrm>
            <a:off x="2438400" y="1219200"/>
            <a:ext cx="3635375" cy="3643313"/>
            <a:chOff x="1536" y="768"/>
            <a:chExt cx="2290" cy="2295"/>
          </a:xfrm>
        </p:grpSpPr>
        <p:graphicFrame>
          <p:nvGraphicFramePr>
            <p:cNvPr id="126981" name="Object 4"/>
            <p:cNvGraphicFramePr>
              <a:graphicFrameLocks noChangeAspect="1"/>
            </p:cNvGraphicFramePr>
            <p:nvPr/>
          </p:nvGraphicFramePr>
          <p:xfrm>
            <a:off x="1536" y="2025"/>
            <a:ext cx="1891" cy="330"/>
          </p:xfrm>
          <a:graphic>
            <a:graphicData uri="http://schemas.openxmlformats.org/presentationml/2006/ole">
              <mc:AlternateContent xmlns:mc="http://schemas.openxmlformats.org/markup-compatibility/2006">
                <mc:Choice xmlns:v="urn:schemas-microsoft-com:vml" Requires="v">
                  <p:oleObj spid="_x0000_s70717" r:id="rId3" imgW="1075690" imgH="109220" progId="Equation.3">
                    <p:embed/>
                  </p:oleObj>
                </mc:Choice>
                <mc:Fallback>
                  <p:oleObj r:id="rId3" imgW="1075690" imgH="109220" progId="Equation.3">
                    <p:embed/>
                    <p:pic>
                      <p:nvPicPr>
                        <p:cNvPr id="0" name="图片 3253"/>
                        <p:cNvPicPr/>
                        <p:nvPr/>
                      </p:nvPicPr>
                      <p:blipFill>
                        <a:blip r:embed="rId4">
                          <a:clrChange>
                            <a:clrFrom>
                              <a:srgbClr val="000000"/>
                            </a:clrFrom>
                            <a:clrTo>
                              <a:srgbClr val="000000"/>
                            </a:clrTo>
                          </a:clrChange>
                        </a:blip>
                        <a:stretch>
                          <a:fillRect/>
                        </a:stretch>
                      </p:blipFill>
                      <p:spPr>
                        <a:xfrm>
                          <a:off x="1536" y="2025"/>
                          <a:ext cx="1891" cy="330"/>
                        </a:xfrm>
                        <a:prstGeom prst="rect">
                          <a:avLst/>
                        </a:prstGeom>
                        <a:noFill/>
                        <a:ln w="38100">
                          <a:noFill/>
                          <a:miter/>
                        </a:ln>
                      </p:spPr>
                    </p:pic>
                  </p:oleObj>
                </mc:Fallback>
              </mc:AlternateContent>
            </a:graphicData>
          </a:graphic>
        </p:graphicFrame>
        <p:sp>
          <p:nvSpPr>
            <p:cNvPr id="302085" name="Rectangle 5"/>
            <p:cNvSpPr>
              <a:spLocks noChangeArrowheads="1"/>
            </p:cNvSpPr>
            <p:nvPr/>
          </p:nvSpPr>
          <p:spPr bwMode="auto">
            <a:xfrm>
              <a:off x="2194" y="1584"/>
              <a:ext cx="1069" cy="36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74LS</a:t>
              </a:r>
              <a:r>
                <a:rPr kumimoji="1" lang="en-US" altLang="zh-CN" sz="3200" b="1" i="0" u="none" strike="noStrike" kern="1200" cap="none" spc="0" normalizeH="0" baseline="0" noProof="0">
                  <a:ln>
                    <a:noFill/>
                  </a:ln>
                  <a:solidFill>
                    <a:srgbClr val="000099"/>
                  </a:solidFill>
                  <a:effectLst>
                    <a:outerShdw blurRad="38100" dist="38100" dir="2700000" algn="tl">
                      <a:srgbClr val="C0C0C0"/>
                    </a:outerShdw>
                  </a:effectLst>
                  <a:uLnTx/>
                  <a:uFillTx/>
                  <a:latin typeface="" pitchFamily="18" charset="0"/>
                  <a:ea typeface="宋体" panose="02010600030101010101" pitchFamily="2" charset="-122"/>
                  <a:cs typeface="+mn-cs"/>
                </a:rPr>
                <a:t>153</a:t>
              </a:r>
            </a:p>
          </p:txBody>
        </p:sp>
        <p:sp>
          <p:nvSpPr>
            <p:cNvPr id="126983" name="Rectangle 6"/>
            <p:cNvSpPr/>
            <p:nvPr/>
          </p:nvSpPr>
          <p:spPr>
            <a:xfrm>
              <a:off x="1555" y="1475"/>
              <a:ext cx="2271" cy="874"/>
            </a:xfrm>
            <a:prstGeom prst="rect">
              <a:avLst/>
            </a:prstGeom>
            <a:noFill/>
            <a:ln w="38100" cap="flat" cmpd="sng">
              <a:solidFill>
                <a:srgbClr val="3333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6984" name="Oval 7"/>
            <p:cNvSpPr/>
            <p:nvPr/>
          </p:nvSpPr>
          <p:spPr>
            <a:xfrm>
              <a:off x="3619" y="2352"/>
              <a:ext cx="96" cy="96"/>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26985" name="Group 8"/>
            <p:cNvGrpSpPr/>
            <p:nvPr/>
          </p:nvGrpSpPr>
          <p:grpSpPr>
            <a:xfrm>
              <a:off x="3091" y="2352"/>
              <a:ext cx="273" cy="409"/>
              <a:chOff x="720" y="2256"/>
              <a:chExt cx="288" cy="288"/>
            </a:xfrm>
          </p:grpSpPr>
          <p:sp>
            <p:nvSpPr>
              <p:cNvPr id="127001" name="Line 9"/>
              <p:cNvSpPr/>
              <p:nvPr/>
            </p:nvSpPr>
            <p:spPr>
              <a:xfrm>
                <a:off x="720" y="2256"/>
                <a:ext cx="0" cy="288"/>
              </a:xfrm>
              <a:prstGeom prst="line">
                <a:avLst/>
              </a:prstGeom>
              <a:ln w="28575" cap="flat" cmpd="sng">
                <a:solidFill>
                  <a:schemeClr val="tx1"/>
                </a:solidFill>
                <a:prstDash val="solid"/>
                <a:headEnd type="none" w="med" len="med"/>
                <a:tailEnd type="none" w="med" len="med"/>
              </a:ln>
            </p:spPr>
          </p:sp>
          <p:sp>
            <p:nvSpPr>
              <p:cNvPr id="127002" name="Line 10"/>
              <p:cNvSpPr/>
              <p:nvPr/>
            </p:nvSpPr>
            <p:spPr>
              <a:xfrm>
                <a:off x="1008" y="2256"/>
                <a:ext cx="0" cy="288"/>
              </a:xfrm>
              <a:prstGeom prst="line">
                <a:avLst/>
              </a:prstGeom>
              <a:ln w="28575" cap="flat" cmpd="sng">
                <a:solidFill>
                  <a:schemeClr val="tx1"/>
                </a:solidFill>
                <a:prstDash val="solid"/>
                <a:headEnd type="none" w="med" len="med"/>
                <a:tailEnd type="none" w="med" len="med"/>
              </a:ln>
            </p:spPr>
          </p:sp>
        </p:grpSp>
        <p:graphicFrame>
          <p:nvGraphicFramePr>
            <p:cNvPr id="126986" name="Object 11"/>
            <p:cNvGraphicFramePr>
              <a:graphicFrameLocks noChangeAspect="1"/>
            </p:cNvGraphicFramePr>
            <p:nvPr/>
          </p:nvGraphicFramePr>
          <p:xfrm>
            <a:off x="3571" y="2016"/>
            <a:ext cx="227" cy="284"/>
          </p:xfrm>
          <a:graphic>
            <a:graphicData uri="http://schemas.openxmlformats.org/presentationml/2006/ole">
              <mc:AlternateContent xmlns:mc="http://schemas.openxmlformats.org/markup-compatibility/2006">
                <mc:Choice xmlns:v="urn:schemas-microsoft-com:vml" Requires="v">
                  <p:oleObj spid="_x0000_s70718" r:id="rId5" imgW="51435" imgH="83820" progId="Equation.3">
                    <p:embed/>
                  </p:oleObj>
                </mc:Choice>
                <mc:Fallback>
                  <p:oleObj r:id="rId5" imgW="51435" imgH="83820" progId="Equation.3">
                    <p:embed/>
                    <p:pic>
                      <p:nvPicPr>
                        <p:cNvPr id="0" name="图片 3254"/>
                        <p:cNvPicPr/>
                        <p:nvPr/>
                      </p:nvPicPr>
                      <p:blipFill>
                        <a:blip r:embed="rId6">
                          <a:clrChange>
                            <a:clrFrom>
                              <a:srgbClr val="000000"/>
                            </a:clrFrom>
                            <a:clrTo>
                              <a:srgbClr val="CC0000"/>
                            </a:clrTo>
                          </a:clrChange>
                        </a:blip>
                        <a:stretch>
                          <a:fillRect/>
                        </a:stretch>
                      </p:blipFill>
                      <p:spPr>
                        <a:xfrm>
                          <a:off x="3571" y="2016"/>
                          <a:ext cx="227" cy="284"/>
                        </a:xfrm>
                        <a:prstGeom prst="rect">
                          <a:avLst/>
                        </a:prstGeom>
                        <a:noFill/>
                        <a:ln w="38100">
                          <a:noFill/>
                          <a:miter/>
                        </a:ln>
                      </p:spPr>
                    </p:pic>
                  </p:oleObj>
                </mc:Fallback>
              </mc:AlternateContent>
            </a:graphicData>
          </a:graphic>
        </p:graphicFrame>
        <p:graphicFrame>
          <p:nvGraphicFramePr>
            <p:cNvPr id="126987" name="Object 12"/>
            <p:cNvGraphicFramePr>
              <a:graphicFrameLocks noChangeAspect="1"/>
            </p:cNvGraphicFramePr>
            <p:nvPr/>
          </p:nvGraphicFramePr>
          <p:xfrm>
            <a:off x="2467" y="768"/>
            <a:ext cx="314" cy="247"/>
          </p:xfrm>
          <a:graphic>
            <a:graphicData uri="http://schemas.openxmlformats.org/presentationml/2006/ole">
              <mc:AlternateContent xmlns:mc="http://schemas.openxmlformats.org/markup-compatibility/2006">
                <mc:Choice xmlns:v="urn:schemas-microsoft-com:vml" Requires="v">
                  <p:oleObj spid="_x0000_s70719" r:id="rId7" imgW="45085" imgH="51435" progId="Equation.3">
                    <p:embed/>
                  </p:oleObj>
                </mc:Choice>
                <mc:Fallback>
                  <p:oleObj r:id="rId7" imgW="45085" imgH="51435" progId="Equation.3">
                    <p:embed/>
                    <p:pic>
                      <p:nvPicPr>
                        <p:cNvPr id="0" name="图片 3255"/>
                        <p:cNvPicPr/>
                        <p:nvPr/>
                      </p:nvPicPr>
                      <p:blipFill>
                        <a:blip r:embed="rId8">
                          <a:clrChange>
                            <a:clrFrom>
                              <a:srgbClr val="000000"/>
                            </a:clrFrom>
                            <a:clrTo>
                              <a:srgbClr val="000000"/>
                            </a:clrTo>
                          </a:clrChange>
                        </a:blip>
                        <a:stretch>
                          <a:fillRect/>
                        </a:stretch>
                      </p:blipFill>
                      <p:spPr>
                        <a:xfrm>
                          <a:off x="2467" y="768"/>
                          <a:ext cx="314" cy="247"/>
                        </a:xfrm>
                        <a:prstGeom prst="rect">
                          <a:avLst/>
                        </a:prstGeom>
                        <a:noFill/>
                        <a:ln w="38100">
                          <a:noFill/>
                          <a:miter/>
                        </a:ln>
                      </p:spPr>
                    </p:pic>
                  </p:oleObj>
                </mc:Fallback>
              </mc:AlternateContent>
            </a:graphicData>
          </a:graphic>
        </p:graphicFrame>
        <p:sp>
          <p:nvSpPr>
            <p:cNvPr id="126988" name="Line 13"/>
            <p:cNvSpPr/>
            <p:nvPr/>
          </p:nvSpPr>
          <p:spPr>
            <a:xfrm>
              <a:off x="1747" y="2352"/>
              <a:ext cx="0" cy="457"/>
            </a:xfrm>
            <a:prstGeom prst="line">
              <a:avLst/>
            </a:prstGeom>
            <a:ln w="28575" cap="flat" cmpd="sng">
              <a:solidFill>
                <a:schemeClr val="tx1"/>
              </a:solidFill>
              <a:prstDash val="solid"/>
              <a:headEnd type="none" w="med" len="med"/>
              <a:tailEnd type="none" w="med" len="med"/>
            </a:ln>
          </p:spPr>
        </p:sp>
        <p:sp>
          <p:nvSpPr>
            <p:cNvPr id="126989" name="Line 14"/>
            <p:cNvSpPr/>
            <p:nvPr/>
          </p:nvSpPr>
          <p:spPr>
            <a:xfrm>
              <a:off x="2035" y="2352"/>
              <a:ext cx="0" cy="457"/>
            </a:xfrm>
            <a:prstGeom prst="line">
              <a:avLst/>
            </a:prstGeom>
            <a:ln w="28575" cap="flat" cmpd="sng">
              <a:solidFill>
                <a:schemeClr val="tx1"/>
              </a:solidFill>
              <a:prstDash val="solid"/>
              <a:headEnd type="none" w="med" len="med"/>
              <a:tailEnd type="none" w="med" len="med"/>
            </a:ln>
          </p:spPr>
        </p:sp>
        <p:sp>
          <p:nvSpPr>
            <p:cNvPr id="126990" name="Line 15"/>
            <p:cNvSpPr/>
            <p:nvPr/>
          </p:nvSpPr>
          <p:spPr>
            <a:xfrm>
              <a:off x="2611" y="2352"/>
              <a:ext cx="0" cy="457"/>
            </a:xfrm>
            <a:prstGeom prst="line">
              <a:avLst/>
            </a:prstGeom>
            <a:ln w="28575" cap="flat" cmpd="sng">
              <a:solidFill>
                <a:schemeClr val="tx1"/>
              </a:solidFill>
              <a:prstDash val="solid"/>
              <a:headEnd type="none" w="med" len="med"/>
              <a:tailEnd type="none" w="med" len="med"/>
            </a:ln>
          </p:spPr>
        </p:sp>
        <p:sp>
          <p:nvSpPr>
            <p:cNvPr id="126991" name="Line 16"/>
            <p:cNvSpPr/>
            <p:nvPr/>
          </p:nvSpPr>
          <p:spPr>
            <a:xfrm>
              <a:off x="3667" y="2448"/>
              <a:ext cx="0" cy="336"/>
            </a:xfrm>
            <a:prstGeom prst="line">
              <a:avLst/>
            </a:prstGeom>
            <a:ln w="28575" cap="flat" cmpd="sng">
              <a:solidFill>
                <a:schemeClr val="tx1"/>
              </a:solidFill>
              <a:prstDash val="solid"/>
              <a:headEnd type="none" w="med" len="med"/>
              <a:tailEnd type="none" w="med" len="med"/>
            </a:ln>
          </p:spPr>
        </p:sp>
        <p:sp>
          <p:nvSpPr>
            <p:cNvPr id="126992" name="Line 17"/>
            <p:cNvSpPr/>
            <p:nvPr/>
          </p:nvSpPr>
          <p:spPr>
            <a:xfrm>
              <a:off x="2611" y="1008"/>
              <a:ext cx="0" cy="457"/>
            </a:xfrm>
            <a:prstGeom prst="line">
              <a:avLst/>
            </a:prstGeom>
            <a:ln w="28575" cap="flat" cmpd="sng">
              <a:solidFill>
                <a:schemeClr val="tx1"/>
              </a:solidFill>
              <a:prstDash val="solid"/>
              <a:headEnd type="none" w="med" len="med"/>
              <a:tailEnd type="none" w="med" len="med"/>
            </a:ln>
          </p:spPr>
        </p:sp>
        <p:sp>
          <p:nvSpPr>
            <p:cNvPr id="126993" name="Line 18"/>
            <p:cNvSpPr/>
            <p:nvPr/>
          </p:nvSpPr>
          <p:spPr>
            <a:xfrm>
              <a:off x="3600" y="2784"/>
              <a:ext cx="144" cy="0"/>
            </a:xfrm>
            <a:prstGeom prst="line">
              <a:avLst/>
            </a:prstGeom>
            <a:ln w="28575" cap="flat" cmpd="sng">
              <a:solidFill>
                <a:schemeClr val="tx1"/>
              </a:solidFill>
              <a:prstDash val="solid"/>
              <a:headEnd type="none" w="med" len="med"/>
              <a:tailEnd type="none" w="med" len="med"/>
            </a:ln>
          </p:spPr>
        </p:sp>
        <p:sp>
          <p:nvSpPr>
            <p:cNvPr id="302099" name="Text Box 19"/>
            <p:cNvSpPr txBox="1">
              <a:spLocks noChangeArrowheads="1"/>
            </p:cNvSpPr>
            <p:nvPr/>
          </p:nvSpPr>
          <p:spPr bwMode="auto">
            <a:xfrm>
              <a:off x="3264" y="2736"/>
              <a:ext cx="384" cy="327"/>
            </a:xfrm>
            <a:prstGeom prst="rect">
              <a:avLst/>
            </a:prstGeom>
            <a:noFill/>
            <a:ln>
              <a:noFill/>
            </a:ln>
            <a:effectLst/>
          </p:spPr>
          <p:txBody>
            <a:bodyPr>
              <a:spAutoFit/>
            </a:bodyPr>
            <a:lstStyle/>
            <a:p>
              <a:pPr marR="0" defTabSz="914400" eaLnBrk="1" hangingPunct="1">
                <a:spcBef>
                  <a:spcPct val="50000"/>
                </a:spcBef>
                <a:buClrTx/>
                <a:buSzTx/>
                <a:buFontTx/>
                <a:buNone/>
                <a:defRPr/>
              </a:pPr>
              <a:r>
                <a:rPr kumimoji="1" lang="en-US" altLang="zh-CN"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B</a:t>
              </a:r>
            </a:p>
          </p:txBody>
        </p:sp>
        <p:sp>
          <p:nvSpPr>
            <p:cNvPr id="302100" name="Text Box 20"/>
            <p:cNvSpPr txBox="1">
              <a:spLocks noChangeArrowheads="1"/>
            </p:cNvSpPr>
            <p:nvPr/>
          </p:nvSpPr>
          <p:spPr bwMode="auto">
            <a:xfrm>
              <a:off x="2928" y="2736"/>
              <a:ext cx="384" cy="327"/>
            </a:xfrm>
            <a:prstGeom prst="rect">
              <a:avLst/>
            </a:prstGeom>
            <a:noFill/>
            <a:ln>
              <a:noFill/>
            </a:ln>
            <a:effectLst/>
          </p:spPr>
          <p:txBody>
            <a:bodyPr>
              <a:spAutoFit/>
            </a:bodyPr>
            <a:lstStyle/>
            <a:p>
              <a:pPr marR="0" defTabSz="914400" eaLnBrk="1" hangingPunct="1">
                <a:spcBef>
                  <a:spcPct val="50000"/>
                </a:spcBef>
                <a:buClrTx/>
                <a:buSzTx/>
                <a:buFontTx/>
                <a:buNone/>
                <a:defRPr/>
              </a:pPr>
              <a:r>
                <a:rPr kumimoji="1" lang="en-US" altLang="zh-CN"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a:t>
              </a:r>
            </a:p>
          </p:txBody>
        </p:sp>
        <p:sp>
          <p:nvSpPr>
            <p:cNvPr id="126996" name="Line 21"/>
            <p:cNvSpPr/>
            <p:nvPr/>
          </p:nvSpPr>
          <p:spPr>
            <a:xfrm>
              <a:off x="2544" y="2784"/>
              <a:ext cx="144" cy="0"/>
            </a:xfrm>
            <a:prstGeom prst="line">
              <a:avLst/>
            </a:prstGeom>
            <a:ln w="28575" cap="flat" cmpd="sng">
              <a:solidFill>
                <a:schemeClr val="tx1"/>
              </a:solidFill>
              <a:prstDash val="solid"/>
              <a:headEnd type="none" w="med" len="med"/>
              <a:tailEnd type="none" w="med" len="med"/>
            </a:ln>
          </p:spPr>
        </p:sp>
        <p:sp>
          <p:nvSpPr>
            <p:cNvPr id="126997" name="Line 22"/>
            <p:cNvSpPr/>
            <p:nvPr/>
          </p:nvSpPr>
          <p:spPr>
            <a:xfrm>
              <a:off x="2304" y="2352"/>
              <a:ext cx="0" cy="240"/>
            </a:xfrm>
            <a:prstGeom prst="line">
              <a:avLst/>
            </a:prstGeom>
            <a:ln w="28575" cap="flat" cmpd="sng">
              <a:solidFill>
                <a:schemeClr val="tx1"/>
              </a:solidFill>
              <a:prstDash val="solid"/>
              <a:headEnd type="none" w="med" len="med"/>
              <a:tailEnd type="none" w="med" len="med"/>
            </a:ln>
          </p:spPr>
        </p:sp>
        <p:sp>
          <p:nvSpPr>
            <p:cNvPr id="126998" name="Line 23"/>
            <p:cNvSpPr/>
            <p:nvPr/>
          </p:nvSpPr>
          <p:spPr>
            <a:xfrm flipH="1">
              <a:off x="2016" y="2592"/>
              <a:ext cx="288" cy="0"/>
            </a:xfrm>
            <a:prstGeom prst="line">
              <a:avLst/>
            </a:prstGeom>
            <a:ln w="28575" cap="flat" cmpd="sng">
              <a:solidFill>
                <a:schemeClr val="tx1"/>
              </a:solidFill>
              <a:prstDash val="solid"/>
              <a:headEnd type="none" w="med" len="med"/>
              <a:tailEnd type="none" w="med" len="med"/>
            </a:ln>
          </p:spPr>
        </p:sp>
        <p:sp>
          <p:nvSpPr>
            <p:cNvPr id="302104" name="Text Box 24"/>
            <p:cNvSpPr txBox="1">
              <a:spLocks noChangeArrowheads="1"/>
            </p:cNvSpPr>
            <p:nvPr/>
          </p:nvSpPr>
          <p:spPr bwMode="auto">
            <a:xfrm>
              <a:off x="1920" y="2736"/>
              <a:ext cx="384" cy="327"/>
            </a:xfrm>
            <a:prstGeom prst="rect">
              <a:avLst/>
            </a:prstGeom>
            <a:noFill/>
            <a:ln>
              <a:noFill/>
            </a:ln>
            <a:effectLst/>
          </p:spPr>
          <p:txBody>
            <a:bodyPr>
              <a:spAutoFit/>
            </a:bodyPr>
            <a:lstStyle/>
            <a:p>
              <a:pPr marR="0" defTabSz="914400" eaLnBrk="1" hangingPunct="1">
                <a:spcBef>
                  <a:spcPct val="50000"/>
                </a:spcBef>
                <a:buClrTx/>
                <a:buSzTx/>
                <a:buFontTx/>
                <a:buNone/>
                <a:defRPr/>
              </a:pPr>
              <a:r>
                <a:rPr kumimoji="1" lang="en-US" altLang="zh-CN"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a:t>
              </a:r>
            </a:p>
          </p:txBody>
        </p:sp>
        <p:sp>
          <p:nvSpPr>
            <p:cNvPr id="302105" name="Text Box 25"/>
            <p:cNvSpPr txBox="1">
              <a:spLocks noChangeArrowheads="1"/>
            </p:cNvSpPr>
            <p:nvPr/>
          </p:nvSpPr>
          <p:spPr bwMode="auto">
            <a:xfrm>
              <a:off x="1584" y="2736"/>
              <a:ext cx="384" cy="327"/>
            </a:xfrm>
            <a:prstGeom prst="rect">
              <a:avLst/>
            </a:prstGeom>
            <a:noFill/>
            <a:ln>
              <a:noFill/>
            </a:ln>
            <a:effectLst/>
          </p:spPr>
          <p:txBody>
            <a:bodyPr>
              <a:spAutoFit/>
            </a:bodyPr>
            <a:lstStyle/>
            <a:p>
              <a:pPr marR="0" defTabSz="914400" eaLnBrk="1" hangingPunct="1">
                <a:spcBef>
                  <a:spcPct val="50000"/>
                </a:spcBef>
                <a:buClrTx/>
                <a:buSzTx/>
                <a:buFontTx/>
                <a:buNone/>
                <a:defRPr/>
              </a:pPr>
              <a:r>
                <a:rPr kumimoji="1" lang="en-US" altLang="zh-CN"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a:t>
              </a: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6"/>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114</a:t>
            </a:fld>
            <a:r>
              <a:rPr lang="zh-CN" altLang="en-US" sz="1400" dirty="0"/>
              <a:t>）</a:t>
            </a:r>
          </a:p>
        </p:txBody>
      </p:sp>
      <p:sp>
        <p:nvSpPr>
          <p:cNvPr id="409602" name="Text Box 2"/>
          <p:cNvSpPr txBox="1"/>
          <p:nvPr/>
        </p:nvSpPr>
        <p:spPr>
          <a:xfrm>
            <a:off x="674688" y="1746250"/>
            <a:ext cx="3725862" cy="519113"/>
          </a:xfrm>
          <a:prstGeom prst="rect">
            <a:avLst/>
          </a:prstGeom>
          <a:solidFill>
            <a:srgbClr val="FFCC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003399"/>
                </a:solidFill>
                <a:ea typeface="黑体" panose="02010609060101010101" pitchFamily="49" charset="-122"/>
              </a:rPr>
              <a:t>译码器的主要特点：</a:t>
            </a:r>
          </a:p>
        </p:txBody>
      </p:sp>
      <p:sp>
        <p:nvSpPr>
          <p:cNvPr id="409603" name="Text Box 3"/>
          <p:cNvSpPr txBox="1"/>
          <p:nvPr/>
        </p:nvSpPr>
        <p:spPr>
          <a:xfrm>
            <a:off x="701675" y="2406650"/>
            <a:ext cx="64627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chemeClr val="tx2"/>
                </a:solidFill>
                <a:ea typeface="黑体" panose="02010609060101010101" pitchFamily="49" charset="-122"/>
              </a:rPr>
              <a:t>⑴</a:t>
            </a:r>
            <a:r>
              <a:rPr lang="zh-CN" altLang="en-US" sz="2800" b="1" dirty="0">
                <a:solidFill>
                  <a:schemeClr val="tx2"/>
                </a:solidFill>
                <a:ea typeface="黑体" panose="02010609060101010101" pitchFamily="49" charset="-122"/>
              </a:rPr>
              <a:t>具有标准的与非</a:t>
            </a:r>
            <a:r>
              <a:rPr lang="en-US" altLang="zh-CN" sz="2800" b="1" dirty="0">
                <a:solidFill>
                  <a:schemeClr val="tx2"/>
                </a:solidFill>
                <a:ea typeface="黑体" panose="02010609060101010101" pitchFamily="49" charset="-122"/>
              </a:rPr>
              <a:t>—</a:t>
            </a:r>
            <a:r>
              <a:rPr lang="zh-CN" altLang="en-US" sz="2800" b="1" dirty="0">
                <a:solidFill>
                  <a:schemeClr val="tx2"/>
                </a:solidFill>
                <a:ea typeface="黑体" panose="02010609060101010101" pitchFamily="49" charset="-122"/>
              </a:rPr>
              <a:t>与非式的形式，即：</a:t>
            </a:r>
          </a:p>
        </p:txBody>
      </p:sp>
      <p:sp>
        <p:nvSpPr>
          <p:cNvPr id="409604" name="Text Box 4"/>
          <p:cNvSpPr txBox="1"/>
          <p:nvPr/>
        </p:nvSpPr>
        <p:spPr>
          <a:xfrm>
            <a:off x="700088" y="3052763"/>
            <a:ext cx="54625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chemeClr val="tx2"/>
                </a:solidFill>
                <a:ea typeface="黑体" panose="02010609060101010101" pitchFamily="49" charset="-122"/>
              </a:rPr>
              <a:t>⑵</a:t>
            </a:r>
            <a:r>
              <a:rPr lang="zh-CN" altLang="en-US" sz="2800" b="1" dirty="0">
                <a:solidFill>
                  <a:schemeClr val="tx2"/>
                </a:solidFill>
                <a:ea typeface="黑体" panose="02010609060101010101" pitchFamily="49" charset="-122"/>
              </a:rPr>
              <a:t>提供了输入变量的全部最小项。</a:t>
            </a:r>
          </a:p>
        </p:txBody>
      </p:sp>
      <p:sp>
        <p:nvSpPr>
          <p:cNvPr id="409605" name="Text Box 5"/>
          <p:cNvSpPr txBox="1"/>
          <p:nvPr/>
        </p:nvSpPr>
        <p:spPr>
          <a:xfrm>
            <a:off x="284163" y="3629025"/>
            <a:ext cx="8524875" cy="16303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50000"/>
              </a:spcBef>
              <a:buNone/>
            </a:pPr>
            <a:r>
              <a:rPr lang="en-US" altLang="zh-CN" sz="2800" b="1" dirty="0">
                <a:solidFill>
                  <a:srgbClr val="003399"/>
                </a:solidFill>
                <a:latin typeface="黑体" panose="02010609060101010101" pitchFamily="49" charset="-122"/>
                <a:ea typeface="黑体" panose="02010609060101010101" pitchFamily="49" charset="-122"/>
              </a:rPr>
              <a:t>  </a:t>
            </a:r>
            <a:r>
              <a:rPr lang="zh-CN" altLang="en-US" sz="2800" b="1" dirty="0">
                <a:solidFill>
                  <a:srgbClr val="003399"/>
                </a:solidFill>
                <a:latin typeface="黑体" panose="02010609060101010101" pitchFamily="49" charset="-122"/>
                <a:ea typeface="黑体" panose="02010609060101010101" pitchFamily="49" charset="-122"/>
              </a:rPr>
              <a:t>因为任何组合逻辑函数总可以用最小项之和的标准形式构成，那么利用两次取反的方法就可以得到由最小项构成的与非</a:t>
            </a:r>
            <a:r>
              <a:rPr lang="en-US" altLang="zh-CN" sz="2800" b="1" dirty="0">
                <a:solidFill>
                  <a:srgbClr val="003399"/>
                </a:solidFill>
                <a:ea typeface="黑体" panose="02010609060101010101" pitchFamily="49" charset="-122"/>
              </a:rPr>
              <a:t>—</a:t>
            </a:r>
            <a:r>
              <a:rPr lang="zh-CN" altLang="en-US" sz="2800" b="1" dirty="0">
                <a:solidFill>
                  <a:srgbClr val="003399"/>
                </a:solidFill>
                <a:latin typeface="黑体" panose="02010609060101010101" pitchFamily="49" charset="-122"/>
                <a:ea typeface="黑体" panose="02010609060101010101" pitchFamily="49" charset="-122"/>
              </a:rPr>
              <a:t>与非表达式。</a:t>
            </a:r>
          </a:p>
        </p:txBody>
      </p:sp>
      <p:sp>
        <p:nvSpPr>
          <p:cNvPr id="409607" name="Rectangle 7"/>
          <p:cNvSpPr>
            <a:spLocks noChangeArrowheads="1"/>
          </p:cNvSpPr>
          <p:nvPr/>
        </p:nvSpPr>
        <p:spPr bwMode="auto">
          <a:xfrm>
            <a:off x="427038" y="279400"/>
            <a:ext cx="8458200" cy="427038"/>
          </a:xfrm>
          <a:prstGeom prst="rect">
            <a:avLst/>
          </a:prstGeom>
          <a:noFill/>
          <a:ln>
            <a:noFill/>
          </a:ln>
          <a:effectLst/>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2.5.2 </a:t>
            </a: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用二进制译码器实现组合逻辑函数</a:t>
            </a:r>
            <a:endParaRPr kumimoji="1" lang="zh-CN" altLang="en-US"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409608" name="Rectangle 8"/>
          <p:cNvSpPr>
            <a:spLocks noChangeArrowheads="1"/>
          </p:cNvSpPr>
          <p:nvPr/>
        </p:nvSpPr>
        <p:spPr bwMode="auto">
          <a:xfrm>
            <a:off x="385763" y="720725"/>
            <a:ext cx="8458200" cy="519113"/>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993300"/>
                </a:solidFill>
                <a:effectLst>
                  <a:outerShdw blurRad="38100" dist="38100" dir="2700000" algn="tl">
                    <a:srgbClr val="C0C0C0"/>
                  </a:outerShdw>
                </a:effectLst>
                <a:uLnTx/>
                <a:uFillTx/>
                <a:latin typeface="宋体" panose="02010600030101010101" pitchFamily="2" charset="-122"/>
                <a:ea typeface="黑体" panose="02010609060101010101" pitchFamily="49" charset="-122"/>
                <a:cs typeface="+mn-cs"/>
              </a:rPr>
              <a:t>一、用二进制译码器实现逻辑函数的基本原理和步骤</a:t>
            </a:r>
            <a:endParaRPr kumimoji="1" lang="zh-CN" altLang="en-US" sz="2800" b="1" i="1" u="none" strike="noStrike" kern="1200" cap="none" spc="0" normalizeH="0" baseline="0" noProof="0">
              <a:ln>
                <a:noFill/>
              </a:ln>
              <a:solidFill>
                <a:srgbClr val="993300"/>
              </a:solidFill>
              <a:effectLst>
                <a:outerShdw blurRad="38100" dist="38100" dir="2700000" algn="tl">
                  <a:srgbClr val="C0C0C0"/>
                </a:outerShdw>
              </a:effectLst>
              <a:uLnTx/>
              <a:uFillTx/>
              <a:latin typeface="" pitchFamily="18" charset="0"/>
              <a:ea typeface="黑体" panose="02010609060101010101" pitchFamily="49" charset="-122"/>
              <a:cs typeface="+mn-cs"/>
            </a:endParaRPr>
          </a:p>
        </p:txBody>
      </p:sp>
      <p:sp>
        <p:nvSpPr>
          <p:cNvPr id="409609" name="Rectangle 9"/>
          <p:cNvSpPr>
            <a:spLocks noGrp="1"/>
          </p:cNvSpPr>
          <p:nvPr>
            <p:ph type="body" sz="half" idx="1" hasCustomPrompt="1"/>
          </p:nvPr>
        </p:nvSpPr>
        <p:spPr>
          <a:xfrm>
            <a:off x="271463" y="1187450"/>
            <a:ext cx="7772400" cy="500063"/>
          </a:xfrm>
          <a:ln/>
        </p:spPr>
        <p:txBody>
          <a:bodyPr vert="horz" wrap="square" lIns="91440" tIns="45720" rIns="91440" bIns="45720" anchor="t" anchorCtr="0"/>
          <a:lstStyle/>
          <a:p>
            <a:pPr eaLnBrk="1" hangingPunct="1">
              <a:buNone/>
            </a:pPr>
            <a:r>
              <a:rPr lang="en-US" altLang="zh-CN" dirty="0"/>
              <a:t>  </a:t>
            </a:r>
            <a:r>
              <a:rPr lang="en-US" altLang="zh-CN" sz="2800" b="1" dirty="0">
                <a:solidFill>
                  <a:srgbClr val="003399"/>
                </a:solidFill>
                <a:ea typeface="黑体" panose="02010609060101010101" pitchFamily="49" charset="-122"/>
              </a:rPr>
              <a:t>1</a:t>
            </a:r>
            <a:r>
              <a:rPr lang="zh-CN" altLang="en-US" sz="2800" b="1" dirty="0">
                <a:solidFill>
                  <a:srgbClr val="003399"/>
                </a:solidFill>
                <a:ea typeface="黑体" panose="02010609060101010101" pitchFamily="49" charset="-122"/>
              </a:rPr>
              <a:t>、</a:t>
            </a:r>
            <a:r>
              <a:rPr lang="zh-CN" altLang="en-US" sz="2800" b="1" dirty="0">
                <a:solidFill>
                  <a:srgbClr val="003399"/>
                </a:solidFill>
                <a:latin typeface="黑体" panose="02010609060101010101" pitchFamily="49" charset="-122"/>
                <a:ea typeface="黑体" panose="02010609060101010101" pitchFamily="49" charset="-122"/>
              </a:rPr>
              <a:t>基本原理：</a:t>
            </a:r>
          </a:p>
        </p:txBody>
      </p:sp>
      <p:sp>
        <p:nvSpPr>
          <p:cNvPr id="409610" name="Text Box 10"/>
          <p:cNvSpPr txBox="1"/>
          <p:nvPr/>
        </p:nvSpPr>
        <p:spPr>
          <a:xfrm>
            <a:off x="269875" y="5386388"/>
            <a:ext cx="8524875" cy="11176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50000"/>
              </a:spcBef>
              <a:buNone/>
            </a:pPr>
            <a:r>
              <a:rPr lang="en-US" altLang="zh-CN" sz="2400" b="1" dirty="0">
                <a:solidFill>
                  <a:srgbClr val="003399"/>
                </a:solidFill>
              </a:rPr>
              <a:t>     </a:t>
            </a:r>
            <a:r>
              <a:rPr lang="zh-CN" altLang="en-US" sz="2800" b="1" dirty="0">
                <a:solidFill>
                  <a:srgbClr val="003399"/>
                </a:solidFill>
                <a:latin typeface="黑体" panose="02010609060101010101" pitchFamily="49" charset="-122"/>
                <a:ea typeface="黑体" panose="02010609060101010101" pitchFamily="49" charset="-122"/>
              </a:rPr>
              <a:t>所以，利用</a:t>
            </a:r>
            <a:r>
              <a:rPr lang="zh-CN" altLang="en-US" sz="2800" b="1" dirty="0">
                <a:solidFill>
                  <a:srgbClr val="FF0000"/>
                </a:solidFill>
                <a:latin typeface="黑体" panose="02010609060101010101" pitchFamily="49" charset="-122"/>
                <a:ea typeface="黑体" panose="02010609060101010101" pitchFamily="49" charset="-122"/>
              </a:rPr>
              <a:t>译码器</a:t>
            </a:r>
            <a:r>
              <a:rPr lang="zh-CN" altLang="en-US" sz="2800" b="1" dirty="0">
                <a:solidFill>
                  <a:srgbClr val="003399"/>
                </a:solidFill>
                <a:latin typeface="黑体" panose="02010609060101010101" pitchFamily="49" charset="-122"/>
                <a:ea typeface="黑体" panose="02010609060101010101" pitchFamily="49" charset="-122"/>
              </a:rPr>
              <a:t>和</a:t>
            </a:r>
            <a:r>
              <a:rPr lang="zh-CN" altLang="en-US" sz="2800" b="1" dirty="0">
                <a:solidFill>
                  <a:srgbClr val="FF0000"/>
                </a:solidFill>
                <a:latin typeface="黑体" panose="02010609060101010101" pitchFamily="49" charset="-122"/>
                <a:ea typeface="黑体" panose="02010609060101010101" pitchFamily="49" charset="-122"/>
              </a:rPr>
              <a:t>与非门</a:t>
            </a:r>
            <a:r>
              <a:rPr lang="zh-CN" altLang="en-US" sz="2800" b="1" dirty="0">
                <a:solidFill>
                  <a:srgbClr val="003399"/>
                </a:solidFill>
                <a:latin typeface="黑体" panose="02010609060101010101" pitchFamily="49" charset="-122"/>
                <a:ea typeface="黑体" panose="02010609060101010101" pitchFamily="49" charset="-122"/>
              </a:rPr>
              <a:t>可以实现任何所需的组合逻辑函数。</a:t>
            </a:r>
          </a:p>
        </p:txBody>
      </p:sp>
      <p:graphicFrame>
        <p:nvGraphicFramePr>
          <p:cNvPr id="409615" name="Object 15"/>
          <p:cNvGraphicFramePr>
            <a:graphicFrameLocks noGrp="1" noChangeAspect="1"/>
          </p:cNvGraphicFramePr>
          <p:nvPr>
            <p:ph sz="half" idx="2" hasCustomPrompt="1"/>
          </p:nvPr>
        </p:nvGraphicFramePr>
        <p:xfrm>
          <a:off x="7129463" y="2387600"/>
          <a:ext cx="1381125" cy="558800"/>
        </p:xfrm>
        <a:graphic>
          <a:graphicData uri="http://schemas.openxmlformats.org/presentationml/2006/ole">
            <mc:AlternateContent xmlns:mc="http://schemas.openxmlformats.org/markup-compatibility/2006">
              <mc:Choice xmlns:v="urn:schemas-microsoft-com:vml" Requires="v">
                <p:oleObj spid="_x0000_s71701" r:id="rId3" imgW="532765" imgH="215900" progId="Equation.3">
                  <p:embed/>
                </p:oleObj>
              </mc:Choice>
              <mc:Fallback>
                <p:oleObj r:id="rId3" imgW="532765" imgH="215900" progId="Equation.3">
                  <p:embed/>
                  <p:pic>
                    <p:nvPicPr>
                      <p:cNvPr id="0" name="图片 3256"/>
                      <p:cNvPicPr/>
                      <p:nvPr/>
                    </p:nvPicPr>
                    <p:blipFill>
                      <a:blip r:embed="rId4"/>
                      <a:srcRect/>
                      <a:stretch>
                        <a:fillRect/>
                      </a:stretch>
                    </p:blipFill>
                    <p:spPr>
                      <a:xfrm>
                        <a:off x="7129463" y="2387600"/>
                        <a:ext cx="1381125" cy="558800"/>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09608"/>
                                        </p:tgtEl>
                                        <p:attrNameLst>
                                          <p:attrName>style.visibility</p:attrName>
                                        </p:attrNameLst>
                                      </p:cBhvr>
                                      <p:to>
                                        <p:strVal val="visible"/>
                                      </p:to>
                                    </p:set>
                                    <p:animEffect transition="in" filter="checkerboard(across)">
                                      <p:cBhvr>
                                        <p:cTn id="7" dur="500"/>
                                        <p:tgtEl>
                                          <p:spTgt spid="4096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09">
                                            <p:txEl>
                                              <p:pRg st="0" end="0"/>
                                            </p:txEl>
                                          </p:spTgt>
                                        </p:tgtEl>
                                        <p:attrNameLst>
                                          <p:attrName>style.visibility</p:attrName>
                                        </p:attrNameLst>
                                      </p:cBhvr>
                                      <p:to>
                                        <p:strVal val="visible"/>
                                      </p:to>
                                    </p:set>
                                    <p:animEffect transition="in" filter="blinds(horizontal)">
                                      <p:cBhvr>
                                        <p:cTn id="12" dur="500"/>
                                        <p:tgtEl>
                                          <p:spTgt spid="4096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02"/>
                                        </p:tgtEl>
                                        <p:attrNameLst>
                                          <p:attrName>style.visibility</p:attrName>
                                        </p:attrNameLst>
                                      </p:cBhvr>
                                      <p:to>
                                        <p:strVal val="visible"/>
                                      </p:to>
                                    </p:set>
                                    <p:animEffect transition="in" filter="wipe(left)">
                                      <p:cBhvr>
                                        <p:cTn id="17" dur="500"/>
                                        <p:tgtEl>
                                          <p:spTgt spid="40960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09603"/>
                                        </p:tgtEl>
                                        <p:attrNameLst>
                                          <p:attrName>style.visibility</p:attrName>
                                        </p:attrNameLst>
                                      </p:cBhvr>
                                      <p:to>
                                        <p:strVal val="visible"/>
                                      </p:to>
                                    </p:set>
                                    <p:animEffect transition="in" filter="checkerboard(across)">
                                      <p:cBhvr>
                                        <p:cTn id="22" dur="500"/>
                                        <p:tgtEl>
                                          <p:spTgt spid="409603"/>
                                        </p:tgtEl>
                                      </p:cBhvr>
                                    </p:animEffect>
                                  </p:childTnLst>
                                </p:cTn>
                              </p:par>
                            </p:childTnLst>
                          </p:cTn>
                        </p:par>
                        <p:par>
                          <p:cTn id="23" fill="hold">
                            <p:stCondLst>
                              <p:cond delay="500"/>
                            </p:stCondLst>
                            <p:childTnLst>
                              <p:par>
                                <p:cTn id="24" presetID="4" presetClass="entr" presetSubtype="16" fill="hold" nodeType="afterEffect">
                                  <p:stCondLst>
                                    <p:cond delay="0"/>
                                  </p:stCondLst>
                                  <p:childTnLst>
                                    <p:set>
                                      <p:cBhvr>
                                        <p:cTn id="25" dur="1" fill="hold">
                                          <p:stCondLst>
                                            <p:cond delay="0"/>
                                          </p:stCondLst>
                                        </p:cTn>
                                        <p:tgtEl>
                                          <p:spTgt spid="409615"/>
                                        </p:tgtEl>
                                        <p:attrNameLst>
                                          <p:attrName>style.visibility</p:attrName>
                                        </p:attrNameLst>
                                      </p:cBhvr>
                                      <p:to>
                                        <p:strVal val="visible"/>
                                      </p:to>
                                    </p:set>
                                    <p:animEffect transition="in" filter="box(in)">
                                      <p:cBhvr>
                                        <p:cTn id="26" dur="500"/>
                                        <p:tgtEl>
                                          <p:spTgt spid="409615"/>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409604"/>
                                        </p:tgtEl>
                                        <p:attrNameLst>
                                          <p:attrName>style.visibility</p:attrName>
                                        </p:attrNameLst>
                                      </p:cBhvr>
                                      <p:to>
                                        <p:strVal val="visible"/>
                                      </p:to>
                                    </p:set>
                                    <p:animEffect transition="in" filter="checkerboard(across)">
                                      <p:cBhvr>
                                        <p:cTn id="31" dur="500"/>
                                        <p:tgtEl>
                                          <p:spTgt spid="40960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09605"/>
                                        </p:tgtEl>
                                        <p:attrNameLst>
                                          <p:attrName>style.visibility</p:attrName>
                                        </p:attrNameLst>
                                      </p:cBhvr>
                                      <p:to>
                                        <p:strVal val="visible"/>
                                      </p:to>
                                    </p:set>
                                    <p:animEffect transition="in" filter="blinds(horizontal)">
                                      <p:cBhvr>
                                        <p:cTn id="36" dur="500"/>
                                        <p:tgtEl>
                                          <p:spTgt spid="409605"/>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409610"/>
                                        </p:tgtEl>
                                        <p:attrNameLst>
                                          <p:attrName>style.visibility</p:attrName>
                                        </p:attrNameLst>
                                      </p:cBhvr>
                                      <p:to>
                                        <p:strVal val="visible"/>
                                      </p:to>
                                    </p:set>
                                    <p:animEffect transition="in" filter="checkerboard(across)">
                                      <p:cBhvr>
                                        <p:cTn id="41" dur="500"/>
                                        <p:tgtEl>
                                          <p:spTgt spid="409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p:bldP spid="409604" grpId="0"/>
      <p:bldP spid="409605" grpId="0"/>
      <p:bldP spid="409608" grpId="0"/>
      <p:bldP spid="409609" grpId="0" build="p"/>
      <p:bldP spid="40961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115</a:t>
            </a:fld>
            <a:r>
              <a:rPr lang="zh-CN" altLang="en-US" sz="1400" dirty="0"/>
              <a:t>）</a:t>
            </a:r>
          </a:p>
        </p:txBody>
      </p:sp>
      <p:sp>
        <p:nvSpPr>
          <p:cNvPr id="294914" name="Rectangle 2"/>
          <p:cNvSpPr>
            <a:spLocks noGrp="1" noRot="1"/>
          </p:cNvSpPr>
          <p:nvPr>
            <p:ph idx="1" hasCustomPrompt="1"/>
          </p:nvPr>
        </p:nvSpPr>
        <p:spPr>
          <a:xfrm>
            <a:off x="603250" y="549275"/>
            <a:ext cx="8540750" cy="5903913"/>
          </a:xfrm>
          <a:ln/>
        </p:spPr>
        <p:txBody>
          <a:bodyPr vert="horz" wrap="square" lIns="91440" tIns="45720" rIns="91440" bIns="45720" anchor="t" anchorCtr="0"/>
          <a:lstStyle/>
          <a:p>
            <a:pPr eaLnBrk="1" hangingPunct="1">
              <a:lnSpc>
                <a:spcPct val="120000"/>
              </a:lnSpc>
              <a:buNone/>
            </a:pPr>
            <a:r>
              <a:rPr lang="en-US" altLang="zh-CN" sz="2400" b="1" dirty="0"/>
              <a:t> 2</a:t>
            </a:r>
            <a:r>
              <a:rPr lang="zh-CN" altLang="en-US" sz="2400" b="1" dirty="0"/>
              <a:t>、 </a:t>
            </a:r>
            <a:r>
              <a:rPr lang="zh-CN" altLang="en-US" sz="2400" b="1" dirty="0">
                <a:latin typeface="黑体" panose="02010609060101010101" pitchFamily="49" charset="-122"/>
                <a:ea typeface="黑体" panose="02010609060101010101" pitchFamily="49" charset="-122"/>
              </a:rPr>
              <a:t>基本步骤</a:t>
            </a:r>
            <a:r>
              <a:rPr lang="en-US" altLang="zh-CN" sz="2400" b="1" dirty="0">
                <a:latin typeface="黑体" panose="02010609060101010101" pitchFamily="49" charset="-122"/>
                <a:ea typeface="黑体" panose="02010609060101010101" pitchFamily="49" charset="-122"/>
              </a:rPr>
              <a:t>:</a:t>
            </a:r>
          </a:p>
          <a:p>
            <a:pPr eaLnBrk="1" hangingPunct="1">
              <a:lnSpc>
                <a:spcPct val="120000"/>
              </a:lnSpc>
              <a:buNone/>
            </a:pPr>
            <a:r>
              <a:rPr lang="en-US" altLang="zh-CN" sz="2400" b="1" dirty="0">
                <a:solidFill>
                  <a:srgbClr val="003399"/>
                </a:solidFill>
                <a:ea typeface="黑体" panose="02010609060101010101" pitchFamily="49" charset="-122"/>
              </a:rPr>
              <a:t>⑴</a:t>
            </a:r>
            <a:r>
              <a:rPr lang="zh-CN" altLang="en-US" sz="2400" b="1" dirty="0">
                <a:solidFill>
                  <a:srgbClr val="003399"/>
                </a:solidFill>
                <a:ea typeface="黑体" panose="02010609060101010101" pitchFamily="49" charset="-122"/>
              </a:rPr>
              <a:t>确定应该选用的译码器</a:t>
            </a:r>
          </a:p>
          <a:p>
            <a:pPr eaLnBrk="1" hangingPunct="1">
              <a:lnSpc>
                <a:spcPct val="120000"/>
              </a:lnSpc>
              <a:buNone/>
            </a:pPr>
            <a:r>
              <a:rPr lang="en-US" altLang="zh-CN" sz="2400" b="1" dirty="0">
                <a:solidFill>
                  <a:srgbClr val="996633"/>
                </a:solidFill>
              </a:rPr>
              <a:t>k</a:t>
            </a:r>
            <a:r>
              <a:rPr lang="zh-CN" altLang="en-US" sz="2400" b="1" dirty="0">
                <a:solidFill>
                  <a:srgbClr val="996633"/>
                </a:solidFill>
              </a:rPr>
              <a:t>：</a:t>
            </a:r>
            <a:r>
              <a:rPr lang="zh-CN" altLang="en-US" sz="2400" b="1" dirty="0">
                <a:solidFill>
                  <a:srgbClr val="996633"/>
                </a:solidFill>
                <a:ea typeface="黑体" panose="02010609060101010101" pitchFamily="49" charset="-122"/>
              </a:rPr>
              <a:t>函数的变量数</a:t>
            </a:r>
            <a:r>
              <a:rPr lang="zh-CN" altLang="en-US" sz="2400" b="1" dirty="0">
                <a:solidFill>
                  <a:srgbClr val="996633"/>
                </a:solidFill>
              </a:rPr>
              <a:t>                              </a:t>
            </a:r>
            <a:r>
              <a:rPr lang="en-US" altLang="zh-CN" sz="2400" b="1" dirty="0">
                <a:solidFill>
                  <a:srgbClr val="996633"/>
                </a:solidFill>
              </a:rPr>
              <a:t>2</a:t>
            </a:r>
            <a:r>
              <a:rPr lang="zh-CN" altLang="en-US" sz="2400" b="1" dirty="0">
                <a:solidFill>
                  <a:srgbClr val="996633"/>
                </a:solidFill>
                <a:ea typeface="黑体" panose="02010609060101010101" pitchFamily="49" charset="-122"/>
              </a:rPr>
              <a:t>线</a:t>
            </a:r>
            <a:r>
              <a:rPr lang="en-US" altLang="zh-CN" sz="2400" b="1" dirty="0">
                <a:solidFill>
                  <a:srgbClr val="996633"/>
                </a:solidFill>
              </a:rPr>
              <a:t>—4</a:t>
            </a:r>
            <a:r>
              <a:rPr lang="zh-CN" altLang="en-US" sz="2400" b="1" dirty="0">
                <a:solidFill>
                  <a:srgbClr val="996633"/>
                </a:solidFill>
                <a:ea typeface="黑体" panose="02010609060101010101" pitchFamily="49" charset="-122"/>
              </a:rPr>
              <a:t>线译码器</a:t>
            </a:r>
            <a:r>
              <a:rPr lang="en-US" altLang="zh-CN" sz="2400" b="1" dirty="0">
                <a:solidFill>
                  <a:srgbClr val="996633"/>
                </a:solidFill>
              </a:rPr>
              <a:t>74LS139</a:t>
            </a:r>
          </a:p>
          <a:p>
            <a:pPr eaLnBrk="1" hangingPunct="1">
              <a:lnSpc>
                <a:spcPct val="120000"/>
              </a:lnSpc>
              <a:buNone/>
            </a:pPr>
            <a:r>
              <a:rPr lang="en-US" altLang="zh-CN" sz="2400" b="1" dirty="0">
                <a:solidFill>
                  <a:srgbClr val="996633"/>
                </a:solidFill>
              </a:rPr>
              <a:t>n</a:t>
            </a:r>
            <a:r>
              <a:rPr lang="zh-CN" altLang="en-US" sz="2400" b="1" dirty="0">
                <a:solidFill>
                  <a:srgbClr val="996633"/>
                </a:solidFill>
              </a:rPr>
              <a:t>：</a:t>
            </a:r>
            <a:r>
              <a:rPr lang="zh-CN" altLang="en-US" sz="2400" b="1" dirty="0">
                <a:solidFill>
                  <a:srgbClr val="996633"/>
                </a:solidFill>
                <a:ea typeface="黑体" panose="02010609060101010101" pitchFamily="49" charset="-122"/>
              </a:rPr>
              <a:t>译码器输入位数</a:t>
            </a:r>
            <a:r>
              <a:rPr lang="zh-CN" altLang="en-US" sz="2400" b="1" dirty="0">
                <a:solidFill>
                  <a:srgbClr val="996633"/>
                </a:solidFill>
              </a:rPr>
              <a:t>                          </a:t>
            </a:r>
            <a:r>
              <a:rPr lang="en-US" altLang="zh-CN" sz="2400" b="1" dirty="0">
                <a:solidFill>
                  <a:srgbClr val="996633"/>
                </a:solidFill>
              </a:rPr>
              <a:t>3</a:t>
            </a:r>
            <a:r>
              <a:rPr lang="zh-CN" altLang="en-US" sz="2400" b="1" dirty="0">
                <a:solidFill>
                  <a:srgbClr val="996633"/>
                </a:solidFill>
                <a:ea typeface="黑体" panose="02010609060101010101" pitchFamily="49" charset="-122"/>
              </a:rPr>
              <a:t>线</a:t>
            </a:r>
            <a:r>
              <a:rPr lang="en-US" altLang="zh-CN" sz="2400" b="1" dirty="0">
                <a:solidFill>
                  <a:srgbClr val="996633"/>
                </a:solidFill>
              </a:rPr>
              <a:t>—8</a:t>
            </a:r>
            <a:r>
              <a:rPr lang="zh-CN" altLang="en-US" sz="2400" b="1" dirty="0">
                <a:solidFill>
                  <a:srgbClr val="996633"/>
                </a:solidFill>
                <a:ea typeface="黑体" panose="02010609060101010101" pitchFamily="49" charset="-122"/>
              </a:rPr>
              <a:t>线译码器</a:t>
            </a:r>
            <a:r>
              <a:rPr lang="en-US" altLang="zh-CN" sz="2400" b="1" dirty="0">
                <a:solidFill>
                  <a:srgbClr val="996633"/>
                </a:solidFill>
              </a:rPr>
              <a:t>74LS138</a:t>
            </a:r>
          </a:p>
          <a:p>
            <a:pPr eaLnBrk="1" hangingPunct="1">
              <a:lnSpc>
                <a:spcPct val="120000"/>
              </a:lnSpc>
              <a:buNone/>
            </a:pPr>
            <a:r>
              <a:rPr lang="en-US" altLang="zh-CN" sz="2400" b="1" dirty="0">
                <a:solidFill>
                  <a:srgbClr val="003399"/>
                </a:solidFill>
              </a:rPr>
              <a:t>⑵</a:t>
            </a:r>
            <a:r>
              <a:rPr lang="zh-CN" altLang="en-US" sz="2400" b="1" dirty="0">
                <a:solidFill>
                  <a:srgbClr val="003399"/>
                </a:solidFill>
                <a:ea typeface="黑体" panose="02010609060101010101" pitchFamily="49" charset="-122"/>
              </a:rPr>
              <a:t>写出函数的标准与非</a:t>
            </a:r>
            <a:r>
              <a:rPr lang="en-US" altLang="zh-CN" sz="2400" b="1" dirty="0">
                <a:solidFill>
                  <a:srgbClr val="003399"/>
                </a:solidFill>
                <a:ea typeface="黑体" panose="02010609060101010101" pitchFamily="49" charset="-122"/>
              </a:rPr>
              <a:t>—</a:t>
            </a:r>
            <a:r>
              <a:rPr lang="zh-CN" altLang="en-US" sz="2400" b="1" dirty="0">
                <a:solidFill>
                  <a:srgbClr val="003399"/>
                </a:solidFill>
                <a:ea typeface="黑体" panose="02010609060101010101" pitchFamily="49" charset="-122"/>
              </a:rPr>
              <a:t>与非表达式</a:t>
            </a:r>
          </a:p>
          <a:p>
            <a:pPr eaLnBrk="1" hangingPunct="1">
              <a:lnSpc>
                <a:spcPct val="120000"/>
              </a:lnSpc>
              <a:buNone/>
            </a:pPr>
            <a:endParaRPr lang="zh-CN" altLang="en-US" sz="2400" b="1" dirty="0">
              <a:solidFill>
                <a:srgbClr val="003399"/>
              </a:solidFill>
            </a:endParaRPr>
          </a:p>
          <a:p>
            <a:pPr eaLnBrk="1" hangingPunct="1">
              <a:lnSpc>
                <a:spcPct val="120000"/>
              </a:lnSpc>
              <a:buNone/>
            </a:pPr>
            <a:r>
              <a:rPr lang="zh-CN" altLang="en-US" sz="2400" b="1" dirty="0">
                <a:solidFill>
                  <a:srgbClr val="996633"/>
                </a:solidFill>
                <a:ea typeface="黑体" panose="02010609060101010101" pitchFamily="49" charset="-122"/>
              </a:rPr>
              <a:t>函数的标准与或式</a:t>
            </a:r>
            <a:r>
              <a:rPr lang="zh-CN" altLang="en-US" sz="2400" b="1" dirty="0">
                <a:solidFill>
                  <a:srgbClr val="996633"/>
                </a:solidFill>
              </a:rPr>
              <a:t>                             </a:t>
            </a:r>
            <a:r>
              <a:rPr lang="zh-CN" altLang="en-US" sz="2400" b="1" dirty="0">
                <a:solidFill>
                  <a:srgbClr val="996633"/>
                </a:solidFill>
                <a:ea typeface="黑体" panose="02010609060101010101" pitchFamily="49" charset="-122"/>
              </a:rPr>
              <a:t>标准与非</a:t>
            </a:r>
            <a:r>
              <a:rPr lang="en-US" altLang="zh-CN" sz="2400" b="1" dirty="0">
                <a:solidFill>
                  <a:srgbClr val="996633"/>
                </a:solidFill>
                <a:ea typeface="黑体" panose="02010609060101010101" pitchFamily="49" charset="-122"/>
              </a:rPr>
              <a:t>—</a:t>
            </a:r>
            <a:r>
              <a:rPr lang="zh-CN" altLang="en-US" sz="2400" b="1" dirty="0">
                <a:solidFill>
                  <a:srgbClr val="996633"/>
                </a:solidFill>
                <a:ea typeface="黑体" panose="02010609060101010101" pitchFamily="49" charset="-122"/>
              </a:rPr>
              <a:t>与非式</a:t>
            </a:r>
          </a:p>
          <a:p>
            <a:pPr eaLnBrk="1" hangingPunct="1">
              <a:lnSpc>
                <a:spcPct val="120000"/>
              </a:lnSpc>
              <a:buNone/>
            </a:pPr>
            <a:r>
              <a:rPr lang="zh-CN" altLang="en-US" sz="2400" b="1" dirty="0">
                <a:solidFill>
                  <a:srgbClr val="003399"/>
                </a:solidFill>
              </a:rPr>
              <a:t>⑶</a:t>
            </a:r>
            <a:r>
              <a:rPr lang="zh-CN" altLang="en-US" sz="2400" b="1" dirty="0">
                <a:solidFill>
                  <a:srgbClr val="003399"/>
                </a:solidFill>
                <a:ea typeface="黑体" panose="02010609060101010101" pitchFamily="49" charset="-122"/>
              </a:rPr>
              <a:t>确认译码器和与非门输入信号的表达式</a:t>
            </a:r>
          </a:p>
          <a:p>
            <a:pPr eaLnBrk="1" hangingPunct="1">
              <a:lnSpc>
                <a:spcPct val="120000"/>
              </a:lnSpc>
              <a:buNone/>
            </a:pPr>
            <a:r>
              <a:rPr lang="zh-CN" altLang="en-US" sz="2400" b="1" dirty="0">
                <a:solidFill>
                  <a:srgbClr val="996633"/>
                </a:solidFill>
                <a:latin typeface="黑体" panose="02010609060101010101" pitchFamily="49" charset="-122"/>
                <a:ea typeface="黑体" panose="02010609060101010101" pitchFamily="49" charset="-122"/>
              </a:rPr>
              <a:t>译码器的输入信号</a:t>
            </a:r>
            <a:r>
              <a:rPr lang="en-US" altLang="zh-CN" sz="2400" b="1" dirty="0">
                <a:solidFill>
                  <a:srgbClr val="996633"/>
                </a:solidFill>
                <a:latin typeface="黑体" panose="02010609060101010101" pitchFamily="49" charset="-122"/>
                <a:ea typeface="黑体" panose="02010609060101010101" pitchFamily="49" charset="-122"/>
              </a:rPr>
              <a:t>=</a:t>
            </a:r>
            <a:r>
              <a:rPr lang="zh-CN" altLang="en-US" sz="2400" b="1" dirty="0">
                <a:solidFill>
                  <a:srgbClr val="996633"/>
                </a:solidFill>
                <a:latin typeface="黑体" panose="02010609060101010101" pitchFamily="49" charset="-122"/>
                <a:ea typeface="黑体" panose="02010609060101010101" pitchFamily="49" charset="-122"/>
              </a:rPr>
              <a:t>函数的变量</a:t>
            </a:r>
          </a:p>
          <a:p>
            <a:pPr eaLnBrk="1" hangingPunct="1">
              <a:lnSpc>
                <a:spcPct val="120000"/>
              </a:lnSpc>
              <a:buNone/>
            </a:pPr>
            <a:r>
              <a:rPr lang="zh-CN" altLang="en-US" sz="2400" b="1" dirty="0">
                <a:solidFill>
                  <a:srgbClr val="996633"/>
                </a:solidFill>
                <a:latin typeface="黑体" panose="02010609060101010101" pitchFamily="49" charset="-122"/>
                <a:ea typeface="黑体" panose="02010609060101010101" pitchFamily="49" charset="-122"/>
              </a:rPr>
              <a:t>与非门的输入信号</a:t>
            </a:r>
            <a:r>
              <a:rPr lang="en-US" altLang="zh-CN" sz="2400" b="1" dirty="0">
                <a:solidFill>
                  <a:srgbClr val="996633"/>
                </a:solidFill>
                <a:latin typeface="黑体" panose="02010609060101010101" pitchFamily="49" charset="-122"/>
                <a:ea typeface="黑体" panose="02010609060101010101" pitchFamily="49" charset="-122"/>
              </a:rPr>
              <a:t>=</a:t>
            </a:r>
            <a:r>
              <a:rPr lang="zh-CN" altLang="en-US" sz="2400" b="1" dirty="0">
                <a:solidFill>
                  <a:srgbClr val="996633"/>
                </a:solidFill>
                <a:latin typeface="黑体" panose="02010609060101010101" pitchFamily="49" charset="-122"/>
                <a:ea typeface="黑体" panose="02010609060101010101" pitchFamily="49" charset="-122"/>
              </a:rPr>
              <a:t>译码器的输出信号</a:t>
            </a:r>
          </a:p>
          <a:p>
            <a:pPr eaLnBrk="1" hangingPunct="1">
              <a:lnSpc>
                <a:spcPct val="120000"/>
              </a:lnSpc>
              <a:buNone/>
            </a:pPr>
            <a:r>
              <a:rPr lang="zh-CN" altLang="en-US" sz="2400" b="1" dirty="0">
                <a:solidFill>
                  <a:srgbClr val="003399"/>
                </a:solidFill>
              </a:rPr>
              <a:t>⑷</a:t>
            </a:r>
            <a:r>
              <a:rPr lang="zh-CN" altLang="en-US" sz="2400" b="1" dirty="0">
                <a:solidFill>
                  <a:srgbClr val="003399"/>
                </a:solidFill>
                <a:ea typeface="黑体" panose="02010609060101010101" pitchFamily="49" charset="-122"/>
              </a:rPr>
              <a:t>画连线图</a:t>
            </a:r>
          </a:p>
        </p:txBody>
      </p:sp>
      <p:grpSp>
        <p:nvGrpSpPr>
          <p:cNvPr id="294915" name="Group 3"/>
          <p:cNvGrpSpPr/>
          <p:nvPr/>
        </p:nvGrpSpPr>
        <p:grpSpPr>
          <a:xfrm>
            <a:off x="3348038" y="1557338"/>
            <a:ext cx="1800225" cy="576262"/>
            <a:chOff x="2109" y="981"/>
            <a:chExt cx="1134" cy="363"/>
          </a:xfrm>
        </p:grpSpPr>
        <p:sp>
          <p:nvSpPr>
            <p:cNvPr id="129032" name="AutoShape 4"/>
            <p:cNvSpPr/>
            <p:nvPr/>
          </p:nvSpPr>
          <p:spPr>
            <a:xfrm>
              <a:off x="2109" y="1253"/>
              <a:ext cx="1134" cy="91"/>
            </a:xfrm>
            <a:prstGeom prst="rightArrow">
              <a:avLst>
                <a:gd name="adj1" fmla="val 50000"/>
                <a:gd name="adj2" fmla="val 311538"/>
              </a:avLst>
            </a:prstGeom>
            <a:solidFill>
              <a:srgbClr val="FF00FF"/>
            </a:solidFill>
            <a:ln w="9525" cap="flat" cmpd="sng">
              <a:solidFill>
                <a:srgbClr val="FF00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9033" name="Text Box 5"/>
            <p:cNvSpPr txBox="1"/>
            <p:nvPr/>
          </p:nvSpPr>
          <p:spPr>
            <a:xfrm>
              <a:off x="2336" y="981"/>
              <a:ext cx="42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FF"/>
                  </a:solidFill>
                </a:rPr>
                <a:t>n</a:t>
              </a:r>
              <a:r>
                <a:rPr lang="en-US" altLang="zh-CN" sz="2400" b="1" dirty="0">
                  <a:solidFill>
                    <a:srgbClr val="FF00FF"/>
                  </a:solidFill>
                </a:rPr>
                <a:t>=</a:t>
              </a:r>
              <a:r>
                <a:rPr lang="en-US" altLang="zh-CN" sz="2400" b="1" i="1" dirty="0">
                  <a:solidFill>
                    <a:srgbClr val="FF00FF"/>
                  </a:solidFill>
                </a:rPr>
                <a:t>k</a:t>
              </a:r>
            </a:p>
          </p:txBody>
        </p:sp>
      </p:grpSp>
      <p:grpSp>
        <p:nvGrpSpPr>
          <p:cNvPr id="294918" name="Group 6"/>
          <p:cNvGrpSpPr/>
          <p:nvPr/>
        </p:nvGrpSpPr>
        <p:grpSpPr>
          <a:xfrm>
            <a:off x="3348038" y="3382963"/>
            <a:ext cx="1800225" cy="622300"/>
            <a:chOff x="2109" y="2131"/>
            <a:chExt cx="1134" cy="392"/>
          </a:xfrm>
        </p:grpSpPr>
        <p:sp>
          <p:nvSpPr>
            <p:cNvPr id="129030" name="AutoShape 7"/>
            <p:cNvSpPr/>
            <p:nvPr/>
          </p:nvSpPr>
          <p:spPr>
            <a:xfrm>
              <a:off x="2109" y="2432"/>
              <a:ext cx="1134" cy="91"/>
            </a:xfrm>
            <a:prstGeom prst="rightArrow">
              <a:avLst>
                <a:gd name="adj1" fmla="val 50000"/>
                <a:gd name="adj2" fmla="val 311538"/>
              </a:avLst>
            </a:prstGeom>
            <a:solidFill>
              <a:srgbClr val="FF00FF"/>
            </a:solidFill>
            <a:ln w="9525" cap="flat" cmpd="sng">
              <a:solidFill>
                <a:srgbClr val="FF00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9031" name="Text Box 8"/>
            <p:cNvSpPr txBox="1"/>
            <p:nvPr/>
          </p:nvSpPr>
          <p:spPr>
            <a:xfrm>
              <a:off x="2154" y="2131"/>
              <a:ext cx="88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FF"/>
                  </a:solidFill>
                  <a:ea typeface="黑体" panose="02010609060101010101" pitchFamily="49" charset="-122"/>
                </a:rPr>
                <a:t>两次取反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294914">
                                            <p:txEl>
                                              <p:pRg st="1" end="1"/>
                                            </p:txEl>
                                          </p:spTgt>
                                        </p:tgtEl>
                                        <p:attrNameLst>
                                          <p:attrName>style.visibility</p:attrName>
                                        </p:attrNameLst>
                                      </p:cBhvr>
                                      <p:to>
                                        <p:strVal val="visible"/>
                                      </p:to>
                                    </p:set>
                                    <p:animEffect transition="in" filter="barn(inHorizontal)">
                                      <p:cBhvr>
                                        <p:cTn id="7" dur="500"/>
                                        <p:tgtEl>
                                          <p:spTgt spid="2949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294914">
                                            <p:txEl>
                                              <p:pRg st="2" end="2"/>
                                            </p:txEl>
                                          </p:spTgt>
                                        </p:tgtEl>
                                        <p:attrNameLst>
                                          <p:attrName>style.visibility</p:attrName>
                                        </p:attrNameLst>
                                      </p:cBhvr>
                                      <p:to>
                                        <p:strVal val="visible"/>
                                      </p:to>
                                    </p:set>
                                    <p:animEffect transition="in" filter="barn(inHorizontal)">
                                      <p:cBhvr>
                                        <p:cTn id="12" dur="500"/>
                                        <p:tgtEl>
                                          <p:spTgt spid="294914">
                                            <p:txEl>
                                              <p:pRg st="2" end="2"/>
                                            </p:txEl>
                                          </p:spTgt>
                                        </p:tgtEl>
                                      </p:cBhvr>
                                    </p:animEffect>
                                  </p:childTnLst>
                                </p:cTn>
                              </p:par>
                              <p:par>
                                <p:cTn id="13" presetID="16" presetClass="entr" presetSubtype="26" fill="hold" nodeType="withEffect">
                                  <p:stCondLst>
                                    <p:cond delay="0"/>
                                  </p:stCondLst>
                                  <p:childTnLst>
                                    <p:set>
                                      <p:cBhvr>
                                        <p:cTn id="14" dur="1" fill="hold">
                                          <p:stCondLst>
                                            <p:cond delay="0"/>
                                          </p:stCondLst>
                                        </p:cTn>
                                        <p:tgtEl>
                                          <p:spTgt spid="294914">
                                            <p:txEl>
                                              <p:pRg st="3" end="3"/>
                                            </p:txEl>
                                          </p:spTgt>
                                        </p:tgtEl>
                                        <p:attrNameLst>
                                          <p:attrName>style.visibility</p:attrName>
                                        </p:attrNameLst>
                                      </p:cBhvr>
                                      <p:to>
                                        <p:strVal val="visible"/>
                                      </p:to>
                                    </p:set>
                                    <p:animEffect transition="in" filter="barn(inHorizontal)">
                                      <p:cBhvr>
                                        <p:cTn id="15" dur="500"/>
                                        <p:tgtEl>
                                          <p:spTgt spid="29491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294915"/>
                                        </p:tgtEl>
                                        <p:attrNameLst>
                                          <p:attrName>style.visibility</p:attrName>
                                        </p:attrNameLst>
                                      </p:cBhvr>
                                      <p:to>
                                        <p:strVal val="visible"/>
                                      </p:to>
                                    </p:set>
                                    <p:anim calcmode="lin" valueType="num">
                                      <p:cBhvr additive="base">
                                        <p:cTn id="20" dur="500" fill="hold"/>
                                        <p:tgtEl>
                                          <p:spTgt spid="294915"/>
                                        </p:tgtEl>
                                        <p:attrNameLst>
                                          <p:attrName>ppt_x</p:attrName>
                                        </p:attrNameLst>
                                      </p:cBhvr>
                                      <p:tavLst>
                                        <p:tav tm="0">
                                          <p:val>
                                            <p:strVal val="0-#ppt_w/2"/>
                                          </p:val>
                                        </p:tav>
                                        <p:tav tm="100000">
                                          <p:val>
                                            <p:strVal val="#ppt_x"/>
                                          </p:val>
                                        </p:tav>
                                      </p:tavLst>
                                    </p:anim>
                                    <p:anim calcmode="lin" valueType="num">
                                      <p:cBhvr additive="base">
                                        <p:cTn id="21" dur="500" fill="hold"/>
                                        <p:tgtEl>
                                          <p:spTgt spid="29491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6" fill="hold" nodeType="clickEffect">
                                  <p:stCondLst>
                                    <p:cond delay="0"/>
                                  </p:stCondLst>
                                  <p:childTnLst>
                                    <p:set>
                                      <p:cBhvr>
                                        <p:cTn id="25" dur="1" fill="hold">
                                          <p:stCondLst>
                                            <p:cond delay="0"/>
                                          </p:stCondLst>
                                        </p:cTn>
                                        <p:tgtEl>
                                          <p:spTgt spid="294914">
                                            <p:txEl>
                                              <p:pRg st="4" end="4"/>
                                            </p:txEl>
                                          </p:spTgt>
                                        </p:tgtEl>
                                        <p:attrNameLst>
                                          <p:attrName>style.visibility</p:attrName>
                                        </p:attrNameLst>
                                      </p:cBhvr>
                                      <p:to>
                                        <p:strVal val="visible"/>
                                      </p:to>
                                    </p:set>
                                    <p:animEffect transition="in" filter="barn(inHorizontal)">
                                      <p:cBhvr>
                                        <p:cTn id="26" dur="500"/>
                                        <p:tgtEl>
                                          <p:spTgt spid="29491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6" fill="hold" nodeType="clickEffect">
                                  <p:stCondLst>
                                    <p:cond delay="0"/>
                                  </p:stCondLst>
                                  <p:childTnLst>
                                    <p:set>
                                      <p:cBhvr>
                                        <p:cTn id="30" dur="1" fill="hold">
                                          <p:stCondLst>
                                            <p:cond delay="0"/>
                                          </p:stCondLst>
                                        </p:cTn>
                                        <p:tgtEl>
                                          <p:spTgt spid="294914">
                                            <p:txEl>
                                              <p:pRg st="6" end="6"/>
                                            </p:txEl>
                                          </p:spTgt>
                                        </p:tgtEl>
                                        <p:attrNameLst>
                                          <p:attrName>style.visibility</p:attrName>
                                        </p:attrNameLst>
                                      </p:cBhvr>
                                      <p:to>
                                        <p:strVal val="visible"/>
                                      </p:to>
                                    </p:set>
                                    <p:animEffect transition="in" filter="barn(inHorizontal)">
                                      <p:cBhvr>
                                        <p:cTn id="31" dur="500"/>
                                        <p:tgtEl>
                                          <p:spTgt spid="29491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294918"/>
                                        </p:tgtEl>
                                        <p:attrNameLst>
                                          <p:attrName>style.visibility</p:attrName>
                                        </p:attrNameLst>
                                      </p:cBhvr>
                                      <p:to>
                                        <p:strVal val="visible"/>
                                      </p:to>
                                    </p:set>
                                    <p:anim calcmode="lin" valueType="num">
                                      <p:cBhvr additive="base">
                                        <p:cTn id="36" dur="500" fill="hold"/>
                                        <p:tgtEl>
                                          <p:spTgt spid="294918"/>
                                        </p:tgtEl>
                                        <p:attrNameLst>
                                          <p:attrName>ppt_x</p:attrName>
                                        </p:attrNameLst>
                                      </p:cBhvr>
                                      <p:tavLst>
                                        <p:tav tm="0">
                                          <p:val>
                                            <p:strVal val="0-#ppt_w/2"/>
                                          </p:val>
                                        </p:tav>
                                        <p:tav tm="100000">
                                          <p:val>
                                            <p:strVal val="#ppt_x"/>
                                          </p:val>
                                        </p:tav>
                                      </p:tavLst>
                                    </p:anim>
                                    <p:anim calcmode="lin" valueType="num">
                                      <p:cBhvr additive="base">
                                        <p:cTn id="37" dur="500" fill="hold"/>
                                        <p:tgtEl>
                                          <p:spTgt spid="29491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nodeType="clickEffect">
                                  <p:stCondLst>
                                    <p:cond delay="0"/>
                                  </p:stCondLst>
                                  <p:childTnLst>
                                    <p:set>
                                      <p:cBhvr>
                                        <p:cTn id="41" dur="1" fill="hold">
                                          <p:stCondLst>
                                            <p:cond delay="0"/>
                                          </p:stCondLst>
                                        </p:cTn>
                                        <p:tgtEl>
                                          <p:spTgt spid="294914">
                                            <p:txEl>
                                              <p:pRg st="7" end="7"/>
                                            </p:txEl>
                                          </p:spTgt>
                                        </p:tgtEl>
                                        <p:attrNameLst>
                                          <p:attrName>style.visibility</p:attrName>
                                        </p:attrNameLst>
                                      </p:cBhvr>
                                      <p:to>
                                        <p:strVal val="visible"/>
                                      </p:to>
                                    </p:set>
                                    <p:animEffect transition="in" filter="barn(inHorizontal)">
                                      <p:cBhvr>
                                        <p:cTn id="42" dur="500"/>
                                        <p:tgtEl>
                                          <p:spTgt spid="2949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6" fill="hold" nodeType="clickEffect">
                                  <p:stCondLst>
                                    <p:cond delay="0"/>
                                  </p:stCondLst>
                                  <p:childTnLst>
                                    <p:set>
                                      <p:cBhvr>
                                        <p:cTn id="46" dur="1" fill="hold">
                                          <p:stCondLst>
                                            <p:cond delay="0"/>
                                          </p:stCondLst>
                                        </p:cTn>
                                        <p:tgtEl>
                                          <p:spTgt spid="294914">
                                            <p:txEl>
                                              <p:pRg st="8" end="8"/>
                                            </p:txEl>
                                          </p:spTgt>
                                        </p:tgtEl>
                                        <p:attrNameLst>
                                          <p:attrName>style.visibility</p:attrName>
                                        </p:attrNameLst>
                                      </p:cBhvr>
                                      <p:to>
                                        <p:strVal val="visible"/>
                                      </p:to>
                                    </p:set>
                                    <p:animEffect transition="in" filter="barn(inHorizontal)">
                                      <p:cBhvr>
                                        <p:cTn id="47" dur="500"/>
                                        <p:tgtEl>
                                          <p:spTgt spid="294914">
                                            <p:txEl>
                                              <p:pRg st="8" end="8"/>
                                            </p:txEl>
                                          </p:spTgt>
                                        </p:tgtEl>
                                      </p:cBhvr>
                                    </p:animEffect>
                                  </p:childTnLst>
                                </p:cTn>
                              </p:par>
                            </p:childTnLst>
                          </p:cTn>
                        </p:par>
                        <p:par>
                          <p:cTn id="48" fill="hold">
                            <p:stCondLst>
                              <p:cond delay="500"/>
                            </p:stCondLst>
                            <p:childTnLst>
                              <p:par>
                                <p:cTn id="49" presetID="16" presetClass="entr" presetSubtype="26" fill="hold" nodeType="afterEffect">
                                  <p:stCondLst>
                                    <p:cond delay="0"/>
                                  </p:stCondLst>
                                  <p:childTnLst>
                                    <p:set>
                                      <p:cBhvr>
                                        <p:cTn id="50" dur="1" fill="hold">
                                          <p:stCondLst>
                                            <p:cond delay="0"/>
                                          </p:stCondLst>
                                        </p:cTn>
                                        <p:tgtEl>
                                          <p:spTgt spid="294914">
                                            <p:txEl>
                                              <p:pRg st="9" end="9"/>
                                            </p:txEl>
                                          </p:spTgt>
                                        </p:tgtEl>
                                        <p:attrNameLst>
                                          <p:attrName>style.visibility</p:attrName>
                                        </p:attrNameLst>
                                      </p:cBhvr>
                                      <p:to>
                                        <p:strVal val="visible"/>
                                      </p:to>
                                    </p:set>
                                    <p:animEffect transition="in" filter="barn(inHorizontal)">
                                      <p:cBhvr>
                                        <p:cTn id="51" dur="500"/>
                                        <p:tgtEl>
                                          <p:spTgt spid="294914">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6" fill="hold" nodeType="clickEffect">
                                  <p:stCondLst>
                                    <p:cond delay="0"/>
                                  </p:stCondLst>
                                  <p:childTnLst>
                                    <p:set>
                                      <p:cBhvr>
                                        <p:cTn id="55" dur="1" fill="hold">
                                          <p:stCondLst>
                                            <p:cond delay="0"/>
                                          </p:stCondLst>
                                        </p:cTn>
                                        <p:tgtEl>
                                          <p:spTgt spid="294914">
                                            <p:txEl>
                                              <p:pRg st="10" end="10"/>
                                            </p:txEl>
                                          </p:spTgt>
                                        </p:tgtEl>
                                        <p:attrNameLst>
                                          <p:attrName>style.visibility</p:attrName>
                                        </p:attrNameLst>
                                      </p:cBhvr>
                                      <p:to>
                                        <p:strVal val="visible"/>
                                      </p:to>
                                    </p:set>
                                    <p:animEffect transition="in" filter="barn(inHorizontal)">
                                      <p:cBhvr>
                                        <p:cTn id="56" dur="500"/>
                                        <p:tgtEl>
                                          <p:spTgt spid="2949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4"/>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116</a:t>
            </a:fld>
            <a:r>
              <a:rPr lang="zh-CN" altLang="en-US" sz="1400" dirty="0"/>
              <a:t>）</a:t>
            </a:r>
          </a:p>
        </p:txBody>
      </p:sp>
      <p:sp>
        <p:nvSpPr>
          <p:cNvPr id="295938" name="Rectangle 2"/>
          <p:cNvSpPr/>
          <p:nvPr/>
        </p:nvSpPr>
        <p:spPr>
          <a:xfrm>
            <a:off x="4773613" y="3141663"/>
            <a:ext cx="4318000" cy="3240087"/>
          </a:xfrm>
          <a:prstGeom prst="rect">
            <a:avLst/>
          </a:prstGeom>
          <a:solidFill>
            <a:srgbClr val="FFFFCC"/>
          </a:solidFill>
          <a:ln w="9525">
            <a:noFill/>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0052" name="Text Box 3"/>
          <p:cNvSpPr txBox="1"/>
          <p:nvPr/>
        </p:nvSpPr>
        <p:spPr>
          <a:xfrm>
            <a:off x="584200" y="347663"/>
            <a:ext cx="636428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latin typeface="黑体" panose="02010609060101010101" pitchFamily="49" charset="-122"/>
                <a:ea typeface="黑体" panose="02010609060101010101" pitchFamily="49" charset="-122"/>
              </a:rPr>
              <a:t>例：</a:t>
            </a:r>
            <a:r>
              <a:rPr lang="zh-CN" altLang="en-US" sz="2800" b="1" dirty="0">
                <a:latin typeface="黑体" panose="02010609060101010101" pitchFamily="49" charset="-122"/>
                <a:ea typeface="黑体" panose="02010609060101010101" pitchFamily="49" charset="-122"/>
              </a:rPr>
              <a:t>使用集成译码器设计一个全加器。</a:t>
            </a:r>
          </a:p>
        </p:txBody>
      </p:sp>
      <p:sp>
        <p:nvSpPr>
          <p:cNvPr id="295940" name="Text Box 4"/>
          <p:cNvSpPr txBox="1"/>
          <p:nvPr/>
        </p:nvSpPr>
        <p:spPr>
          <a:xfrm>
            <a:off x="6443663" y="2636838"/>
            <a:ext cx="17399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20204" pitchFamily="34" charset="0"/>
              </a:rPr>
              <a:t>连线图</a:t>
            </a:r>
          </a:p>
        </p:txBody>
      </p:sp>
      <p:sp>
        <p:nvSpPr>
          <p:cNvPr id="295942" name="Text Box 6"/>
          <p:cNvSpPr txBox="1"/>
          <p:nvPr/>
        </p:nvSpPr>
        <p:spPr>
          <a:xfrm>
            <a:off x="212725" y="928688"/>
            <a:ext cx="8653463"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99"/>
                </a:solidFill>
                <a:latin typeface="黑体" panose="02010609060101010101" pitchFamily="49" charset="-122"/>
                <a:ea typeface="黑体" panose="02010609060101010101" pitchFamily="49" charset="-122"/>
              </a:rPr>
              <a:t>  </a:t>
            </a:r>
            <a:r>
              <a:rPr lang="zh-CN" altLang="en-US" sz="2800" b="1" dirty="0">
                <a:solidFill>
                  <a:srgbClr val="003399"/>
                </a:solidFill>
                <a:latin typeface="黑体" panose="02010609060101010101" pitchFamily="49" charset="-122"/>
                <a:ea typeface="黑体" panose="02010609060101010101" pitchFamily="49" charset="-122"/>
              </a:rPr>
              <a:t>解：全加器有三个输入信号，两个输出信号，选择</a:t>
            </a:r>
            <a:r>
              <a:rPr lang="en-US" altLang="zh-CN" sz="2800" b="1" dirty="0">
                <a:solidFill>
                  <a:srgbClr val="003399"/>
                </a:solidFill>
                <a:latin typeface="黑体" panose="02010609060101010101" pitchFamily="49" charset="-122"/>
                <a:ea typeface="黑体" panose="02010609060101010101" pitchFamily="49" charset="-122"/>
              </a:rPr>
              <a:t>3</a:t>
            </a:r>
            <a:r>
              <a:rPr lang="zh-CN" altLang="en-US" sz="2800" b="1" dirty="0">
                <a:solidFill>
                  <a:srgbClr val="003399"/>
                </a:solidFill>
                <a:latin typeface="黑体" panose="02010609060101010101" pitchFamily="49" charset="-122"/>
                <a:ea typeface="黑体" panose="02010609060101010101" pitchFamily="49" charset="-122"/>
              </a:rPr>
              <a:t>线</a:t>
            </a:r>
            <a:r>
              <a:rPr lang="en-US" altLang="zh-CN" sz="2800" b="1" dirty="0">
                <a:solidFill>
                  <a:srgbClr val="003399"/>
                </a:solidFill>
                <a:ea typeface="黑体" panose="02010609060101010101" pitchFamily="49" charset="-122"/>
              </a:rPr>
              <a:t>—8</a:t>
            </a:r>
            <a:r>
              <a:rPr lang="zh-CN" altLang="en-US" sz="2800" b="1" dirty="0">
                <a:solidFill>
                  <a:srgbClr val="003399"/>
                </a:solidFill>
                <a:latin typeface="黑体" panose="02010609060101010101" pitchFamily="49" charset="-122"/>
                <a:ea typeface="黑体" panose="02010609060101010101" pitchFamily="49" charset="-122"/>
              </a:rPr>
              <a:t>线译码器</a:t>
            </a:r>
            <a:r>
              <a:rPr lang="en-US" altLang="zh-CN" sz="2800" b="1" dirty="0">
                <a:solidFill>
                  <a:srgbClr val="003399"/>
                </a:solidFill>
                <a:ea typeface="黑体" panose="02010609060101010101" pitchFamily="49" charset="-122"/>
              </a:rPr>
              <a:t>74LS138</a:t>
            </a:r>
            <a:r>
              <a:rPr lang="zh-CN" altLang="en-US" sz="2800" b="1" dirty="0">
                <a:solidFill>
                  <a:srgbClr val="003399"/>
                </a:solidFill>
                <a:latin typeface="黑体" panose="02010609060101010101" pitchFamily="49" charset="-122"/>
                <a:ea typeface="黑体" panose="02010609060101010101" pitchFamily="49" charset="-122"/>
              </a:rPr>
              <a:t>。</a:t>
            </a:r>
          </a:p>
          <a:p>
            <a:pPr marL="0" lvl="0" indent="0" eaLnBrk="1" hangingPunct="1">
              <a:spcBef>
                <a:spcPct val="0"/>
              </a:spcBef>
              <a:buNone/>
            </a:pPr>
            <a:r>
              <a:rPr lang="zh-CN" altLang="en-US" sz="2800" b="1" dirty="0">
                <a:solidFill>
                  <a:srgbClr val="003399"/>
                </a:solidFill>
                <a:latin typeface="黑体" panose="02010609060101010101" pitchFamily="49" charset="-122"/>
                <a:ea typeface="黑体" panose="02010609060101010101" pitchFamily="49" charset="-122"/>
              </a:rPr>
              <a:t>  已知</a:t>
            </a:r>
            <a:r>
              <a:rPr lang="en-US" altLang="zh-CN" sz="2800" b="1" dirty="0">
                <a:solidFill>
                  <a:srgbClr val="003399"/>
                </a:solidFill>
                <a:ea typeface="黑体" panose="02010609060101010101" pitchFamily="49" charset="-122"/>
              </a:rPr>
              <a:t>1</a:t>
            </a:r>
            <a:r>
              <a:rPr lang="zh-CN" altLang="en-US" sz="2800" b="1" dirty="0">
                <a:solidFill>
                  <a:srgbClr val="003399"/>
                </a:solidFill>
                <a:latin typeface="黑体" panose="02010609060101010101" pitchFamily="49" charset="-122"/>
                <a:ea typeface="黑体" panose="02010609060101010101" pitchFamily="49" charset="-122"/>
              </a:rPr>
              <a:t>位全加器的逻辑表达式为</a:t>
            </a:r>
          </a:p>
        </p:txBody>
      </p:sp>
      <p:grpSp>
        <p:nvGrpSpPr>
          <p:cNvPr id="295943" name="Group 7"/>
          <p:cNvGrpSpPr/>
          <p:nvPr/>
        </p:nvGrpSpPr>
        <p:grpSpPr>
          <a:xfrm>
            <a:off x="5435600" y="4408488"/>
            <a:ext cx="3178175" cy="1612900"/>
            <a:chOff x="3504" y="904"/>
            <a:chExt cx="2002" cy="1016"/>
          </a:xfrm>
        </p:grpSpPr>
        <p:sp>
          <p:nvSpPr>
            <p:cNvPr id="130093" name="Text Box 8"/>
            <p:cNvSpPr txBox="1"/>
            <p:nvPr/>
          </p:nvSpPr>
          <p:spPr>
            <a:xfrm>
              <a:off x="4080" y="1274"/>
              <a:ext cx="88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CC3300"/>
                  </a:solidFill>
                  <a:latin typeface="Arial" panose="020B0604020202020204" pitchFamily="34" charset="0"/>
                </a:rPr>
                <a:t>74LS138</a:t>
              </a:r>
            </a:p>
          </p:txBody>
        </p:sp>
        <p:sp>
          <p:nvSpPr>
            <p:cNvPr id="130094" name="Rectangle 9"/>
            <p:cNvSpPr/>
            <p:nvPr/>
          </p:nvSpPr>
          <p:spPr>
            <a:xfrm>
              <a:off x="3514" y="1045"/>
              <a:ext cx="1968" cy="68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30095" name="Group 10"/>
            <p:cNvGrpSpPr/>
            <p:nvPr/>
          </p:nvGrpSpPr>
          <p:grpSpPr>
            <a:xfrm>
              <a:off x="3504" y="1045"/>
              <a:ext cx="290" cy="288"/>
              <a:chOff x="2880" y="3120"/>
              <a:chExt cx="290" cy="288"/>
            </a:xfrm>
          </p:grpSpPr>
          <p:sp>
            <p:nvSpPr>
              <p:cNvPr id="130168" name="Text Box 11"/>
              <p:cNvSpPr txBox="1"/>
              <p:nvPr/>
            </p:nvSpPr>
            <p:spPr>
              <a:xfrm>
                <a:off x="2880" y="3120"/>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t>Y</a:t>
                </a:r>
              </a:p>
            </p:txBody>
          </p:sp>
          <p:sp>
            <p:nvSpPr>
              <p:cNvPr id="130169" name="Text Box 12"/>
              <p:cNvSpPr txBox="1"/>
              <p:nvPr/>
            </p:nvSpPr>
            <p:spPr>
              <a:xfrm>
                <a:off x="2990" y="3188"/>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7</a:t>
                </a:r>
                <a:endParaRPr lang="en-US" altLang="zh-CN" sz="2400" dirty="0"/>
              </a:p>
            </p:txBody>
          </p:sp>
          <p:sp>
            <p:nvSpPr>
              <p:cNvPr id="130170" name="Line 13"/>
              <p:cNvSpPr/>
              <p:nvPr/>
            </p:nvSpPr>
            <p:spPr>
              <a:xfrm>
                <a:off x="2942" y="3162"/>
                <a:ext cx="144" cy="0"/>
              </a:xfrm>
              <a:prstGeom prst="line">
                <a:avLst/>
              </a:prstGeom>
              <a:ln w="9525" cap="flat" cmpd="sng">
                <a:solidFill>
                  <a:schemeClr val="tx1"/>
                </a:solidFill>
                <a:prstDash val="solid"/>
                <a:headEnd type="none" w="med" len="med"/>
                <a:tailEnd type="none" w="med" len="med"/>
              </a:ln>
            </p:spPr>
          </p:sp>
        </p:grpSp>
        <p:grpSp>
          <p:nvGrpSpPr>
            <p:cNvPr id="130096" name="Group 14"/>
            <p:cNvGrpSpPr/>
            <p:nvPr/>
          </p:nvGrpSpPr>
          <p:grpSpPr>
            <a:xfrm>
              <a:off x="3744" y="1045"/>
              <a:ext cx="290" cy="288"/>
              <a:chOff x="2880" y="3120"/>
              <a:chExt cx="290" cy="288"/>
            </a:xfrm>
          </p:grpSpPr>
          <p:sp>
            <p:nvSpPr>
              <p:cNvPr id="130165" name="Text Box 15"/>
              <p:cNvSpPr txBox="1"/>
              <p:nvPr/>
            </p:nvSpPr>
            <p:spPr>
              <a:xfrm>
                <a:off x="2880" y="3120"/>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t>Y</a:t>
                </a:r>
              </a:p>
            </p:txBody>
          </p:sp>
          <p:sp>
            <p:nvSpPr>
              <p:cNvPr id="130166" name="Text Box 16"/>
              <p:cNvSpPr txBox="1"/>
              <p:nvPr/>
            </p:nvSpPr>
            <p:spPr>
              <a:xfrm>
                <a:off x="2990" y="3188"/>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6</a:t>
                </a:r>
                <a:endParaRPr lang="en-US" altLang="zh-CN" sz="2400" dirty="0"/>
              </a:p>
            </p:txBody>
          </p:sp>
          <p:sp>
            <p:nvSpPr>
              <p:cNvPr id="130167" name="Line 17"/>
              <p:cNvSpPr/>
              <p:nvPr/>
            </p:nvSpPr>
            <p:spPr>
              <a:xfrm>
                <a:off x="2942" y="3162"/>
                <a:ext cx="144" cy="0"/>
              </a:xfrm>
              <a:prstGeom prst="line">
                <a:avLst/>
              </a:prstGeom>
              <a:ln w="9525" cap="flat" cmpd="sng">
                <a:solidFill>
                  <a:schemeClr val="tx1"/>
                </a:solidFill>
                <a:prstDash val="solid"/>
                <a:headEnd type="none" w="med" len="med"/>
                <a:tailEnd type="none" w="med" len="med"/>
              </a:ln>
            </p:spPr>
          </p:sp>
        </p:grpSp>
        <p:grpSp>
          <p:nvGrpSpPr>
            <p:cNvPr id="130097" name="Group 18"/>
            <p:cNvGrpSpPr/>
            <p:nvPr/>
          </p:nvGrpSpPr>
          <p:grpSpPr>
            <a:xfrm>
              <a:off x="3984" y="1045"/>
              <a:ext cx="290" cy="288"/>
              <a:chOff x="2880" y="3120"/>
              <a:chExt cx="290" cy="288"/>
            </a:xfrm>
          </p:grpSpPr>
          <p:sp>
            <p:nvSpPr>
              <p:cNvPr id="130162" name="Text Box 19"/>
              <p:cNvSpPr txBox="1"/>
              <p:nvPr/>
            </p:nvSpPr>
            <p:spPr>
              <a:xfrm>
                <a:off x="2880" y="3120"/>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t>Y</a:t>
                </a:r>
              </a:p>
            </p:txBody>
          </p:sp>
          <p:sp>
            <p:nvSpPr>
              <p:cNvPr id="130163" name="Text Box 20"/>
              <p:cNvSpPr txBox="1"/>
              <p:nvPr/>
            </p:nvSpPr>
            <p:spPr>
              <a:xfrm>
                <a:off x="2990" y="3188"/>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5</a:t>
                </a:r>
                <a:endParaRPr lang="en-US" altLang="zh-CN" sz="2400" dirty="0"/>
              </a:p>
            </p:txBody>
          </p:sp>
          <p:sp>
            <p:nvSpPr>
              <p:cNvPr id="130164" name="Line 21"/>
              <p:cNvSpPr/>
              <p:nvPr/>
            </p:nvSpPr>
            <p:spPr>
              <a:xfrm>
                <a:off x="2942" y="3162"/>
                <a:ext cx="144" cy="0"/>
              </a:xfrm>
              <a:prstGeom prst="line">
                <a:avLst/>
              </a:prstGeom>
              <a:ln w="9525" cap="flat" cmpd="sng">
                <a:solidFill>
                  <a:schemeClr val="tx1"/>
                </a:solidFill>
                <a:prstDash val="solid"/>
                <a:headEnd type="none" w="med" len="med"/>
                <a:tailEnd type="none" w="med" len="med"/>
              </a:ln>
            </p:spPr>
          </p:sp>
        </p:grpSp>
        <p:grpSp>
          <p:nvGrpSpPr>
            <p:cNvPr id="130098" name="Group 22"/>
            <p:cNvGrpSpPr/>
            <p:nvPr/>
          </p:nvGrpSpPr>
          <p:grpSpPr>
            <a:xfrm>
              <a:off x="4224" y="1045"/>
              <a:ext cx="290" cy="288"/>
              <a:chOff x="2880" y="3120"/>
              <a:chExt cx="290" cy="288"/>
            </a:xfrm>
          </p:grpSpPr>
          <p:sp>
            <p:nvSpPr>
              <p:cNvPr id="130159" name="Text Box 23"/>
              <p:cNvSpPr txBox="1"/>
              <p:nvPr/>
            </p:nvSpPr>
            <p:spPr>
              <a:xfrm>
                <a:off x="2880" y="3120"/>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t>Y</a:t>
                </a:r>
              </a:p>
            </p:txBody>
          </p:sp>
          <p:sp>
            <p:nvSpPr>
              <p:cNvPr id="130160" name="Text Box 24"/>
              <p:cNvSpPr txBox="1"/>
              <p:nvPr/>
            </p:nvSpPr>
            <p:spPr>
              <a:xfrm>
                <a:off x="2990" y="3188"/>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4</a:t>
                </a:r>
                <a:endParaRPr lang="en-US" altLang="zh-CN" sz="2400" dirty="0"/>
              </a:p>
            </p:txBody>
          </p:sp>
          <p:sp>
            <p:nvSpPr>
              <p:cNvPr id="130161" name="Line 25"/>
              <p:cNvSpPr/>
              <p:nvPr/>
            </p:nvSpPr>
            <p:spPr>
              <a:xfrm>
                <a:off x="2942" y="3162"/>
                <a:ext cx="144" cy="0"/>
              </a:xfrm>
              <a:prstGeom prst="line">
                <a:avLst/>
              </a:prstGeom>
              <a:ln w="9525" cap="flat" cmpd="sng">
                <a:solidFill>
                  <a:schemeClr val="tx1"/>
                </a:solidFill>
                <a:prstDash val="solid"/>
                <a:headEnd type="none" w="med" len="med"/>
                <a:tailEnd type="none" w="med" len="med"/>
              </a:ln>
            </p:spPr>
          </p:sp>
        </p:grpSp>
        <p:grpSp>
          <p:nvGrpSpPr>
            <p:cNvPr id="130099" name="Group 26"/>
            <p:cNvGrpSpPr/>
            <p:nvPr/>
          </p:nvGrpSpPr>
          <p:grpSpPr>
            <a:xfrm>
              <a:off x="4496" y="1045"/>
              <a:ext cx="290" cy="288"/>
              <a:chOff x="2880" y="3120"/>
              <a:chExt cx="290" cy="288"/>
            </a:xfrm>
          </p:grpSpPr>
          <p:sp>
            <p:nvSpPr>
              <p:cNvPr id="130156" name="Text Box 27"/>
              <p:cNvSpPr txBox="1"/>
              <p:nvPr/>
            </p:nvSpPr>
            <p:spPr>
              <a:xfrm>
                <a:off x="2880" y="3120"/>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t>Y</a:t>
                </a:r>
              </a:p>
            </p:txBody>
          </p:sp>
          <p:sp>
            <p:nvSpPr>
              <p:cNvPr id="130157" name="Text Box 28"/>
              <p:cNvSpPr txBox="1"/>
              <p:nvPr/>
            </p:nvSpPr>
            <p:spPr>
              <a:xfrm>
                <a:off x="2990" y="3188"/>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3</a:t>
                </a:r>
                <a:endParaRPr lang="en-US" altLang="zh-CN" sz="2400" dirty="0"/>
              </a:p>
            </p:txBody>
          </p:sp>
          <p:sp>
            <p:nvSpPr>
              <p:cNvPr id="130158" name="Line 29"/>
              <p:cNvSpPr/>
              <p:nvPr/>
            </p:nvSpPr>
            <p:spPr>
              <a:xfrm>
                <a:off x="2942" y="3162"/>
                <a:ext cx="144" cy="0"/>
              </a:xfrm>
              <a:prstGeom prst="line">
                <a:avLst/>
              </a:prstGeom>
              <a:ln w="9525" cap="flat" cmpd="sng">
                <a:solidFill>
                  <a:schemeClr val="tx1"/>
                </a:solidFill>
                <a:prstDash val="solid"/>
                <a:headEnd type="none" w="med" len="med"/>
                <a:tailEnd type="none" w="med" len="med"/>
              </a:ln>
            </p:spPr>
          </p:sp>
        </p:grpSp>
        <p:grpSp>
          <p:nvGrpSpPr>
            <p:cNvPr id="130100" name="Group 30"/>
            <p:cNvGrpSpPr/>
            <p:nvPr/>
          </p:nvGrpSpPr>
          <p:grpSpPr>
            <a:xfrm>
              <a:off x="4736" y="1045"/>
              <a:ext cx="290" cy="288"/>
              <a:chOff x="2880" y="3120"/>
              <a:chExt cx="290" cy="288"/>
            </a:xfrm>
          </p:grpSpPr>
          <p:sp>
            <p:nvSpPr>
              <p:cNvPr id="130153" name="Text Box 31"/>
              <p:cNvSpPr txBox="1"/>
              <p:nvPr/>
            </p:nvSpPr>
            <p:spPr>
              <a:xfrm>
                <a:off x="2880" y="3120"/>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t>Y</a:t>
                </a:r>
              </a:p>
            </p:txBody>
          </p:sp>
          <p:sp>
            <p:nvSpPr>
              <p:cNvPr id="130154" name="Text Box 32"/>
              <p:cNvSpPr txBox="1"/>
              <p:nvPr/>
            </p:nvSpPr>
            <p:spPr>
              <a:xfrm>
                <a:off x="2990" y="3188"/>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2</a:t>
                </a:r>
                <a:endParaRPr lang="en-US" altLang="zh-CN" sz="2400" dirty="0"/>
              </a:p>
            </p:txBody>
          </p:sp>
          <p:sp>
            <p:nvSpPr>
              <p:cNvPr id="130155" name="Line 33"/>
              <p:cNvSpPr/>
              <p:nvPr/>
            </p:nvSpPr>
            <p:spPr>
              <a:xfrm>
                <a:off x="2942" y="3162"/>
                <a:ext cx="144" cy="0"/>
              </a:xfrm>
              <a:prstGeom prst="line">
                <a:avLst/>
              </a:prstGeom>
              <a:ln w="9525" cap="flat" cmpd="sng">
                <a:solidFill>
                  <a:schemeClr val="tx1"/>
                </a:solidFill>
                <a:prstDash val="solid"/>
                <a:headEnd type="none" w="med" len="med"/>
                <a:tailEnd type="none" w="med" len="med"/>
              </a:ln>
            </p:spPr>
          </p:sp>
        </p:grpSp>
        <p:grpSp>
          <p:nvGrpSpPr>
            <p:cNvPr id="130101" name="Group 34"/>
            <p:cNvGrpSpPr/>
            <p:nvPr/>
          </p:nvGrpSpPr>
          <p:grpSpPr>
            <a:xfrm>
              <a:off x="4976" y="1045"/>
              <a:ext cx="290" cy="288"/>
              <a:chOff x="2880" y="3120"/>
              <a:chExt cx="290" cy="288"/>
            </a:xfrm>
          </p:grpSpPr>
          <p:sp>
            <p:nvSpPr>
              <p:cNvPr id="130150" name="Text Box 35"/>
              <p:cNvSpPr txBox="1"/>
              <p:nvPr/>
            </p:nvSpPr>
            <p:spPr>
              <a:xfrm>
                <a:off x="2880" y="3120"/>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t>Y</a:t>
                </a:r>
              </a:p>
            </p:txBody>
          </p:sp>
          <p:sp>
            <p:nvSpPr>
              <p:cNvPr id="130151" name="Text Box 36"/>
              <p:cNvSpPr txBox="1"/>
              <p:nvPr/>
            </p:nvSpPr>
            <p:spPr>
              <a:xfrm>
                <a:off x="2990" y="3188"/>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1</a:t>
                </a:r>
                <a:endParaRPr lang="en-US" altLang="zh-CN" sz="2400" dirty="0"/>
              </a:p>
            </p:txBody>
          </p:sp>
          <p:sp>
            <p:nvSpPr>
              <p:cNvPr id="130152" name="Line 37"/>
              <p:cNvSpPr/>
              <p:nvPr/>
            </p:nvSpPr>
            <p:spPr>
              <a:xfrm>
                <a:off x="2942" y="3162"/>
                <a:ext cx="144" cy="0"/>
              </a:xfrm>
              <a:prstGeom prst="line">
                <a:avLst/>
              </a:prstGeom>
              <a:ln w="9525" cap="flat" cmpd="sng">
                <a:solidFill>
                  <a:schemeClr val="tx1"/>
                </a:solidFill>
                <a:prstDash val="solid"/>
                <a:headEnd type="none" w="med" len="med"/>
                <a:tailEnd type="none" w="med" len="med"/>
              </a:ln>
            </p:spPr>
          </p:sp>
        </p:grpSp>
        <p:grpSp>
          <p:nvGrpSpPr>
            <p:cNvPr id="130102" name="Group 38"/>
            <p:cNvGrpSpPr/>
            <p:nvPr/>
          </p:nvGrpSpPr>
          <p:grpSpPr>
            <a:xfrm>
              <a:off x="5216" y="1045"/>
              <a:ext cx="290" cy="288"/>
              <a:chOff x="2880" y="3120"/>
              <a:chExt cx="290" cy="288"/>
            </a:xfrm>
          </p:grpSpPr>
          <p:sp>
            <p:nvSpPr>
              <p:cNvPr id="130147" name="Text Box 39"/>
              <p:cNvSpPr txBox="1"/>
              <p:nvPr/>
            </p:nvSpPr>
            <p:spPr>
              <a:xfrm>
                <a:off x="2880" y="3120"/>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t>Y</a:t>
                </a:r>
              </a:p>
            </p:txBody>
          </p:sp>
          <p:sp>
            <p:nvSpPr>
              <p:cNvPr id="130148" name="Text Box 40"/>
              <p:cNvSpPr txBox="1"/>
              <p:nvPr/>
            </p:nvSpPr>
            <p:spPr>
              <a:xfrm>
                <a:off x="2990" y="3188"/>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0</a:t>
                </a:r>
                <a:endParaRPr lang="en-US" altLang="zh-CN" sz="2400" dirty="0"/>
              </a:p>
            </p:txBody>
          </p:sp>
          <p:sp>
            <p:nvSpPr>
              <p:cNvPr id="130149" name="Line 41"/>
              <p:cNvSpPr/>
              <p:nvPr/>
            </p:nvSpPr>
            <p:spPr>
              <a:xfrm>
                <a:off x="2942" y="3162"/>
                <a:ext cx="144" cy="0"/>
              </a:xfrm>
              <a:prstGeom prst="line">
                <a:avLst/>
              </a:prstGeom>
              <a:ln w="9525" cap="flat" cmpd="sng">
                <a:solidFill>
                  <a:schemeClr val="tx1"/>
                </a:solidFill>
                <a:prstDash val="solid"/>
                <a:headEnd type="none" w="med" len="med"/>
                <a:tailEnd type="none" w="med" len="med"/>
              </a:ln>
            </p:spPr>
          </p:sp>
        </p:grpSp>
        <p:grpSp>
          <p:nvGrpSpPr>
            <p:cNvPr id="130103" name="Group 42"/>
            <p:cNvGrpSpPr/>
            <p:nvPr/>
          </p:nvGrpSpPr>
          <p:grpSpPr>
            <a:xfrm>
              <a:off x="3746" y="1494"/>
              <a:ext cx="304" cy="288"/>
              <a:chOff x="3504" y="3744"/>
              <a:chExt cx="304" cy="288"/>
            </a:xfrm>
          </p:grpSpPr>
          <p:sp>
            <p:nvSpPr>
              <p:cNvPr id="130144" name="Text Box 43"/>
              <p:cNvSpPr txBox="1"/>
              <p:nvPr/>
            </p:nvSpPr>
            <p:spPr>
              <a:xfrm>
                <a:off x="3504" y="3744"/>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S</a:t>
                </a:r>
              </a:p>
            </p:txBody>
          </p:sp>
          <p:sp>
            <p:nvSpPr>
              <p:cNvPr id="130145" name="Text Box 44"/>
              <p:cNvSpPr txBox="1"/>
              <p:nvPr/>
            </p:nvSpPr>
            <p:spPr>
              <a:xfrm>
                <a:off x="3628" y="3812"/>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2</a:t>
                </a:r>
                <a:endParaRPr lang="en-US" altLang="zh-CN" sz="2400" dirty="0"/>
              </a:p>
            </p:txBody>
          </p:sp>
          <p:sp>
            <p:nvSpPr>
              <p:cNvPr id="130146" name="Line 45"/>
              <p:cNvSpPr/>
              <p:nvPr/>
            </p:nvSpPr>
            <p:spPr>
              <a:xfrm>
                <a:off x="3552" y="3792"/>
                <a:ext cx="144" cy="0"/>
              </a:xfrm>
              <a:prstGeom prst="line">
                <a:avLst/>
              </a:prstGeom>
              <a:ln w="9525" cap="flat" cmpd="sng">
                <a:solidFill>
                  <a:schemeClr val="tx1"/>
                </a:solidFill>
                <a:prstDash val="solid"/>
                <a:headEnd type="none" w="med" len="med"/>
                <a:tailEnd type="none" w="med" len="med"/>
              </a:ln>
            </p:spPr>
          </p:sp>
        </p:grpSp>
        <p:grpSp>
          <p:nvGrpSpPr>
            <p:cNvPr id="130104" name="Group 46"/>
            <p:cNvGrpSpPr/>
            <p:nvPr/>
          </p:nvGrpSpPr>
          <p:grpSpPr>
            <a:xfrm>
              <a:off x="3605" y="909"/>
              <a:ext cx="57" cy="141"/>
              <a:chOff x="3778" y="2654"/>
              <a:chExt cx="57" cy="186"/>
            </a:xfrm>
          </p:grpSpPr>
          <p:sp>
            <p:nvSpPr>
              <p:cNvPr id="130142" name="Line 47"/>
              <p:cNvSpPr/>
              <p:nvPr/>
            </p:nvSpPr>
            <p:spPr>
              <a:xfrm>
                <a:off x="3806" y="2654"/>
                <a:ext cx="0" cy="186"/>
              </a:xfrm>
              <a:prstGeom prst="line">
                <a:avLst/>
              </a:prstGeom>
              <a:ln w="9525" cap="flat" cmpd="sng">
                <a:solidFill>
                  <a:schemeClr val="tx1"/>
                </a:solidFill>
                <a:prstDash val="solid"/>
                <a:headEnd type="none" w="med" len="med"/>
                <a:tailEnd type="none" w="med" len="med"/>
              </a:ln>
            </p:spPr>
          </p:sp>
          <p:sp>
            <p:nvSpPr>
              <p:cNvPr id="130143" name="Oval 48"/>
              <p:cNvSpPr/>
              <p:nvPr/>
            </p:nvSpPr>
            <p:spPr>
              <a:xfrm>
                <a:off x="3778" y="2775"/>
                <a:ext cx="57" cy="57"/>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30105" name="Group 49"/>
            <p:cNvGrpSpPr/>
            <p:nvPr/>
          </p:nvGrpSpPr>
          <p:grpSpPr>
            <a:xfrm>
              <a:off x="3849" y="910"/>
              <a:ext cx="57" cy="141"/>
              <a:chOff x="3778" y="2654"/>
              <a:chExt cx="57" cy="186"/>
            </a:xfrm>
          </p:grpSpPr>
          <p:sp>
            <p:nvSpPr>
              <p:cNvPr id="130140" name="Line 50"/>
              <p:cNvSpPr/>
              <p:nvPr/>
            </p:nvSpPr>
            <p:spPr>
              <a:xfrm>
                <a:off x="3806" y="2654"/>
                <a:ext cx="0" cy="186"/>
              </a:xfrm>
              <a:prstGeom prst="line">
                <a:avLst/>
              </a:prstGeom>
              <a:ln w="9525" cap="flat" cmpd="sng">
                <a:solidFill>
                  <a:schemeClr val="tx1"/>
                </a:solidFill>
                <a:prstDash val="solid"/>
                <a:headEnd type="none" w="med" len="med"/>
                <a:tailEnd type="none" w="med" len="med"/>
              </a:ln>
            </p:spPr>
          </p:sp>
          <p:sp>
            <p:nvSpPr>
              <p:cNvPr id="130141" name="Oval 51"/>
              <p:cNvSpPr/>
              <p:nvPr/>
            </p:nvSpPr>
            <p:spPr>
              <a:xfrm>
                <a:off x="3778" y="2775"/>
                <a:ext cx="57" cy="57"/>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30106" name="Group 52"/>
            <p:cNvGrpSpPr/>
            <p:nvPr/>
          </p:nvGrpSpPr>
          <p:grpSpPr>
            <a:xfrm>
              <a:off x="4078" y="910"/>
              <a:ext cx="57" cy="141"/>
              <a:chOff x="3778" y="2654"/>
              <a:chExt cx="57" cy="186"/>
            </a:xfrm>
          </p:grpSpPr>
          <p:sp>
            <p:nvSpPr>
              <p:cNvPr id="130138" name="Line 53"/>
              <p:cNvSpPr/>
              <p:nvPr/>
            </p:nvSpPr>
            <p:spPr>
              <a:xfrm>
                <a:off x="3806" y="2654"/>
                <a:ext cx="0" cy="186"/>
              </a:xfrm>
              <a:prstGeom prst="line">
                <a:avLst/>
              </a:prstGeom>
              <a:ln w="9525" cap="flat" cmpd="sng">
                <a:solidFill>
                  <a:schemeClr val="tx1"/>
                </a:solidFill>
                <a:prstDash val="solid"/>
                <a:headEnd type="none" w="med" len="med"/>
                <a:tailEnd type="none" w="med" len="med"/>
              </a:ln>
            </p:spPr>
          </p:sp>
          <p:sp>
            <p:nvSpPr>
              <p:cNvPr id="130139" name="Oval 54"/>
              <p:cNvSpPr/>
              <p:nvPr/>
            </p:nvSpPr>
            <p:spPr>
              <a:xfrm>
                <a:off x="3778" y="2775"/>
                <a:ext cx="57" cy="57"/>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30107" name="Group 55"/>
            <p:cNvGrpSpPr/>
            <p:nvPr/>
          </p:nvGrpSpPr>
          <p:grpSpPr>
            <a:xfrm>
              <a:off x="4322" y="904"/>
              <a:ext cx="57" cy="141"/>
              <a:chOff x="3778" y="2654"/>
              <a:chExt cx="57" cy="186"/>
            </a:xfrm>
          </p:grpSpPr>
          <p:sp>
            <p:nvSpPr>
              <p:cNvPr id="130136" name="Line 56"/>
              <p:cNvSpPr/>
              <p:nvPr/>
            </p:nvSpPr>
            <p:spPr>
              <a:xfrm>
                <a:off x="3806" y="2654"/>
                <a:ext cx="0" cy="186"/>
              </a:xfrm>
              <a:prstGeom prst="line">
                <a:avLst/>
              </a:prstGeom>
              <a:ln w="9525" cap="flat" cmpd="sng">
                <a:solidFill>
                  <a:schemeClr val="tx1"/>
                </a:solidFill>
                <a:prstDash val="solid"/>
                <a:headEnd type="none" w="med" len="med"/>
                <a:tailEnd type="none" w="med" len="med"/>
              </a:ln>
            </p:spPr>
          </p:sp>
          <p:sp>
            <p:nvSpPr>
              <p:cNvPr id="130137" name="Oval 57"/>
              <p:cNvSpPr/>
              <p:nvPr/>
            </p:nvSpPr>
            <p:spPr>
              <a:xfrm>
                <a:off x="3778" y="2775"/>
                <a:ext cx="57" cy="57"/>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30108" name="Group 58"/>
            <p:cNvGrpSpPr/>
            <p:nvPr/>
          </p:nvGrpSpPr>
          <p:grpSpPr>
            <a:xfrm>
              <a:off x="4604" y="909"/>
              <a:ext cx="57" cy="141"/>
              <a:chOff x="3778" y="2654"/>
              <a:chExt cx="57" cy="186"/>
            </a:xfrm>
          </p:grpSpPr>
          <p:sp>
            <p:nvSpPr>
              <p:cNvPr id="130134" name="Line 59"/>
              <p:cNvSpPr/>
              <p:nvPr/>
            </p:nvSpPr>
            <p:spPr>
              <a:xfrm>
                <a:off x="3806" y="2654"/>
                <a:ext cx="0" cy="186"/>
              </a:xfrm>
              <a:prstGeom prst="line">
                <a:avLst/>
              </a:prstGeom>
              <a:ln w="9525" cap="flat" cmpd="sng">
                <a:solidFill>
                  <a:schemeClr val="tx1"/>
                </a:solidFill>
                <a:prstDash val="solid"/>
                <a:headEnd type="none" w="med" len="med"/>
                <a:tailEnd type="none" w="med" len="med"/>
              </a:ln>
            </p:spPr>
          </p:sp>
          <p:sp>
            <p:nvSpPr>
              <p:cNvPr id="130135" name="Oval 60"/>
              <p:cNvSpPr/>
              <p:nvPr/>
            </p:nvSpPr>
            <p:spPr>
              <a:xfrm>
                <a:off x="3778" y="2775"/>
                <a:ext cx="57" cy="57"/>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30109" name="Group 61"/>
            <p:cNvGrpSpPr/>
            <p:nvPr/>
          </p:nvGrpSpPr>
          <p:grpSpPr>
            <a:xfrm>
              <a:off x="4848" y="910"/>
              <a:ext cx="57" cy="141"/>
              <a:chOff x="3778" y="2654"/>
              <a:chExt cx="57" cy="186"/>
            </a:xfrm>
          </p:grpSpPr>
          <p:sp>
            <p:nvSpPr>
              <p:cNvPr id="130132" name="Line 62"/>
              <p:cNvSpPr/>
              <p:nvPr/>
            </p:nvSpPr>
            <p:spPr>
              <a:xfrm>
                <a:off x="3806" y="2654"/>
                <a:ext cx="0" cy="186"/>
              </a:xfrm>
              <a:prstGeom prst="line">
                <a:avLst/>
              </a:prstGeom>
              <a:ln w="9525" cap="flat" cmpd="sng">
                <a:solidFill>
                  <a:schemeClr val="tx1"/>
                </a:solidFill>
                <a:prstDash val="solid"/>
                <a:headEnd type="none" w="med" len="med"/>
                <a:tailEnd type="none" w="med" len="med"/>
              </a:ln>
            </p:spPr>
          </p:sp>
          <p:sp>
            <p:nvSpPr>
              <p:cNvPr id="130133" name="Oval 63"/>
              <p:cNvSpPr/>
              <p:nvPr/>
            </p:nvSpPr>
            <p:spPr>
              <a:xfrm>
                <a:off x="3778" y="2775"/>
                <a:ext cx="57" cy="57"/>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30110" name="Group 64"/>
            <p:cNvGrpSpPr/>
            <p:nvPr/>
          </p:nvGrpSpPr>
          <p:grpSpPr>
            <a:xfrm>
              <a:off x="5077" y="910"/>
              <a:ext cx="57" cy="141"/>
              <a:chOff x="3778" y="2654"/>
              <a:chExt cx="57" cy="186"/>
            </a:xfrm>
          </p:grpSpPr>
          <p:sp>
            <p:nvSpPr>
              <p:cNvPr id="130130" name="Line 65"/>
              <p:cNvSpPr/>
              <p:nvPr/>
            </p:nvSpPr>
            <p:spPr>
              <a:xfrm>
                <a:off x="3806" y="2654"/>
                <a:ext cx="0" cy="186"/>
              </a:xfrm>
              <a:prstGeom prst="line">
                <a:avLst/>
              </a:prstGeom>
              <a:ln w="9525" cap="flat" cmpd="sng">
                <a:solidFill>
                  <a:schemeClr val="tx1"/>
                </a:solidFill>
                <a:prstDash val="solid"/>
                <a:headEnd type="none" w="med" len="med"/>
                <a:tailEnd type="none" w="med" len="med"/>
              </a:ln>
            </p:spPr>
          </p:sp>
          <p:sp>
            <p:nvSpPr>
              <p:cNvPr id="130131" name="Oval 66"/>
              <p:cNvSpPr/>
              <p:nvPr/>
            </p:nvSpPr>
            <p:spPr>
              <a:xfrm>
                <a:off x="3778" y="2775"/>
                <a:ext cx="57" cy="57"/>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30111" name="Line 67"/>
            <p:cNvSpPr/>
            <p:nvPr/>
          </p:nvSpPr>
          <p:spPr>
            <a:xfrm>
              <a:off x="5349" y="914"/>
              <a:ext cx="0" cy="141"/>
            </a:xfrm>
            <a:prstGeom prst="line">
              <a:avLst/>
            </a:prstGeom>
            <a:ln w="9525" cap="flat" cmpd="sng">
              <a:solidFill>
                <a:schemeClr val="tx1"/>
              </a:solidFill>
              <a:prstDash val="solid"/>
              <a:headEnd type="none" w="med" len="med"/>
              <a:tailEnd type="none" w="med" len="med"/>
            </a:ln>
          </p:spPr>
        </p:sp>
        <p:sp>
          <p:nvSpPr>
            <p:cNvPr id="130112" name="Oval 68"/>
            <p:cNvSpPr/>
            <p:nvPr/>
          </p:nvSpPr>
          <p:spPr>
            <a:xfrm>
              <a:off x="5321" y="996"/>
              <a:ext cx="48" cy="48"/>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0113" name="Line 69"/>
            <p:cNvSpPr/>
            <p:nvPr/>
          </p:nvSpPr>
          <p:spPr>
            <a:xfrm>
              <a:off x="3650" y="1729"/>
              <a:ext cx="0" cy="186"/>
            </a:xfrm>
            <a:prstGeom prst="line">
              <a:avLst/>
            </a:prstGeom>
            <a:ln w="9525" cap="flat" cmpd="sng">
              <a:solidFill>
                <a:schemeClr val="tx1"/>
              </a:solidFill>
              <a:prstDash val="solid"/>
              <a:headEnd type="none" w="med" len="med"/>
              <a:tailEnd type="none" w="med" len="med"/>
            </a:ln>
          </p:spPr>
        </p:sp>
        <p:sp>
          <p:nvSpPr>
            <p:cNvPr id="130114" name="Line 70"/>
            <p:cNvSpPr/>
            <p:nvPr/>
          </p:nvSpPr>
          <p:spPr>
            <a:xfrm>
              <a:off x="3885" y="1734"/>
              <a:ext cx="0" cy="186"/>
            </a:xfrm>
            <a:prstGeom prst="line">
              <a:avLst/>
            </a:prstGeom>
            <a:ln w="9525" cap="flat" cmpd="sng">
              <a:solidFill>
                <a:schemeClr val="tx1"/>
              </a:solidFill>
              <a:prstDash val="solid"/>
              <a:headEnd type="none" w="med" len="med"/>
              <a:tailEnd type="none" w="med" len="med"/>
            </a:ln>
          </p:spPr>
        </p:sp>
        <p:sp>
          <p:nvSpPr>
            <p:cNvPr id="130115" name="Line 71"/>
            <p:cNvSpPr/>
            <p:nvPr/>
          </p:nvSpPr>
          <p:spPr>
            <a:xfrm>
              <a:off x="4145" y="1734"/>
              <a:ext cx="0" cy="186"/>
            </a:xfrm>
            <a:prstGeom prst="line">
              <a:avLst/>
            </a:prstGeom>
            <a:ln w="9525" cap="flat" cmpd="sng">
              <a:solidFill>
                <a:schemeClr val="tx1"/>
              </a:solidFill>
              <a:prstDash val="solid"/>
              <a:headEnd type="none" w="med" len="med"/>
              <a:tailEnd type="none" w="med" len="med"/>
            </a:ln>
          </p:spPr>
        </p:sp>
        <p:sp>
          <p:nvSpPr>
            <p:cNvPr id="130116" name="Line 72"/>
            <p:cNvSpPr/>
            <p:nvPr/>
          </p:nvSpPr>
          <p:spPr>
            <a:xfrm>
              <a:off x="4850" y="1724"/>
              <a:ext cx="0" cy="186"/>
            </a:xfrm>
            <a:prstGeom prst="line">
              <a:avLst/>
            </a:prstGeom>
            <a:ln w="9525" cap="flat" cmpd="sng">
              <a:solidFill>
                <a:schemeClr val="tx1"/>
              </a:solidFill>
              <a:prstDash val="solid"/>
              <a:headEnd type="none" w="med" len="med"/>
              <a:tailEnd type="none" w="med" len="med"/>
            </a:ln>
          </p:spPr>
        </p:sp>
        <p:sp>
          <p:nvSpPr>
            <p:cNvPr id="130117" name="Line 73"/>
            <p:cNvSpPr/>
            <p:nvPr/>
          </p:nvSpPr>
          <p:spPr>
            <a:xfrm>
              <a:off x="5090" y="1724"/>
              <a:ext cx="0" cy="186"/>
            </a:xfrm>
            <a:prstGeom prst="line">
              <a:avLst/>
            </a:prstGeom>
            <a:ln w="9525" cap="flat" cmpd="sng">
              <a:solidFill>
                <a:schemeClr val="tx1"/>
              </a:solidFill>
              <a:prstDash val="solid"/>
              <a:headEnd type="none" w="med" len="med"/>
              <a:tailEnd type="none" w="med" len="med"/>
            </a:ln>
          </p:spPr>
        </p:sp>
        <p:sp>
          <p:nvSpPr>
            <p:cNvPr id="130118" name="Line 74"/>
            <p:cNvSpPr/>
            <p:nvPr/>
          </p:nvSpPr>
          <p:spPr>
            <a:xfrm>
              <a:off x="5330" y="1724"/>
              <a:ext cx="0" cy="186"/>
            </a:xfrm>
            <a:prstGeom prst="line">
              <a:avLst/>
            </a:prstGeom>
            <a:ln w="9525" cap="flat" cmpd="sng">
              <a:solidFill>
                <a:schemeClr val="tx1"/>
              </a:solidFill>
              <a:prstDash val="solid"/>
              <a:headEnd type="none" w="med" len="med"/>
              <a:tailEnd type="none" w="med" len="med"/>
            </a:ln>
          </p:spPr>
        </p:sp>
        <p:grpSp>
          <p:nvGrpSpPr>
            <p:cNvPr id="130119" name="Group 75"/>
            <p:cNvGrpSpPr/>
            <p:nvPr/>
          </p:nvGrpSpPr>
          <p:grpSpPr>
            <a:xfrm>
              <a:off x="3986" y="1493"/>
              <a:ext cx="304" cy="288"/>
              <a:chOff x="3504" y="3744"/>
              <a:chExt cx="304" cy="288"/>
            </a:xfrm>
          </p:grpSpPr>
          <p:sp>
            <p:nvSpPr>
              <p:cNvPr id="130127" name="Text Box 76"/>
              <p:cNvSpPr txBox="1"/>
              <p:nvPr/>
            </p:nvSpPr>
            <p:spPr>
              <a:xfrm>
                <a:off x="3504" y="3744"/>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S</a:t>
                </a:r>
              </a:p>
            </p:txBody>
          </p:sp>
          <p:sp>
            <p:nvSpPr>
              <p:cNvPr id="130128" name="Text Box 77"/>
              <p:cNvSpPr txBox="1"/>
              <p:nvPr/>
            </p:nvSpPr>
            <p:spPr>
              <a:xfrm>
                <a:off x="3628" y="3812"/>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3</a:t>
                </a:r>
                <a:endParaRPr lang="en-US" altLang="zh-CN" sz="2400" dirty="0"/>
              </a:p>
            </p:txBody>
          </p:sp>
          <p:sp>
            <p:nvSpPr>
              <p:cNvPr id="130129" name="Line 78"/>
              <p:cNvSpPr/>
              <p:nvPr/>
            </p:nvSpPr>
            <p:spPr>
              <a:xfrm>
                <a:off x="3552" y="3792"/>
                <a:ext cx="144" cy="0"/>
              </a:xfrm>
              <a:prstGeom prst="line">
                <a:avLst/>
              </a:prstGeom>
              <a:ln w="9525" cap="flat" cmpd="sng">
                <a:solidFill>
                  <a:schemeClr val="tx1"/>
                </a:solidFill>
                <a:prstDash val="solid"/>
                <a:headEnd type="none" w="med" len="med"/>
                <a:tailEnd type="none" w="med" len="med"/>
              </a:ln>
            </p:spPr>
          </p:sp>
        </p:grpSp>
        <p:sp>
          <p:nvSpPr>
            <p:cNvPr id="130120" name="Oval 79"/>
            <p:cNvSpPr/>
            <p:nvPr/>
          </p:nvSpPr>
          <p:spPr>
            <a:xfrm>
              <a:off x="3855" y="1728"/>
              <a:ext cx="57" cy="57"/>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0121" name="Oval 80"/>
            <p:cNvSpPr/>
            <p:nvPr/>
          </p:nvSpPr>
          <p:spPr>
            <a:xfrm>
              <a:off x="4116" y="1730"/>
              <a:ext cx="57" cy="57"/>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0122" name="Text Box 81"/>
            <p:cNvSpPr txBox="1"/>
            <p:nvPr/>
          </p:nvSpPr>
          <p:spPr>
            <a:xfrm>
              <a:off x="3506" y="1493"/>
              <a:ext cx="2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S</a:t>
              </a:r>
            </a:p>
          </p:txBody>
        </p:sp>
        <p:sp>
          <p:nvSpPr>
            <p:cNvPr id="130123" name="Text Box 82"/>
            <p:cNvSpPr txBox="1"/>
            <p:nvPr/>
          </p:nvSpPr>
          <p:spPr>
            <a:xfrm>
              <a:off x="3630" y="1561"/>
              <a:ext cx="18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600" dirty="0"/>
                <a:t>1</a:t>
              </a:r>
              <a:endParaRPr lang="en-US" altLang="zh-CN" sz="2400" dirty="0"/>
            </a:p>
          </p:txBody>
        </p:sp>
        <p:sp>
          <p:nvSpPr>
            <p:cNvPr id="130124" name="Text Box 83"/>
            <p:cNvSpPr txBox="1"/>
            <p:nvPr/>
          </p:nvSpPr>
          <p:spPr>
            <a:xfrm>
              <a:off x="4675" y="1485"/>
              <a:ext cx="29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solidFill>
                    <a:schemeClr val="accent2"/>
                  </a:solidFill>
                </a:rPr>
                <a:t>A</a:t>
              </a:r>
              <a:r>
                <a:rPr lang="en-US" altLang="zh-CN" sz="1600" dirty="0">
                  <a:solidFill>
                    <a:schemeClr val="accent2"/>
                  </a:solidFill>
                </a:rPr>
                <a:t>2</a:t>
              </a:r>
              <a:endParaRPr lang="en-US" altLang="zh-CN" sz="2400" dirty="0">
                <a:solidFill>
                  <a:schemeClr val="accent2"/>
                </a:solidFill>
              </a:endParaRPr>
            </a:p>
          </p:txBody>
        </p:sp>
        <p:sp>
          <p:nvSpPr>
            <p:cNvPr id="130125" name="Text Box 84"/>
            <p:cNvSpPr txBox="1"/>
            <p:nvPr/>
          </p:nvSpPr>
          <p:spPr>
            <a:xfrm>
              <a:off x="4963" y="1493"/>
              <a:ext cx="29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solidFill>
                    <a:schemeClr val="accent2"/>
                  </a:solidFill>
                </a:rPr>
                <a:t>A</a:t>
              </a:r>
              <a:r>
                <a:rPr lang="en-US" altLang="zh-CN" sz="1600" dirty="0">
                  <a:solidFill>
                    <a:schemeClr val="accent2"/>
                  </a:solidFill>
                </a:rPr>
                <a:t>1</a:t>
              </a:r>
              <a:endParaRPr lang="en-US" altLang="zh-CN" sz="2400" dirty="0">
                <a:solidFill>
                  <a:schemeClr val="accent2"/>
                </a:solidFill>
              </a:endParaRPr>
            </a:p>
          </p:txBody>
        </p:sp>
        <p:sp>
          <p:nvSpPr>
            <p:cNvPr id="130126" name="Text Box 85"/>
            <p:cNvSpPr txBox="1"/>
            <p:nvPr/>
          </p:nvSpPr>
          <p:spPr>
            <a:xfrm>
              <a:off x="5203" y="1493"/>
              <a:ext cx="29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solidFill>
                    <a:schemeClr val="accent2"/>
                  </a:solidFill>
                </a:rPr>
                <a:t>A</a:t>
              </a:r>
              <a:r>
                <a:rPr lang="en-US" altLang="zh-CN" sz="1600" dirty="0">
                  <a:solidFill>
                    <a:schemeClr val="accent2"/>
                  </a:solidFill>
                </a:rPr>
                <a:t>0</a:t>
              </a:r>
              <a:endParaRPr lang="en-US" altLang="zh-CN" sz="2400" dirty="0">
                <a:solidFill>
                  <a:schemeClr val="accent2"/>
                </a:solidFill>
              </a:endParaRPr>
            </a:p>
          </p:txBody>
        </p:sp>
      </p:grpSp>
      <p:grpSp>
        <p:nvGrpSpPr>
          <p:cNvPr id="296022" name="Group 86"/>
          <p:cNvGrpSpPr/>
          <p:nvPr/>
        </p:nvGrpSpPr>
        <p:grpSpPr>
          <a:xfrm>
            <a:off x="5516563" y="3405188"/>
            <a:ext cx="1219200" cy="736600"/>
            <a:chOff x="3552" y="125"/>
            <a:chExt cx="768" cy="464"/>
          </a:xfrm>
        </p:grpSpPr>
        <p:sp>
          <p:nvSpPr>
            <p:cNvPr id="130089" name="Line 87"/>
            <p:cNvSpPr/>
            <p:nvPr/>
          </p:nvSpPr>
          <p:spPr>
            <a:xfrm>
              <a:off x="3934" y="125"/>
              <a:ext cx="0" cy="192"/>
            </a:xfrm>
            <a:prstGeom prst="line">
              <a:avLst/>
            </a:prstGeom>
            <a:ln w="12700" cap="flat" cmpd="sng">
              <a:solidFill>
                <a:srgbClr val="FF3300"/>
              </a:solidFill>
              <a:prstDash val="solid"/>
              <a:headEnd type="none" w="med" len="med"/>
              <a:tailEnd type="none" w="med" len="med"/>
            </a:ln>
          </p:spPr>
        </p:sp>
        <p:sp>
          <p:nvSpPr>
            <p:cNvPr id="130090" name="Rectangle 88"/>
            <p:cNvSpPr/>
            <p:nvPr/>
          </p:nvSpPr>
          <p:spPr>
            <a:xfrm>
              <a:off x="3552" y="351"/>
              <a:ext cx="768" cy="206"/>
            </a:xfrm>
            <a:prstGeom prst="rect">
              <a:avLst/>
            </a:prstGeom>
            <a:noFill/>
            <a:ln w="12700" cap="flat" cmpd="sng">
              <a:solidFill>
                <a:srgbClr val="FF3300"/>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0091" name="Text Box 89"/>
            <p:cNvSpPr txBox="1"/>
            <p:nvPr/>
          </p:nvSpPr>
          <p:spPr>
            <a:xfrm>
              <a:off x="3648" y="301"/>
              <a:ext cx="265"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&amp;</a:t>
              </a:r>
            </a:p>
          </p:txBody>
        </p:sp>
        <p:sp>
          <p:nvSpPr>
            <p:cNvPr id="130092" name="Oval 90"/>
            <p:cNvSpPr/>
            <p:nvPr/>
          </p:nvSpPr>
          <p:spPr>
            <a:xfrm>
              <a:off x="3898" y="274"/>
              <a:ext cx="70" cy="70"/>
            </a:xfrm>
            <a:prstGeom prst="ellipse">
              <a:avLst/>
            </a:prstGeom>
            <a:solidFill>
              <a:srgbClr val="B8DCFC"/>
            </a:solidFill>
            <a:ln w="952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296027" name="Group 91"/>
          <p:cNvGrpSpPr/>
          <p:nvPr/>
        </p:nvGrpSpPr>
        <p:grpSpPr>
          <a:xfrm>
            <a:off x="7107238" y="3390900"/>
            <a:ext cx="1219200" cy="736600"/>
            <a:chOff x="4554" y="116"/>
            <a:chExt cx="768" cy="464"/>
          </a:xfrm>
        </p:grpSpPr>
        <p:sp>
          <p:nvSpPr>
            <p:cNvPr id="130085" name="Line 92"/>
            <p:cNvSpPr/>
            <p:nvPr/>
          </p:nvSpPr>
          <p:spPr>
            <a:xfrm>
              <a:off x="4936" y="116"/>
              <a:ext cx="0" cy="192"/>
            </a:xfrm>
            <a:prstGeom prst="line">
              <a:avLst/>
            </a:prstGeom>
            <a:ln w="12700" cap="flat" cmpd="sng">
              <a:solidFill>
                <a:schemeClr val="accent2"/>
              </a:solidFill>
              <a:prstDash val="solid"/>
              <a:headEnd type="none" w="med" len="med"/>
              <a:tailEnd type="none" w="med" len="med"/>
            </a:ln>
          </p:spPr>
        </p:sp>
        <p:sp>
          <p:nvSpPr>
            <p:cNvPr id="130086" name="Rectangle 93"/>
            <p:cNvSpPr/>
            <p:nvPr/>
          </p:nvSpPr>
          <p:spPr>
            <a:xfrm>
              <a:off x="4554" y="342"/>
              <a:ext cx="768" cy="206"/>
            </a:xfrm>
            <a:prstGeom prst="rect">
              <a:avLst/>
            </a:prstGeom>
            <a:noFill/>
            <a:ln w="12700" cap="flat" cmpd="sng">
              <a:solidFill>
                <a:schemeClr val="accent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0087" name="Text Box 94"/>
            <p:cNvSpPr txBox="1"/>
            <p:nvPr/>
          </p:nvSpPr>
          <p:spPr>
            <a:xfrm>
              <a:off x="4650" y="292"/>
              <a:ext cx="265"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&amp;</a:t>
              </a:r>
            </a:p>
          </p:txBody>
        </p:sp>
        <p:sp>
          <p:nvSpPr>
            <p:cNvPr id="130088" name="Oval 95"/>
            <p:cNvSpPr/>
            <p:nvPr/>
          </p:nvSpPr>
          <p:spPr>
            <a:xfrm>
              <a:off x="4900" y="265"/>
              <a:ext cx="70" cy="70"/>
            </a:xfrm>
            <a:prstGeom prst="ellipse">
              <a:avLst/>
            </a:prstGeom>
            <a:solidFill>
              <a:srgbClr val="B8DCFC"/>
            </a:solidFill>
            <a:ln w="9525" cap="flat" cmpd="sng">
              <a:solidFill>
                <a:schemeClr val="accent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296032" name="Line 96"/>
          <p:cNvSpPr/>
          <p:nvPr/>
        </p:nvSpPr>
        <p:spPr>
          <a:xfrm>
            <a:off x="7994650" y="4425950"/>
            <a:ext cx="161925" cy="0"/>
          </a:xfrm>
          <a:prstGeom prst="line">
            <a:avLst/>
          </a:prstGeom>
          <a:ln w="9525" cap="flat" cmpd="sng">
            <a:solidFill>
              <a:schemeClr val="accent2"/>
            </a:solidFill>
            <a:prstDash val="solid"/>
            <a:headEnd type="none" w="med" len="med"/>
            <a:tailEnd type="none" w="med" len="med"/>
          </a:ln>
        </p:spPr>
      </p:sp>
      <p:sp>
        <p:nvSpPr>
          <p:cNvPr id="296033" name="Line 97"/>
          <p:cNvSpPr/>
          <p:nvPr/>
        </p:nvSpPr>
        <p:spPr>
          <a:xfrm flipV="1">
            <a:off x="8156575" y="4073525"/>
            <a:ext cx="0" cy="341313"/>
          </a:xfrm>
          <a:prstGeom prst="line">
            <a:avLst/>
          </a:prstGeom>
          <a:ln w="9525" cap="flat" cmpd="sng">
            <a:solidFill>
              <a:schemeClr val="accent2"/>
            </a:solidFill>
            <a:prstDash val="solid"/>
            <a:headEnd type="none" w="med" len="med"/>
            <a:tailEnd type="none" w="med" len="med"/>
          </a:ln>
        </p:spPr>
      </p:sp>
      <p:sp>
        <p:nvSpPr>
          <p:cNvPr id="296034" name="Line 98"/>
          <p:cNvSpPr/>
          <p:nvPr/>
        </p:nvSpPr>
        <p:spPr>
          <a:xfrm>
            <a:off x="7613650" y="4425950"/>
            <a:ext cx="228600" cy="0"/>
          </a:xfrm>
          <a:prstGeom prst="line">
            <a:avLst/>
          </a:prstGeom>
          <a:ln w="9525" cap="flat" cmpd="sng">
            <a:solidFill>
              <a:schemeClr val="accent2"/>
            </a:solidFill>
            <a:prstDash val="solid"/>
            <a:headEnd type="none" w="med" len="med"/>
            <a:tailEnd type="none" w="med" len="med"/>
          </a:ln>
        </p:spPr>
      </p:sp>
      <p:sp>
        <p:nvSpPr>
          <p:cNvPr id="296035" name="Line 99"/>
          <p:cNvSpPr/>
          <p:nvPr/>
        </p:nvSpPr>
        <p:spPr>
          <a:xfrm flipV="1">
            <a:off x="7834313" y="4076700"/>
            <a:ext cx="0" cy="346075"/>
          </a:xfrm>
          <a:prstGeom prst="line">
            <a:avLst/>
          </a:prstGeom>
          <a:ln w="9525" cap="flat" cmpd="sng">
            <a:solidFill>
              <a:schemeClr val="accent2"/>
            </a:solidFill>
            <a:prstDash val="solid"/>
            <a:headEnd type="none" w="med" len="med"/>
            <a:tailEnd type="none" w="med" len="med"/>
          </a:ln>
        </p:spPr>
      </p:sp>
      <p:sp>
        <p:nvSpPr>
          <p:cNvPr id="296036" name="Line 100"/>
          <p:cNvSpPr/>
          <p:nvPr/>
        </p:nvSpPr>
        <p:spPr>
          <a:xfrm flipV="1">
            <a:off x="6780213" y="4313238"/>
            <a:ext cx="0" cy="228600"/>
          </a:xfrm>
          <a:prstGeom prst="line">
            <a:avLst/>
          </a:prstGeom>
          <a:ln w="9525" cap="flat" cmpd="sng">
            <a:solidFill>
              <a:schemeClr val="accent2"/>
            </a:solidFill>
            <a:prstDash val="solid"/>
            <a:headEnd type="none" w="med" len="med"/>
            <a:tailEnd type="none" w="med" len="med"/>
          </a:ln>
        </p:spPr>
      </p:sp>
      <p:sp>
        <p:nvSpPr>
          <p:cNvPr id="296037" name="Line 101"/>
          <p:cNvSpPr/>
          <p:nvPr/>
        </p:nvSpPr>
        <p:spPr>
          <a:xfrm>
            <a:off x="6780213" y="4310063"/>
            <a:ext cx="752475" cy="0"/>
          </a:xfrm>
          <a:prstGeom prst="line">
            <a:avLst/>
          </a:prstGeom>
          <a:ln w="9525" cap="flat" cmpd="sng">
            <a:solidFill>
              <a:schemeClr val="accent2"/>
            </a:solidFill>
            <a:prstDash val="solid"/>
            <a:headEnd type="none" w="med" len="med"/>
            <a:tailEnd type="none" w="med" len="med"/>
          </a:ln>
        </p:spPr>
      </p:sp>
      <p:sp>
        <p:nvSpPr>
          <p:cNvPr id="296038" name="Line 102"/>
          <p:cNvSpPr/>
          <p:nvPr/>
        </p:nvSpPr>
        <p:spPr>
          <a:xfrm flipV="1">
            <a:off x="7529513" y="4076700"/>
            <a:ext cx="0" cy="228600"/>
          </a:xfrm>
          <a:prstGeom prst="line">
            <a:avLst/>
          </a:prstGeom>
          <a:ln w="9525" cap="flat" cmpd="sng">
            <a:solidFill>
              <a:schemeClr val="accent2"/>
            </a:solidFill>
            <a:prstDash val="solid"/>
            <a:headEnd type="none" w="med" len="med"/>
            <a:tailEnd type="none" w="med" len="med"/>
          </a:ln>
        </p:spPr>
      </p:sp>
      <p:sp>
        <p:nvSpPr>
          <p:cNvPr id="296039" name="Line 103"/>
          <p:cNvSpPr/>
          <p:nvPr/>
        </p:nvSpPr>
        <p:spPr>
          <a:xfrm flipH="1">
            <a:off x="6583363" y="4425950"/>
            <a:ext cx="654050" cy="0"/>
          </a:xfrm>
          <a:prstGeom prst="line">
            <a:avLst/>
          </a:prstGeom>
          <a:ln w="9525" cap="flat" cmpd="sng">
            <a:solidFill>
              <a:srgbClr val="FF3300"/>
            </a:solidFill>
            <a:prstDash val="solid"/>
            <a:headEnd type="none" w="med" len="med"/>
            <a:tailEnd type="none" w="med" len="med"/>
          </a:ln>
        </p:spPr>
      </p:sp>
      <p:sp>
        <p:nvSpPr>
          <p:cNvPr id="296040" name="Line 104"/>
          <p:cNvSpPr/>
          <p:nvPr/>
        </p:nvSpPr>
        <p:spPr>
          <a:xfrm flipV="1">
            <a:off x="6583363" y="4076700"/>
            <a:ext cx="0" cy="349250"/>
          </a:xfrm>
          <a:prstGeom prst="line">
            <a:avLst/>
          </a:prstGeom>
          <a:ln w="9525" cap="flat" cmpd="sng">
            <a:solidFill>
              <a:srgbClr val="FF3300"/>
            </a:solidFill>
            <a:prstDash val="solid"/>
            <a:headEnd type="none" w="med" len="med"/>
            <a:tailEnd type="none" w="med" len="med"/>
          </a:ln>
        </p:spPr>
      </p:sp>
      <p:sp>
        <p:nvSpPr>
          <p:cNvPr id="296041" name="Line 105"/>
          <p:cNvSpPr/>
          <p:nvPr/>
        </p:nvSpPr>
        <p:spPr>
          <a:xfrm flipV="1">
            <a:off x="6391275" y="4070350"/>
            <a:ext cx="0" cy="381000"/>
          </a:xfrm>
          <a:prstGeom prst="line">
            <a:avLst/>
          </a:prstGeom>
          <a:ln w="9525" cap="flat" cmpd="sng">
            <a:solidFill>
              <a:srgbClr val="FF3300"/>
            </a:solidFill>
            <a:prstDash val="solid"/>
            <a:headEnd type="none" w="med" len="med"/>
            <a:tailEnd type="none" w="med" len="med"/>
          </a:ln>
        </p:spPr>
      </p:sp>
      <p:sp>
        <p:nvSpPr>
          <p:cNvPr id="296042" name="Line 106"/>
          <p:cNvSpPr/>
          <p:nvPr/>
        </p:nvSpPr>
        <p:spPr>
          <a:xfrm flipV="1">
            <a:off x="6034088" y="4070350"/>
            <a:ext cx="0" cy="457200"/>
          </a:xfrm>
          <a:prstGeom prst="line">
            <a:avLst/>
          </a:prstGeom>
          <a:ln w="9525" cap="flat" cmpd="sng">
            <a:solidFill>
              <a:srgbClr val="FF3300"/>
            </a:solidFill>
            <a:prstDash val="solid"/>
            <a:headEnd type="none" w="med" len="med"/>
            <a:tailEnd type="none" w="med" len="med"/>
          </a:ln>
        </p:spPr>
      </p:sp>
      <p:sp>
        <p:nvSpPr>
          <p:cNvPr id="296043" name="Line 107"/>
          <p:cNvSpPr/>
          <p:nvPr/>
        </p:nvSpPr>
        <p:spPr>
          <a:xfrm flipV="1">
            <a:off x="5645150" y="4070350"/>
            <a:ext cx="0" cy="457200"/>
          </a:xfrm>
          <a:prstGeom prst="line">
            <a:avLst/>
          </a:prstGeom>
          <a:ln w="9525" cap="flat" cmpd="sng">
            <a:solidFill>
              <a:srgbClr val="FF3300"/>
            </a:solidFill>
            <a:prstDash val="solid"/>
            <a:headEnd type="none" w="med" len="med"/>
            <a:tailEnd type="none" w="med" len="med"/>
          </a:ln>
        </p:spPr>
      </p:sp>
      <p:sp>
        <p:nvSpPr>
          <p:cNvPr id="296044" name="Line 108"/>
          <p:cNvSpPr/>
          <p:nvPr/>
        </p:nvSpPr>
        <p:spPr>
          <a:xfrm>
            <a:off x="5653088" y="4221163"/>
            <a:ext cx="1619250" cy="0"/>
          </a:xfrm>
          <a:prstGeom prst="line">
            <a:avLst/>
          </a:prstGeom>
          <a:ln w="9525" cap="flat" cmpd="sng">
            <a:solidFill>
              <a:schemeClr val="accent2"/>
            </a:solidFill>
            <a:prstDash val="solid"/>
            <a:headEnd type="none" w="med" len="med"/>
            <a:tailEnd type="none" w="med" len="med"/>
          </a:ln>
        </p:spPr>
      </p:sp>
      <p:sp>
        <p:nvSpPr>
          <p:cNvPr id="296045" name="Line 109"/>
          <p:cNvSpPr/>
          <p:nvPr/>
        </p:nvSpPr>
        <p:spPr>
          <a:xfrm flipV="1">
            <a:off x="7269163" y="4068763"/>
            <a:ext cx="0" cy="152400"/>
          </a:xfrm>
          <a:prstGeom prst="line">
            <a:avLst/>
          </a:prstGeom>
          <a:ln w="9525" cap="flat" cmpd="sng">
            <a:solidFill>
              <a:schemeClr val="accent2"/>
            </a:solidFill>
            <a:prstDash val="solid"/>
            <a:headEnd type="none" w="med" len="med"/>
            <a:tailEnd type="none" w="med" len="med"/>
          </a:ln>
        </p:spPr>
      </p:sp>
      <p:sp>
        <p:nvSpPr>
          <p:cNvPr id="296046" name="Line 110"/>
          <p:cNvSpPr/>
          <p:nvPr/>
        </p:nvSpPr>
        <p:spPr>
          <a:xfrm>
            <a:off x="6053138" y="6021388"/>
            <a:ext cx="417512" cy="0"/>
          </a:xfrm>
          <a:prstGeom prst="line">
            <a:avLst/>
          </a:prstGeom>
          <a:ln w="9525" cap="flat" cmpd="sng">
            <a:solidFill>
              <a:srgbClr val="000000"/>
            </a:solidFill>
            <a:prstDash val="solid"/>
            <a:headEnd type="none" w="med" len="med"/>
            <a:tailEnd type="none" w="med" len="med"/>
          </a:ln>
        </p:spPr>
      </p:sp>
      <p:sp>
        <p:nvSpPr>
          <p:cNvPr id="296047" name="Line 111"/>
          <p:cNvSpPr/>
          <p:nvPr/>
        </p:nvSpPr>
        <p:spPr>
          <a:xfrm>
            <a:off x="6259513" y="6013450"/>
            <a:ext cx="0" cy="228600"/>
          </a:xfrm>
          <a:prstGeom prst="line">
            <a:avLst/>
          </a:prstGeom>
          <a:ln w="9525" cap="flat" cmpd="sng">
            <a:solidFill>
              <a:srgbClr val="000000"/>
            </a:solidFill>
            <a:prstDash val="solid"/>
            <a:headEnd type="none" w="med" len="med"/>
            <a:tailEnd type="none" w="med" len="med"/>
          </a:ln>
        </p:spPr>
      </p:sp>
      <p:sp>
        <p:nvSpPr>
          <p:cNvPr id="296048" name="Line 112"/>
          <p:cNvSpPr/>
          <p:nvPr/>
        </p:nvSpPr>
        <p:spPr>
          <a:xfrm>
            <a:off x="6137275" y="6242050"/>
            <a:ext cx="304800" cy="0"/>
          </a:xfrm>
          <a:prstGeom prst="line">
            <a:avLst/>
          </a:prstGeom>
          <a:ln w="38100" cap="flat" cmpd="sng">
            <a:solidFill>
              <a:srgbClr val="000000"/>
            </a:solidFill>
            <a:prstDash val="solid"/>
            <a:headEnd type="none" w="med" len="med"/>
            <a:tailEnd type="none" w="med" len="med"/>
          </a:ln>
        </p:spPr>
      </p:sp>
      <p:sp>
        <p:nvSpPr>
          <p:cNvPr id="296049" name="Oval 113"/>
          <p:cNvSpPr/>
          <p:nvPr/>
        </p:nvSpPr>
        <p:spPr>
          <a:xfrm>
            <a:off x="6227763" y="5981700"/>
            <a:ext cx="76200" cy="76200"/>
          </a:xfrm>
          <a:prstGeom prst="ellipse">
            <a:avLst/>
          </a:prstGeom>
          <a:solidFill>
            <a:schemeClr val="tx1"/>
          </a:soli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6050" name="Oval 114"/>
          <p:cNvSpPr/>
          <p:nvPr/>
        </p:nvSpPr>
        <p:spPr>
          <a:xfrm>
            <a:off x="5605463" y="4197350"/>
            <a:ext cx="76200" cy="76200"/>
          </a:xfrm>
          <a:prstGeom prst="ellipse">
            <a:avLst/>
          </a:prstGeom>
          <a:solidFill>
            <a:schemeClr val="accent2"/>
          </a:soli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6051" name="Text Box 115"/>
          <p:cNvSpPr txBox="1"/>
          <p:nvPr/>
        </p:nvSpPr>
        <p:spPr>
          <a:xfrm>
            <a:off x="5364163" y="5818188"/>
            <a:ext cx="33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CC3300"/>
                </a:solidFill>
              </a:rPr>
              <a:t>1</a:t>
            </a:r>
            <a:endParaRPr lang="en-US" altLang="zh-CN" sz="2400" dirty="0">
              <a:solidFill>
                <a:srgbClr val="CC3300"/>
              </a:solidFill>
            </a:endParaRPr>
          </a:p>
        </p:txBody>
      </p:sp>
      <p:sp>
        <p:nvSpPr>
          <p:cNvPr id="296052" name="Text Box 116"/>
          <p:cNvSpPr txBox="1"/>
          <p:nvPr/>
        </p:nvSpPr>
        <p:spPr>
          <a:xfrm>
            <a:off x="7323138" y="5872163"/>
            <a:ext cx="4270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solidFill>
                  <a:srgbClr val="CC3300"/>
                </a:solidFill>
              </a:rPr>
              <a:t>A</a:t>
            </a:r>
            <a:r>
              <a:rPr lang="en-US" altLang="zh-CN" sz="2400" i="1" baseline="-25000" dirty="0">
                <a:solidFill>
                  <a:srgbClr val="CC3300"/>
                </a:solidFill>
              </a:rPr>
              <a:t>i</a:t>
            </a:r>
            <a:endParaRPr lang="en-US" altLang="zh-CN" sz="2400" i="1" dirty="0">
              <a:solidFill>
                <a:srgbClr val="CC3300"/>
              </a:solidFill>
            </a:endParaRPr>
          </a:p>
        </p:txBody>
      </p:sp>
      <p:sp>
        <p:nvSpPr>
          <p:cNvPr id="296053" name="Text Box 117"/>
          <p:cNvSpPr txBox="1"/>
          <p:nvPr/>
        </p:nvSpPr>
        <p:spPr>
          <a:xfrm>
            <a:off x="7704138" y="5872163"/>
            <a:ext cx="4270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solidFill>
                  <a:srgbClr val="CC3300"/>
                </a:solidFill>
              </a:rPr>
              <a:t>B</a:t>
            </a:r>
            <a:r>
              <a:rPr lang="en-US" altLang="zh-CN" sz="2400" i="1" baseline="-25000" dirty="0">
                <a:solidFill>
                  <a:srgbClr val="CC3300"/>
                </a:solidFill>
              </a:rPr>
              <a:t>i</a:t>
            </a:r>
            <a:endParaRPr lang="en-US" altLang="zh-CN" sz="2400" i="1" dirty="0">
              <a:solidFill>
                <a:srgbClr val="CC3300"/>
              </a:solidFill>
            </a:endParaRPr>
          </a:p>
        </p:txBody>
      </p:sp>
      <p:sp>
        <p:nvSpPr>
          <p:cNvPr id="296054" name="Text Box 118"/>
          <p:cNvSpPr txBox="1"/>
          <p:nvPr/>
        </p:nvSpPr>
        <p:spPr>
          <a:xfrm>
            <a:off x="8040688" y="5872163"/>
            <a:ext cx="6143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solidFill>
                  <a:srgbClr val="CC3300"/>
                </a:solidFill>
              </a:rPr>
              <a:t>C</a:t>
            </a:r>
            <a:r>
              <a:rPr lang="en-US" altLang="zh-CN" sz="2400" i="1" baseline="-25000" dirty="0">
                <a:solidFill>
                  <a:srgbClr val="CC3300"/>
                </a:solidFill>
              </a:rPr>
              <a:t>i-</a:t>
            </a:r>
            <a:r>
              <a:rPr lang="en-US" altLang="zh-CN" sz="2400" baseline="-25000" dirty="0">
                <a:solidFill>
                  <a:srgbClr val="CC3300"/>
                </a:solidFill>
              </a:rPr>
              <a:t>1</a:t>
            </a:r>
            <a:endParaRPr lang="en-US" altLang="zh-CN" sz="2400" dirty="0">
              <a:solidFill>
                <a:srgbClr val="CC3300"/>
              </a:solidFill>
            </a:endParaRPr>
          </a:p>
        </p:txBody>
      </p:sp>
      <p:sp>
        <p:nvSpPr>
          <p:cNvPr id="296055" name="Text Box 119"/>
          <p:cNvSpPr txBox="1"/>
          <p:nvPr/>
        </p:nvSpPr>
        <p:spPr>
          <a:xfrm>
            <a:off x="7751763" y="3270250"/>
            <a:ext cx="3937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solidFill>
                  <a:schemeClr val="accent2"/>
                </a:solidFill>
              </a:rPr>
              <a:t>S</a:t>
            </a:r>
            <a:r>
              <a:rPr lang="en-US" altLang="zh-CN" sz="2400" i="1" baseline="-25000" dirty="0">
                <a:solidFill>
                  <a:schemeClr val="accent2"/>
                </a:solidFill>
              </a:rPr>
              <a:t>i</a:t>
            </a:r>
            <a:endParaRPr lang="en-US" altLang="zh-CN" sz="2400" i="1" dirty="0">
              <a:solidFill>
                <a:schemeClr val="accent2"/>
              </a:solidFill>
            </a:endParaRPr>
          </a:p>
        </p:txBody>
      </p:sp>
      <p:sp>
        <p:nvSpPr>
          <p:cNvPr id="296056" name="Text Box 120"/>
          <p:cNvSpPr txBox="1"/>
          <p:nvPr/>
        </p:nvSpPr>
        <p:spPr>
          <a:xfrm>
            <a:off x="5653088" y="3303588"/>
            <a:ext cx="4445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i="1" dirty="0">
                <a:solidFill>
                  <a:srgbClr val="CC3300"/>
                </a:solidFill>
              </a:rPr>
              <a:t>C</a:t>
            </a:r>
            <a:r>
              <a:rPr lang="en-US" altLang="zh-CN" sz="2400" i="1" baseline="-25000" dirty="0">
                <a:solidFill>
                  <a:srgbClr val="CC3300"/>
                </a:solidFill>
              </a:rPr>
              <a:t>i</a:t>
            </a:r>
          </a:p>
        </p:txBody>
      </p:sp>
      <p:sp>
        <p:nvSpPr>
          <p:cNvPr id="296057" name="Line 121"/>
          <p:cNvSpPr/>
          <p:nvPr/>
        </p:nvSpPr>
        <p:spPr>
          <a:xfrm>
            <a:off x="6137275" y="6242050"/>
            <a:ext cx="304800" cy="0"/>
          </a:xfrm>
          <a:prstGeom prst="line">
            <a:avLst/>
          </a:prstGeom>
          <a:ln w="38100" cap="flat" cmpd="sng">
            <a:solidFill>
              <a:srgbClr val="000000"/>
            </a:solidFill>
            <a:prstDash val="solid"/>
            <a:headEnd type="none" w="med" len="med"/>
            <a:tailEnd type="none" w="med" len="med"/>
          </a:ln>
        </p:spPr>
      </p:sp>
      <p:graphicFrame>
        <p:nvGraphicFramePr>
          <p:cNvPr id="296059" name="Object 123"/>
          <p:cNvGraphicFramePr>
            <a:graphicFrameLocks noGrp="1" noChangeAspect="1"/>
          </p:cNvGraphicFramePr>
          <p:nvPr>
            <p:ph hasCustomPrompt="1"/>
          </p:nvPr>
        </p:nvGraphicFramePr>
        <p:xfrm>
          <a:off x="377825" y="2363788"/>
          <a:ext cx="3992563" cy="4287837"/>
        </p:xfrm>
        <a:graphic>
          <a:graphicData uri="http://schemas.openxmlformats.org/presentationml/2006/ole">
            <mc:AlternateContent xmlns:mc="http://schemas.openxmlformats.org/markup-compatibility/2006">
              <mc:Choice xmlns:v="urn:schemas-microsoft-com:vml" Requires="v">
                <p:oleObj spid="_x0000_s72725" r:id="rId5" imgW="1727200" imgH="1854200" progId="Equation.3">
                  <p:embed/>
                </p:oleObj>
              </mc:Choice>
              <mc:Fallback>
                <p:oleObj r:id="rId5" imgW="1727200" imgH="1854200" progId="Equation.3">
                  <p:embed/>
                  <p:pic>
                    <p:nvPicPr>
                      <p:cNvPr id="0" name="图片 3257"/>
                      <p:cNvPicPr/>
                      <p:nvPr/>
                    </p:nvPicPr>
                    <p:blipFill>
                      <a:blip r:embed="rId6"/>
                      <a:srcRect/>
                      <a:stretch>
                        <a:fillRect/>
                      </a:stretch>
                    </p:blipFill>
                    <p:spPr>
                      <a:xfrm>
                        <a:off x="377825" y="2363788"/>
                        <a:ext cx="3992563" cy="4287837"/>
                      </a:xfrm>
                      <a:prstGeom prst="rect">
                        <a:avLst/>
                      </a:prstGeom>
                      <a:noFill/>
                      <a:ln w="38100">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5942"/>
                                        </p:tgtEl>
                                        <p:attrNameLst>
                                          <p:attrName>style.visibility</p:attrName>
                                        </p:attrNameLst>
                                      </p:cBhvr>
                                      <p:to>
                                        <p:strVal val="visible"/>
                                      </p:to>
                                    </p:set>
                                  </p:childTnLst>
                                </p:cTn>
                              </p:par>
                            </p:childTnLst>
                          </p:cTn>
                        </p:par>
                        <p:par>
                          <p:cTn id="7" fill="hold">
                            <p:stCondLst>
                              <p:cond delay="500"/>
                            </p:stCondLst>
                            <p:childTnLst>
                              <p:par>
                                <p:cTn id="8" presetID="23" presetClass="entr" presetSubtype="16" fill="hold" nodeType="afterEffect">
                                  <p:stCondLst>
                                    <p:cond delay="0"/>
                                  </p:stCondLst>
                                  <p:childTnLst>
                                    <p:set>
                                      <p:cBhvr>
                                        <p:cTn id="9" dur="1" fill="hold">
                                          <p:stCondLst>
                                            <p:cond delay="0"/>
                                          </p:stCondLst>
                                        </p:cTn>
                                        <p:tgtEl>
                                          <p:spTgt spid="296059"/>
                                        </p:tgtEl>
                                        <p:attrNameLst>
                                          <p:attrName>style.visibility</p:attrName>
                                        </p:attrNameLst>
                                      </p:cBhvr>
                                      <p:to>
                                        <p:strVal val="visible"/>
                                      </p:to>
                                    </p:set>
                                    <p:anim calcmode="lin" valueType="num">
                                      <p:cBhvr>
                                        <p:cTn id="10" dur="500" fill="hold"/>
                                        <p:tgtEl>
                                          <p:spTgt spid="296059"/>
                                        </p:tgtEl>
                                        <p:attrNameLst>
                                          <p:attrName>ppt_w</p:attrName>
                                        </p:attrNameLst>
                                      </p:cBhvr>
                                      <p:tavLst>
                                        <p:tav tm="0">
                                          <p:val>
                                            <p:fltVal val="0"/>
                                          </p:val>
                                        </p:tav>
                                        <p:tav tm="100000">
                                          <p:val>
                                            <p:strVal val="#ppt_w"/>
                                          </p:val>
                                        </p:tav>
                                      </p:tavLst>
                                    </p:anim>
                                    <p:anim calcmode="lin" valueType="num">
                                      <p:cBhvr>
                                        <p:cTn id="11" dur="500" fill="hold"/>
                                        <p:tgtEl>
                                          <p:spTgt spid="296059"/>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95940"/>
                                        </p:tgtEl>
                                        <p:attrNameLst>
                                          <p:attrName>style.visibility</p:attrName>
                                        </p:attrNameLst>
                                      </p:cBhvr>
                                      <p:to>
                                        <p:strVal val="visible"/>
                                      </p:to>
                                    </p:set>
                                    <p:animEffect transition="in" filter="wipe(up)">
                                      <p:cBhvr>
                                        <p:cTn id="16" dur="500"/>
                                        <p:tgtEl>
                                          <p:spTgt spid="295940"/>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295943"/>
                                        </p:tgtEl>
                                        <p:attrNameLst>
                                          <p:attrName>style.visibility</p:attrName>
                                        </p:attrNameLst>
                                      </p:cBhvr>
                                      <p:to>
                                        <p:strVal val="visible"/>
                                      </p:to>
                                    </p:set>
                                    <p:anim calcmode="lin" valueType="num">
                                      <p:cBhvr>
                                        <p:cTn id="21" dur="500" fill="hold"/>
                                        <p:tgtEl>
                                          <p:spTgt spid="295943"/>
                                        </p:tgtEl>
                                        <p:attrNameLst>
                                          <p:attrName>ppt_w</p:attrName>
                                        </p:attrNameLst>
                                      </p:cBhvr>
                                      <p:tavLst>
                                        <p:tav tm="0">
                                          <p:val>
                                            <p:fltVal val="0"/>
                                          </p:val>
                                        </p:tav>
                                        <p:tav tm="100000">
                                          <p:val>
                                            <p:strVal val="#ppt_w"/>
                                          </p:val>
                                        </p:tav>
                                      </p:tavLst>
                                    </p:anim>
                                    <p:anim calcmode="lin" valueType="num">
                                      <p:cBhvr>
                                        <p:cTn id="22" dur="500" fill="hold"/>
                                        <p:tgtEl>
                                          <p:spTgt spid="295943"/>
                                        </p:tgtEl>
                                        <p:attrNameLst>
                                          <p:attrName>ppt_h</p:attrName>
                                        </p:attrNameLst>
                                      </p:cBhvr>
                                      <p:tavLst>
                                        <p:tav tm="0">
                                          <p:val>
                                            <p:fltVal val="0"/>
                                          </p:val>
                                        </p:tav>
                                        <p:tav tm="100000">
                                          <p:val>
                                            <p:strVal val="#ppt_h"/>
                                          </p:val>
                                        </p:tav>
                                      </p:tavLst>
                                    </p:anim>
                                  </p:childTnLst>
                                </p:cTn>
                              </p:par>
                            </p:childTnLst>
                          </p:cTn>
                        </p:par>
                        <p:par>
                          <p:cTn id="23" fill="hold">
                            <p:stCondLst>
                              <p:cond delay="500"/>
                            </p:stCondLst>
                            <p:childTnLst>
                              <p:par>
                                <p:cTn id="24" presetID="23" presetClass="entr" presetSubtype="16" fill="hold" nodeType="afterEffect">
                                  <p:stCondLst>
                                    <p:cond delay="0"/>
                                  </p:stCondLst>
                                  <p:childTnLst>
                                    <p:set>
                                      <p:cBhvr>
                                        <p:cTn id="25" dur="1" fill="hold">
                                          <p:stCondLst>
                                            <p:cond delay="0"/>
                                          </p:stCondLst>
                                        </p:cTn>
                                        <p:tgtEl>
                                          <p:spTgt spid="295938"/>
                                        </p:tgtEl>
                                        <p:attrNameLst>
                                          <p:attrName>style.visibility</p:attrName>
                                        </p:attrNameLst>
                                      </p:cBhvr>
                                      <p:to>
                                        <p:strVal val="visible"/>
                                      </p:to>
                                    </p:set>
                                    <p:anim calcmode="lin" valueType="num">
                                      <p:cBhvr>
                                        <p:cTn id="26" dur="500" fill="hold"/>
                                        <p:tgtEl>
                                          <p:spTgt spid="295938"/>
                                        </p:tgtEl>
                                        <p:attrNameLst>
                                          <p:attrName>ppt_w</p:attrName>
                                        </p:attrNameLst>
                                      </p:cBhvr>
                                      <p:tavLst>
                                        <p:tav tm="0">
                                          <p:val>
                                            <p:fltVal val="0"/>
                                          </p:val>
                                        </p:tav>
                                        <p:tav tm="100000">
                                          <p:val>
                                            <p:strVal val="#ppt_w"/>
                                          </p:val>
                                        </p:tav>
                                      </p:tavLst>
                                    </p:anim>
                                    <p:anim calcmode="lin" valueType="num">
                                      <p:cBhvr>
                                        <p:cTn id="27" dur="500" fill="hold"/>
                                        <p:tgtEl>
                                          <p:spTgt spid="295938"/>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6022"/>
                                        </p:tgtEl>
                                        <p:attrNameLst>
                                          <p:attrName>style.visibility</p:attrName>
                                        </p:attrNameLst>
                                      </p:cBhvr>
                                      <p:to>
                                        <p:strVal val="visible"/>
                                      </p:to>
                                    </p:set>
                                    <p:animEffect transition="in" filter="wipe(left)">
                                      <p:cBhvr>
                                        <p:cTn id="32" dur="500"/>
                                        <p:tgtEl>
                                          <p:spTgt spid="296022"/>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96056"/>
                                        </p:tgtEl>
                                        <p:attrNameLst>
                                          <p:attrName>style.visibility</p:attrName>
                                        </p:attrNameLst>
                                      </p:cBhvr>
                                      <p:to>
                                        <p:strVal val="visible"/>
                                      </p:to>
                                    </p:set>
                                    <p:animEffect transition="in" filter="wipe(up)">
                                      <p:cBhvr>
                                        <p:cTn id="36" dur="500"/>
                                        <p:tgtEl>
                                          <p:spTgt spid="296056"/>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296039"/>
                                        </p:tgtEl>
                                        <p:attrNameLst>
                                          <p:attrName>style.visibility</p:attrName>
                                        </p:attrNameLst>
                                      </p:cBhvr>
                                      <p:to>
                                        <p:strVal val="visible"/>
                                      </p:to>
                                    </p:set>
                                    <p:animEffect transition="in" filter="wipe(right)">
                                      <p:cBhvr>
                                        <p:cTn id="40" dur="500"/>
                                        <p:tgtEl>
                                          <p:spTgt spid="296039"/>
                                        </p:tgtEl>
                                      </p:cBhvr>
                                    </p:animEffect>
                                  </p:childTnLst>
                                  <p:subTnLst>
                                    <p:audio>
                                      <p:cMediaNode>
                                        <p:cTn display="0" masterRel="sameClick">
                                          <p:stCondLst>
                                            <p:cond evt="begin" delay="0">
                                              <p:tn val="38"/>
                                            </p:cond>
                                          </p:stCondLst>
                                          <p:endCondLst>
                                            <p:cond evt="onStopAudio" delay="0">
                                              <p:tgtEl>
                                                <p:sldTgt/>
                                              </p:tgtEl>
                                            </p:cond>
                                          </p:endCondLst>
                                        </p:cTn>
                                        <p:tgtEl>
                                          <p:sndTgt r:embed="rId3" name="camera.wav"/>
                                        </p:tgtEl>
                                      </p:cMediaNode>
                                    </p:audio>
                                  </p:sub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296040"/>
                                        </p:tgtEl>
                                        <p:attrNameLst>
                                          <p:attrName>style.visibility</p:attrName>
                                        </p:attrNameLst>
                                      </p:cBhvr>
                                      <p:to>
                                        <p:strVal val="visible"/>
                                      </p:to>
                                    </p:set>
                                    <p:animEffect transition="in" filter="wipe(down)">
                                      <p:cBhvr>
                                        <p:cTn id="44" dur="500"/>
                                        <p:tgtEl>
                                          <p:spTgt spid="296040"/>
                                        </p:tgtEl>
                                      </p:cBhvr>
                                    </p:animEffect>
                                  </p:childTnLst>
                                </p:cTn>
                              </p:par>
                            </p:childTnLst>
                          </p:cTn>
                        </p:par>
                        <p:par>
                          <p:cTn id="45" fill="hold">
                            <p:stCondLst>
                              <p:cond delay="2000"/>
                            </p:stCondLst>
                            <p:childTnLst>
                              <p:par>
                                <p:cTn id="46" presetID="22" presetClass="entr" presetSubtype="4" fill="hold" nodeType="afterEffect">
                                  <p:stCondLst>
                                    <p:cond delay="0"/>
                                  </p:stCondLst>
                                  <p:childTnLst>
                                    <p:set>
                                      <p:cBhvr>
                                        <p:cTn id="47" dur="1" fill="hold">
                                          <p:stCondLst>
                                            <p:cond delay="0"/>
                                          </p:stCondLst>
                                        </p:cTn>
                                        <p:tgtEl>
                                          <p:spTgt spid="296041"/>
                                        </p:tgtEl>
                                        <p:attrNameLst>
                                          <p:attrName>style.visibility</p:attrName>
                                        </p:attrNameLst>
                                      </p:cBhvr>
                                      <p:to>
                                        <p:strVal val="visible"/>
                                      </p:to>
                                    </p:set>
                                    <p:animEffect transition="in" filter="wipe(down)">
                                      <p:cBhvr>
                                        <p:cTn id="48" dur="500"/>
                                        <p:tgtEl>
                                          <p:spTgt spid="296041"/>
                                        </p:tgtEl>
                                      </p:cBhvr>
                                    </p:animEffect>
                                  </p:childTnLst>
                                </p:cTn>
                              </p:par>
                            </p:childTnLst>
                          </p:cTn>
                        </p:par>
                        <p:par>
                          <p:cTn id="49" fill="hold">
                            <p:stCondLst>
                              <p:cond delay="2500"/>
                            </p:stCondLst>
                            <p:childTnLst>
                              <p:par>
                                <p:cTn id="50" presetID="22" presetClass="entr" presetSubtype="4" fill="hold" nodeType="afterEffect">
                                  <p:stCondLst>
                                    <p:cond delay="0"/>
                                  </p:stCondLst>
                                  <p:childTnLst>
                                    <p:set>
                                      <p:cBhvr>
                                        <p:cTn id="51" dur="1" fill="hold">
                                          <p:stCondLst>
                                            <p:cond delay="0"/>
                                          </p:stCondLst>
                                        </p:cTn>
                                        <p:tgtEl>
                                          <p:spTgt spid="296042"/>
                                        </p:tgtEl>
                                        <p:attrNameLst>
                                          <p:attrName>style.visibility</p:attrName>
                                        </p:attrNameLst>
                                      </p:cBhvr>
                                      <p:to>
                                        <p:strVal val="visible"/>
                                      </p:to>
                                    </p:set>
                                    <p:animEffect transition="in" filter="wipe(down)">
                                      <p:cBhvr>
                                        <p:cTn id="52" dur="500"/>
                                        <p:tgtEl>
                                          <p:spTgt spid="296042"/>
                                        </p:tgtEl>
                                      </p:cBhvr>
                                    </p:animEffect>
                                  </p:childTnLst>
                                </p:cTn>
                              </p:par>
                            </p:childTnLst>
                          </p:cTn>
                        </p:par>
                        <p:par>
                          <p:cTn id="53" fill="hold">
                            <p:stCondLst>
                              <p:cond delay="3000"/>
                            </p:stCondLst>
                            <p:childTnLst>
                              <p:par>
                                <p:cTn id="54" presetID="22" presetClass="entr" presetSubtype="4" fill="hold" nodeType="afterEffect">
                                  <p:stCondLst>
                                    <p:cond delay="0"/>
                                  </p:stCondLst>
                                  <p:childTnLst>
                                    <p:set>
                                      <p:cBhvr>
                                        <p:cTn id="55" dur="1" fill="hold">
                                          <p:stCondLst>
                                            <p:cond delay="0"/>
                                          </p:stCondLst>
                                        </p:cTn>
                                        <p:tgtEl>
                                          <p:spTgt spid="296043"/>
                                        </p:tgtEl>
                                        <p:attrNameLst>
                                          <p:attrName>style.visibility</p:attrName>
                                        </p:attrNameLst>
                                      </p:cBhvr>
                                      <p:to>
                                        <p:strVal val="visible"/>
                                      </p:to>
                                    </p:set>
                                    <p:animEffect transition="in" filter="wipe(down)">
                                      <p:cBhvr>
                                        <p:cTn id="56" dur="500"/>
                                        <p:tgtEl>
                                          <p:spTgt spid="296043"/>
                                        </p:tgtEl>
                                      </p:cBhvr>
                                    </p:animEffect>
                                  </p:childTnLst>
                                </p:cTn>
                              </p:par>
                            </p:childTnLst>
                          </p:cTn>
                        </p:par>
                        <p:par>
                          <p:cTn id="57" fill="hold">
                            <p:stCondLst>
                              <p:cond delay="3500"/>
                            </p:stCondLst>
                            <p:childTnLst>
                              <p:par>
                                <p:cTn id="58" presetID="22" presetClass="entr" presetSubtype="8" fill="hold" nodeType="afterEffect">
                                  <p:stCondLst>
                                    <p:cond delay="0"/>
                                  </p:stCondLst>
                                  <p:childTnLst>
                                    <p:set>
                                      <p:cBhvr>
                                        <p:cTn id="59" dur="1" fill="hold">
                                          <p:stCondLst>
                                            <p:cond delay="0"/>
                                          </p:stCondLst>
                                        </p:cTn>
                                        <p:tgtEl>
                                          <p:spTgt spid="296027"/>
                                        </p:tgtEl>
                                        <p:attrNameLst>
                                          <p:attrName>style.visibility</p:attrName>
                                        </p:attrNameLst>
                                      </p:cBhvr>
                                      <p:to>
                                        <p:strVal val="visible"/>
                                      </p:to>
                                    </p:set>
                                    <p:animEffect transition="in" filter="wipe(left)">
                                      <p:cBhvr>
                                        <p:cTn id="60" dur="500"/>
                                        <p:tgtEl>
                                          <p:spTgt spid="296027"/>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296055"/>
                                        </p:tgtEl>
                                        <p:attrNameLst>
                                          <p:attrName>style.visibility</p:attrName>
                                        </p:attrNameLst>
                                      </p:cBhvr>
                                      <p:to>
                                        <p:strVal val="visible"/>
                                      </p:to>
                                    </p:set>
                                    <p:animEffect transition="in" filter="wipe(up)">
                                      <p:cBhvr>
                                        <p:cTn id="64" dur="500"/>
                                        <p:tgtEl>
                                          <p:spTgt spid="296055"/>
                                        </p:tgtEl>
                                      </p:cBhvr>
                                    </p:animEffect>
                                  </p:childTnLst>
                                </p:cTn>
                              </p:par>
                            </p:childTnLst>
                          </p:cTn>
                        </p:par>
                        <p:par>
                          <p:cTn id="65" fill="hold">
                            <p:stCondLst>
                              <p:cond delay="4500"/>
                            </p:stCondLst>
                            <p:childTnLst>
                              <p:par>
                                <p:cTn id="66" presetID="22" presetClass="entr" presetSubtype="8" fill="hold" nodeType="afterEffect">
                                  <p:stCondLst>
                                    <p:cond delay="0"/>
                                  </p:stCondLst>
                                  <p:childTnLst>
                                    <p:set>
                                      <p:cBhvr>
                                        <p:cTn id="67" dur="1" fill="hold">
                                          <p:stCondLst>
                                            <p:cond delay="0"/>
                                          </p:stCondLst>
                                        </p:cTn>
                                        <p:tgtEl>
                                          <p:spTgt spid="296032"/>
                                        </p:tgtEl>
                                        <p:attrNameLst>
                                          <p:attrName>style.visibility</p:attrName>
                                        </p:attrNameLst>
                                      </p:cBhvr>
                                      <p:to>
                                        <p:strVal val="visible"/>
                                      </p:to>
                                    </p:set>
                                    <p:animEffect transition="in" filter="wipe(left)">
                                      <p:cBhvr>
                                        <p:cTn id="68" dur="500"/>
                                        <p:tgtEl>
                                          <p:spTgt spid="296032"/>
                                        </p:tgtEl>
                                      </p:cBhvr>
                                    </p:animEffect>
                                  </p:childTnLst>
                                  <p:subTnLst>
                                    <p:audio>
                                      <p:cMediaNode>
                                        <p:cTn display="0" masterRel="sameClick">
                                          <p:stCondLst>
                                            <p:cond evt="begin" delay="0">
                                              <p:tn val="66"/>
                                            </p:cond>
                                          </p:stCondLst>
                                          <p:endCondLst>
                                            <p:cond evt="onStopAudio" delay="0">
                                              <p:tgtEl>
                                                <p:sldTgt/>
                                              </p:tgtEl>
                                            </p:cond>
                                          </p:endCondLst>
                                        </p:cTn>
                                        <p:tgtEl>
                                          <p:sndTgt r:embed="rId3" name="camera.wav"/>
                                        </p:tgtEl>
                                      </p:cMediaNode>
                                    </p:audio>
                                  </p:subTnLst>
                                </p:cTn>
                              </p:par>
                            </p:childTnLst>
                          </p:cTn>
                        </p:par>
                        <p:par>
                          <p:cTn id="69" fill="hold">
                            <p:stCondLst>
                              <p:cond delay="5000"/>
                            </p:stCondLst>
                            <p:childTnLst>
                              <p:par>
                                <p:cTn id="70" presetID="22" presetClass="entr" presetSubtype="4" fill="hold" nodeType="afterEffect">
                                  <p:stCondLst>
                                    <p:cond delay="0"/>
                                  </p:stCondLst>
                                  <p:childTnLst>
                                    <p:set>
                                      <p:cBhvr>
                                        <p:cTn id="71" dur="1" fill="hold">
                                          <p:stCondLst>
                                            <p:cond delay="0"/>
                                          </p:stCondLst>
                                        </p:cTn>
                                        <p:tgtEl>
                                          <p:spTgt spid="296033"/>
                                        </p:tgtEl>
                                        <p:attrNameLst>
                                          <p:attrName>style.visibility</p:attrName>
                                        </p:attrNameLst>
                                      </p:cBhvr>
                                      <p:to>
                                        <p:strVal val="visible"/>
                                      </p:to>
                                    </p:set>
                                    <p:animEffect transition="in" filter="wipe(down)">
                                      <p:cBhvr>
                                        <p:cTn id="72" dur="500"/>
                                        <p:tgtEl>
                                          <p:spTgt spid="296033"/>
                                        </p:tgtEl>
                                      </p:cBhvr>
                                    </p:animEffect>
                                  </p:childTnLst>
                                </p:cTn>
                              </p:par>
                            </p:childTnLst>
                          </p:cTn>
                        </p:par>
                        <p:par>
                          <p:cTn id="73" fill="hold">
                            <p:stCondLst>
                              <p:cond delay="5500"/>
                            </p:stCondLst>
                            <p:childTnLst>
                              <p:par>
                                <p:cTn id="74" presetID="22" presetClass="entr" presetSubtype="8" fill="hold" nodeType="afterEffect">
                                  <p:stCondLst>
                                    <p:cond delay="0"/>
                                  </p:stCondLst>
                                  <p:childTnLst>
                                    <p:set>
                                      <p:cBhvr>
                                        <p:cTn id="75" dur="1" fill="hold">
                                          <p:stCondLst>
                                            <p:cond delay="0"/>
                                          </p:stCondLst>
                                        </p:cTn>
                                        <p:tgtEl>
                                          <p:spTgt spid="296034"/>
                                        </p:tgtEl>
                                        <p:attrNameLst>
                                          <p:attrName>style.visibility</p:attrName>
                                        </p:attrNameLst>
                                      </p:cBhvr>
                                      <p:to>
                                        <p:strVal val="visible"/>
                                      </p:to>
                                    </p:set>
                                    <p:animEffect transition="in" filter="wipe(left)">
                                      <p:cBhvr>
                                        <p:cTn id="76" dur="500"/>
                                        <p:tgtEl>
                                          <p:spTgt spid="296034"/>
                                        </p:tgtEl>
                                      </p:cBhvr>
                                    </p:animEffect>
                                  </p:childTnLst>
                                </p:cTn>
                              </p:par>
                            </p:childTnLst>
                          </p:cTn>
                        </p:par>
                        <p:par>
                          <p:cTn id="77" fill="hold">
                            <p:stCondLst>
                              <p:cond delay="6000"/>
                            </p:stCondLst>
                            <p:childTnLst>
                              <p:par>
                                <p:cTn id="78" presetID="22" presetClass="entr" presetSubtype="4" fill="hold" nodeType="afterEffect">
                                  <p:stCondLst>
                                    <p:cond delay="0"/>
                                  </p:stCondLst>
                                  <p:childTnLst>
                                    <p:set>
                                      <p:cBhvr>
                                        <p:cTn id="79" dur="1" fill="hold">
                                          <p:stCondLst>
                                            <p:cond delay="0"/>
                                          </p:stCondLst>
                                        </p:cTn>
                                        <p:tgtEl>
                                          <p:spTgt spid="296035"/>
                                        </p:tgtEl>
                                        <p:attrNameLst>
                                          <p:attrName>style.visibility</p:attrName>
                                        </p:attrNameLst>
                                      </p:cBhvr>
                                      <p:to>
                                        <p:strVal val="visible"/>
                                      </p:to>
                                    </p:set>
                                    <p:animEffect transition="in" filter="wipe(down)">
                                      <p:cBhvr>
                                        <p:cTn id="80" dur="500"/>
                                        <p:tgtEl>
                                          <p:spTgt spid="296035"/>
                                        </p:tgtEl>
                                      </p:cBhvr>
                                    </p:animEffect>
                                  </p:childTnLst>
                                </p:cTn>
                              </p:par>
                            </p:childTnLst>
                          </p:cTn>
                        </p:par>
                        <p:par>
                          <p:cTn id="81" fill="hold">
                            <p:stCondLst>
                              <p:cond delay="6500"/>
                            </p:stCondLst>
                            <p:childTnLst>
                              <p:par>
                                <p:cTn id="82" presetID="22" presetClass="entr" presetSubtype="4" fill="hold" nodeType="afterEffect">
                                  <p:stCondLst>
                                    <p:cond delay="0"/>
                                  </p:stCondLst>
                                  <p:childTnLst>
                                    <p:set>
                                      <p:cBhvr>
                                        <p:cTn id="83" dur="1" fill="hold">
                                          <p:stCondLst>
                                            <p:cond delay="0"/>
                                          </p:stCondLst>
                                        </p:cTn>
                                        <p:tgtEl>
                                          <p:spTgt spid="296036"/>
                                        </p:tgtEl>
                                        <p:attrNameLst>
                                          <p:attrName>style.visibility</p:attrName>
                                        </p:attrNameLst>
                                      </p:cBhvr>
                                      <p:to>
                                        <p:strVal val="visible"/>
                                      </p:to>
                                    </p:set>
                                    <p:animEffect transition="in" filter="wipe(down)">
                                      <p:cBhvr>
                                        <p:cTn id="84" dur="500"/>
                                        <p:tgtEl>
                                          <p:spTgt spid="296036"/>
                                        </p:tgtEl>
                                      </p:cBhvr>
                                    </p:animEffect>
                                  </p:childTnLst>
                                </p:cTn>
                              </p:par>
                            </p:childTnLst>
                          </p:cTn>
                        </p:par>
                        <p:par>
                          <p:cTn id="85" fill="hold">
                            <p:stCondLst>
                              <p:cond delay="7000"/>
                            </p:stCondLst>
                            <p:childTnLst>
                              <p:par>
                                <p:cTn id="86" presetID="22" presetClass="entr" presetSubtype="8" fill="hold" nodeType="afterEffect">
                                  <p:stCondLst>
                                    <p:cond delay="0"/>
                                  </p:stCondLst>
                                  <p:childTnLst>
                                    <p:set>
                                      <p:cBhvr>
                                        <p:cTn id="87" dur="1" fill="hold">
                                          <p:stCondLst>
                                            <p:cond delay="0"/>
                                          </p:stCondLst>
                                        </p:cTn>
                                        <p:tgtEl>
                                          <p:spTgt spid="296037"/>
                                        </p:tgtEl>
                                        <p:attrNameLst>
                                          <p:attrName>style.visibility</p:attrName>
                                        </p:attrNameLst>
                                      </p:cBhvr>
                                      <p:to>
                                        <p:strVal val="visible"/>
                                      </p:to>
                                    </p:set>
                                    <p:animEffect transition="in" filter="wipe(left)">
                                      <p:cBhvr>
                                        <p:cTn id="88" dur="500"/>
                                        <p:tgtEl>
                                          <p:spTgt spid="296037"/>
                                        </p:tgtEl>
                                      </p:cBhvr>
                                    </p:animEffect>
                                  </p:childTnLst>
                                </p:cTn>
                              </p:par>
                            </p:childTnLst>
                          </p:cTn>
                        </p:par>
                        <p:par>
                          <p:cTn id="89" fill="hold">
                            <p:stCondLst>
                              <p:cond delay="7500"/>
                            </p:stCondLst>
                            <p:childTnLst>
                              <p:par>
                                <p:cTn id="90" presetID="22" presetClass="entr" presetSubtype="4" fill="hold" nodeType="afterEffect">
                                  <p:stCondLst>
                                    <p:cond delay="0"/>
                                  </p:stCondLst>
                                  <p:childTnLst>
                                    <p:set>
                                      <p:cBhvr>
                                        <p:cTn id="91" dur="1" fill="hold">
                                          <p:stCondLst>
                                            <p:cond delay="0"/>
                                          </p:stCondLst>
                                        </p:cTn>
                                        <p:tgtEl>
                                          <p:spTgt spid="296038"/>
                                        </p:tgtEl>
                                        <p:attrNameLst>
                                          <p:attrName>style.visibility</p:attrName>
                                        </p:attrNameLst>
                                      </p:cBhvr>
                                      <p:to>
                                        <p:strVal val="visible"/>
                                      </p:to>
                                    </p:set>
                                    <p:animEffect transition="in" filter="wipe(down)">
                                      <p:cBhvr>
                                        <p:cTn id="92" dur="500"/>
                                        <p:tgtEl>
                                          <p:spTgt spid="296038"/>
                                        </p:tgtEl>
                                      </p:cBhvr>
                                    </p:animEffect>
                                  </p:childTnLst>
                                </p:cTn>
                              </p:par>
                            </p:childTnLst>
                          </p:cTn>
                        </p:par>
                        <p:par>
                          <p:cTn id="93" fill="hold">
                            <p:stCondLst>
                              <p:cond delay="8000"/>
                            </p:stCondLst>
                            <p:childTnLst>
                              <p:par>
                                <p:cTn id="94" presetID="22" presetClass="entr" presetSubtype="8" fill="hold" nodeType="afterEffect">
                                  <p:stCondLst>
                                    <p:cond delay="0"/>
                                  </p:stCondLst>
                                  <p:childTnLst>
                                    <p:set>
                                      <p:cBhvr>
                                        <p:cTn id="95" dur="1" fill="hold">
                                          <p:stCondLst>
                                            <p:cond delay="0"/>
                                          </p:stCondLst>
                                        </p:cTn>
                                        <p:tgtEl>
                                          <p:spTgt spid="296050"/>
                                        </p:tgtEl>
                                        <p:attrNameLst>
                                          <p:attrName>style.visibility</p:attrName>
                                        </p:attrNameLst>
                                      </p:cBhvr>
                                      <p:to>
                                        <p:strVal val="visible"/>
                                      </p:to>
                                    </p:set>
                                    <p:animEffect transition="in" filter="wipe(left)">
                                      <p:cBhvr>
                                        <p:cTn id="96" dur="500"/>
                                        <p:tgtEl>
                                          <p:spTgt spid="296050"/>
                                        </p:tgtEl>
                                      </p:cBhvr>
                                    </p:animEffect>
                                  </p:childTnLst>
                                  <p:subTnLst>
                                    <p:audio>
                                      <p:cMediaNode>
                                        <p:cTn display="0" masterRel="sameClick">
                                          <p:stCondLst>
                                            <p:cond evt="begin" delay="0">
                                              <p:tn val="94"/>
                                            </p:cond>
                                          </p:stCondLst>
                                          <p:endCondLst>
                                            <p:cond evt="onStopAudio" delay="0">
                                              <p:tgtEl>
                                                <p:sldTgt/>
                                              </p:tgtEl>
                                            </p:cond>
                                          </p:endCondLst>
                                        </p:cTn>
                                        <p:tgtEl>
                                          <p:sndTgt r:embed="rId3" name="camera.wav"/>
                                        </p:tgtEl>
                                      </p:cMediaNode>
                                    </p:audio>
                                  </p:subTnLst>
                                </p:cTn>
                              </p:par>
                            </p:childTnLst>
                          </p:cTn>
                        </p:par>
                        <p:par>
                          <p:cTn id="97" fill="hold">
                            <p:stCondLst>
                              <p:cond delay="8500"/>
                            </p:stCondLst>
                            <p:childTnLst>
                              <p:par>
                                <p:cTn id="98" presetID="22" presetClass="entr" presetSubtype="8" fill="hold" nodeType="afterEffect">
                                  <p:stCondLst>
                                    <p:cond delay="0"/>
                                  </p:stCondLst>
                                  <p:childTnLst>
                                    <p:set>
                                      <p:cBhvr>
                                        <p:cTn id="99" dur="1" fill="hold">
                                          <p:stCondLst>
                                            <p:cond delay="0"/>
                                          </p:stCondLst>
                                        </p:cTn>
                                        <p:tgtEl>
                                          <p:spTgt spid="296044"/>
                                        </p:tgtEl>
                                        <p:attrNameLst>
                                          <p:attrName>style.visibility</p:attrName>
                                        </p:attrNameLst>
                                      </p:cBhvr>
                                      <p:to>
                                        <p:strVal val="visible"/>
                                      </p:to>
                                    </p:set>
                                    <p:animEffect transition="in" filter="wipe(left)">
                                      <p:cBhvr>
                                        <p:cTn id="100" dur="500"/>
                                        <p:tgtEl>
                                          <p:spTgt spid="296044"/>
                                        </p:tgtEl>
                                      </p:cBhvr>
                                    </p:animEffect>
                                  </p:childTnLst>
                                </p:cTn>
                              </p:par>
                            </p:childTnLst>
                          </p:cTn>
                        </p:par>
                        <p:par>
                          <p:cTn id="101" fill="hold">
                            <p:stCondLst>
                              <p:cond delay="9000"/>
                            </p:stCondLst>
                            <p:childTnLst>
                              <p:par>
                                <p:cTn id="102" presetID="22" presetClass="entr" presetSubtype="4" fill="hold" nodeType="afterEffect">
                                  <p:stCondLst>
                                    <p:cond delay="0"/>
                                  </p:stCondLst>
                                  <p:childTnLst>
                                    <p:set>
                                      <p:cBhvr>
                                        <p:cTn id="103" dur="1" fill="hold">
                                          <p:stCondLst>
                                            <p:cond delay="0"/>
                                          </p:stCondLst>
                                        </p:cTn>
                                        <p:tgtEl>
                                          <p:spTgt spid="296045"/>
                                        </p:tgtEl>
                                        <p:attrNameLst>
                                          <p:attrName>style.visibility</p:attrName>
                                        </p:attrNameLst>
                                      </p:cBhvr>
                                      <p:to>
                                        <p:strVal val="visible"/>
                                      </p:to>
                                    </p:set>
                                    <p:animEffect transition="in" filter="wipe(down)">
                                      <p:cBhvr>
                                        <p:cTn id="104" dur="500"/>
                                        <p:tgtEl>
                                          <p:spTgt spid="296045"/>
                                        </p:tgtEl>
                                      </p:cBhvr>
                                    </p:animEffect>
                                  </p:childTnLst>
                                </p:cTn>
                              </p:par>
                            </p:childTnLst>
                          </p:cTn>
                        </p:par>
                        <p:par>
                          <p:cTn id="105" fill="hold">
                            <p:stCondLst>
                              <p:cond delay="9500"/>
                            </p:stCondLst>
                            <p:childTnLst>
                              <p:par>
                                <p:cTn id="106" presetID="22" presetClass="entr" presetSubtype="1" fill="hold" grpId="0" nodeType="afterEffect">
                                  <p:stCondLst>
                                    <p:cond delay="0"/>
                                  </p:stCondLst>
                                  <p:childTnLst>
                                    <p:set>
                                      <p:cBhvr>
                                        <p:cTn id="107" dur="1" fill="hold">
                                          <p:stCondLst>
                                            <p:cond delay="0"/>
                                          </p:stCondLst>
                                        </p:cTn>
                                        <p:tgtEl>
                                          <p:spTgt spid="296052"/>
                                        </p:tgtEl>
                                        <p:attrNameLst>
                                          <p:attrName>style.visibility</p:attrName>
                                        </p:attrNameLst>
                                      </p:cBhvr>
                                      <p:to>
                                        <p:strVal val="visible"/>
                                      </p:to>
                                    </p:set>
                                    <p:animEffect transition="in" filter="wipe(up)">
                                      <p:cBhvr>
                                        <p:cTn id="108" dur="500"/>
                                        <p:tgtEl>
                                          <p:spTgt spid="296052"/>
                                        </p:tgtEl>
                                      </p:cBhvr>
                                    </p:animEffect>
                                  </p:childTnLst>
                                  <p:subTnLst>
                                    <p:audio>
                                      <p:cMediaNode>
                                        <p:cTn display="0" masterRel="sameClick">
                                          <p:stCondLst>
                                            <p:cond evt="begin" delay="0">
                                              <p:tn val="106"/>
                                            </p:cond>
                                          </p:stCondLst>
                                          <p:endCondLst>
                                            <p:cond evt="onStopAudio" delay="0">
                                              <p:tgtEl>
                                                <p:sldTgt/>
                                              </p:tgtEl>
                                            </p:cond>
                                          </p:endCondLst>
                                        </p:cTn>
                                        <p:tgtEl>
                                          <p:sndTgt r:embed="rId3" name="camera.wav"/>
                                        </p:tgtEl>
                                      </p:cMediaNode>
                                    </p:audio>
                                  </p:subTnLst>
                                </p:cTn>
                              </p:par>
                            </p:childTnLst>
                          </p:cTn>
                        </p:par>
                        <p:par>
                          <p:cTn id="109" fill="hold">
                            <p:stCondLst>
                              <p:cond delay="10000"/>
                            </p:stCondLst>
                            <p:childTnLst>
                              <p:par>
                                <p:cTn id="110" presetID="22" presetClass="entr" presetSubtype="1" fill="hold" grpId="0" nodeType="afterEffect">
                                  <p:stCondLst>
                                    <p:cond delay="0"/>
                                  </p:stCondLst>
                                  <p:childTnLst>
                                    <p:set>
                                      <p:cBhvr>
                                        <p:cTn id="111" dur="1" fill="hold">
                                          <p:stCondLst>
                                            <p:cond delay="0"/>
                                          </p:stCondLst>
                                        </p:cTn>
                                        <p:tgtEl>
                                          <p:spTgt spid="296053"/>
                                        </p:tgtEl>
                                        <p:attrNameLst>
                                          <p:attrName>style.visibility</p:attrName>
                                        </p:attrNameLst>
                                      </p:cBhvr>
                                      <p:to>
                                        <p:strVal val="visible"/>
                                      </p:to>
                                    </p:set>
                                    <p:animEffect transition="in" filter="wipe(up)">
                                      <p:cBhvr>
                                        <p:cTn id="112" dur="500"/>
                                        <p:tgtEl>
                                          <p:spTgt spid="296053"/>
                                        </p:tgtEl>
                                      </p:cBhvr>
                                    </p:animEffect>
                                  </p:childTnLst>
                                  <p:subTnLst>
                                    <p:audio>
                                      <p:cMediaNode>
                                        <p:cTn display="0" masterRel="sameClick">
                                          <p:stCondLst>
                                            <p:cond evt="begin" delay="0">
                                              <p:tn val="110"/>
                                            </p:cond>
                                          </p:stCondLst>
                                          <p:endCondLst>
                                            <p:cond evt="onStopAudio" delay="0">
                                              <p:tgtEl>
                                                <p:sldTgt/>
                                              </p:tgtEl>
                                            </p:cond>
                                          </p:endCondLst>
                                        </p:cTn>
                                        <p:tgtEl>
                                          <p:sndTgt r:embed="rId3" name="camera.wav"/>
                                        </p:tgtEl>
                                      </p:cMediaNode>
                                    </p:audio>
                                  </p:subTnLst>
                                </p:cTn>
                              </p:par>
                            </p:childTnLst>
                          </p:cTn>
                        </p:par>
                        <p:par>
                          <p:cTn id="113" fill="hold">
                            <p:stCondLst>
                              <p:cond delay="10500"/>
                            </p:stCondLst>
                            <p:childTnLst>
                              <p:par>
                                <p:cTn id="114" presetID="22" presetClass="entr" presetSubtype="1" fill="hold" grpId="0" nodeType="afterEffect">
                                  <p:stCondLst>
                                    <p:cond delay="0"/>
                                  </p:stCondLst>
                                  <p:childTnLst>
                                    <p:set>
                                      <p:cBhvr>
                                        <p:cTn id="115" dur="1" fill="hold">
                                          <p:stCondLst>
                                            <p:cond delay="0"/>
                                          </p:stCondLst>
                                        </p:cTn>
                                        <p:tgtEl>
                                          <p:spTgt spid="296054"/>
                                        </p:tgtEl>
                                        <p:attrNameLst>
                                          <p:attrName>style.visibility</p:attrName>
                                        </p:attrNameLst>
                                      </p:cBhvr>
                                      <p:to>
                                        <p:strVal val="visible"/>
                                      </p:to>
                                    </p:set>
                                    <p:animEffect transition="in" filter="wipe(up)">
                                      <p:cBhvr>
                                        <p:cTn id="116" dur="500"/>
                                        <p:tgtEl>
                                          <p:spTgt spid="296054"/>
                                        </p:tgtEl>
                                      </p:cBhvr>
                                    </p:animEffect>
                                  </p:childTnLst>
                                  <p:subTnLst>
                                    <p:audio>
                                      <p:cMediaNode>
                                        <p:cTn display="0" masterRel="sameClick">
                                          <p:stCondLst>
                                            <p:cond evt="begin" delay="0">
                                              <p:tn val="114"/>
                                            </p:cond>
                                          </p:stCondLst>
                                          <p:endCondLst>
                                            <p:cond evt="onStopAudio" delay="0">
                                              <p:tgtEl>
                                                <p:sldTgt/>
                                              </p:tgtEl>
                                            </p:cond>
                                          </p:endCondLst>
                                        </p:cTn>
                                        <p:tgtEl>
                                          <p:sndTgt r:embed="rId3" name="camera.wav"/>
                                        </p:tgtEl>
                                      </p:cMediaNode>
                                    </p:audio>
                                  </p:subTnLst>
                                </p:cTn>
                              </p:par>
                            </p:childTnLst>
                          </p:cTn>
                        </p:par>
                        <p:par>
                          <p:cTn id="117" fill="hold">
                            <p:stCondLst>
                              <p:cond delay="11000"/>
                            </p:stCondLst>
                            <p:childTnLst>
                              <p:par>
                                <p:cTn id="118" presetID="22" presetClass="entr" presetSubtype="4" fill="hold" grpId="0" nodeType="afterEffect">
                                  <p:stCondLst>
                                    <p:cond delay="0"/>
                                  </p:stCondLst>
                                  <p:childTnLst>
                                    <p:set>
                                      <p:cBhvr>
                                        <p:cTn id="119" dur="1" fill="hold">
                                          <p:stCondLst>
                                            <p:cond delay="0"/>
                                          </p:stCondLst>
                                        </p:cTn>
                                        <p:tgtEl>
                                          <p:spTgt spid="296051"/>
                                        </p:tgtEl>
                                        <p:attrNameLst>
                                          <p:attrName>style.visibility</p:attrName>
                                        </p:attrNameLst>
                                      </p:cBhvr>
                                      <p:to>
                                        <p:strVal val="visible"/>
                                      </p:to>
                                    </p:set>
                                    <p:animEffect transition="in" filter="wipe(down)">
                                      <p:cBhvr>
                                        <p:cTn id="120" dur="500"/>
                                        <p:tgtEl>
                                          <p:spTgt spid="296051"/>
                                        </p:tgtEl>
                                      </p:cBhvr>
                                    </p:animEffect>
                                  </p:childTnLst>
                                  <p:subTnLst>
                                    <p:audio>
                                      <p:cMediaNode>
                                        <p:cTn display="0" masterRel="sameClick">
                                          <p:stCondLst>
                                            <p:cond evt="begin" delay="0">
                                              <p:tn val="118"/>
                                            </p:cond>
                                          </p:stCondLst>
                                          <p:endCondLst>
                                            <p:cond evt="onStopAudio" delay="0">
                                              <p:tgtEl>
                                                <p:sldTgt/>
                                              </p:tgtEl>
                                            </p:cond>
                                          </p:endCondLst>
                                        </p:cTn>
                                        <p:tgtEl>
                                          <p:sndTgt r:embed="rId4" name="projctor.wav"/>
                                        </p:tgtEl>
                                      </p:cMediaNode>
                                    </p:audio>
                                  </p:subTnLst>
                                </p:cTn>
                              </p:par>
                            </p:childTnLst>
                          </p:cTn>
                        </p:par>
                        <p:par>
                          <p:cTn id="121" fill="hold">
                            <p:stCondLst>
                              <p:cond delay="11500"/>
                            </p:stCondLst>
                            <p:childTnLst>
                              <p:par>
                                <p:cTn id="122" presetID="22" presetClass="entr" presetSubtype="8" fill="hold" nodeType="afterEffect">
                                  <p:stCondLst>
                                    <p:cond delay="0"/>
                                  </p:stCondLst>
                                  <p:childTnLst>
                                    <p:set>
                                      <p:cBhvr>
                                        <p:cTn id="123" dur="1" fill="hold">
                                          <p:stCondLst>
                                            <p:cond delay="0"/>
                                          </p:stCondLst>
                                        </p:cTn>
                                        <p:tgtEl>
                                          <p:spTgt spid="296046"/>
                                        </p:tgtEl>
                                        <p:attrNameLst>
                                          <p:attrName>style.visibility</p:attrName>
                                        </p:attrNameLst>
                                      </p:cBhvr>
                                      <p:to>
                                        <p:strVal val="visible"/>
                                      </p:to>
                                    </p:set>
                                    <p:animEffect transition="in" filter="wipe(left)">
                                      <p:cBhvr>
                                        <p:cTn id="124" dur="500"/>
                                        <p:tgtEl>
                                          <p:spTgt spid="296046"/>
                                        </p:tgtEl>
                                      </p:cBhvr>
                                    </p:animEffect>
                                  </p:childTnLst>
                                  <p:subTnLst>
                                    <p:audio>
                                      <p:cMediaNode>
                                        <p:cTn display="0" masterRel="sameClick">
                                          <p:stCondLst>
                                            <p:cond evt="begin" delay="0">
                                              <p:tn val="122"/>
                                            </p:cond>
                                          </p:stCondLst>
                                          <p:endCondLst>
                                            <p:cond evt="onStopAudio" delay="0">
                                              <p:tgtEl>
                                                <p:sldTgt/>
                                              </p:tgtEl>
                                            </p:cond>
                                          </p:endCondLst>
                                        </p:cTn>
                                        <p:tgtEl>
                                          <p:sndTgt r:embed="rId3" name="camera.wav"/>
                                        </p:tgtEl>
                                      </p:cMediaNode>
                                    </p:audio>
                                  </p:subTnLst>
                                </p:cTn>
                              </p:par>
                            </p:childTnLst>
                          </p:cTn>
                        </p:par>
                        <p:par>
                          <p:cTn id="125" fill="hold">
                            <p:stCondLst>
                              <p:cond delay="12000"/>
                            </p:stCondLst>
                            <p:childTnLst>
                              <p:par>
                                <p:cTn id="126" presetID="22" presetClass="entr" presetSubtype="8" fill="hold" nodeType="afterEffect">
                                  <p:stCondLst>
                                    <p:cond delay="0"/>
                                  </p:stCondLst>
                                  <p:childTnLst>
                                    <p:set>
                                      <p:cBhvr>
                                        <p:cTn id="127" dur="1" fill="hold">
                                          <p:stCondLst>
                                            <p:cond delay="0"/>
                                          </p:stCondLst>
                                        </p:cTn>
                                        <p:tgtEl>
                                          <p:spTgt spid="296049"/>
                                        </p:tgtEl>
                                        <p:attrNameLst>
                                          <p:attrName>style.visibility</p:attrName>
                                        </p:attrNameLst>
                                      </p:cBhvr>
                                      <p:to>
                                        <p:strVal val="visible"/>
                                      </p:to>
                                    </p:set>
                                    <p:animEffect transition="in" filter="wipe(left)">
                                      <p:cBhvr>
                                        <p:cTn id="128" dur="500"/>
                                        <p:tgtEl>
                                          <p:spTgt spid="296049"/>
                                        </p:tgtEl>
                                      </p:cBhvr>
                                    </p:animEffect>
                                  </p:childTnLst>
                                </p:cTn>
                              </p:par>
                            </p:childTnLst>
                          </p:cTn>
                        </p:par>
                        <p:par>
                          <p:cTn id="129" fill="hold">
                            <p:stCondLst>
                              <p:cond delay="12500"/>
                            </p:stCondLst>
                            <p:childTnLst>
                              <p:par>
                                <p:cTn id="130" presetID="22" presetClass="entr" presetSubtype="1" fill="hold" nodeType="afterEffect">
                                  <p:stCondLst>
                                    <p:cond delay="0"/>
                                  </p:stCondLst>
                                  <p:childTnLst>
                                    <p:set>
                                      <p:cBhvr>
                                        <p:cTn id="131" dur="1" fill="hold">
                                          <p:stCondLst>
                                            <p:cond delay="0"/>
                                          </p:stCondLst>
                                        </p:cTn>
                                        <p:tgtEl>
                                          <p:spTgt spid="296047"/>
                                        </p:tgtEl>
                                        <p:attrNameLst>
                                          <p:attrName>style.visibility</p:attrName>
                                        </p:attrNameLst>
                                      </p:cBhvr>
                                      <p:to>
                                        <p:strVal val="visible"/>
                                      </p:to>
                                    </p:set>
                                    <p:animEffect transition="in" filter="wipe(up)">
                                      <p:cBhvr>
                                        <p:cTn id="132" dur="500"/>
                                        <p:tgtEl>
                                          <p:spTgt spid="296047"/>
                                        </p:tgtEl>
                                      </p:cBhvr>
                                    </p:animEffect>
                                  </p:childTnLst>
                                </p:cTn>
                              </p:par>
                            </p:childTnLst>
                          </p:cTn>
                        </p:par>
                        <p:par>
                          <p:cTn id="133" fill="hold">
                            <p:stCondLst>
                              <p:cond delay="13000"/>
                            </p:stCondLst>
                            <p:childTnLst>
                              <p:par>
                                <p:cTn id="134" presetID="22" presetClass="entr" presetSubtype="8" fill="hold" nodeType="afterEffect">
                                  <p:stCondLst>
                                    <p:cond delay="0"/>
                                  </p:stCondLst>
                                  <p:childTnLst>
                                    <p:set>
                                      <p:cBhvr>
                                        <p:cTn id="135" dur="1" fill="hold">
                                          <p:stCondLst>
                                            <p:cond delay="0"/>
                                          </p:stCondLst>
                                        </p:cTn>
                                        <p:tgtEl>
                                          <p:spTgt spid="296048"/>
                                        </p:tgtEl>
                                        <p:attrNameLst>
                                          <p:attrName>style.visibility</p:attrName>
                                        </p:attrNameLst>
                                      </p:cBhvr>
                                      <p:to>
                                        <p:strVal val="visible"/>
                                      </p:to>
                                    </p:set>
                                    <p:animEffect transition="in" filter="wipe(left)">
                                      <p:cBhvr>
                                        <p:cTn id="136" dur="500"/>
                                        <p:tgtEl>
                                          <p:spTgt spid="296048"/>
                                        </p:tgtEl>
                                      </p:cBhvr>
                                    </p:animEffect>
                                  </p:childTnLst>
                                </p:cTn>
                              </p:par>
                            </p:childTnLst>
                          </p:cTn>
                        </p:par>
                        <p:par>
                          <p:cTn id="137" fill="hold">
                            <p:stCondLst>
                              <p:cond delay="13500"/>
                            </p:stCondLst>
                            <p:childTnLst>
                              <p:par>
                                <p:cTn id="138" presetID="22" presetClass="entr" presetSubtype="8" fill="hold" nodeType="afterEffect">
                                  <p:stCondLst>
                                    <p:cond delay="0"/>
                                  </p:stCondLst>
                                  <p:childTnLst>
                                    <p:set>
                                      <p:cBhvr>
                                        <p:cTn id="139" dur="1" fill="hold">
                                          <p:stCondLst>
                                            <p:cond delay="0"/>
                                          </p:stCondLst>
                                        </p:cTn>
                                        <p:tgtEl>
                                          <p:spTgt spid="296057"/>
                                        </p:tgtEl>
                                        <p:attrNameLst>
                                          <p:attrName>style.visibility</p:attrName>
                                        </p:attrNameLst>
                                      </p:cBhvr>
                                      <p:to>
                                        <p:strVal val="visible"/>
                                      </p:to>
                                    </p:set>
                                    <p:animEffect transition="in" filter="wipe(left)">
                                      <p:cBhvr>
                                        <p:cTn id="140" dur="500"/>
                                        <p:tgtEl>
                                          <p:spTgt spid="296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0" grpId="0"/>
      <p:bldP spid="295942" grpId="0"/>
      <p:bldP spid="296051" grpId="0"/>
      <p:bldP spid="296052" grpId="0"/>
      <p:bldP spid="296053" grpId="0"/>
      <p:bldP spid="296054" grpId="0"/>
      <p:bldP spid="296055" grpId="0"/>
      <p:bldP spid="29605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117</a:t>
            </a:fld>
            <a:r>
              <a:rPr lang="zh-CN" altLang="en-US" sz="1400" dirty="0"/>
              <a:t>）</a:t>
            </a:r>
          </a:p>
        </p:txBody>
      </p:sp>
      <p:sp>
        <p:nvSpPr>
          <p:cNvPr id="131075" name="Text Box 2"/>
          <p:cNvSpPr txBox="1"/>
          <p:nvPr/>
        </p:nvSpPr>
        <p:spPr>
          <a:xfrm>
            <a:off x="406400" y="479425"/>
            <a:ext cx="8359775" cy="1325563"/>
          </a:xfrm>
          <a:prstGeom prst="rect">
            <a:avLst/>
          </a:prstGeom>
          <a:noFill/>
          <a:ln w="381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solidFill>
                  <a:srgbClr val="FF0000"/>
                </a:solidFill>
                <a:ea typeface="黑体" panose="02010609060101010101" pitchFamily="49" charset="-122"/>
              </a:rPr>
              <a:t>作业题</a:t>
            </a:r>
          </a:p>
          <a:p>
            <a:pPr marL="0" lvl="0" indent="0" eaLnBrk="1" hangingPunct="1">
              <a:spcBef>
                <a:spcPct val="50000"/>
              </a:spcBef>
              <a:buNone/>
            </a:pPr>
            <a:r>
              <a:rPr lang="en-US" altLang="zh-CN" b="1" dirty="0">
                <a:ea typeface="黑体" panose="02010609060101010101" pitchFamily="49" charset="-122"/>
              </a:rPr>
              <a:t>P63    </a:t>
            </a:r>
            <a:r>
              <a:rPr lang="zh-CN" altLang="en-US" b="1" dirty="0">
                <a:ea typeface="黑体" panose="02010609060101010101" pitchFamily="49" charset="-122"/>
              </a:rPr>
              <a:t>题</a:t>
            </a:r>
            <a:r>
              <a:rPr lang="en-US" altLang="zh-CN" b="1" dirty="0">
                <a:ea typeface="黑体" panose="02010609060101010101" pitchFamily="49" charset="-122"/>
              </a:rPr>
              <a:t>18-19</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118</a:t>
            </a:fld>
            <a:r>
              <a:rPr lang="zh-CN" altLang="en-US" sz="1400" dirty="0"/>
              <a:t>）</a:t>
            </a:r>
          </a:p>
        </p:txBody>
      </p:sp>
      <p:sp>
        <p:nvSpPr>
          <p:cNvPr id="132099" name="Text Box 2"/>
          <p:cNvSpPr txBox="1"/>
          <p:nvPr/>
        </p:nvSpPr>
        <p:spPr>
          <a:xfrm>
            <a:off x="577850" y="103188"/>
            <a:ext cx="2078038"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一、填空题</a:t>
            </a:r>
          </a:p>
        </p:txBody>
      </p:sp>
      <p:sp>
        <p:nvSpPr>
          <p:cNvPr id="360451" name="Text Box 3"/>
          <p:cNvSpPr txBox="1"/>
          <p:nvPr/>
        </p:nvSpPr>
        <p:spPr>
          <a:xfrm>
            <a:off x="347663" y="641350"/>
            <a:ext cx="8551862"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、从若干输入数据中选择一路作为输出的电路叫做</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p>
        </p:txBody>
      </p:sp>
      <p:sp>
        <p:nvSpPr>
          <p:cNvPr id="360452" name="Text Box 4"/>
          <p:cNvSpPr txBox="1"/>
          <p:nvPr/>
        </p:nvSpPr>
        <p:spPr>
          <a:xfrm>
            <a:off x="522288" y="1071563"/>
            <a:ext cx="1897062"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数据选择器</a:t>
            </a:r>
          </a:p>
        </p:txBody>
      </p:sp>
      <p:sp>
        <p:nvSpPr>
          <p:cNvPr id="360453" name="Text Box 5"/>
          <p:cNvSpPr txBox="1"/>
          <p:nvPr/>
        </p:nvSpPr>
        <p:spPr>
          <a:xfrm>
            <a:off x="317500" y="1603375"/>
            <a:ext cx="8551863"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、能够将</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个输入数据，根据需要传送到</a:t>
            </a:r>
            <a:r>
              <a:rPr lang="en-US" altLang="zh-CN" sz="2800" b="1" dirty="0">
                <a:latin typeface="黑体" panose="02010609060101010101" pitchFamily="49" charset="-122"/>
                <a:ea typeface="黑体" panose="02010609060101010101" pitchFamily="49" charset="-122"/>
              </a:rPr>
              <a:t>m</a:t>
            </a:r>
            <a:r>
              <a:rPr lang="zh-CN" altLang="en-US" sz="2800" b="1" dirty="0">
                <a:latin typeface="黑体" panose="02010609060101010101" pitchFamily="49" charset="-122"/>
                <a:ea typeface="黑体" panose="02010609060101010101" pitchFamily="49" charset="-122"/>
              </a:rPr>
              <a:t>个输出端的任何</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个输出端的电路，称为</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r>
              <a:rPr lang="zh-CN" altLang="en-US" sz="2800" b="1" dirty="0"/>
              <a:t> </a:t>
            </a:r>
          </a:p>
        </p:txBody>
      </p:sp>
      <p:sp>
        <p:nvSpPr>
          <p:cNvPr id="360454" name="Text Box 6"/>
          <p:cNvSpPr txBox="1"/>
          <p:nvPr/>
        </p:nvSpPr>
        <p:spPr>
          <a:xfrm>
            <a:off x="5313363" y="2011363"/>
            <a:ext cx="1855787"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3300"/>
                </a:solidFill>
                <a:latin typeface="黑体" panose="02010609060101010101" pitchFamily="49" charset="-122"/>
                <a:ea typeface="黑体" panose="02010609060101010101" pitchFamily="49" charset="-122"/>
              </a:rPr>
              <a:t>数据分配器</a:t>
            </a:r>
          </a:p>
        </p:txBody>
      </p:sp>
      <p:sp>
        <p:nvSpPr>
          <p:cNvPr id="360455" name="Text Box 7"/>
          <p:cNvSpPr txBox="1"/>
          <p:nvPr/>
        </p:nvSpPr>
        <p:spPr>
          <a:xfrm>
            <a:off x="604838" y="3730625"/>
            <a:ext cx="26638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二、单项选择题</a:t>
            </a:r>
          </a:p>
        </p:txBody>
      </p:sp>
      <p:sp>
        <p:nvSpPr>
          <p:cNvPr id="360456" name="Text Box 8"/>
          <p:cNvSpPr txBox="1"/>
          <p:nvPr/>
        </p:nvSpPr>
        <p:spPr>
          <a:xfrm>
            <a:off x="247650" y="4198938"/>
            <a:ext cx="8551863" cy="128111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、如一个</a:t>
            </a:r>
            <a:r>
              <a:rPr lang="en-US" altLang="zh-CN" sz="2800" b="1" dirty="0">
                <a:latin typeface="黑体" panose="02010609060101010101" pitchFamily="49" charset="-122"/>
                <a:ea typeface="黑体" panose="02010609060101010101" pitchFamily="49" charset="-122"/>
              </a:rPr>
              <a:t>16</a:t>
            </a:r>
            <a:r>
              <a:rPr lang="zh-CN" altLang="en-US" sz="2800" b="1" dirty="0">
                <a:latin typeface="黑体" panose="02010609060101010101" pitchFamily="49" charset="-122"/>
                <a:ea typeface="黑体" panose="02010609060101010101" pitchFamily="49" charset="-122"/>
              </a:rPr>
              <a:t>选</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的数据选择器，其地址输入端有</a:t>
            </a:r>
            <a:r>
              <a:rPr lang="en-US" altLang="zh-CN" sz="2800" b="1" dirty="0">
                <a:latin typeface="黑体" panose="02010609060101010101" pitchFamily="49" charset="-122"/>
                <a:ea typeface="黑体" panose="02010609060101010101" pitchFamily="49" charset="-122"/>
              </a:rPr>
              <a:t>(  )     </a:t>
            </a:r>
            <a:r>
              <a:rPr lang="zh-CN" altLang="en-US" sz="2800" b="1" dirty="0">
                <a:latin typeface="黑体" panose="02010609060101010101" pitchFamily="49" charset="-122"/>
                <a:ea typeface="黑体" panose="02010609060101010101" pitchFamily="49" charset="-122"/>
              </a:rPr>
              <a:t>个。</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       B</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2       C</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4       D</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16</a:t>
            </a:r>
          </a:p>
        </p:txBody>
      </p:sp>
      <p:sp>
        <p:nvSpPr>
          <p:cNvPr id="360457" name="Text Box 9"/>
          <p:cNvSpPr txBox="1"/>
          <p:nvPr/>
        </p:nvSpPr>
        <p:spPr>
          <a:xfrm>
            <a:off x="8278813" y="4208463"/>
            <a:ext cx="314325"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ea typeface="黑体" panose="02010609060101010101" pitchFamily="49" charset="-122"/>
              </a:rPr>
              <a:t>C</a:t>
            </a:r>
          </a:p>
        </p:txBody>
      </p:sp>
      <p:sp>
        <p:nvSpPr>
          <p:cNvPr id="132107" name="Rectangle 10"/>
          <p:cNvSpPr/>
          <p:nvPr/>
        </p:nvSpPr>
        <p:spPr>
          <a:xfrm>
            <a:off x="0" y="0"/>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2108" name="Rectangle 11"/>
          <p:cNvSpPr/>
          <p:nvPr/>
        </p:nvSpPr>
        <p:spPr>
          <a:xfrm>
            <a:off x="0" y="3348038"/>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60461" name="Text Box 13"/>
          <p:cNvSpPr txBox="1"/>
          <p:nvPr/>
        </p:nvSpPr>
        <p:spPr>
          <a:xfrm>
            <a:off x="247650" y="5549900"/>
            <a:ext cx="8551863"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、八路数据分配器，其地址输入端有</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个。</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      B</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2        C</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3       D</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4 </a:t>
            </a:r>
          </a:p>
        </p:txBody>
      </p:sp>
      <p:sp>
        <p:nvSpPr>
          <p:cNvPr id="360462" name="Text Box 14"/>
          <p:cNvSpPr txBox="1"/>
          <p:nvPr/>
        </p:nvSpPr>
        <p:spPr>
          <a:xfrm>
            <a:off x="6664325" y="5545138"/>
            <a:ext cx="314325"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ea typeface="黑体" panose="02010609060101010101" pitchFamily="49" charset="-122"/>
              </a:rPr>
              <a:t>C</a:t>
            </a:r>
          </a:p>
        </p:txBody>
      </p:sp>
      <p:sp>
        <p:nvSpPr>
          <p:cNvPr id="360463" name="Text Box 15"/>
          <p:cNvSpPr txBox="1"/>
          <p:nvPr/>
        </p:nvSpPr>
        <p:spPr>
          <a:xfrm>
            <a:off x="260350" y="2630488"/>
            <a:ext cx="8551863"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、在多路数据传输过程中，能够根据需要将</a:t>
            </a:r>
            <a:r>
              <a:rPr lang="en-US" altLang="zh-CN" sz="2800" b="1" dirty="0">
                <a:latin typeface="黑体" panose="02010609060101010101" pitchFamily="49" charset="-122"/>
                <a:ea typeface="黑体" panose="02010609060101010101" pitchFamily="49" charset="-122"/>
              </a:rPr>
              <a:t>(            ) </a:t>
            </a:r>
            <a:r>
              <a:rPr lang="zh-CN" altLang="en-US" sz="2800" b="1" dirty="0">
                <a:latin typeface="黑体" panose="02010609060101010101" pitchFamily="49" charset="-122"/>
                <a:ea typeface="黑体" panose="02010609060101010101" pitchFamily="49" charset="-122"/>
              </a:rPr>
              <a:t>挑选出来的电路，叫做数据选择器。</a:t>
            </a:r>
          </a:p>
        </p:txBody>
      </p:sp>
      <p:sp>
        <p:nvSpPr>
          <p:cNvPr id="360464" name="Text Box 16"/>
          <p:cNvSpPr txBox="1"/>
          <p:nvPr/>
        </p:nvSpPr>
        <p:spPr>
          <a:xfrm>
            <a:off x="474663" y="3067050"/>
            <a:ext cx="2208212"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3300"/>
                </a:solidFill>
                <a:latin typeface="黑体" panose="02010609060101010101" pitchFamily="49" charset="-122"/>
                <a:ea typeface="黑体" panose="02010609060101010101" pitchFamily="49" charset="-122"/>
              </a:rPr>
              <a:t>其中任意一路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0451">
                                            <p:txEl>
                                              <p:pRg st="0" end="0"/>
                                            </p:txEl>
                                          </p:spTgt>
                                        </p:tgtEl>
                                        <p:attrNameLst>
                                          <p:attrName>style.visibility</p:attrName>
                                        </p:attrNameLst>
                                      </p:cBhvr>
                                      <p:to>
                                        <p:strVal val="visible"/>
                                      </p:to>
                                    </p:set>
                                    <p:animEffect transition="in" filter="wipe(left)">
                                      <p:cBhvr>
                                        <p:cTn id="7" dur="500"/>
                                        <p:tgtEl>
                                          <p:spTgt spid="360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60452"/>
                                        </p:tgtEl>
                                        <p:attrNameLst>
                                          <p:attrName>style.visibility</p:attrName>
                                        </p:attrNameLst>
                                      </p:cBhvr>
                                      <p:to>
                                        <p:strVal val="visible"/>
                                      </p:to>
                                    </p:set>
                                    <p:anim calcmode="lin" valueType="num">
                                      <p:cBhvr additive="base">
                                        <p:cTn id="12" dur="500" fill="hold"/>
                                        <p:tgtEl>
                                          <p:spTgt spid="360452"/>
                                        </p:tgtEl>
                                        <p:attrNameLst>
                                          <p:attrName>ppt_x</p:attrName>
                                        </p:attrNameLst>
                                      </p:cBhvr>
                                      <p:tavLst>
                                        <p:tav tm="0">
                                          <p:val>
                                            <p:strVal val="#ppt_x"/>
                                          </p:val>
                                        </p:tav>
                                        <p:tav tm="100000">
                                          <p:val>
                                            <p:strVal val="#ppt_x"/>
                                          </p:val>
                                        </p:tav>
                                      </p:tavLst>
                                    </p:anim>
                                    <p:anim calcmode="lin" valueType="num">
                                      <p:cBhvr additive="base">
                                        <p:cTn id="13" dur="500" fill="hold"/>
                                        <p:tgtEl>
                                          <p:spTgt spid="3604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60453"/>
                                        </p:tgtEl>
                                        <p:attrNameLst>
                                          <p:attrName>style.visibility</p:attrName>
                                        </p:attrNameLst>
                                      </p:cBhvr>
                                      <p:to>
                                        <p:strVal val="visible"/>
                                      </p:to>
                                    </p:set>
                                    <p:animEffect transition="in" filter="wipe(left)">
                                      <p:cBhvr>
                                        <p:cTn id="18" dur="500"/>
                                        <p:tgtEl>
                                          <p:spTgt spid="36045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60454"/>
                                        </p:tgtEl>
                                        <p:attrNameLst>
                                          <p:attrName>style.visibility</p:attrName>
                                        </p:attrNameLst>
                                      </p:cBhvr>
                                      <p:to>
                                        <p:strVal val="visible"/>
                                      </p:to>
                                    </p:set>
                                    <p:anim calcmode="lin" valueType="num">
                                      <p:cBhvr additive="base">
                                        <p:cTn id="23" dur="500" fill="hold"/>
                                        <p:tgtEl>
                                          <p:spTgt spid="360454"/>
                                        </p:tgtEl>
                                        <p:attrNameLst>
                                          <p:attrName>ppt_x</p:attrName>
                                        </p:attrNameLst>
                                      </p:cBhvr>
                                      <p:tavLst>
                                        <p:tav tm="0">
                                          <p:val>
                                            <p:strVal val="#ppt_x"/>
                                          </p:val>
                                        </p:tav>
                                        <p:tav tm="100000">
                                          <p:val>
                                            <p:strVal val="#ppt_x"/>
                                          </p:val>
                                        </p:tav>
                                      </p:tavLst>
                                    </p:anim>
                                    <p:anim calcmode="lin" valueType="num">
                                      <p:cBhvr additive="base">
                                        <p:cTn id="24" dur="500" fill="hold"/>
                                        <p:tgtEl>
                                          <p:spTgt spid="36045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60463"/>
                                        </p:tgtEl>
                                        <p:attrNameLst>
                                          <p:attrName>style.visibility</p:attrName>
                                        </p:attrNameLst>
                                      </p:cBhvr>
                                      <p:to>
                                        <p:strVal val="visible"/>
                                      </p:to>
                                    </p:set>
                                    <p:animEffect transition="in" filter="wipe(left)">
                                      <p:cBhvr>
                                        <p:cTn id="29" dur="500"/>
                                        <p:tgtEl>
                                          <p:spTgt spid="36046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60464"/>
                                        </p:tgtEl>
                                        <p:attrNameLst>
                                          <p:attrName>style.visibility</p:attrName>
                                        </p:attrNameLst>
                                      </p:cBhvr>
                                      <p:to>
                                        <p:strVal val="visible"/>
                                      </p:to>
                                    </p:set>
                                    <p:anim calcmode="lin" valueType="num">
                                      <p:cBhvr additive="base">
                                        <p:cTn id="34" dur="500" fill="hold"/>
                                        <p:tgtEl>
                                          <p:spTgt spid="360464"/>
                                        </p:tgtEl>
                                        <p:attrNameLst>
                                          <p:attrName>ppt_x</p:attrName>
                                        </p:attrNameLst>
                                      </p:cBhvr>
                                      <p:tavLst>
                                        <p:tav tm="0">
                                          <p:val>
                                            <p:strVal val="#ppt_x"/>
                                          </p:val>
                                        </p:tav>
                                        <p:tav tm="100000">
                                          <p:val>
                                            <p:strVal val="#ppt_x"/>
                                          </p:val>
                                        </p:tav>
                                      </p:tavLst>
                                    </p:anim>
                                    <p:anim calcmode="lin" valueType="num">
                                      <p:cBhvr additive="base">
                                        <p:cTn id="35" dur="500" fill="hold"/>
                                        <p:tgtEl>
                                          <p:spTgt spid="36046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60455"/>
                                        </p:tgtEl>
                                        <p:attrNameLst>
                                          <p:attrName>style.visibility</p:attrName>
                                        </p:attrNameLst>
                                      </p:cBhvr>
                                      <p:to>
                                        <p:strVal val="visible"/>
                                      </p:to>
                                    </p:set>
                                    <p:animEffect transition="in" filter="wipe(left)">
                                      <p:cBhvr>
                                        <p:cTn id="40" dur="500"/>
                                        <p:tgtEl>
                                          <p:spTgt spid="36045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60456"/>
                                        </p:tgtEl>
                                        <p:attrNameLst>
                                          <p:attrName>style.visibility</p:attrName>
                                        </p:attrNameLst>
                                      </p:cBhvr>
                                      <p:to>
                                        <p:strVal val="visible"/>
                                      </p:to>
                                    </p:set>
                                    <p:animEffect transition="in" filter="wipe(left)">
                                      <p:cBhvr>
                                        <p:cTn id="45" dur="500"/>
                                        <p:tgtEl>
                                          <p:spTgt spid="360456"/>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60457"/>
                                        </p:tgtEl>
                                        <p:attrNameLst>
                                          <p:attrName>style.visibility</p:attrName>
                                        </p:attrNameLst>
                                      </p:cBhvr>
                                      <p:to>
                                        <p:strVal val="visible"/>
                                      </p:to>
                                    </p:set>
                                    <p:anim calcmode="lin" valueType="num">
                                      <p:cBhvr additive="base">
                                        <p:cTn id="50" dur="500" fill="hold"/>
                                        <p:tgtEl>
                                          <p:spTgt spid="360457"/>
                                        </p:tgtEl>
                                        <p:attrNameLst>
                                          <p:attrName>ppt_x</p:attrName>
                                        </p:attrNameLst>
                                      </p:cBhvr>
                                      <p:tavLst>
                                        <p:tav tm="0">
                                          <p:val>
                                            <p:strVal val="#ppt_x"/>
                                          </p:val>
                                        </p:tav>
                                        <p:tav tm="100000">
                                          <p:val>
                                            <p:strVal val="#ppt_x"/>
                                          </p:val>
                                        </p:tav>
                                      </p:tavLst>
                                    </p:anim>
                                    <p:anim calcmode="lin" valueType="num">
                                      <p:cBhvr additive="base">
                                        <p:cTn id="51" dur="500" fill="hold"/>
                                        <p:tgtEl>
                                          <p:spTgt spid="36045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60461"/>
                                        </p:tgtEl>
                                        <p:attrNameLst>
                                          <p:attrName>style.visibility</p:attrName>
                                        </p:attrNameLst>
                                      </p:cBhvr>
                                      <p:to>
                                        <p:strVal val="visible"/>
                                      </p:to>
                                    </p:set>
                                    <p:animEffect transition="in" filter="wipe(left)">
                                      <p:cBhvr>
                                        <p:cTn id="56" dur="500"/>
                                        <p:tgtEl>
                                          <p:spTgt spid="360461"/>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60462"/>
                                        </p:tgtEl>
                                        <p:attrNameLst>
                                          <p:attrName>style.visibility</p:attrName>
                                        </p:attrNameLst>
                                      </p:cBhvr>
                                      <p:to>
                                        <p:strVal val="visible"/>
                                      </p:to>
                                    </p:set>
                                    <p:anim calcmode="lin" valueType="num">
                                      <p:cBhvr additive="base">
                                        <p:cTn id="61" dur="500" fill="hold"/>
                                        <p:tgtEl>
                                          <p:spTgt spid="360462"/>
                                        </p:tgtEl>
                                        <p:attrNameLst>
                                          <p:attrName>ppt_x</p:attrName>
                                        </p:attrNameLst>
                                      </p:cBhvr>
                                      <p:tavLst>
                                        <p:tav tm="0">
                                          <p:val>
                                            <p:strVal val="#ppt_x"/>
                                          </p:val>
                                        </p:tav>
                                        <p:tav tm="100000">
                                          <p:val>
                                            <p:strVal val="#ppt_x"/>
                                          </p:val>
                                        </p:tav>
                                      </p:tavLst>
                                    </p:anim>
                                    <p:anim calcmode="lin" valueType="num">
                                      <p:cBhvr additive="base">
                                        <p:cTn id="62" dur="500" fill="hold"/>
                                        <p:tgtEl>
                                          <p:spTgt spid="360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2" grpId="0"/>
      <p:bldP spid="360453" grpId="0"/>
      <p:bldP spid="360454" grpId="0"/>
      <p:bldP spid="360455" grpId="0"/>
      <p:bldP spid="360456" grpId="0"/>
      <p:bldP spid="360457" grpId="0"/>
      <p:bldP spid="360461" grpId="0"/>
      <p:bldP spid="360462" grpId="0"/>
      <p:bldP spid="360463" grpId="0"/>
      <p:bldP spid="36046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119</a:t>
            </a:fld>
            <a:r>
              <a:rPr lang="zh-CN" altLang="en-US" sz="1400" dirty="0"/>
              <a:t>）</a:t>
            </a:r>
          </a:p>
        </p:txBody>
      </p:sp>
      <p:sp>
        <p:nvSpPr>
          <p:cNvPr id="272386" name="Text Box 2"/>
          <p:cNvSpPr txBox="1"/>
          <p:nvPr/>
        </p:nvSpPr>
        <p:spPr>
          <a:xfrm>
            <a:off x="715963" y="487363"/>
            <a:ext cx="5457825" cy="57943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b="1" dirty="0">
                <a:solidFill>
                  <a:srgbClr val="FF0000"/>
                </a:solidFill>
                <a:latin typeface="黑体" panose="02010609060101010101" pitchFamily="49" charset="-122"/>
                <a:ea typeface="黑体" panose="02010609060101010101" pitchFamily="49" charset="-122"/>
              </a:rPr>
              <a:t>2.6 </a:t>
            </a:r>
            <a:r>
              <a:rPr lang="zh-CN" altLang="en-US" b="1" dirty="0">
                <a:solidFill>
                  <a:srgbClr val="FF0000"/>
                </a:solidFill>
                <a:latin typeface="黑体" panose="02010609060101010101" pitchFamily="49" charset="-122"/>
                <a:ea typeface="黑体" panose="02010609060101010101" pitchFamily="49" charset="-122"/>
              </a:rPr>
              <a:t>只读存储器（</a:t>
            </a:r>
            <a:r>
              <a:rPr lang="en-US" altLang="zh-CN" b="1" dirty="0">
                <a:solidFill>
                  <a:srgbClr val="FF0000"/>
                </a:solidFill>
                <a:ea typeface="黑体" panose="02010609060101010101" pitchFamily="49" charset="-122"/>
              </a:rPr>
              <a:t>ROM</a:t>
            </a:r>
            <a:r>
              <a:rPr lang="zh-CN" altLang="en-US" b="1" dirty="0">
                <a:solidFill>
                  <a:srgbClr val="FF0000"/>
                </a:solidFill>
                <a:latin typeface="黑体" panose="02010609060101010101" pitchFamily="49" charset="-122"/>
                <a:ea typeface="黑体" panose="02010609060101010101" pitchFamily="49" charset="-122"/>
              </a:rPr>
              <a:t>）</a:t>
            </a:r>
          </a:p>
        </p:txBody>
      </p:sp>
      <p:sp>
        <p:nvSpPr>
          <p:cNvPr id="272387" name="Text Box 3"/>
          <p:cNvSpPr txBox="1">
            <a:spLocks noChangeArrowheads="1"/>
          </p:cNvSpPr>
          <p:nvPr/>
        </p:nvSpPr>
        <p:spPr bwMode="auto">
          <a:xfrm>
            <a:off x="700088" y="1763713"/>
            <a:ext cx="1225550" cy="519113"/>
          </a:xfrm>
          <a:prstGeom prst="rect">
            <a:avLst/>
          </a:prstGeom>
          <a:noFill/>
          <a:ln>
            <a:noFill/>
          </a:ln>
        </p:spPr>
        <p:txBody>
          <a:bodyPr>
            <a:spAutoFit/>
          </a:bodyPr>
          <a:lstStyle/>
          <a:p>
            <a:pPr marR="0" defTabSz="914400" eaLnBrk="1" hangingPunct="1">
              <a:buClrTx/>
              <a:buSzTx/>
              <a:buFontTx/>
              <a:buNone/>
              <a:defRPr/>
            </a:pPr>
            <a:r>
              <a:rPr kumimoji="1" lang="zh-CN" altLang="en-US" kern="1200" cap="none" spc="0" normalizeH="0" baseline="0" noProof="0">
                <a:latin typeface="宋体" panose="02010600030101010101" pitchFamily="2" charset="-122"/>
                <a:ea typeface="宋体" panose="02010600030101010101" pitchFamily="2" charset="-122"/>
                <a:cs typeface="+mn-cs"/>
              </a:rPr>
              <a:t>分类</a:t>
            </a:r>
            <a:endParaRPr kumimoji="1" lang="zh-CN" altLang="en-US"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
        <p:nvSpPr>
          <p:cNvPr id="272388" name="AutoShape 4"/>
          <p:cNvSpPr/>
          <p:nvPr/>
        </p:nvSpPr>
        <p:spPr>
          <a:xfrm>
            <a:off x="1727200" y="1384300"/>
            <a:ext cx="152400" cy="1371600"/>
          </a:xfrm>
          <a:prstGeom prst="leftBrace">
            <a:avLst>
              <a:gd name="adj1" fmla="val 75000"/>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72389" name="Text Box 5"/>
          <p:cNvSpPr txBox="1">
            <a:spLocks noChangeArrowheads="1"/>
          </p:cNvSpPr>
          <p:nvPr/>
        </p:nvSpPr>
        <p:spPr bwMode="auto">
          <a:xfrm>
            <a:off x="1895475" y="1295400"/>
            <a:ext cx="2035175" cy="457200"/>
          </a:xfrm>
          <a:prstGeom prst="rect">
            <a:avLst/>
          </a:prstGeom>
          <a:noFill/>
          <a:ln>
            <a:noFill/>
          </a:ln>
        </p:spPr>
        <p:txBody>
          <a:bodyPr>
            <a:spAutoFit/>
          </a:bodyPr>
          <a:lstStyle/>
          <a:p>
            <a:pPr marR="0" defTabSz="914400" eaLnBrk="1" hangingPunct="1">
              <a:buClrTx/>
              <a:buSzTx/>
              <a:buFontTx/>
              <a:buNone/>
              <a:defRPr/>
            </a:pPr>
            <a:r>
              <a:rPr kumimoji="1" lang="zh-CN" altLang="en-US" sz="2400" kern="1200" cap="none" spc="0" normalizeH="0" baseline="0" noProof="0">
                <a:latin typeface="Times New Roman" panose="02020603050405020304" pitchFamily="18" charset="0"/>
                <a:ea typeface="宋体" panose="02010600030101010101" pitchFamily="2" charset="-122"/>
                <a:cs typeface="+mn-cs"/>
              </a:rPr>
              <a:t>掩模 </a:t>
            </a:r>
            <a:r>
              <a:rPr kumimoji="1" lang="en-US" altLang="zh-CN" sz="2400" kern="1200" cap="none" spc="0" normalizeH="0" baseline="0" noProof="0">
                <a:solidFill>
                  <a:srgbClr val="FF0066"/>
                </a:solidFill>
                <a:latin typeface="Times New Roman" panose="02020603050405020304" pitchFamily="18" charset="0"/>
                <a:ea typeface="宋体" panose="02010600030101010101" pitchFamily="2" charset="-122"/>
                <a:cs typeface="+mn-cs"/>
              </a:rPr>
              <a:t>ROM</a:t>
            </a:r>
            <a:endParaRPr kumimoji="1" lang="en-US" altLang="zh-CN" sz="2400"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272390" name="Text Box 6"/>
          <p:cNvSpPr txBox="1"/>
          <p:nvPr/>
        </p:nvSpPr>
        <p:spPr>
          <a:xfrm>
            <a:off x="1819275" y="1828800"/>
            <a:ext cx="73326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可编程 </a:t>
            </a:r>
            <a:r>
              <a:rPr lang="en-US" altLang="zh-CN" sz="2400" b="1" dirty="0">
                <a:solidFill>
                  <a:srgbClr val="FF0066"/>
                </a:solidFill>
              </a:rPr>
              <a:t>ROM</a:t>
            </a:r>
            <a:r>
              <a:rPr lang="zh-CN" altLang="en-US" sz="2400" b="1" dirty="0"/>
              <a:t>（</a:t>
            </a:r>
            <a:r>
              <a:rPr lang="en-US" altLang="zh-CN" sz="2400" b="1" dirty="0">
                <a:solidFill>
                  <a:srgbClr val="0033CC"/>
                </a:solidFill>
              </a:rPr>
              <a:t>PROM</a:t>
            </a:r>
            <a:r>
              <a:rPr lang="en-US" altLang="zh-CN" sz="2400" b="1" dirty="0"/>
              <a:t> — </a:t>
            </a:r>
            <a:r>
              <a:rPr lang="en-US" altLang="zh-CN" sz="2400" b="1" dirty="0">
                <a:solidFill>
                  <a:srgbClr val="0033CC"/>
                </a:solidFill>
              </a:rPr>
              <a:t>P</a:t>
            </a:r>
            <a:r>
              <a:rPr lang="en-US" altLang="zh-CN" sz="2400" b="1" dirty="0"/>
              <a:t>rogrammable  </a:t>
            </a:r>
            <a:r>
              <a:rPr lang="en-US" altLang="zh-CN" sz="2400" b="1" dirty="0">
                <a:solidFill>
                  <a:srgbClr val="0033CC"/>
                </a:solidFill>
              </a:rPr>
              <a:t>ROM</a:t>
            </a:r>
            <a:r>
              <a:rPr lang="zh-CN" altLang="en-US" sz="2400" b="1" dirty="0"/>
              <a:t>）</a:t>
            </a:r>
          </a:p>
        </p:txBody>
      </p:sp>
      <p:sp>
        <p:nvSpPr>
          <p:cNvPr id="272391" name="Text Box 7"/>
          <p:cNvSpPr txBox="1"/>
          <p:nvPr/>
        </p:nvSpPr>
        <p:spPr>
          <a:xfrm>
            <a:off x="1819275" y="2362200"/>
            <a:ext cx="74644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可擦除可编程 </a:t>
            </a:r>
            <a:r>
              <a:rPr lang="en-US" altLang="zh-CN" sz="2400" b="1" dirty="0">
                <a:solidFill>
                  <a:srgbClr val="FF0066"/>
                </a:solidFill>
              </a:rPr>
              <a:t>ROM</a:t>
            </a:r>
            <a:r>
              <a:rPr lang="zh-CN" altLang="en-US" sz="2400" b="1" dirty="0"/>
              <a:t>（</a:t>
            </a:r>
            <a:r>
              <a:rPr lang="en-US" altLang="zh-CN" sz="2400" b="1" dirty="0">
                <a:solidFill>
                  <a:srgbClr val="0033CC"/>
                </a:solidFill>
              </a:rPr>
              <a:t>EPROM</a:t>
            </a:r>
            <a:r>
              <a:rPr lang="en-US" altLang="zh-CN" sz="2400" b="1" dirty="0"/>
              <a:t> — </a:t>
            </a:r>
            <a:r>
              <a:rPr lang="en-US" altLang="zh-CN" sz="2400" b="1" dirty="0">
                <a:solidFill>
                  <a:srgbClr val="0033CC"/>
                </a:solidFill>
              </a:rPr>
              <a:t>E</a:t>
            </a:r>
            <a:r>
              <a:rPr lang="en-US" altLang="zh-CN" sz="2400" b="1" dirty="0"/>
              <a:t>rasable </a:t>
            </a:r>
            <a:r>
              <a:rPr lang="en-US" altLang="zh-CN" sz="2400" b="1" dirty="0">
                <a:solidFill>
                  <a:srgbClr val="0033CC"/>
                </a:solidFill>
              </a:rPr>
              <a:t>PROM</a:t>
            </a:r>
            <a:r>
              <a:rPr lang="zh-CN" altLang="en-US" sz="2400" b="1" dirty="0"/>
              <a:t>）</a:t>
            </a:r>
          </a:p>
        </p:txBody>
      </p:sp>
      <p:sp>
        <p:nvSpPr>
          <p:cNvPr id="272392" name="Text Box 8"/>
          <p:cNvSpPr txBox="1"/>
          <p:nvPr/>
        </p:nvSpPr>
        <p:spPr>
          <a:xfrm>
            <a:off x="661988" y="2824163"/>
            <a:ext cx="153511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latin typeface="宋体" panose="02010600030101010101" pitchFamily="2" charset="-122"/>
              </a:rPr>
              <a:t>说明</a:t>
            </a:r>
            <a:r>
              <a:rPr lang="en-US" altLang="zh-CN" sz="2800" b="1" dirty="0">
                <a:latin typeface="宋体" panose="02010600030101010101" pitchFamily="2" charset="-122"/>
              </a:rPr>
              <a:t>:</a:t>
            </a:r>
          </a:p>
        </p:txBody>
      </p:sp>
      <p:sp>
        <p:nvSpPr>
          <p:cNvPr id="272393" name="Text Box 9"/>
          <p:cNvSpPr txBox="1"/>
          <p:nvPr/>
        </p:nvSpPr>
        <p:spPr>
          <a:xfrm>
            <a:off x="639763" y="3419475"/>
            <a:ext cx="22399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rPr>
              <a:t>掩模 </a:t>
            </a:r>
            <a:r>
              <a:rPr lang="en-US" altLang="zh-CN" sz="2400" b="1" dirty="0">
                <a:solidFill>
                  <a:srgbClr val="0033CC"/>
                </a:solidFill>
                <a:ea typeface="楷体_GB2312" pitchFamily="1" charset="-122"/>
              </a:rPr>
              <a:t>ROM</a:t>
            </a:r>
          </a:p>
        </p:txBody>
      </p:sp>
      <p:sp>
        <p:nvSpPr>
          <p:cNvPr id="272394" name="Text Box 10"/>
          <p:cNvSpPr txBox="1"/>
          <p:nvPr/>
        </p:nvSpPr>
        <p:spPr>
          <a:xfrm>
            <a:off x="685800" y="4335463"/>
            <a:ext cx="18811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PROM</a:t>
            </a:r>
          </a:p>
        </p:txBody>
      </p:sp>
      <p:sp>
        <p:nvSpPr>
          <p:cNvPr id="272395" name="Rectangle 11"/>
          <p:cNvSpPr/>
          <p:nvPr/>
        </p:nvSpPr>
        <p:spPr>
          <a:xfrm>
            <a:off x="2273300" y="3397250"/>
            <a:ext cx="6824663"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宋体" panose="02010600030101010101" pitchFamily="2" charset="-122"/>
              </a:rPr>
              <a:t>生产过程中在掩模板控制下写入，内容固定，</a:t>
            </a:r>
          </a:p>
          <a:p>
            <a:pPr marL="0" lvl="0" indent="0" eaLnBrk="1" hangingPunct="1">
              <a:spcBef>
                <a:spcPct val="0"/>
              </a:spcBef>
              <a:buNone/>
            </a:pPr>
            <a:r>
              <a:rPr lang="zh-CN" altLang="en-US" sz="2400" b="1" dirty="0">
                <a:latin typeface="宋体" panose="02010600030101010101" pitchFamily="2" charset="-122"/>
              </a:rPr>
              <a:t>不能更改</a:t>
            </a:r>
          </a:p>
        </p:txBody>
      </p:sp>
      <p:sp>
        <p:nvSpPr>
          <p:cNvPr id="272396" name="Rectangle 12"/>
          <p:cNvSpPr/>
          <p:nvPr/>
        </p:nvSpPr>
        <p:spPr>
          <a:xfrm>
            <a:off x="2022475" y="4343400"/>
            <a:ext cx="71755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宋体" panose="02010600030101010101" pitchFamily="2" charset="-122"/>
              </a:rPr>
              <a:t>内容可由用户编好后写入，一经写入不能更改</a:t>
            </a:r>
          </a:p>
        </p:txBody>
      </p:sp>
      <p:sp>
        <p:nvSpPr>
          <p:cNvPr id="272397" name="Text Box 13"/>
          <p:cNvSpPr txBox="1"/>
          <p:nvPr/>
        </p:nvSpPr>
        <p:spPr>
          <a:xfrm>
            <a:off x="2022475" y="5353050"/>
            <a:ext cx="47990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rPr>
              <a:t>紫外光擦除（约二十分钟）</a:t>
            </a:r>
          </a:p>
        </p:txBody>
      </p:sp>
      <p:sp>
        <p:nvSpPr>
          <p:cNvPr id="272398" name="Text Box 14"/>
          <p:cNvSpPr txBox="1"/>
          <p:nvPr/>
        </p:nvSpPr>
        <p:spPr>
          <a:xfrm>
            <a:off x="685800" y="4910138"/>
            <a:ext cx="250983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EPROM</a:t>
            </a:r>
          </a:p>
        </p:txBody>
      </p:sp>
      <p:sp>
        <p:nvSpPr>
          <p:cNvPr id="272399" name="Rectangle 15"/>
          <p:cNvSpPr/>
          <p:nvPr/>
        </p:nvSpPr>
        <p:spPr>
          <a:xfrm>
            <a:off x="2076450" y="4911725"/>
            <a:ext cx="67722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宋体" panose="02010600030101010101" pitchFamily="2" charset="-122"/>
              </a:rPr>
              <a:t>存储数据可以更改，但改写麻烦，工作时只读</a:t>
            </a:r>
          </a:p>
        </p:txBody>
      </p:sp>
      <p:sp>
        <p:nvSpPr>
          <p:cNvPr id="272400" name="Rectangle 16"/>
          <p:cNvSpPr/>
          <p:nvPr/>
        </p:nvSpPr>
        <p:spPr>
          <a:xfrm>
            <a:off x="685800" y="5818188"/>
            <a:ext cx="3730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EEPROM </a:t>
            </a:r>
            <a:r>
              <a:rPr lang="zh-CN" altLang="en-US" sz="2400" b="1" dirty="0">
                <a:solidFill>
                  <a:srgbClr val="0033CC"/>
                </a:solidFill>
                <a:ea typeface="楷体_GB2312" pitchFamily="1" charset="-122"/>
              </a:rPr>
              <a:t>或 </a:t>
            </a:r>
            <a:r>
              <a:rPr lang="en-US" altLang="zh-CN" sz="2400" b="1" dirty="0">
                <a:solidFill>
                  <a:srgbClr val="0033CC"/>
                </a:solidFill>
                <a:ea typeface="楷体_GB2312" pitchFamily="1" charset="-122"/>
              </a:rPr>
              <a:t>E</a:t>
            </a:r>
            <a:r>
              <a:rPr lang="en-US" altLang="zh-CN" sz="2400" b="1" baseline="30000" dirty="0">
                <a:solidFill>
                  <a:srgbClr val="0033CC"/>
                </a:solidFill>
                <a:ea typeface="楷体_GB2312" pitchFamily="1" charset="-122"/>
              </a:rPr>
              <a:t>2</a:t>
            </a:r>
            <a:r>
              <a:rPr lang="en-US" altLang="zh-CN" sz="2400" b="1" dirty="0">
                <a:solidFill>
                  <a:srgbClr val="0033CC"/>
                </a:solidFill>
                <a:ea typeface="楷体_GB2312" pitchFamily="1" charset="-122"/>
              </a:rPr>
              <a:t>PROM</a:t>
            </a:r>
          </a:p>
        </p:txBody>
      </p:sp>
      <p:sp>
        <p:nvSpPr>
          <p:cNvPr id="272401" name="Text Box 17"/>
          <p:cNvSpPr txBox="1"/>
          <p:nvPr/>
        </p:nvSpPr>
        <p:spPr>
          <a:xfrm>
            <a:off x="3960813" y="5818188"/>
            <a:ext cx="3784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rPr>
              <a:t>电擦除（几十毫秒）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72386"/>
                                        </p:tgtEl>
                                        <p:attrNameLst>
                                          <p:attrName>style.visibility</p:attrName>
                                        </p:attrNameLst>
                                      </p:cBhvr>
                                      <p:to>
                                        <p:strVal val="visible"/>
                                      </p:to>
                                    </p:set>
                                    <p:animEffect transition="in" filter="wipe(left)">
                                      <p:cBhvr>
                                        <p:cTn id="7" dur="75"/>
                                        <p:tgtEl>
                                          <p:spTgt spid="2723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2387">
                                            <p:txEl>
                                              <p:pRg st="0" end="0"/>
                                            </p:txEl>
                                          </p:spTgt>
                                        </p:tgtEl>
                                        <p:attrNameLst>
                                          <p:attrName>style.visibility</p:attrName>
                                        </p:attrNameLst>
                                      </p:cBhvr>
                                      <p:to>
                                        <p:strVal val="visible"/>
                                      </p:to>
                                    </p:set>
                                    <p:animEffect transition="in" filter="wipe(left)">
                                      <p:cBhvr>
                                        <p:cTn id="12" dur="500"/>
                                        <p:tgtEl>
                                          <p:spTgt spid="2723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2388"/>
                                        </p:tgtEl>
                                        <p:attrNameLst>
                                          <p:attrName>style.visibility</p:attrName>
                                        </p:attrNameLst>
                                      </p:cBhvr>
                                      <p:to>
                                        <p:strVal val="visible"/>
                                      </p:to>
                                    </p:set>
                                    <p:animEffect transition="in" filter="wipe(left)">
                                      <p:cBhvr>
                                        <p:cTn id="17" dur="500"/>
                                        <p:tgtEl>
                                          <p:spTgt spid="2723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272389"/>
                                        </p:tgtEl>
                                        <p:attrNameLst>
                                          <p:attrName>style.visibility</p:attrName>
                                        </p:attrNameLst>
                                      </p:cBhvr>
                                      <p:to>
                                        <p:strVal val="visible"/>
                                      </p:to>
                                    </p:set>
                                    <p:animEffect transition="in" filter="wipe(left)">
                                      <p:cBhvr>
                                        <p:cTn id="22" dur="75"/>
                                        <p:tgtEl>
                                          <p:spTgt spid="272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72390"/>
                                        </p:tgtEl>
                                        <p:attrNameLst>
                                          <p:attrName>style.visibility</p:attrName>
                                        </p:attrNameLst>
                                      </p:cBhvr>
                                      <p:to>
                                        <p:strVal val="visible"/>
                                      </p:to>
                                    </p:set>
                                    <p:animEffect transition="in" filter="wipe(left)">
                                      <p:cBhvr>
                                        <p:cTn id="27" dur="75"/>
                                        <p:tgtEl>
                                          <p:spTgt spid="2723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72391"/>
                                        </p:tgtEl>
                                        <p:attrNameLst>
                                          <p:attrName>style.visibility</p:attrName>
                                        </p:attrNameLst>
                                      </p:cBhvr>
                                      <p:to>
                                        <p:strVal val="visible"/>
                                      </p:to>
                                    </p:set>
                                    <p:animEffect transition="in" filter="wipe(left)">
                                      <p:cBhvr>
                                        <p:cTn id="32" dur="75"/>
                                        <p:tgtEl>
                                          <p:spTgt spid="2723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2392">
                                            <p:txEl>
                                              <p:pRg st="0" end="0"/>
                                            </p:txEl>
                                          </p:spTgt>
                                        </p:tgtEl>
                                        <p:attrNameLst>
                                          <p:attrName>style.visibility</p:attrName>
                                        </p:attrNameLst>
                                      </p:cBhvr>
                                      <p:to>
                                        <p:strVal val="visible"/>
                                      </p:to>
                                    </p:set>
                                    <p:animEffect transition="in" filter="wipe(left)">
                                      <p:cBhvr>
                                        <p:cTn id="37" dur="500"/>
                                        <p:tgtEl>
                                          <p:spTgt spid="27239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0"/>
                                  </p:iterate>
                                  <p:childTnLst>
                                    <p:set>
                                      <p:cBhvr>
                                        <p:cTn id="41" dur="1" fill="hold">
                                          <p:stCondLst>
                                            <p:cond delay="0"/>
                                          </p:stCondLst>
                                        </p:cTn>
                                        <p:tgtEl>
                                          <p:spTgt spid="272393"/>
                                        </p:tgtEl>
                                        <p:attrNameLst>
                                          <p:attrName>style.visibility</p:attrName>
                                        </p:attrNameLst>
                                      </p:cBhvr>
                                      <p:to>
                                        <p:strVal val="visible"/>
                                      </p:to>
                                    </p:set>
                                    <p:animEffect transition="in" filter="wipe(left)">
                                      <p:cBhvr>
                                        <p:cTn id="42" dur="75"/>
                                        <p:tgtEl>
                                          <p:spTgt spid="2723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0"/>
                                  </p:iterate>
                                  <p:childTnLst>
                                    <p:set>
                                      <p:cBhvr>
                                        <p:cTn id="46" dur="1" fill="hold">
                                          <p:stCondLst>
                                            <p:cond delay="0"/>
                                          </p:stCondLst>
                                        </p:cTn>
                                        <p:tgtEl>
                                          <p:spTgt spid="272395"/>
                                        </p:tgtEl>
                                        <p:attrNameLst>
                                          <p:attrName>style.visibility</p:attrName>
                                        </p:attrNameLst>
                                      </p:cBhvr>
                                      <p:to>
                                        <p:strVal val="visible"/>
                                      </p:to>
                                    </p:set>
                                    <p:animEffect transition="in" filter="wipe(left)">
                                      <p:cBhvr>
                                        <p:cTn id="47" dur="75"/>
                                        <p:tgtEl>
                                          <p:spTgt spid="2723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0"/>
                                  </p:iterate>
                                  <p:childTnLst>
                                    <p:set>
                                      <p:cBhvr>
                                        <p:cTn id="51" dur="1" fill="hold">
                                          <p:stCondLst>
                                            <p:cond delay="0"/>
                                          </p:stCondLst>
                                        </p:cTn>
                                        <p:tgtEl>
                                          <p:spTgt spid="272394"/>
                                        </p:tgtEl>
                                        <p:attrNameLst>
                                          <p:attrName>style.visibility</p:attrName>
                                        </p:attrNameLst>
                                      </p:cBhvr>
                                      <p:to>
                                        <p:strVal val="visible"/>
                                      </p:to>
                                    </p:set>
                                    <p:animEffect transition="in" filter="wipe(left)">
                                      <p:cBhvr>
                                        <p:cTn id="52" dur="75"/>
                                        <p:tgtEl>
                                          <p:spTgt spid="27239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0"/>
                                  </p:iterate>
                                  <p:childTnLst>
                                    <p:set>
                                      <p:cBhvr>
                                        <p:cTn id="56" dur="1" fill="hold">
                                          <p:stCondLst>
                                            <p:cond delay="0"/>
                                          </p:stCondLst>
                                        </p:cTn>
                                        <p:tgtEl>
                                          <p:spTgt spid="272396"/>
                                        </p:tgtEl>
                                        <p:attrNameLst>
                                          <p:attrName>style.visibility</p:attrName>
                                        </p:attrNameLst>
                                      </p:cBhvr>
                                      <p:to>
                                        <p:strVal val="visible"/>
                                      </p:to>
                                    </p:set>
                                    <p:animEffect transition="in" filter="wipe(left)">
                                      <p:cBhvr>
                                        <p:cTn id="57" dur="75"/>
                                        <p:tgtEl>
                                          <p:spTgt spid="27239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0"/>
                                  </p:iterate>
                                  <p:childTnLst>
                                    <p:set>
                                      <p:cBhvr>
                                        <p:cTn id="61" dur="1" fill="hold">
                                          <p:stCondLst>
                                            <p:cond delay="0"/>
                                          </p:stCondLst>
                                        </p:cTn>
                                        <p:tgtEl>
                                          <p:spTgt spid="272398"/>
                                        </p:tgtEl>
                                        <p:attrNameLst>
                                          <p:attrName>style.visibility</p:attrName>
                                        </p:attrNameLst>
                                      </p:cBhvr>
                                      <p:to>
                                        <p:strVal val="visible"/>
                                      </p:to>
                                    </p:set>
                                    <p:animEffect transition="in" filter="wipe(left)">
                                      <p:cBhvr>
                                        <p:cTn id="62" dur="75"/>
                                        <p:tgtEl>
                                          <p:spTgt spid="27239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0"/>
                                  </p:iterate>
                                  <p:childTnLst>
                                    <p:set>
                                      <p:cBhvr>
                                        <p:cTn id="66" dur="1" fill="hold">
                                          <p:stCondLst>
                                            <p:cond delay="0"/>
                                          </p:stCondLst>
                                        </p:cTn>
                                        <p:tgtEl>
                                          <p:spTgt spid="272399"/>
                                        </p:tgtEl>
                                        <p:attrNameLst>
                                          <p:attrName>style.visibility</p:attrName>
                                        </p:attrNameLst>
                                      </p:cBhvr>
                                      <p:to>
                                        <p:strVal val="visible"/>
                                      </p:to>
                                    </p:set>
                                    <p:animEffect transition="in" filter="wipe(left)">
                                      <p:cBhvr>
                                        <p:cTn id="67" dur="75"/>
                                        <p:tgtEl>
                                          <p:spTgt spid="27239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0"/>
                                  </p:iterate>
                                  <p:childTnLst>
                                    <p:set>
                                      <p:cBhvr>
                                        <p:cTn id="71" dur="1" fill="hold">
                                          <p:stCondLst>
                                            <p:cond delay="0"/>
                                          </p:stCondLst>
                                        </p:cTn>
                                        <p:tgtEl>
                                          <p:spTgt spid="272397"/>
                                        </p:tgtEl>
                                        <p:attrNameLst>
                                          <p:attrName>style.visibility</p:attrName>
                                        </p:attrNameLst>
                                      </p:cBhvr>
                                      <p:to>
                                        <p:strVal val="visible"/>
                                      </p:to>
                                    </p:set>
                                    <p:animEffect transition="in" filter="wipe(left)">
                                      <p:cBhvr>
                                        <p:cTn id="72" dur="75"/>
                                        <p:tgtEl>
                                          <p:spTgt spid="27239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0"/>
                                  </p:iterate>
                                  <p:childTnLst>
                                    <p:set>
                                      <p:cBhvr>
                                        <p:cTn id="76" dur="1" fill="hold">
                                          <p:stCondLst>
                                            <p:cond delay="0"/>
                                          </p:stCondLst>
                                        </p:cTn>
                                        <p:tgtEl>
                                          <p:spTgt spid="272400"/>
                                        </p:tgtEl>
                                        <p:attrNameLst>
                                          <p:attrName>style.visibility</p:attrName>
                                        </p:attrNameLst>
                                      </p:cBhvr>
                                      <p:to>
                                        <p:strVal val="visible"/>
                                      </p:to>
                                    </p:set>
                                    <p:animEffect transition="in" filter="wipe(left)">
                                      <p:cBhvr>
                                        <p:cTn id="77" dur="75"/>
                                        <p:tgtEl>
                                          <p:spTgt spid="27240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0"/>
                                  </p:iterate>
                                  <p:childTnLst>
                                    <p:set>
                                      <p:cBhvr>
                                        <p:cTn id="81" dur="1" fill="hold">
                                          <p:stCondLst>
                                            <p:cond delay="0"/>
                                          </p:stCondLst>
                                        </p:cTn>
                                        <p:tgtEl>
                                          <p:spTgt spid="272401"/>
                                        </p:tgtEl>
                                        <p:attrNameLst>
                                          <p:attrName>style.visibility</p:attrName>
                                        </p:attrNameLst>
                                      </p:cBhvr>
                                      <p:to>
                                        <p:strVal val="visible"/>
                                      </p:to>
                                    </p:set>
                                    <p:animEffect transition="in" filter="wipe(left)">
                                      <p:cBhvr>
                                        <p:cTn id="82" dur="75"/>
                                        <p:tgtEl>
                                          <p:spTgt spid="272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6" grpId="0"/>
      <p:bldP spid="272387" grpId="0" build="p"/>
      <p:bldP spid="272389" grpId="0"/>
      <p:bldP spid="272390" grpId="0"/>
      <p:bldP spid="272391" grpId="0"/>
      <p:bldP spid="272392" grpId="0" build="p"/>
      <p:bldP spid="272393" grpId="0"/>
      <p:bldP spid="272394" grpId="0"/>
      <p:bldP spid="272395" grpId="0"/>
      <p:bldP spid="272396" grpId="0"/>
      <p:bldP spid="272397" grpId="0"/>
      <p:bldP spid="272398" grpId="0"/>
      <p:bldP spid="272399" grpId="0"/>
      <p:bldP spid="272400" grpId="0"/>
      <p:bldP spid="27240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a:t>
            </a:fld>
            <a:r>
              <a:rPr lang="zh-CN" altLang="en-US" sz="1400" dirty="0"/>
              <a:t>）</a:t>
            </a:r>
          </a:p>
        </p:txBody>
      </p:sp>
      <p:sp>
        <p:nvSpPr>
          <p:cNvPr id="16387" name="Text Box 18"/>
          <p:cNvSpPr txBox="1"/>
          <p:nvPr/>
        </p:nvSpPr>
        <p:spPr>
          <a:xfrm>
            <a:off x="385763" y="100013"/>
            <a:ext cx="794385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0000FF"/>
                </a:solidFill>
                <a:latin typeface="黑体" panose="02010609060101010101" pitchFamily="49" charset="-122"/>
                <a:ea typeface="黑体" panose="02010609060101010101" pitchFamily="49" charset="-122"/>
              </a:rPr>
              <a:t>2.1.2 </a:t>
            </a:r>
            <a:r>
              <a:rPr lang="zh-CN" altLang="en-US" sz="2800" b="1" dirty="0">
                <a:solidFill>
                  <a:srgbClr val="0000FF"/>
                </a:solidFill>
                <a:latin typeface="黑体" panose="02010609060101010101" pitchFamily="49" charset="-122"/>
                <a:ea typeface="黑体" panose="02010609060101010101" pitchFamily="49" charset="-122"/>
              </a:rPr>
              <a:t>组合电路的基本设计方法              </a:t>
            </a:r>
          </a:p>
        </p:txBody>
      </p:sp>
      <p:sp>
        <p:nvSpPr>
          <p:cNvPr id="4115" name="Text Box 19"/>
          <p:cNvSpPr txBox="1"/>
          <p:nvPr/>
        </p:nvSpPr>
        <p:spPr>
          <a:xfrm>
            <a:off x="214313" y="2138363"/>
            <a:ext cx="8686800" cy="42703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t>    </a:t>
            </a:r>
            <a:r>
              <a:rPr lang="zh-CN" altLang="en-US" sz="2800" b="1" dirty="0">
                <a:solidFill>
                  <a:srgbClr val="A50021"/>
                </a:solidFill>
                <a:ea typeface="黑体" panose="02010609060101010101" pitchFamily="49" charset="-122"/>
              </a:rPr>
              <a:t>一、设计方法</a:t>
            </a:r>
          </a:p>
          <a:p>
            <a:pPr marL="0" lvl="0" indent="0" eaLnBrk="1" hangingPunct="1">
              <a:spcBef>
                <a:spcPct val="0"/>
              </a:spcBef>
              <a:buNone/>
            </a:pPr>
            <a:r>
              <a:rPr lang="zh-CN" altLang="en-US" sz="2800" b="1" dirty="0">
                <a:ea typeface="黑体" panose="02010609060101010101" pitchFamily="49" charset="-122"/>
              </a:rPr>
              <a:t>    根据要求，设计出适合需要的组合逻辑电路应该遵循的基本步骤，可以大致归纳如下：</a:t>
            </a:r>
          </a:p>
          <a:p>
            <a:pPr marL="0" lvl="0" indent="0" eaLnBrk="1" hangingPunct="1">
              <a:spcBef>
                <a:spcPct val="0"/>
              </a:spcBef>
              <a:buNone/>
            </a:pPr>
            <a:r>
              <a:rPr lang="zh-CN" altLang="en-US" sz="2800" b="1" dirty="0">
                <a:solidFill>
                  <a:srgbClr val="A50021"/>
                </a:solidFill>
                <a:ea typeface="黑体" panose="02010609060101010101" pitchFamily="49" charset="-122"/>
              </a:rPr>
              <a:t>     </a:t>
            </a:r>
            <a:r>
              <a:rPr lang="en-US" altLang="zh-CN" sz="2800" b="1" dirty="0"/>
              <a:t>1</a:t>
            </a:r>
            <a:r>
              <a:rPr lang="zh-CN" altLang="en-US" sz="2800" b="1" dirty="0"/>
              <a:t>、</a:t>
            </a:r>
            <a:r>
              <a:rPr lang="zh-CN" altLang="en-US" sz="2800" b="1" dirty="0">
                <a:ea typeface="黑体" panose="02010609060101010101" pitchFamily="49" charset="-122"/>
              </a:rPr>
              <a:t>进行逻辑抽象</a:t>
            </a:r>
          </a:p>
          <a:p>
            <a:pPr marL="0" lvl="0" indent="0" eaLnBrk="1" hangingPunct="1">
              <a:spcBef>
                <a:spcPct val="0"/>
              </a:spcBef>
              <a:buNone/>
            </a:pPr>
            <a:r>
              <a:rPr lang="zh-CN" altLang="en-US" sz="2800" b="1" dirty="0">
                <a:ea typeface="黑体" panose="02010609060101010101" pitchFamily="49" charset="-122"/>
              </a:rPr>
              <a:t>    ①分析设计要求，确定输入、输出信号及它们之间的因果关系。</a:t>
            </a:r>
          </a:p>
          <a:p>
            <a:pPr marL="0" lvl="0" indent="0" eaLnBrk="1" hangingPunct="1">
              <a:spcBef>
                <a:spcPct val="0"/>
              </a:spcBef>
              <a:buNone/>
            </a:pPr>
            <a:r>
              <a:rPr lang="zh-CN" altLang="en-US" sz="2800" b="1" dirty="0">
                <a:ea typeface="黑体" panose="02010609060101010101" pitchFamily="49" charset="-122"/>
              </a:rPr>
              <a:t>    ②设定变量，即用英文字母表示有关输入、输出信号，表示输入信号者称为输入变量，有时也简称为变量，表示输出信号者称为输出变量，有时也称为输出函数或简称函数。</a:t>
            </a:r>
          </a:p>
        </p:txBody>
      </p:sp>
      <p:sp>
        <p:nvSpPr>
          <p:cNvPr id="4116" name="Text Box 20"/>
          <p:cNvSpPr txBox="1"/>
          <p:nvPr/>
        </p:nvSpPr>
        <p:spPr>
          <a:xfrm>
            <a:off x="228600" y="814388"/>
            <a:ext cx="8615363" cy="854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ea typeface="黑体" panose="02010609060101010101" pitchFamily="49" charset="-122"/>
              </a:rPr>
              <a:t>    </a:t>
            </a:r>
            <a:r>
              <a:rPr lang="zh-CN" altLang="en-US" sz="2800" b="1" dirty="0">
                <a:ea typeface="黑体" panose="02010609060101010101" pitchFamily="49" charset="-122"/>
              </a:rPr>
              <a:t>组合逻辑功辑电路的设计是根据给定的实际逻辑问题，求出实现其逻辑功能的逻辑电路。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16"/>
                                        </p:tgtEl>
                                        <p:attrNameLst>
                                          <p:attrName>style.visibility</p:attrName>
                                        </p:attrNameLst>
                                      </p:cBhvr>
                                      <p:to>
                                        <p:strVal val="visible"/>
                                      </p:to>
                                    </p:set>
                                    <p:animEffect transition="in" filter="wipe(left)">
                                      <p:cBhvr>
                                        <p:cTn id="7" dur="500"/>
                                        <p:tgtEl>
                                          <p:spTgt spid="41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15"/>
                                        </p:tgtEl>
                                        <p:attrNameLst>
                                          <p:attrName>style.visibility</p:attrName>
                                        </p:attrNameLst>
                                      </p:cBhvr>
                                      <p:to>
                                        <p:strVal val="visible"/>
                                      </p:to>
                                    </p:set>
                                    <p:animEffect transition="in" filter="blinds(horizontal)">
                                      <p:cBhvr>
                                        <p:cTn id="12" dur="500"/>
                                        <p:tgtEl>
                                          <p:spTgt spid="4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5" grpId="0"/>
      <p:bldP spid="411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120</a:t>
            </a:fld>
            <a:r>
              <a:rPr lang="zh-CN" altLang="en-US" sz="1400" dirty="0"/>
              <a:t>）</a:t>
            </a:r>
          </a:p>
        </p:txBody>
      </p:sp>
      <p:sp>
        <p:nvSpPr>
          <p:cNvPr id="273410" name="Text Box 2"/>
          <p:cNvSpPr txBox="1"/>
          <p:nvPr/>
        </p:nvSpPr>
        <p:spPr>
          <a:xfrm>
            <a:off x="919163" y="700088"/>
            <a:ext cx="708183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0066"/>
                </a:solidFill>
                <a:ea typeface="楷体_GB2312" pitchFamily="1" charset="-122"/>
              </a:rPr>
              <a:t>2.6.1  ROM </a:t>
            </a:r>
            <a:r>
              <a:rPr lang="zh-CN" altLang="en-US" sz="2800" b="1" dirty="0">
                <a:solidFill>
                  <a:srgbClr val="FF0066"/>
                </a:solidFill>
              </a:rPr>
              <a:t>的结构和工作原理</a:t>
            </a:r>
          </a:p>
        </p:txBody>
      </p:sp>
      <p:sp>
        <p:nvSpPr>
          <p:cNvPr id="273411" name="Text Box 3"/>
          <p:cNvSpPr txBox="1"/>
          <p:nvPr/>
        </p:nvSpPr>
        <p:spPr>
          <a:xfrm>
            <a:off x="901700" y="1865313"/>
            <a:ext cx="25908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1. </a:t>
            </a:r>
            <a:r>
              <a:rPr lang="zh-CN" altLang="en-US" sz="2800" b="1" dirty="0"/>
              <a:t>基本结构</a:t>
            </a:r>
          </a:p>
        </p:txBody>
      </p:sp>
      <p:sp>
        <p:nvSpPr>
          <p:cNvPr id="273412" name="Text Box 4"/>
          <p:cNvSpPr txBox="1"/>
          <p:nvPr/>
        </p:nvSpPr>
        <p:spPr>
          <a:xfrm>
            <a:off x="873125" y="1200150"/>
            <a:ext cx="46402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0033CC"/>
                </a:solidFill>
              </a:rPr>
              <a:t>一、</a:t>
            </a:r>
            <a:r>
              <a:rPr lang="en-US" altLang="zh-CN" sz="2800" b="1" dirty="0">
                <a:solidFill>
                  <a:srgbClr val="0033CC"/>
                </a:solidFill>
              </a:rPr>
              <a:t>ROM </a:t>
            </a:r>
            <a:r>
              <a:rPr lang="zh-CN" altLang="en-US" sz="2800" b="1" dirty="0">
                <a:solidFill>
                  <a:srgbClr val="0033CC"/>
                </a:solidFill>
              </a:rPr>
              <a:t>的结构示意图</a:t>
            </a:r>
          </a:p>
        </p:txBody>
      </p:sp>
      <p:sp>
        <p:nvSpPr>
          <p:cNvPr id="273413" name="Text Box 5"/>
          <p:cNvSpPr txBox="1"/>
          <p:nvPr/>
        </p:nvSpPr>
        <p:spPr>
          <a:xfrm>
            <a:off x="6270625" y="5614988"/>
            <a:ext cx="1676400" cy="466725"/>
          </a:xfrm>
          <a:prstGeom prst="rect">
            <a:avLst/>
          </a:prstGeom>
          <a:solidFill>
            <a:srgbClr val="FFFFCC"/>
          </a:solidFill>
          <a:ln w="9525" cap="flat" cmpd="sng">
            <a:solidFill>
              <a:srgbClr val="99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33CC"/>
                </a:solidFill>
                <a:latin typeface="宋体" panose="02010600030101010101" pitchFamily="2" charset="-122"/>
              </a:rPr>
              <a:t>地址输入</a:t>
            </a:r>
          </a:p>
        </p:txBody>
      </p:sp>
      <p:sp>
        <p:nvSpPr>
          <p:cNvPr id="273414" name="Text Box 6"/>
          <p:cNvSpPr txBox="1"/>
          <p:nvPr/>
        </p:nvSpPr>
        <p:spPr>
          <a:xfrm>
            <a:off x="6169025" y="1752600"/>
            <a:ext cx="1828800" cy="466725"/>
          </a:xfrm>
          <a:prstGeom prst="rect">
            <a:avLst/>
          </a:prstGeom>
          <a:solidFill>
            <a:srgbClr val="FFFFCC"/>
          </a:solidFill>
          <a:ln w="9525" cap="flat" cmpd="sng">
            <a:solidFill>
              <a:srgbClr val="99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33CC"/>
                </a:solidFill>
                <a:latin typeface="宋体" panose="02010600030101010101" pitchFamily="2" charset="-122"/>
              </a:rPr>
              <a:t>数据输出</a:t>
            </a:r>
          </a:p>
        </p:txBody>
      </p:sp>
      <p:graphicFrame>
        <p:nvGraphicFramePr>
          <p:cNvPr id="273415" name="Object 7"/>
          <p:cNvGraphicFramePr>
            <a:graphicFrameLocks noChangeAspect="1"/>
          </p:cNvGraphicFramePr>
          <p:nvPr/>
        </p:nvGraphicFramePr>
        <p:xfrm>
          <a:off x="973138" y="2535238"/>
          <a:ext cx="1457325" cy="549275"/>
        </p:xfrm>
        <a:graphic>
          <a:graphicData uri="http://schemas.openxmlformats.org/presentationml/2006/ole">
            <mc:AlternateContent xmlns:mc="http://schemas.openxmlformats.org/markup-compatibility/2006">
              <mc:Choice xmlns:v="urn:schemas-microsoft-com:vml" Requires="v">
                <p:oleObj spid="_x0000_s73769" r:id="rId3" imgW="431165" imgH="109220" progId="Equation.3">
                  <p:embed/>
                </p:oleObj>
              </mc:Choice>
              <mc:Fallback>
                <p:oleObj r:id="rId3" imgW="431165" imgH="109220" progId="Equation.3">
                  <p:embed/>
                  <p:pic>
                    <p:nvPicPr>
                      <p:cNvPr id="0" name="图片 3075"/>
                      <p:cNvPicPr/>
                      <p:nvPr/>
                    </p:nvPicPr>
                    <p:blipFill>
                      <a:blip r:embed="rId4">
                        <a:clrChange>
                          <a:clrFrom>
                            <a:srgbClr val="000000"/>
                          </a:clrFrom>
                          <a:clrTo>
                            <a:srgbClr val="0033CC"/>
                          </a:clrTo>
                        </a:clrChange>
                      </a:blip>
                      <a:stretch>
                        <a:fillRect/>
                      </a:stretch>
                    </p:blipFill>
                    <p:spPr>
                      <a:xfrm>
                        <a:off x="973138" y="2535238"/>
                        <a:ext cx="1457325" cy="549275"/>
                      </a:xfrm>
                      <a:prstGeom prst="rect">
                        <a:avLst/>
                      </a:prstGeom>
                      <a:noFill/>
                      <a:ln w="38100">
                        <a:noFill/>
                        <a:miter/>
                      </a:ln>
                    </p:spPr>
                  </p:pic>
                </p:oleObj>
              </mc:Fallback>
            </mc:AlternateContent>
          </a:graphicData>
        </a:graphic>
      </p:graphicFrame>
      <p:sp>
        <p:nvSpPr>
          <p:cNvPr id="273416" name="Text Box 8"/>
          <p:cNvSpPr txBox="1"/>
          <p:nvPr/>
        </p:nvSpPr>
        <p:spPr>
          <a:xfrm>
            <a:off x="2506663" y="2535238"/>
            <a:ext cx="267493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t>— n</a:t>
            </a:r>
            <a:r>
              <a:rPr lang="en-US" altLang="zh-CN" sz="2800" b="1" dirty="0"/>
              <a:t> </a:t>
            </a:r>
            <a:r>
              <a:rPr lang="zh-CN" altLang="en-US" sz="2800" b="1" dirty="0"/>
              <a:t>位地址</a:t>
            </a:r>
          </a:p>
        </p:txBody>
      </p:sp>
      <p:graphicFrame>
        <p:nvGraphicFramePr>
          <p:cNvPr id="273417" name="Object 9"/>
          <p:cNvGraphicFramePr>
            <a:graphicFrameLocks noChangeAspect="1"/>
          </p:cNvGraphicFramePr>
          <p:nvPr/>
        </p:nvGraphicFramePr>
        <p:xfrm>
          <a:off x="993775" y="3224213"/>
          <a:ext cx="1519238" cy="547687"/>
        </p:xfrm>
        <a:graphic>
          <a:graphicData uri="http://schemas.openxmlformats.org/presentationml/2006/ole">
            <mc:AlternateContent xmlns:mc="http://schemas.openxmlformats.org/markup-compatibility/2006">
              <mc:Choice xmlns:v="urn:schemas-microsoft-com:vml" Requires="v">
                <p:oleObj spid="_x0000_s73770" r:id="rId5" imgW="450850" imgH="109220" progId="Equation.3">
                  <p:embed/>
                </p:oleObj>
              </mc:Choice>
              <mc:Fallback>
                <p:oleObj r:id="rId5" imgW="450850" imgH="109220" progId="Equation.3">
                  <p:embed/>
                  <p:pic>
                    <p:nvPicPr>
                      <p:cNvPr id="0" name="图片 3076"/>
                      <p:cNvPicPr/>
                      <p:nvPr/>
                    </p:nvPicPr>
                    <p:blipFill>
                      <a:blip r:embed="rId6">
                        <a:clrChange>
                          <a:clrFrom>
                            <a:srgbClr val="000000"/>
                          </a:clrFrom>
                          <a:clrTo>
                            <a:srgbClr val="0033CC"/>
                          </a:clrTo>
                        </a:clrChange>
                      </a:blip>
                      <a:stretch>
                        <a:fillRect/>
                      </a:stretch>
                    </p:blipFill>
                    <p:spPr>
                      <a:xfrm>
                        <a:off x="993775" y="3224213"/>
                        <a:ext cx="1519238" cy="547687"/>
                      </a:xfrm>
                      <a:prstGeom prst="rect">
                        <a:avLst/>
                      </a:prstGeom>
                      <a:noFill/>
                      <a:ln w="38100">
                        <a:noFill/>
                        <a:miter/>
                      </a:ln>
                    </p:spPr>
                  </p:pic>
                </p:oleObj>
              </mc:Fallback>
            </mc:AlternateContent>
          </a:graphicData>
        </a:graphic>
      </p:graphicFrame>
      <p:sp>
        <p:nvSpPr>
          <p:cNvPr id="273418" name="Text Box 10"/>
          <p:cNvSpPr txBox="1"/>
          <p:nvPr/>
        </p:nvSpPr>
        <p:spPr>
          <a:xfrm>
            <a:off x="2498725" y="3200400"/>
            <a:ext cx="31400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t>—</a:t>
            </a:r>
            <a:r>
              <a:rPr lang="en-US" altLang="zh-CN" sz="2800" b="1" i="1" dirty="0">
                <a:latin typeface="宋体" panose="02010600030101010101" pitchFamily="2" charset="-122"/>
              </a:rPr>
              <a:t> b</a:t>
            </a:r>
            <a:r>
              <a:rPr lang="en-US" altLang="zh-CN" sz="2800" b="1" dirty="0">
                <a:latin typeface="宋体" panose="02010600030101010101" pitchFamily="2" charset="-122"/>
              </a:rPr>
              <a:t> </a:t>
            </a:r>
            <a:r>
              <a:rPr lang="zh-CN" altLang="en-US" sz="2800" b="1" dirty="0">
                <a:latin typeface="宋体" panose="02010600030101010101" pitchFamily="2" charset="-122"/>
              </a:rPr>
              <a:t>位数据</a:t>
            </a:r>
          </a:p>
        </p:txBody>
      </p:sp>
      <p:grpSp>
        <p:nvGrpSpPr>
          <p:cNvPr id="273419" name="Group 11"/>
          <p:cNvGrpSpPr/>
          <p:nvPr/>
        </p:nvGrpSpPr>
        <p:grpSpPr>
          <a:xfrm>
            <a:off x="5334000" y="2297113"/>
            <a:ext cx="3552825" cy="3246437"/>
            <a:chOff x="1404" y="805"/>
            <a:chExt cx="2238" cy="2045"/>
          </a:xfrm>
        </p:grpSpPr>
        <p:sp>
          <p:nvSpPr>
            <p:cNvPr id="134159" name="Text Box 12"/>
            <p:cNvSpPr txBox="1"/>
            <p:nvPr/>
          </p:nvSpPr>
          <p:spPr>
            <a:xfrm>
              <a:off x="1442" y="2562"/>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FF0066"/>
                  </a:solidFill>
                </a:rPr>
                <a:t>A</a:t>
              </a:r>
              <a:r>
                <a:rPr lang="en-US" altLang="zh-CN" sz="2400" b="1" baseline="-25000" dirty="0">
                  <a:solidFill>
                    <a:srgbClr val="FF0066"/>
                  </a:solidFill>
                </a:rPr>
                <a:t>0</a:t>
              </a:r>
              <a:endParaRPr lang="en-US" altLang="zh-CN" sz="2400" b="1" dirty="0">
                <a:solidFill>
                  <a:srgbClr val="FF0066"/>
                </a:solidFill>
              </a:endParaRPr>
            </a:p>
          </p:txBody>
        </p:sp>
        <p:sp>
          <p:nvSpPr>
            <p:cNvPr id="134160" name="Text Box 13"/>
            <p:cNvSpPr txBox="1"/>
            <p:nvPr/>
          </p:nvSpPr>
          <p:spPr>
            <a:xfrm>
              <a:off x="1718" y="2562"/>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FF0066"/>
                  </a:solidFill>
                </a:rPr>
                <a:t>A</a:t>
              </a:r>
              <a:r>
                <a:rPr lang="en-US" altLang="zh-CN" sz="2400" b="1" baseline="-25000" dirty="0">
                  <a:solidFill>
                    <a:srgbClr val="FF0066"/>
                  </a:solidFill>
                </a:rPr>
                <a:t>1</a:t>
              </a:r>
              <a:endParaRPr lang="en-US" altLang="zh-CN" sz="2400" b="1" dirty="0">
                <a:solidFill>
                  <a:srgbClr val="FF0066"/>
                </a:solidFill>
              </a:endParaRPr>
            </a:p>
          </p:txBody>
        </p:sp>
        <p:sp>
          <p:nvSpPr>
            <p:cNvPr id="134161" name="Text Box 14"/>
            <p:cNvSpPr txBox="1"/>
            <p:nvPr/>
          </p:nvSpPr>
          <p:spPr>
            <a:xfrm>
              <a:off x="3062" y="2562"/>
              <a:ext cx="56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FF0066"/>
                  </a:solidFill>
                </a:rPr>
                <a:t>A</a:t>
              </a:r>
              <a:r>
                <a:rPr lang="en-US" altLang="zh-CN" sz="2400" b="1" i="1" baseline="-25000" dirty="0">
                  <a:solidFill>
                    <a:srgbClr val="FF0066"/>
                  </a:solidFill>
                </a:rPr>
                <a:t>n</a:t>
              </a:r>
              <a:r>
                <a:rPr lang="en-US" altLang="zh-CN" sz="2400" b="1" baseline="-25000" dirty="0">
                  <a:solidFill>
                    <a:srgbClr val="FF0066"/>
                  </a:solidFill>
                </a:rPr>
                <a:t>-1</a:t>
              </a:r>
              <a:endParaRPr lang="en-US" altLang="zh-CN" sz="2400" b="1" dirty="0">
                <a:solidFill>
                  <a:srgbClr val="FF0066"/>
                </a:solidFill>
              </a:endParaRPr>
            </a:p>
          </p:txBody>
        </p:sp>
        <p:sp>
          <p:nvSpPr>
            <p:cNvPr id="134162" name="Rectangle 15"/>
            <p:cNvSpPr/>
            <p:nvPr/>
          </p:nvSpPr>
          <p:spPr>
            <a:xfrm>
              <a:off x="2822" y="1920"/>
              <a:ext cx="116" cy="4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zh-CN" sz="4400" dirty="0">
                <a:solidFill>
                  <a:schemeClr val="tx2"/>
                </a:solidFill>
              </a:endParaRPr>
            </a:p>
          </p:txBody>
        </p:sp>
        <p:sp>
          <p:nvSpPr>
            <p:cNvPr id="134163" name="Rectangle 16"/>
            <p:cNvSpPr/>
            <p:nvPr/>
          </p:nvSpPr>
          <p:spPr>
            <a:xfrm>
              <a:off x="2822" y="1920"/>
              <a:ext cx="116" cy="4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zh-CN" sz="4400" dirty="0">
                <a:solidFill>
                  <a:schemeClr val="tx2"/>
                </a:solidFill>
              </a:endParaRPr>
            </a:p>
          </p:txBody>
        </p:sp>
        <p:sp>
          <p:nvSpPr>
            <p:cNvPr id="134164" name="Rectangle 17"/>
            <p:cNvSpPr/>
            <p:nvPr/>
          </p:nvSpPr>
          <p:spPr>
            <a:xfrm>
              <a:off x="1404" y="1374"/>
              <a:ext cx="1920" cy="89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4165" name="Line 18"/>
            <p:cNvSpPr/>
            <p:nvPr/>
          </p:nvSpPr>
          <p:spPr>
            <a:xfrm flipV="1">
              <a:off x="1566" y="1140"/>
              <a:ext cx="0" cy="234"/>
            </a:xfrm>
            <a:prstGeom prst="line">
              <a:avLst/>
            </a:prstGeom>
            <a:ln w="28575" cap="flat" cmpd="sng">
              <a:solidFill>
                <a:srgbClr val="0033CC"/>
              </a:solidFill>
              <a:prstDash val="solid"/>
              <a:headEnd type="none" w="med" len="med"/>
              <a:tailEnd type="none" w="med" len="med"/>
            </a:ln>
          </p:spPr>
        </p:sp>
        <p:sp>
          <p:nvSpPr>
            <p:cNvPr id="134166" name="Oval 19"/>
            <p:cNvSpPr/>
            <p:nvPr/>
          </p:nvSpPr>
          <p:spPr>
            <a:xfrm>
              <a:off x="1538" y="1086"/>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4167" name="Line 20"/>
            <p:cNvSpPr/>
            <p:nvPr/>
          </p:nvSpPr>
          <p:spPr>
            <a:xfrm flipV="1">
              <a:off x="1843" y="1135"/>
              <a:ext cx="0" cy="234"/>
            </a:xfrm>
            <a:prstGeom prst="line">
              <a:avLst/>
            </a:prstGeom>
            <a:ln w="28575" cap="flat" cmpd="sng">
              <a:solidFill>
                <a:srgbClr val="0033CC"/>
              </a:solidFill>
              <a:prstDash val="solid"/>
              <a:headEnd type="none" w="med" len="med"/>
              <a:tailEnd type="none" w="med" len="med"/>
            </a:ln>
          </p:spPr>
        </p:sp>
        <p:sp>
          <p:nvSpPr>
            <p:cNvPr id="134168" name="Oval 21"/>
            <p:cNvSpPr/>
            <p:nvPr/>
          </p:nvSpPr>
          <p:spPr>
            <a:xfrm>
              <a:off x="1815" y="1081"/>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4169" name="Line 22"/>
            <p:cNvSpPr/>
            <p:nvPr/>
          </p:nvSpPr>
          <p:spPr>
            <a:xfrm flipV="1">
              <a:off x="3159" y="1132"/>
              <a:ext cx="0" cy="234"/>
            </a:xfrm>
            <a:prstGeom prst="line">
              <a:avLst/>
            </a:prstGeom>
            <a:ln w="28575" cap="flat" cmpd="sng">
              <a:solidFill>
                <a:srgbClr val="0033CC"/>
              </a:solidFill>
              <a:prstDash val="solid"/>
              <a:headEnd type="none" w="med" len="med"/>
              <a:tailEnd type="none" w="med" len="med"/>
            </a:ln>
          </p:spPr>
        </p:sp>
        <p:sp>
          <p:nvSpPr>
            <p:cNvPr id="134170" name="Oval 23"/>
            <p:cNvSpPr/>
            <p:nvPr/>
          </p:nvSpPr>
          <p:spPr>
            <a:xfrm>
              <a:off x="3131" y="1078"/>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4171" name="Line 24"/>
            <p:cNvSpPr/>
            <p:nvPr/>
          </p:nvSpPr>
          <p:spPr>
            <a:xfrm>
              <a:off x="1574" y="2270"/>
              <a:ext cx="0" cy="234"/>
            </a:xfrm>
            <a:prstGeom prst="line">
              <a:avLst/>
            </a:prstGeom>
            <a:ln w="28575" cap="flat" cmpd="sng">
              <a:solidFill>
                <a:srgbClr val="0033CC"/>
              </a:solidFill>
              <a:prstDash val="solid"/>
              <a:headEnd type="none" w="med" len="med"/>
              <a:tailEnd type="none" w="med" len="med"/>
            </a:ln>
          </p:spPr>
        </p:sp>
        <p:sp>
          <p:nvSpPr>
            <p:cNvPr id="134172" name="Oval 25"/>
            <p:cNvSpPr/>
            <p:nvPr/>
          </p:nvSpPr>
          <p:spPr>
            <a:xfrm flipV="1">
              <a:off x="1546" y="2502"/>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4173" name="Line 26"/>
            <p:cNvSpPr/>
            <p:nvPr/>
          </p:nvSpPr>
          <p:spPr>
            <a:xfrm>
              <a:off x="1851" y="2275"/>
              <a:ext cx="0" cy="234"/>
            </a:xfrm>
            <a:prstGeom prst="line">
              <a:avLst/>
            </a:prstGeom>
            <a:ln w="28575" cap="flat" cmpd="sng">
              <a:solidFill>
                <a:srgbClr val="0033CC"/>
              </a:solidFill>
              <a:prstDash val="solid"/>
              <a:headEnd type="none" w="med" len="med"/>
              <a:tailEnd type="none" w="med" len="med"/>
            </a:ln>
          </p:spPr>
        </p:sp>
        <p:sp>
          <p:nvSpPr>
            <p:cNvPr id="134174" name="Oval 27"/>
            <p:cNvSpPr/>
            <p:nvPr/>
          </p:nvSpPr>
          <p:spPr>
            <a:xfrm flipV="1">
              <a:off x="1823" y="2507"/>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4175" name="Line 28"/>
            <p:cNvSpPr/>
            <p:nvPr/>
          </p:nvSpPr>
          <p:spPr>
            <a:xfrm>
              <a:off x="3167" y="2278"/>
              <a:ext cx="0" cy="234"/>
            </a:xfrm>
            <a:prstGeom prst="line">
              <a:avLst/>
            </a:prstGeom>
            <a:ln w="28575" cap="flat" cmpd="sng">
              <a:solidFill>
                <a:srgbClr val="0033CC"/>
              </a:solidFill>
              <a:prstDash val="solid"/>
              <a:headEnd type="none" w="med" len="med"/>
              <a:tailEnd type="none" w="med" len="med"/>
            </a:ln>
          </p:spPr>
        </p:sp>
        <p:sp>
          <p:nvSpPr>
            <p:cNvPr id="134176" name="Oval 29"/>
            <p:cNvSpPr/>
            <p:nvPr/>
          </p:nvSpPr>
          <p:spPr>
            <a:xfrm flipV="1">
              <a:off x="3139" y="2510"/>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4177" name="Text Box 30"/>
            <p:cNvSpPr txBox="1"/>
            <p:nvPr/>
          </p:nvSpPr>
          <p:spPr>
            <a:xfrm>
              <a:off x="1426" y="1328"/>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0033CC"/>
                  </a:solidFill>
                </a:rPr>
                <a:t>D</a:t>
              </a:r>
              <a:r>
                <a:rPr lang="en-US" altLang="zh-CN" sz="2400" b="1" baseline="-25000" dirty="0">
                  <a:solidFill>
                    <a:srgbClr val="0033CC"/>
                  </a:solidFill>
                </a:rPr>
                <a:t>0</a:t>
              </a:r>
              <a:endParaRPr lang="en-US" altLang="zh-CN" sz="2400" b="1" dirty="0">
                <a:solidFill>
                  <a:srgbClr val="0033CC"/>
                </a:solidFill>
              </a:endParaRPr>
            </a:p>
          </p:txBody>
        </p:sp>
        <p:sp>
          <p:nvSpPr>
            <p:cNvPr id="134178" name="Text Box 31"/>
            <p:cNvSpPr txBox="1"/>
            <p:nvPr/>
          </p:nvSpPr>
          <p:spPr>
            <a:xfrm>
              <a:off x="1702" y="1328"/>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0033CC"/>
                  </a:solidFill>
                </a:rPr>
                <a:t>D</a:t>
              </a:r>
              <a:r>
                <a:rPr lang="en-US" altLang="zh-CN" sz="2400" b="1" baseline="-25000" dirty="0">
                  <a:solidFill>
                    <a:srgbClr val="0033CC"/>
                  </a:solidFill>
                </a:rPr>
                <a:t>1</a:t>
              </a:r>
              <a:endParaRPr lang="en-US" altLang="zh-CN" sz="2400" b="1" dirty="0">
                <a:solidFill>
                  <a:srgbClr val="0033CC"/>
                </a:solidFill>
              </a:endParaRPr>
            </a:p>
          </p:txBody>
        </p:sp>
        <p:sp>
          <p:nvSpPr>
            <p:cNvPr id="134179" name="Text Box 32"/>
            <p:cNvSpPr txBox="1"/>
            <p:nvPr/>
          </p:nvSpPr>
          <p:spPr>
            <a:xfrm>
              <a:off x="2926" y="1328"/>
              <a:ext cx="56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0033CC"/>
                  </a:solidFill>
                </a:rPr>
                <a:t>D</a:t>
              </a:r>
              <a:r>
                <a:rPr lang="en-US" altLang="zh-CN" sz="2400" b="1" baseline="-25000" dirty="0">
                  <a:solidFill>
                    <a:srgbClr val="0033CC"/>
                  </a:solidFill>
                </a:rPr>
                <a:t>b-1</a:t>
              </a:r>
              <a:endParaRPr lang="en-US" altLang="zh-CN" sz="2400" b="1" dirty="0">
                <a:solidFill>
                  <a:srgbClr val="0033CC"/>
                </a:solidFill>
              </a:endParaRPr>
            </a:p>
          </p:txBody>
        </p:sp>
        <p:sp>
          <p:nvSpPr>
            <p:cNvPr id="134180" name="Text Box 33"/>
            <p:cNvSpPr txBox="1"/>
            <p:nvPr/>
          </p:nvSpPr>
          <p:spPr>
            <a:xfrm>
              <a:off x="1446" y="805"/>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FF0066"/>
                  </a:solidFill>
                </a:rPr>
                <a:t>D</a:t>
              </a:r>
              <a:r>
                <a:rPr lang="en-US" altLang="zh-CN" sz="2400" b="1" baseline="-25000" dirty="0">
                  <a:solidFill>
                    <a:srgbClr val="FF0066"/>
                  </a:solidFill>
                </a:rPr>
                <a:t>0</a:t>
              </a:r>
              <a:endParaRPr lang="en-US" altLang="zh-CN" sz="2400" b="1" dirty="0">
                <a:solidFill>
                  <a:srgbClr val="FF0066"/>
                </a:solidFill>
              </a:endParaRPr>
            </a:p>
          </p:txBody>
        </p:sp>
        <p:sp>
          <p:nvSpPr>
            <p:cNvPr id="134181" name="Text Box 34"/>
            <p:cNvSpPr txBox="1"/>
            <p:nvPr/>
          </p:nvSpPr>
          <p:spPr>
            <a:xfrm>
              <a:off x="1722" y="805"/>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FF0066"/>
                  </a:solidFill>
                </a:rPr>
                <a:t>D</a:t>
              </a:r>
              <a:r>
                <a:rPr lang="en-US" altLang="zh-CN" sz="2400" b="1" baseline="-25000" dirty="0">
                  <a:solidFill>
                    <a:srgbClr val="FF0066"/>
                  </a:solidFill>
                </a:rPr>
                <a:t>1</a:t>
              </a:r>
              <a:endParaRPr lang="en-US" altLang="zh-CN" sz="2400" b="1" dirty="0">
                <a:solidFill>
                  <a:srgbClr val="FF0066"/>
                </a:solidFill>
              </a:endParaRPr>
            </a:p>
          </p:txBody>
        </p:sp>
        <p:sp>
          <p:nvSpPr>
            <p:cNvPr id="134182" name="Text Box 35"/>
            <p:cNvSpPr txBox="1"/>
            <p:nvPr/>
          </p:nvSpPr>
          <p:spPr>
            <a:xfrm>
              <a:off x="3078" y="809"/>
              <a:ext cx="56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FF0066"/>
                  </a:solidFill>
                </a:rPr>
                <a:t>D</a:t>
              </a:r>
              <a:r>
                <a:rPr lang="en-US" altLang="zh-CN" sz="2400" b="1" i="1" baseline="-25000" dirty="0">
                  <a:solidFill>
                    <a:srgbClr val="FF0066"/>
                  </a:solidFill>
                </a:rPr>
                <a:t>b</a:t>
              </a:r>
              <a:r>
                <a:rPr lang="en-US" altLang="zh-CN" sz="2400" b="1" baseline="-25000" dirty="0">
                  <a:solidFill>
                    <a:srgbClr val="FF0066"/>
                  </a:solidFill>
                </a:rPr>
                <a:t>-1</a:t>
              </a:r>
              <a:endParaRPr lang="en-US" altLang="zh-CN" sz="2400" b="1" dirty="0">
                <a:solidFill>
                  <a:srgbClr val="FF0066"/>
                </a:solidFill>
              </a:endParaRPr>
            </a:p>
          </p:txBody>
        </p:sp>
        <p:sp>
          <p:nvSpPr>
            <p:cNvPr id="134183" name="Text Box 36"/>
            <p:cNvSpPr txBox="1"/>
            <p:nvPr/>
          </p:nvSpPr>
          <p:spPr>
            <a:xfrm>
              <a:off x="1434" y="1972"/>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0033CC"/>
                  </a:solidFill>
                </a:rPr>
                <a:t>A</a:t>
              </a:r>
              <a:r>
                <a:rPr lang="en-US" altLang="zh-CN" sz="2400" b="1" baseline="-25000" dirty="0">
                  <a:solidFill>
                    <a:srgbClr val="0033CC"/>
                  </a:solidFill>
                </a:rPr>
                <a:t>0</a:t>
              </a:r>
              <a:endParaRPr lang="en-US" altLang="zh-CN" sz="2400" b="1" dirty="0">
                <a:solidFill>
                  <a:srgbClr val="0033CC"/>
                </a:solidFill>
              </a:endParaRPr>
            </a:p>
          </p:txBody>
        </p:sp>
        <p:sp>
          <p:nvSpPr>
            <p:cNvPr id="134184" name="Text Box 37"/>
            <p:cNvSpPr txBox="1"/>
            <p:nvPr/>
          </p:nvSpPr>
          <p:spPr>
            <a:xfrm>
              <a:off x="1710" y="1972"/>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0033CC"/>
                  </a:solidFill>
                </a:rPr>
                <a:t>A</a:t>
              </a:r>
              <a:r>
                <a:rPr lang="en-US" altLang="zh-CN" sz="2400" b="1" baseline="-25000" dirty="0">
                  <a:solidFill>
                    <a:srgbClr val="0033CC"/>
                  </a:solidFill>
                </a:rPr>
                <a:t>1</a:t>
              </a:r>
              <a:endParaRPr lang="en-US" altLang="zh-CN" sz="2400" b="1" dirty="0">
                <a:solidFill>
                  <a:srgbClr val="0033CC"/>
                </a:solidFill>
              </a:endParaRPr>
            </a:p>
          </p:txBody>
        </p:sp>
        <p:sp>
          <p:nvSpPr>
            <p:cNvPr id="134185" name="Text Box 38"/>
            <p:cNvSpPr txBox="1"/>
            <p:nvPr/>
          </p:nvSpPr>
          <p:spPr>
            <a:xfrm>
              <a:off x="2934" y="1972"/>
              <a:ext cx="56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0033CC"/>
                  </a:solidFill>
                </a:rPr>
                <a:t>A</a:t>
              </a:r>
              <a:r>
                <a:rPr lang="en-US" altLang="zh-CN" sz="2400" b="1" baseline="-25000" dirty="0">
                  <a:solidFill>
                    <a:srgbClr val="0033CC"/>
                  </a:solidFill>
                </a:rPr>
                <a:t>n-1</a:t>
              </a:r>
              <a:endParaRPr lang="en-US" altLang="zh-CN" sz="2400" b="1" dirty="0">
                <a:solidFill>
                  <a:srgbClr val="0033CC"/>
                </a:solidFill>
              </a:endParaRPr>
            </a:p>
          </p:txBody>
        </p:sp>
        <p:sp>
          <p:nvSpPr>
            <p:cNvPr id="134186" name="Text Box 39"/>
            <p:cNvSpPr txBox="1"/>
            <p:nvPr/>
          </p:nvSpPr>
          <p:spPr>
            <a:xfrm>
              <a:off x="1824" y="1632"/>
              <a:ext cx="11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solidFill>
                    <a:srgbClr val="FF0066"/>
                  </a:solidFill>
                </a:rPr>
                <a:t>2</a:t>
              </a:r>
              <a:r>
                <a:rPr lang="en-US" altLang="zh-CN" sz="2800" b="1" i="1" baseline="30000" dirty="0">
                  <a:solidFill>
                    <a:srgbClr val="FF0066"/>
                  </a:solidFill>
                </a:rPr>
                <a:t>n</a:t>
              </a:r>
              <a:r>
                <a:rPr lang="en-US" altLang="zh-CN" sz="2800" b="1" dirty="0">
                  <a:solidFill>
                    <a:srgbClr val="FF0066"/>
                  </a:solidFill>
                  <a:cs typeface="Times New Roman" panose="02020603050405020304" pitchFamily="18" charset="0"/>
                </a:rPr>
                <a:t>×</a:t>
              </a:r>
              <a:r>
                <a:rPr lang="en-US" altLang="zh-CN" sz="2800" b="1" i="1" dirty="0">
                  <a:solidFill>
                    <a:srgbClr val="FF0066"/>
                  </a:solidFill>
                  <a:cs typeface="Times New Roman" panose="02020603050405020304" pitchFamily="18" charset="0"/>
                </a:rPr>
                <a:t>b </a:t>
              </a:r>
              <a:r>
                <a:rPr lang="en-US" altLang="zh-CN" sz="2800" b="1" dirty="0">
                  <a:solidFill>
                    <a:srgbClr val="FF0066"/>
                  </a:solidFill>
                  <a:cs typeface="Times New Roman" panose="02020603050405020304" pitchFamily="18" charset="0"/>
                </a:rPr>
                <a:t>ROM</a:t>
              </a:r>
              <a:endParaRPr lang="en-US" altLang="zh-CN" sz="2800" b="1" i="1" dirty="0">
                <a:solidFill>
                  <a:srgbClr val="FF0066"/>
                </a:solidFill>
              </a:endParaRPr>
            </a:p>
          </p:txBody>
        </p:sp>
        <p:sp>
          <p:nvSpPr>
            <p:cNvPr id="134187" name="Text Box 40"/>
            <p:cNvSpPr txBox="1"/>
            <p:nvPr/>
          </p:nvSpPr>
          <p:spPr>
            <a:xfrm>
              <a:off x="2136" y="1248"/>
              <a:ext cx="628"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b="1" dirty="0">
                  <a:solidFill>
                    <a:srgbClr val="0033CC"/>
                  </a:solidFill>
                </a:rPr>
                <a:t>……</a:t>
              </a:r>
            </a:p>
          </p:txBody>
        </p:sp>
        <p:sp>
          <p:nvSpPr>
            <p:cNvPr id="134188" name="Text Box 41"/>
            <p:cNvSpPr txBox="1"/>
            <p:nvPr/>
          </p:nvSpPr>
          <p:spPr>
            <a:xfrm>
              <a:off x="2136" y="1008"/>
              <a:ext cx="628"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b="1" dirty="0">
                  <a:solidFill>
                    <a:srgbClr val="0033CC"/>
                  </a:solidFill>
                </a:rPr>
                <a:t>……</a:t>
              </a:r>
            </a:p>
          </p:txBody>
        </p:sp>
        <p:sp>
          <p:nvSpPr>
            <p:cNvPr id="134189" name="Text Box 42"/>
            <p:cNvSpPr txBox="1"/>
            <p:nvPr/>
          </p:nvSpPr>
          <p:spPr>
            <a:xfrm>
              <a:off x="2136" y="1911"/>
              <a:ext cx="628"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b="1" dirty="0">
                  <a:solidFill>
                    <a:srgbClr val="0033CC"/>
                  </a:solidFill>
                </a:rPr>
                <a:t>……</a:t>
              </a:r>
            </a:p>
          </p:txBody>
        </p:sp>
        <p:sp>
          <p:nvSpPr>
            <p:cNvPr id="134190" name="Text Box 43"/>
            <p:cNvSpPr txBox="1"/>
            <p:nvPr/>
          </p:nvSpPr>
          <p:spPr>
            <a:xfrm>
              <a:off x="2136" y="2208"/>
              <a:ext cx="628"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b="1" dirty="0">
                  <a:solidFill>
                    <a:srgbClr val="0033CC"/>
                  </a:solidFill>
                </a:rPr>
                <a:t>……</a:t>
              </a:r>
            </a:p>
          </p:txBody>
        </p:sp>
      </p:grpSp>
      <p:sp>
        <p:nvSpPr>
          <p:cNvPr id="273452" name="AutoShape 44"/>
          <p:cNvSpPr/>
          <p:nvPr/>
        </p:nvSpPr>
        <p:spPr>
          <a:xfrm>
            <a:off x="928688" y="4319588"/>
            <a:ext cx="1408112" cy="493712"/>
          </a:xfrm>
          <a:prstGeom prst="wedgeRoundRectCallout">
            <a:avLst>
              <a:gd name="adj1" fmla="val -22606"/>
              <a:gd name="adj2" fmla="val -168972"/>
              <a:gd name="adj3" fmla="val 16667"/>
            </a:avLst>
          </a:prstGeom>
          <a:solidFill>
            <a:srgbClr val="FFFFCC"/>
          </a:solidFill>
          <a:ln w="12700" cap="flat" cmpd="sng">
            <a:solidFill>
              <a:srgbClr val="9966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33CC"/>
                </a:solidFill>
              </a:rPr>
              <a:t>最</a:t>
            </a:r>
            <a:r>
              <a:rPr lang="zh-CN" altLang="en-US" sz="2400" b="1" dirty="0">
                <a:solidFill>
                  <a:srgbClr val="FF0066"/>
                </a:solidFill>
              </a:rPr>
              <a:t>高</a:t>
            </a:r>
            <a:r>
              <a:rPr lang="zh-CN" altLang="en-US" sz="2400" b="1" dirty="0">
                <a:solidFill>
                  <a:srgbClr val="0033CC"/>
                </a:solidFill>
              </a:rPr>
              <a:t>位</a:t>
            </a:r>
            <a:endParaRPr lang="zh-CN" altLang="en-US" sz="2400" dirty="0">
              <a:solidFill>
                <a:srgbClr val="0033CC"/>
              </a:solidFill>
            </a:endParaRPr>
          </a:p>
        </p:txBody>
      </p:sp>
      <p:sp>
        <p:nvSpPr>
          <p:cNvPr id="273453" name="AutoShape 45"/>
          <p:cNvSpPr/>
          <p:nvPr/>
        </p:nvSpPr>
        <p:spPr>
          <a:xfrm>
            <a:off x="2259013" y="4927600"/>
            <a:ext cx="1419225" cy="590550"/>
          </a:xfrm>
          <a:prstGeom prst="wedgeRoundRectCallout">
            <a:avLst>
              <a:gd name="adj1" fmla="val -48208"/>
              <a:gd name="adj2" fmla="val -261292"/>
              <a:gd name="adj3" fmla="val 16667"/>
            </a:avLst>
          </a:prstGeom>
          <a:solidFill>
            <a:srgbClr val="FFFFCC"/>
          </a:solidFill>
          <a:ln w="12700" cap="flat" cmpd="sng">
            <a:solidFill>
              <a:srgbClr val="9966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33CC"/>
                </a:solidFill>
              </a:rPr>
              <a:t>最</a:t>
            </a:r>
            <a:r>
              <a:rPr lang="zh-CN" altLang="en-US" sz="2400" b="1" dirty="0">
                <a:solidFill>
                  <a:srgbClr val="FF0066"/>
                </a:solidFill>
              </a:rPr>
              <a:t>低</a:t>
            </a:r>
            <a:r>
              <a:rPr lang="zh-CN" altLang="en-US" sz="2400" b="1" dirty="0">
                <a:solidFill>
                  <a:srgbClr val="0033CC"/>
                </a:solidFill>
              </a:rPr>
              <a:t>位</a:t>
            </a:r>
            <a:endParaRPr lang="zh-CN" altLang="en-US" sz="2400" dirty="0">
              <a:solidFill>
                <a:srgbClr val="0033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73410"/>
                                        </p:tgtEl>
                                        <p:attrNameLst>
                                          <p:attrName>style.visibility</p:attrName>
                                        </p:attrNameLst>
                                      </p:cBhvr>
                                      <p:to>
                                        <p:strVal val="visible"/>
                                      </p:to>
                                    </p:set>
                                    <p:animEffect transition="in" filter="wipe(left)">
                                      <p:cBhvr>
                                        <p:cTn id="7" dur="75"/>
                                        <p:tgtEl>
                                          <p:spTgt spid="2734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73412"/>
                                        </p:tgtEl>
                                        <p:attrNameLst>
                                          <p:attrName>style.visibility</p:attrName>
                                        </p:attrNameLst>
                                      </p:cBhvr>
                                      <p:to>
                                        <p:strVal val="visible"/>
                                      </p:to>
                                    </p:set>
                                    <p:animEffect transition="in" filter="wipe(left)">
                                      <p:cBhvr>
                                        <p:cTn id="12" dur="75"/>
                                        <p:tgtEl>
                                          <p:spTgt spid="2734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73411"/>
                                        </p:tgtEl>
                                        <p:attrNameLst>
                                          <p:attrName>style.visibility</p:attrName>
                                        </p:attrNameLst>
                                      </p:cBhvr>
                                      <p:to>
                                        <p:strVal val="visible"/>
                                      </p:to>
                                    </p:set>
                                    <p:animEffect transition="in" filter="wipe(left)">
                                      <p:cBhvr>
                                        <p:cTn id="17" dur="75"/>
                                        <p:tgtEl>
                                          <p:spTgt spid="2734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73419"/>
                                        </p:tgtEl>
                                        <p:attrNameLst>
                                          <p:attrName>style.visibility</p:attrName>
                                        </p:attrNameLst>
                                      </p:cBhvr>
                                      <p:to>
                                        <p:strVal val="visible"/>
                                      </p:to>
                                    </p:set>
                                    <p:animEffect transition="in" filter="slide(fromBottom)">
                                      <p:cBhvr>
                                        <p:cTn id="22" dur="500"/>
                                        <p:tgtEl>
                                          <p:spTgt spid="273419"/>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273413"/>
                                        </p:tgtEl>
                                        <p:attrNameLst>
                                          <p:attrName>style.visibility</p:attrName>
                                        </p:attrNameLst>
                                      </p:cBhvr>
                                      <p:to>
                                        <p:strVal val="visible"/>
                                      </p:to>
                                    </p:set>
                                    <p:anim calcmode="lin" valueType="num">
                                      <p:cBhvr>
                                        <p:cTn id="27" dur="500" fill="hold"/>
                                        <p:tgtEl>
                                          <p:spTgt spid="273413"/>
                                        </p:tgtEl>
                                        <p:attrNameLst>
                                          <p:attrName>ppt_w</p:attrName>
                                        </p:attrNameLst>
                                      </p:cBhvr>
                                      <p:tavLst>
                                        <p:tav tm="0">
                                          <p:val>
                                            <p:fltVal val="0"/>
                                          </p:val>
                                        </p:tav>
                                        <p:tav tm="100000">
                                          <p:val>
                                            <p:strVal val="#ppt_w"/>
                                          </p:val>
                                        </p:tav>
                                      </p:tavLst>
                                    </p:anim>
                                    <p:anim calcmode="lin" valueType="num">
                                      <p:cBhvr>
                                        <p:cTn id="28" dur="500" fill="hold"/>
                                        <p:tgtEl>
                                          <p:spTgt spid="273413"/>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273414"/>
                                        </p:tgtEl>
                                        <p:attrNameLst>
                                          <p:attrName>style.visibility</p:attrName>
                                        </p:attrNameLst>
                                      </p:cBhvr>
                                      <p:to>
                                        <p:strVal val="visible"/>
                                      </p:to>
                                    </p:set>
                                    <p:anim calcmode="lin" valueType="num">
                                      <p:cBhvr>
                                        <p:cTn id="33" dur="500" fill="hold"/>
                                        <p:tgtEl>
                                          <p:spTgt spid="273414"/>
                                        </p:tgtEl>
                                        <p:attrNameLst>
                                          <p:attrName>ppt_w</p:attrName>
                                        </p:attrNameLst>
                                      </p:cBhvr>
                                      <p:tavLst>
                                        <p:tav tm="0">
                                          <p:val>
                                            <p:fltVal val="0"/>
                                          </p:val>
                                        </p:tav>
                                        <p:tav tm="100000">
                                          <p:val>
                                            <p:strVal val="#ppt_w"/>
                                          </p:val>
                                        </p:tav>
                                      </p:tavLst>
                                    </p:anim>
                                    <p:anim calcmode="lin" valueType="num">
                                      <p:cBhvr>
                                        <p:cTn id="34" dur="500" fill="hold"/>
                                        <p:tgtEl>
                                          <p:spTgt spid="27341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73415"/>
                                        </p:tgtEl>
                                        <p:attrNameLst>
                                          <p:attrName>style.visibility</p:attrName>
                                        </p:attrNameLst>
                                      </p:cBhvr>
                                      <p:to>
                                        <p:strVal val="visible"/>
                                      </p:to>
                                    </p:set>
                                    <p:animEffect transition="in" filter="wipe(left)">
                                      <p:cBhvr>
                                        <p:cTn id="39" dur="500"/>
                                        <p:tgtEl>
                                          <p:spTgt spid="2734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lt">
                                    <p:tmPct val="100000"/>
                                  </p:iterate>
                                  <p:childTnLst>
                                    <p:set>
                                      <p:cBhvr>
                                        <p:cTn id="43" dur="1" fill="hold">
                                          <p:stCondLst>
                                            <p:cond delay="0"/>
                                          </p:stCondLst>
                                        </p:cTn>
                                        <p:tgtEl>
                                          <p:spTgt spid="273416"/>
                                        </p:tgtEl>
                                        <p:attrNameLst>
                                          <p:attrName>style.visibility</p:attrName>
                                        </p:attrNameLst>
                                      </p:cBhvr>
                                      <p:to>
                                        <p:strVal val="visible"/>
                                      </p:to>
                                    </p:set>
                                    <p:animEffect transition="in" filter="wipe(left)">
                                      <p:cBhvr>
                                        <p:cTn id="44" dur="75"/>
                                        <p:tgtEl>
                                          <p:spTgt spid="2734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73417"/>
                                        </p:tgtEl>
                                        <p:attrNameLst>
                                          <p:attrName>style.visibility</p:attrName>
                                        </p:attrNameLst>
                                      </p:cBhvr>
                                      <p:to>
                                        <p:strVal val="visible"/>
                                      </p:to>
                                    </p:set>
                                    <p:animEffect transition="in" filter="wipe(left)">
                                      <p:cBhvr>
                                        <p:cTn id="49" dur="500"/>
                                        <p:tgtEl>
                                          <p:spTgt spid="2734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iterate type="lt">
                                    <p:tmPct val="100000"/>
                                  </p:iterate>
                                  <p:childTnLst>
                                    <p:set>
                                      <p:cBhvr>
                                        <p:cTn id="53" dur="1" fill="hold">
                                          <p:stCondLst>
                                            <p:cond delay="0"/>
                                          </p:stCondLst>
                                        </p:cTn>
                                        <p:tgtEl>
                                          <p:spTgt spid="273418"/>
                                        </p:tgtEl>
                                        <p:attrNameLst>
                                          <p:attrName>style.visibility</p:attrName>
                                        </p:attrNameLst>
                                      </p:cBhvr>
                                      <p:to>
                                        <p:strVal val="visible"/>
                                      </p:to>
                                    </p:set>
                                    <p:animEffect transition="in" filter="wipe(left)">
                                      <p:cBhvr>
                                        <p:cTn id="54" dur="75"/>
                                        <p:tgtEl>
                                          <p:spTgt spid="27341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73452"/>
                                        </p:tgtEl>
                                        <p:attrNameLst>
                                          <p:attrName>style.visibility</p:attrName>
                                        </p:attrNameLst>
                                      </p:cBhvr>
                                      <p:to>
                                        <p:strVal val="visible"/>
                                      </p:to>
                                    </p:set>
                                    <p:animEffect transition="in" filter="blinds(horizontal)">
                                      <p:cBhvr>
                                        <p:cTn id="59" dur="500"/>
                                        <p:tgtEl>
                                          <p:spTgt spid="27345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73453"/>
                                        </p:tgtEl>
                                        <p:attrNameLst>
                                          <p:attrName>style.visibility</p:attrName>
                                        </p:attrNameLst>
                                      </p:cBhvr>
                                      <p:to>
                                        <p:strVal val="visible"/>
                                      </p:to>
                                    </p:set>
                                    <p:animEffect transition="in" filter="blinds(horizontal)">
                                      <p:cBhvr>
                                        <p:cTn id="64" dur="500"/>
                                        <p:tgtEl>
                                          <p:spTgt spid="273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p:bldP spid="273411" grpId="0"/>
      <p:bldP spid="273412" grpId="0"/>
      <p:bldP spid="273413" grpId="0" animBg="1"/>
      <p:bldP spid="273414" grpId="0" animBg="1"/>
      <p:bldP spid="273416" grpId="0"/>
      <p:bldP spid="273418" grpId="0"/>
      <p:bldP spid="273452" grpId="0" animBg="1"/>
      <p:bldP spid="27345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121</a:t>
            </a:fld>
            <a:r>
              <a:rPr lang="zh-CN" altLang="en-US" sz="1400" dirty="0"/>
              <a:t>）</a:t>
            </a:r>
          </a:p>
        </p:txBody>
      </p:sp>
      <p:sp>
        <p:nvSpPr>
          <p:cNvPr id="274434" name="Text Box 2"/>
          <p:cNvSpPr txBox="1"/>
          <p:nvPr/>
        </p:nvSpPr>
        <p:spPr>
          <a:xfrm>
            <a:off x="838200" y="685800"/>
            <a:ext cx="41449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2. </a:t>
            </a:r>
            <a:r>
              <a:rPr lang="zh-CN" altLang="en-US" sz="2800" b="1" dirty="0"/>
              <a:t>内部结构示意图</a:t>
            </a:r>
          </a:p>
        </p:txBody>
      </p:sp>
      <p:sp>
        <p:nvSpPr>
          <p:cNvPr id="274435" name="Text Box 3"/>
          <p:cNvSpPr txBox="1"/>
          <p:nvPr/>
        </p:nvSpPr>
        <p:spPr>
          <a:xfrm>
            <a:off x="5064125" y="1211263"/>
            <a:ext cx="23272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accent2"/>
                </a:solidFill>
                <a:latin typeface="宋体" panose="02010600030101010101" pitchFamily="2" charset="-122"/>
              </a:rPr>
              <a:t>存储单元</a:t>
            </a:r>
          </a:p>
        </p:txBody>
      </p:sp>
      <p:sp>
        <p:nvSpPr>
          <p:cNvPr id="274436" name="Text Box 4"/>
          <p:cNvSpPr txBox="1"/>
          <p:nvPr/>
        </p:nvSpPr>
        <p:spPr>
          <a:xfrm>
            <a:off x="5089525" y="5057775"/>
            <a:ext cx="1776413" cy="436563"/>
          </a:xfrm>
          <a:prstGeom prst="rect">
            <a:avLst/>
          </a:prstGeom>
          <a:solidFill>
            <a:srgbClr val="FFFFCC"/>
          </a:solidFill>
          <a:ln w="9525" cap="flat" cmpd="sng">
            <a:solidFill>
              <a:srgbClr val="996600"/>
            </a:solidFill>
            <a:prstDash val="solid"/>
            <a:miter/>
            <a:headEnd type="none" w="med" len="med"/>
            <a:tailEnd type="none" w="med" len="med"/>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800" b="1" dirty="0">
                <a:solidFill>
                  <a:srgbClr val="0033CC"/>
                </a:solidFill>
              </a:rPr>
              <a:t>数据输出</a:t>
            </a:r>
          </a:p>
        </p:txBody>
      </p:sp>
      <p:sp>
        <p:nvSpPr>
          <p:cNvPr id="274437" name="Text Box 5"/>
          <p:cNvSpPr txBox="1"/>
          <p:nvPr/>
        </p:nvSpPr>
        <p:spPr>
          <a:xfrm>
            <a:off x="4389438" y="2397125"/>
            <a:ext cx="490537"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latin typeface="宋体" panose="02010600030101010101" pitchFamily="2" charset="-122"/>
              </a:rPr>
              <a:t>字</a:t>
            </a:r>
          </a:p>
          <a:p>
            <a:pPr marL="0" lvl="0" indent="0" eaLnBrk="1" hangingPunct="1">
              <a:spcBef>
                <a:spcPct val="0"/>
              </a:spcBef>
              <a:buNone/>
            </a:pPr>
            <a:r>
              <a:rPr lang="zh-CN" altLang="en-US" sz="2400" b="1" dirty="0">
                <a:solidFill>
                  <a:srgbClr val="0033CC"/>
                </a:solidFill>
                <a:latin typeface="宋体" panose="02010600030101010101" pitchFamily="2" charset="-122"/>
              </a:rPr>
              <a:t>线</a:t>
            </a:r>
          </a:p>
        </p:txBody>
      </p:sp>
      <p:sp>
        <p:nvSpPr>
          <p:cNvPr id="274438" name="Text Box 6"/>
          <p:cNvSpPr txBox="1"/>
          <p:nvPr/>
        </p:nvSpPr>
        <p:spPr>
          <a:xfrm>
            <a:off x="6629400" y="4191000"/>
            <a:ext cx="7969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latin typeface="宋体" panose="02010600030101010101" pitchFamily="2" charset="-122"/>
              </a:rPr>
              <a:t>位线</a:t>
            </a:r>
          </a:p>
        </p:txBody>
      </p:sp>
      <p:sp>
        <p:nvSpPr>
          <p:cNvPr id="274439" name="Text Box 7"/>
          <p:cNvSpPr txBox="1"/>
          <p:nvPr/>
        </p:nvSpPr>
        <p:spPr>
          <a:xfrm>
            <a:off x="2003425" y="1223963"/>
            <a:ext cx="26447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rPr>
              <a:t>地址译码器</a:t>
            </a:r>
          </a:p>
        </p:txBody>
      </p:sp>
      <p:sp>
        <p:nvSpPr>
          <p:cNvPr id="274440" name="Text Box 8"/>
          <p:cNvSpPr txBox="1"/>
          <p:nvPr/>
        </p:nvSpPr>
        <p:spPr>
          <a:xfrm>
            <a:off x="949325" y="5775325"/>
            <a:ext cx="89566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ROM </a:t>
            </a:r>
            <a:r>
              <a:rPr lang="zh-CN" altLang="en-US" sz="2800" b="1" dirty="0">
                <a:solidFill>
                  <a:srgbClr val="0033CC"/>
                </a:solidFill>
              </a:rPr>
              <a:t>存储容量 </a:t>
            </a:r>
            <a:r>
              <a:rPr lang="en-US" altLang="zh-CN" sz="2800" b="1" dirty="0">
                <a:solidFill>
                  <a:srgbClr val="0033CC"/>
                </a:solidFill>
              </a:rPr>
              <a:t>= </a:t>
            </a:r>
            <a:r>
              <a:rPr lang="zh-CN" altLang="en-US" sz="2800" b="1" dirty="0">
                <a:solidFill>
                  <a:srgbClr val="FF0066"/>
                </a:solidFill>
              </a:rPr>
              <a:t>字线数</a:t>
            </a:r>
            <a:r>
              <a:rPr lang="zh-CN" altLang="en-US" sz="2800" b="1" dirty="0">
                <a:solidFill>
                  <a:srgbClr val="0033CC"/>
                </a:solidFill>
              </a:rPr>
              <a:t> </a:t>
            </a:r>
            <a:r>
              <a:rPr lang="zh-CN" altLang="en-US" sz="2800" b="1" dirty="0">
                <a:solidFill>
                  <a:srgbClr val="0033CC"/>
                </a:solidFill>
                <a:sym typeface="Symbol" panose="05050102010706020507" pitchFamily="18" charset="2"/>
              </a:rPr>
              <a:t> </a:t>
            </a:r>
            <a:r>
              <a:rPr lang="zh-CN" altLang="en-US" sz="2800" b="1" dirty="0">
                <a:solidFill>
                  <a:srgbClr val="FF0066"/>
                </a:solidFill>
                <a:sym typeface="Symbol" panose="05050102010706020507" pitchFamily="18" charset="2"/>
              </a:rPr>
              <a:t>位线数</a:t>
            </a:r>
            <a:r>
              <a:rPr lang="zh-CN" altLang="en-US" sz="2800" b="1" dirty="0">
                <a:solidFill>
                  <a:srgbClr val="0033CC"/>
                </a:solidFill>
                <a:sym typeface="Symbol" panose="05050102010706020507" pitchFamily="18" charset="2"/>
              </a:rPr>
              <a:t> </a:t>
            </a:r>
            <a:r>
              <a:rPr lang="en-US" altLang="zh-CN" sz="2800" b="1" dirty="0">
                <a:solidFill>
                  <a:srgbClr val="0033CC"/>
                </a:solidFill>
                <a:sym typeface="Symbol" panose="05050102010706020507" pitchFamily="18" charset="2"/>
              </a:rPr>
              <a:t>= 2</a:t>
            </a:r>
            <a:r>
              <a:rPr lang="en-US" altLang="zh-CN" sz="2800" b="1" i="1" baseline="30000" dirty="0">
                <a:solidFill>
                  <a:srgbClr val="0033CC"/>
                </a:solidFill>
                <a:sym typeface="Symbol" panose="05050102010706020507" pitchFamily="18" charset="2"/>
              </a:rPr>
              <a:t>n </a:t>
            </a:r>
            <a:r>
              <a:rPr lang="en-US" altLang="zh-CN" sz="2800" b="1" dirty="0">
                <a:solidFill>
                  <a:srgbClr val="0033CC"/>
                </a:solidFill>
                <a:sym typeface="Symbol" panose="05050102010706020507" pitchFamily="18" charset="2"/>
              </a:rPr>
              <a:t> </a:t>
            </a:r>
            <a:r>
              <a:rPr lang="en-US" altLang="zh-CN" sz="2800" b="1" i="1" dirty="0">
                <a:solidFill>
                  <a:srgbClr val="0033CC"/>
                </a:solidFill>
                <a:sym typeface="Symbol" panose="05050102010706020507" pitchFamily="18" charset="2"/>
              </a:rPr>
              <a:t>b</a:t>
            </a:r>
            <a:r>
              <a:rPr lang="zh-CN" altLang="en-US" sz="2800" b="1" dirty="0">
                <a:solidFill>
                  <a:srgbClr val="0033CC"/>
                </a:solidFill>
                <a:sym typeface="Symbol" panose="05050102010706020507" pitchFamily="18" charset="2"/>
              </a:rPr>
              <a:t>（位）</a:t>
            </a:r>
            <a:endParaRPr lang="zh-CN" altLang="en-US" sz="2800" b="1" dirty="0">
              <a:solidFill>
                <a:srgbClr val="0033CC"/>
              </a:solidFill>
            </a:endParaRPr>
          </a:p>
        </p:txBody>
      </p:sp>
      <p:sp>
        <p:nvSpPr>
          <p:cNvPr id="274441" name="Text Box 9"/>
          <p:cNvSpPr txBox="1"/>
          <p:nvPr/>
        </p:nvSpPr>
        <p:spPr>
          <a:xfrm>
            <a:off x="1001713" y="2136775"/>
            <a:ext cx="550862" cy="1809750"/>
          </a:xfrm>
          <a:prstGeom prst="rect">
            <a:avLst/>
          </a:prstGeom>
          <a:solidFill>
            <a:srgbClr val="FFFFCC"/>
          </a:solidFill>
          <a:ln w="9525" cap="flat" cmpd="sng">
            <a:solidFill>
              <a:srgbClr val="99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0033CC"/>
                </a:solidFill>
              </a:rPr>
              <a:t>地</a:t>
            </a:r>
          </a:p>
          <a:p>
            <a:pPr marL="0" lvl="0" indent="0" eaLnBrk="1" hangingPunct="1">
              <a:spcBef>
                <a:spcPct val="0"/>
              </a:spcBef>
              <a:buNone/>
            </a:pPr>
            <a:r>
              <a:rPr lang="zh-CN" altLang="en-US" sz="2800" b="1" dirty="0">
                <a:solidFill>
                  <a:srgbClr val="0033CC"/>
                </a:solidFill>
              </a:rPr>
              <a:t>址</a:t>
            </a:r>
          </a:p>
          <a:p>
            <a:pPr marL="0" lvl="0" indent="0" eaLnBrk="1" hangingPunct="1">
              <a:spcBef>
                <a:spcPct val="0"/>
              </a:spcBef>
              <a:buNone/>
            </a:pPr>
            <a:r>
              <a:rPr lang="zh-CN" altLang="en-US" sz="2800" b="1" dirty="0">
                <a:solidFill>
                  <a:srgbClr val="0033CC"/>
                </a:solidFill>
              </a:rPr>
              <a:t>输</a:t>
            </a:r>
          </a:p>
          <a:p>
            <a:pPr marL="0" lvl="0" indent="0" eaLnBrk="1" hangingPunct="1">
              <a:spcBef>
                <a:spcPct val="0"/>
              </a:spcBef>
              <a:buNone/>
            </a:pPr>
            <a:r>
              <a:rPr lang="zh-CN" altLang="en-US" sz="2800" b="1" dirty="0">
                <a:solidFill>
                  <a:srgbClr val="0033CC"/>
                </a:solidFill>
              </a:rPr>
              <a:t>入</a:t>
            </a:r>
          </a:p>
        </p:txBody>
      </p:sp>
      <p:grpSp>
        <p:nvGrpSpPr>
          <p:cNvPr id="274442" name="Group 10"/>
          <p:cNvGrpSpPr/>
          <p:nvPr/>
        </p:nvGrpSpPr>
        <p:grpSpPr>
          <a:xfrm>
            <a:off x="1998663" y="1577975"/>
            <a:ext cx="4737100" cy="3438525"/>
            <a:chOff x="1364" y="986"/>
            <a:chExt cx="2984" cy="2166"/>
          </a:xfrm>
        </p:grpSpPr>
        <p:sp>
          <p:nvSpPr>
            <p:cNvPr id="135180" name="Rectangle 11"/>
            <p:cNvSpPr/>
            <p:nvPr/>
          </p:nvSpPr>
          <p:spPr>
            <a:xfrm>
              <a:off x="1584" y="1149"/>
              <a:ext cx="708" cy="1542"/>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181" name="Rectangle 12"/>
            <p:cNvSpPr/>
            <p:nvPr/>
          </p:nvSpPr>
          <p:spPr>
            <a:xfrm>
              <a:off x="3420" y="1149"/>
              <a:ext cx="708" cy="1542"/>
            </a:xfrm>
            <a:prstGeom prst="rect">
              <a:avLst/>
            </a:prstGeom>
            <a:solidFill>
              <a:srgbClr val="FFFFCC"/>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182" name="Line 13"/>
            <p:cNvSpPr/>
            <p:nvPr/>
          </p:nvSpPr>
          <p:spPr>
            <a:xfrm flipV="1">
              <a:off x="2298" y="1254"/>
              <a:ext cx="1128" cy="0"/>
            </a:xfrm>
            <a:prstGeom prst="line">
              <a:avLst/>
            </a:prstGeom>
            <a:ln w="28575" cap="flat" cmpd="sng">
              <a:solidFill>
                <a:srgbClr val="0033CC"/>
              </a:solidFill>
              <a:prstDash val="solid"/>
              <a:headEnd type="none" w="med" len="med"/>
              <a:tailEnd type="none" w="med" len="med"/>
            </a:ln>
          </p:spPr>
        </p:sp>
        <p:sp>
          <p:nvSpPr>
            <p:cNvPr id="135183" name="Line 14"/>
            <p:cNvSpPr/>
            <p:nvPr/>
          </p:nvSpPr>
          <p:spPr>
            <a:xfrm flipV="1">
              <a:off x="2292" y="2040"/>
              <a:ext cx="1128" cy="0"/>
            </a:xfrm>
            <a:prstGeom prst="line">
              <a:avLst/>
            </a:prstGeom>
            <a:ln w="28575" cap="flat" cmpd="sng">
              <a:solidFill>
                <a:srgbClr val="0033CC"/>
              </a:solidFill>
              <a:prstDash val="solid"/>
              <a:headEnd type="none" w="med" len="med"/>
              <a:tailEnd type="none" w="med" len="med"/>
            </a:ln>
          </p:spPr>
        </p:sp>
        <p:sp>
          <p:nvSpPr>
            <p:cNvPr id="135184" name="Line 15"/>
            <p:cNvSpPr/>
            <p:nvPr/>
          </p:nvSpPr>
          <p:spPr>
            <a:xfrm flipV="1">
              <a:off x="2292" y="1458"/>
              <a:ext cx="1128" cy="0"/>
            </a:xfrm>
            <a:prstGeom prst="line">
              <a:avLst/>
            </a:prstGeom>
            <a:ln w="28575" cap="flat" cmpd="sng">
              <a:solidFill>
                <a:srgbClr val="0033CC"/>
              </a:solidFill>
              <a:prstDash val="solid"/>
              <a:headEnd type="none" w="med" len="med"/>
              <a:tailEnd type="none" w="med" len="med"/>
            </a:ln>
          </p:spPr>
        </p:sp>
        <p:sp>
          <p:nvSpPr>
            <p:cNvPr id="135185" name="Line 16"/>
            <p:cNvSpPr/>
            <p:nvPr/>
          </p:nvSpPr>
          <p:spPr>
            <a:xfrm flipV="1">
              <a:off x="2298" y="2598"/>
              <a:ext cx="1128" cy="0"/>
            </a:xfrm>
            <a:prstGeom prst="line">
              <a:avLst/>
            </a:prstGeom>
            <a:ln w="28575" cap="flat" cmpd="sng">
              <a:solidFill>
                <a:srgbClr val="0033CC"/>
              </a:solidFill>
              <a:prstDash val="solid"/>
              <a:headEnd type="none" w="med" len="med"/>
              <a:tailEnd type="none" w="med" len="med"/>
            </a:ln>
          </p:spPr>
        </p:sp>
        <p:sp>
          <p:nvSpPr>
            <p:cNvPr id="135186" name="Line 17"/>
            <p:cNvSpPr/>
            <p:nvPr/>
          </p:nvSpPr>
          <p:spPr>
            <a:xfrm>
              <a:off x="3426" y="1350"/>
              <a:ext cx="702" cy="0"/>
            </a:xfrm>
            <a:prstGeom prst="line">
              <a:avLst/>
            </a:prstGeom>
            <a:ln w="38100" cap="flat" cmpd="sng">
              <a:solidFill>
                <a:srgbClr val="0033CC"/>
              </a:solidFill>
              <a:prstDash val="solid"/>
              <a:headEnd type="none" w="med" len="med"/>
              <a:tailEnd type="none" w="med" len="med"/>
            </a:ln>
          </p:spPr>
        </p:sp>
        <p:sp>
          <p:nvSpPr>
            <p:cNvPr id="135187" name="Line 18"/>
            <p:cNvSpPr/>
            <p:nvPr/>
          </p:nvSpPr>
          <p:spPr>
            <a:xfrm>
              <a:off x="3432" y="1566"/>
              <a:ext cx="702" cy="0"/>
            </a:xfrm>
            <a:prstGeom prst="line">
              <a:avLst/>
            </a:prstGeom>
            <a:ln w="38100" cap="flat" cmpd="sng">
              <a:solidFill>
                <a:srgbClr val="0033CC"/>
              </a:solidFill>
              <a:prstDash val="solid"/>
              <a:headEnd type="none" w="med" len="med"/>
              <a:tailEnd type="none" w="med" len="med"/>
            </a:ln>
          </p:spPr>
        </p:sp>
        <p:sp>
          <p:nvSpPr>
            <p:cNvPr id="135188" name="Line 19"/>
            <p:cNvSpPr/>
            <p:nvPr/>
          </p:nvSpPr>
          <p:spPr>
            <a:xfrm>
              <a:off x="3432" y="1938"/>
              <a:ext cx="702" cy="0"/>
            </a:xfrm>
            <a:prstGeom prst="line">
              <a:avLst/>
            </a:prstGeom>
            <a:ln w="38100" cap="flat" cmpd="sng">
              <a:solidFill>
                <a:srgbClr val="0033CC"/>
              </a:solidFill>
              <a:prstDash val="solid"/>
              <a:headEnd type="none" w="med" len="med"/>
              <a:tailEnd type="none" w="med" len="med"/>
            </a:ln>
          </p:spPr>
        </p:sp>
        <p:sp>
          <p:nvSpPr>
            <p:cNvPr id="135189" name="Line 20"/>
            <p:cNvSpPr/>
            <p:nvPr/>
          </p:nvSpPr>
          <p:spPr>
            <a:xfrm>
              <a:off x="3432" y="2142"/>
              <a:ext cx="702" cy="0"/>
            </a:xfrm>
            <a:prstGeom prst="line">
              <a:avLst/>
            </a:prstGeom>
            <a:ln w="38100" cap="flat" cmpd="sng">
              <a:solidFill>
                <a:srgbClr val="0033CC"/>
              </a:solidFill>
              <a:prstDash val="solid"/>
              <a:headEnd type="none" w="med" len="med"/>
              <a:tailEnd type="none" w="med" len="med"/>
            </a:ln>
          </p:spPr>
        </p:sp>
        <p:sp>
          <p:nvSpPr>
            <p:cNvPr id="135190" name="Line 21"/>
            <p:cNvSpPr/>
            <p:nvPr/>
          </p:nvSpPr>
          <p:spPr>
            <a:xfrm>
              <a:off x="3432" y="2490"/>
              <a:ext cx="702" cy="0"/>
            </a:xfrm>
            <a:prstGeom prst="line">
              <a:avLst/>
            </a:prstGeom>
            <a:ln w="38100" cap="flat" cmpd="sng">
              <a:solidFill>
                <a:srgbClr val="0033CC"/>
              </a:solidFill>
              <a:prstDash val="solid"/>
              <a:headEnd type="none" w="med" len="med"/>
              <a:tailEnd type="none" w="med" len="med"/>
            </a:ln>
          </p:spPr>
        </p:sp>
        <p:sp>
          <p:nvSpPr>
            <p:cNvPr id="135191" name="Text Box 22"/>
            <p:cNvSpPr txBox="1"/>
            <p:nvPr/>
          </p:nvSpPr>
          <p:spPr>
            <a:xfrm>
              <a:off x="3530" y="1125"/>
              <a:ext cx="51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rPr>
                <a:t>0</a:t>
              </a:r>
              <a:r>
                <a:rPr lang="zh-CN" altLang="en-US" sz="2000" b="1" dirty="0">
                  <a:solidFill>
                    <a:srgbClr val="0033CC"/>
                  </a:solidFill>
                </a:rPr>
                <a:t>单元</a:t>
              </a:r>
            </a:p>
          </p:txBody>
        </p:sp>
        <p:sp>
          <p:nvSpPr>
            <p:cNvPr id="135192" name="Text Box 23"/>
            <p:cNvSpPr txBox="1"/>
            <p:nvPr/>
          </p:nvSpPr>
          <p:spPr>
            <a:xfrm>
              <a:off x="3530" y="1329"/>
              <a:ext cx="51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rPr>
                <a:t>1</a:t>
              </a:r>
              <a:r>
                <a:rPr lang="zh-CN" altLang="en-US" sz="2000" b="1" dirty="0">
                  <a:solidFill>
                    <a:srgbClr val="0033CC"/>
                  </a:solidFill>
                </a:rPr>
                <a:t>单元</a:t>
              </a:r>
            </a:p>
          </p:txBody>
        </p:sp>
        <p:sp>
          <p:nvSpPr>
            <p:cNvPr id="135193" name="Text Box 24"/>
            <p:cNvSpPr txBox="1"/>
            <p:nvPr/>
          </p:nvSpPr>
          <p:spPr>
            <a:xfrm>
              <a:off x="3560" y="1917"/>
              <a:ext cx="502"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0033CC"/>
                  </a:solidFill>
                </a:rPr>
                <a:t>i</a:t>
              </a:r>
              <a:r>
                <a:rPr lang="en-US" altLang="zh-CN" sz="1000" b="1" dirty="0">
                  <a:solidFill>
                    <a:srgbClr val="0033CC"/>
                  </a:solidFill>
                </a:rPr>
                <a:t> </a:t>
              </a:r>
              <a:r>
                <a:rPr lang="zh-CN" altLang="en-US" sz="2000" b="1" dirty="0">
                  <a:solidFill>
                    <a:srgbClr val="0033CC"/>
                  </a:solidFill>
                </a:rPr>
                <a:t>单元</a:t>
              </a:r>
            </a:p>
          </p:txBody>
        </p:sp>
        <p:sp>
          <p:nvSpPr>
            <p:cNvPr id="135194" name="Text Box 25"/>
            <p:cNvSpPr txBox="1"/>
            <p:nvPr/>
          </p:nvSpPr>
          <p:spPr>
            <a:xfrm>
              <a:off x="3422" y="2433"/>
              <a:ext cx="926"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rPr>
                <a:t>2</a:t>
              </a:r>
              <a:r>
                <a:rPr lang="en-US" altLang="zh-CN" sz="2000" b="1" i="1" baseline="30000" dirty="0">
                  <a:solidFill>
                    <a:srgbClr val="0033CC"/>
                  </a:solidFill>
                </a:rPr>
                <a:t>n</a:t>
              </a:r>
              <a:r>
                <a:rPr lang="en-US" altLang="zh-CN" sz="2400" b="1" dirty="0">
                  <a:solidFill>
                    <a:srgbClr val="0033CC"/>
                  </a:solidFill>
                </a:rPr>
                <a:t>-</a:t>
              </a:r>
              <a:r>
                <a:rPr lang="en-US" altLang="zh-CN" sz="2000" b="1" dirty="0">
                  <a:solidFill>
                    <a:srgbClr val="0033CC"/>
                  </a:solidFill>
                </a:rPr>
                <a:t>1</a:t>
              </a:r>
              <a:r>
                <a:rPr lang="zh-CN" altLang="en-US" sz="2000" b="1" dirty="0">
                  <a:solidFill>
                    <a:srgbClr val="0033CC"/>
                  </a:solidFill>
                </a:rPr>
                <a:t>单元</a:t>
              </a:r>
            </a:p>
          </p:txBody>
        </p:sp>
        <p:sp>
          <p:nvSpPr>
            <p:cNvPr id="135195" name="Oval 26"/>
            <p:cNvSpPr/>
            <p:nvPr/>
          </p:nvSpPr>
          <p:spPr>
            <a:xfrm>
              <a:off x="1679" y="1826"/>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196" name="Oval 27"/>
            <p:cNvSpPr/>
            <p:nvPr/>
          </p:nvSpPr>
          <p:spPr>
            <a:xfrm>
              <a:off x="1679" y="1960"/>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197" name="Oval 28"/>
            <p:cNvSpPr/>
            <p:nvPr/>
          </p:nvSpPr>
          <p:spPr>
            <a:xfrm>
              <a:off x="1680" y="2094"/>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198" name="Oval 29"/>
            <p:cNvSpPr/>
            <p:nvPr/>
          </p:nvSpPr>
          <p:spPr>
            <a:xfrm>
              <a:off x="2629" y="1554"/>
              <a:ext cx="34" cy="43"/>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199" name="Oval 30"/>
            <p:cNvSpPr/>
            <p:nvPr/>
          </p:nvSpPr>
          <p:spPr>
            <a:xfrm>
              <a:off x="3763" y="2206"/>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0" name="Oval 31"/>
            <p:cNvSpPr/>
            <p:nvPr/>
          </p:nvSpPr>
          <p:spPr>
            <a:xfrm>
              <a:off x="3763" y="2290"/>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1" name="Oval 32"/>
            <p:cNvSpPr/>
            <p:nvPr/>
          </p:nvSpPr>
          <p:spPr>
            <a:xfrm>
              <a:off x="3764" y="2374"/>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2" name="Oval 33"/>
            <p:cNvSpPr/>
            <p:nvPr/>
          </p:nvSpPr>
          <p:spPr>
            <a:xfrm>
              <a:off x="3755" y="1650"/>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3" name="Oval 34"/>
            <p:cNvSpPr/>
            <p:nvPr/>
          </p:nvSpPr>
          <p:spPr>
            <a:xfrm>
              <a:off x="3755" y="1734"/>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4" name="Oval 35"/>
            <p:cNvSpPr/>
            <p:nvPr/>
          </p:nvSpPr>
          <p:spPr>
            <a:xfrm>
              <a:off x="3756" y="1818"/>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5" name="Oval 36"/>
            <p:cNvSpPr/>
            <p:nvPr/>
          </p:nvSpPr>
          <p:spPr>
            <a:xfrm>
              <a:off x="2629" y="1654"/>
              <a:ext cx="34" cy="43"/>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6" name="Oval 37"/>
            <p:cNvSpPr/>
            <p:nvPr/>
          </p:nvSpPr>
          <p:spPr>
            <a:xfrm>
              <a:off x="2629" y="1754"/>
              <a:ext cx="34" cy="43"/>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7" name="Oval 38"/>
            <p:cNvSpPr/>
            <p:nvPr/>
          </p:nvSpPr>
          <p:spPr>
            <a:xfrm>
              <a:off x="2625" y="2110"/>
              <a:ext cx="34" cy="43"/>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8" name="Oval 39"/>
            <p:cNvSpPr/>
            <p:nvPr/>
          </p:nvSpPr>
          <p:spPr>
            <a:xfrm>
              <a:off x="2625" y="2210"/>
              <a:ext cx="34" cy="43"/>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09" name="Oval 40"/>
            <p:cNvSpPr/>
            <p:nvPr/>
          </p:nvSpPr>
          <p:spPr>
            <a:xfrm>
              <a:off x="2625" y="2310"/>
              <a:ext cx="34" cy="43"/>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10" name="Oval 41"/>
            <p:cNvSpPr/>
            <p:nvPr/>
          </p:nvSpPr>
          <p:spPr>
            <a:xfrm>
              <a:off x="1437" y="1824"/>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11" name="Oval 42"/>
            <p:cNvSpPr/>
            <p:nvPr/>
          </p:nvSpPr>
          <p:spPr>
            <a:xfrm>
              <a:off x="1437" y="1958"/>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12" name="Oval 43"/>
            <p:cNvSpPr/>
            <p:nvPr/>
          </p:nvSpPr>
          <p:spPr>
            <a:xfrm>
              <a:off x="1438" y="2092"/>
              <a:ext cx="34" cy="43"/>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13" name="Line 44"/>
            <p:cNvSpPr/>
            <p:nvPr/>
          </p:nvSpPr>
          <p:spPr>
            <a:xfrm>
              <a:off x="3494" y="2702"/>
              <a:ext cx="0" cy="162"/>
            </a:xfrm>
            <a:prstGeom prst="line">
              <a:avLst/>
            </a:prstGeom>
            <a:ln w="28575" cap="flat" cmpd="sng">
              <a:solidFill>
                <a:srgbClr val="0033CC"/>
              </a:solidFill>
              <a:prstDash val="solid"/>
              <a:headEnd type="none" w="med" len="med"/>
              <a:tailEnd type="none" w="med" len="med"/>
            </a:ln>
          </p:spPr>
        </p:sp>
        <p:sp>
          <p:nvSpPr>
            <p:cNvPr id="135214" name="Oval 45"/>
            <p:cNvSpPr/>
            <p:nvPr/>
          </p:nvSpPr>
          <p:spPr>
            <a:xfrm flipV="1">
              <a:off x="3466" y="2862"/>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15" name="Line 46"/>
            <p:cNvSpPr/>
            <p:nvPr/>
          </p:nvSpPr>
          <p:spPr>
            <a:xfrm>
              <a:off x="3500" y="2702"/>
              <a:ext cx="0" cy="162"/>
            </a:xfrm>
            <a:prstGeom prst="line">
              <a:avLst/>
            </a:prstGeom>
            <a:ln w="28575" cap="flat" cmpd="sng">
              <a:solidFill>
                <a:srgbClr val="0033CC"/>
              </a:solidFill>
              <a:prstDash val="solid"/>
              <a:headEnd type="none" w="med" len="med"/>
              <a:tailEnd type="none" w="med" len="med"/>
            </a:ln>
          </p:spPr>
        </p:sp>
        <p:sp>
          <p:nvSpPr>
            <p:cNvPr id="135216" name="Oval 47"/>
            <p:cNvSpPr/>
            <p:nvPr/>
          </p:nvSpPr>
          <p:spPr>
            <a:xfrm flipV="1">
              <a:off x="3472" y="2862"/>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17" name="Line 48"/>
            <p:cNvSpPr/>
            <p:nvPr/>
          </p:nvSpPr>
          <p:spPr>
            <a:xfrm>
              <a:off x="3674" y="2702"/>
              <a:ext cx="0" cy="162"/>
            </a:xfrm>
            <a:prstGeom prst="line">
              <a:avLst/>
            </a:prstGeom>
            <a:ln w="28575" cap="flat" cmpd="sng">
              <a:solidFill>
                <a:srgbClr val="0033CC"/>
              </a:solidFill>
              <a:prstDash val="solid"/>
              <a:headEnd type="none" w="med" len="med"/>
              <a:tailEnd type="none" w="med" len="med"/>
            </a:ln>
          </p:spPr>
        </p:sp>
        <p:sp>
          <p:nvSpPr>
            <p:cNvPr id="135218" name="Oval 49"/>
            <p:cNvSpPr/>
            <p:nvPr/>
          </p:nvSpPr>
          <p:spPr>
            <a:xfrm flipV="1">
              <a:off x="3646" y="2862"/>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5219" name="Line 50"/>
            <p:cNvSpPr/>
            <p:nvPr/>
          </p:nvSpPr>
          <p:spPr>
            <a:xfrm>
              <a:off x="4052" y="2696"/>
              <a:ext cx="0" cy="162"/>
            </a:xfrm>
            <a:prstGeom prst="line">
              <a:avLst/>
            </a:prstGeom>
            <a:ln w="28575" cap="flat" cmpd="sng">
              <a:solidFill>
                <a:srgbClr val="0033CC"/>
              </a:solidFill>
              <a:prstDash val="solid"/>
              <a:headEnd type="none" w="med" len="med"/>
              <a:tailEnd type="none" w="med" len="med"/>
            </a:ln>
          </p:spPr>
        </p:sp>
        <p:sp>
          <p:nvSpPr>
            <p:cNvPr id="135220" name="Oval 51"/>
            <p:cNvSpPr/>
            <p:nvPr/>
          </p:nvSpPr>
          <p:spPr>
            <a:xfrm flipV="1">
              <a:off x="4024" y="2856"/>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35221" name="Group 52"/>
            <p:cNvGrpSpPr/>
            <p:nvPr/>
          </p:nvGrpSpPr>
          <p:grpSpPr>
            <a:xfrm rot="5400000" flipH="1">
              <a:off x="1444" y="1184"/>
              <a:ext cx="56" cy="216"/>
              <a:chOff x="1936" y="2888"/>
              <a:chExt cx="56" cy="216"/>
            </a:xfrm>
          </p:grpSpPr>
          <p:sp>
            <p:nvSpPr>
              <p:cNvPr id="135238" name="Line 53"/>
              <p:cNvSpPr/>
              <p:nvPr/>
            </p:nvSpPr>
            <p:spPr>
              <a:xfrm>
                <a:off x="1964" y="2888"/>
                <a:ext cx="0" cy="162"/>
              </a:xfrm>
              <a:prstGeom prst="line">
                <a:avLst/>
              </a:prstGeom>
              <a:ln w="28575" cap="flat" cmpd="sng">
                <a:solidFill>
                  <a:srgbClr val="0033CC"/>
                </a:solidFill>
                <a:prstDash val="solid"/>
                <a:headEnd type="none" w="med" len="med"/>
                <a:tailEnd type="none" w="med" len="med"/>
              </a:ln>
            </p:spPr>
          </p:sp>
          <p:sp>
            <p:nvSpPr>
              <p:cNvPr id="135239" name="Oval 54"/>
              <p:cNvSpPr/>
              <p:nvPr/>
            </p:nvSpPr>
            <p:spPr>
              <a:xfrm flipV="1">
                <a:off x="1936" y="3048"/>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35222" name="Group 55"/>
            <p:cNvGrpSpPr/>
            <p:nvPr/>
          </p:nvGrpSpPr>
          <p:grpSpPr>
            <a:xfrm rot="5400000" flipH="1">
              <a:off x="1444" y="1424"/>
              <a:ext cx="56" cy="216"/>
              <a:chOff x="1936" y="2888"/>
              <a:chExt cx="56" cy="216"/>
            </a:xfrm>
          </p:grpSpPr>
          <p:sp>
            <p:nvSpPr>
              <p:cNvPr id="135236" name="Line 56"/>
              <p:cNvSpPr/>
              <p:nvPr/>
            </p:nvSpPr>
            <p:spPr>
              <a:xfrm>
                <a:off x="1964" y="2888"/>
                <a:ext cx="0" cy="162"/>
              </a:xfrm>
              <a:prstGeom prst="line">
                <a:avLst/>
              </a:prstGeom>
              <a:ln w="28575" cap="flat" cmpd="sng">
                <a:solidFill>
                  <a:srgbClr val="0033CC"/>
                </a:solidFill>
                <a:prstDash val="solid"/>
                <a:headEnd type="none" w="med" len="med"/>
                <a:tailEnd type="none" w="med" len="med"/>
              </a:ln>
            </p:spPr>
          </p:sp>
          <p:sp>
            <p:nvSpPr>
              <p:cNvPr id="135237" name="Oval 57"/>
              <p:cNvSpPr/>
              <p:nvPr/>
            </p:nvSpPr>
            <p:spPr>
              <a:xfrm flipV="1">
                <a:off x="1936" y="3048"/>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35223" name="Group 58"/>
            <p:cNvGrpSpPr/>
            <p:nvPr/>
          </p:nvGrpSpPr>
          <p:grpSpPr>
            <a:xfrm rot="5400000" flipH="1">
              <a:off x="1450" y="2444"/>
              <a:ext cx="56" cy="216"/>
              <a:chOff x="1936" y="2888"/>
              <a:chExt cx="56" cy="216"/>
            </a:xfrm>
          </p:grpSpPr>
          <p:sp>
            <p:nvSpPr>
              <p:cNvPr id="135234" name="Line 59"/>
              <p:cNvSpPr/>
              <p:nvPr/>
            </p:nvSpPr>
            <p:spPr>
              <a:xfrm>
                <a:off x="1964" y="2888"/>
                <a:ext cx="0" cy="162"/>
              </a:xfrm>
              <a:prstGeom prst="line">
                <a:avLst/>
              </a:prstGeom>
              <a:ln w="28575" cap="flat" cmpd="sng">
                <a:solidFill>
                  <a:srgbClr val="0033CC"/>
                </a:solidFill>
                <a:prstDash val="solid"/>
                <a:headEnd type="none" w="med" len="med"/>
                <a:tailEnd type="none" w="med" len="med"/>
              </a:ln>
            </p:spPr>
          </p:sp>
          <p:sp>
            <p:nvSpPr>
              <p:cNvPr id="135235" name="Oval 60"/>
              <p:cNvSpPr/>
              <p:nvPr/>
            </p:nvSpPr>
            <p:spPr>
              <a:xfrm flipV="1">
                <a:off x="1936" y="3048"/>
                <a:ext cx="56" cy="56"/>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35224" name="Text Box 61"/>
            <p:cNvSpPr txBox="1"/>
            <p:nvPr/>
          </p:nvSpPr>
          <p:spPr>
            <a:xfrm>
              <a:off x="3320" y="2864"/>
              <a:ext cx="31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rPr>
                <a:t>D</a:t>
              </a:r>
              <a:r>
                <a:rPr lang="en-US" altLang="zh-CN" sz="2400" b="1" baseline="-25000" dirty="0">
                  <a:solidFill>
                    <a:srgbClr val="FF0066"/>
                  </a:solidFill>
                </a:rPr>
                <a:t>0</a:t>
              </a:r>
              <a:endParaRPr lang="en-US" altLang="zh-CN" sz="2400" b="1" i="1" dirty="0">
                <a:solidFill>
                  <a:srgbClr val="FF0066"/>
                </a:solidFill>
              </a:endParaRPr>
            </a:p>
          </p:txBody>
        </p:sp>
        <p:sp>
          <p:nvSpPr>
            <p:cNvPr id="135225" name="Text Box 62"/>
            <p:cNvSpPr txBox="1"/>
            <p:nvPr/>
          </p:nvSpPr>
          <p:spPr>
            <a:xfrm>
              <a:off x="3560" y="2864"/>
              <a:ext cx="31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rPr>
                <a:t>D</a:t>
              </a:r>
              <a:r>
                <a:rPr lang="en-US" altLang="zh-CN" sz="2400" b="1" baseline="-25000" dirty="0">
                  <a:solidFill>
                    <a:srgbClr val="FF0066"/>
                  </a:solidFill>
                </a:rPr>
                <a:t>1</a:t>
              </a:r>
              <a:endParaRPr lang="en-US" altLang="zh-CN" sz="2400" b="1" i="1" dirty="0">
                <a:solidFill>
                  <a:srgbClr val="FF0066"/>
                </a:solidFill>
              </a:endParaRPr>
            </a:p>
          </p:txBody>
        </p:sp>
        <p:sp>
          <p:nvSpPr>
            <p:cNvPr id="135226" name="Text Box 63"/>
            <p:cNvSpPr txBox="1"/>
            <p:nvPr/>
          </p:nvSpPr>
          <p:spPr>
            <a:xfrm>
              <a:off x="3878" y="2858"/>
              <a:ext cx="42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rPr>
                <a:t>D</a:t>
              </a:r>
              <a:r>
                <a:rPr lang="en-US" altLang="zh-CN" sz="2400" b="1" i="1" baseline="-25000" dirty="0">
                  <a:solidFill>
                    <a:srgbClr val="FF0066"/>
                  </a:solidFill>
                </a:rPr>
                <a:t>b</a:t>
              </a:r>
              <a:r>
                <a:rPr lang="en-US" altLang="zh-CN" sz="2400" b="1" baseline="-25000" dirty="0">
                  <a:solidFill>
                    <a:srgbClr val="FF0066"/>
                  </a:solidFill>
                </a:rPr>
                <a:t>-1</a:t>
              </a:r>
              <a:endParaRPr lang="en-US" altLang="zh-CN" sz="2400" b="1" i="1" dirty="0">
                <a:solidFill>
                  <a:srgbClr val="FF0066"/>
                </a:solidFill>
              </a:endParaRPr>
            </a:p>
          </p:txBody>
        </p:sp>
        <p:sp>
          <p:nvSpPr>
            <p:cNvPr id="135227" name="Text Box 64"/>
            <p:cNvSpPr txBox="1"/>
            <p:nvPr/>
          </p:nvSpPr>
          <p:spPr>
            <a:xfrm>
              <a:off x="1562" y="1124"/>
              <a:ext cx="31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rPr>
                <a:t>A</a:t>
              </a:r>
              <a:r>
                <a:rPr lang="en-US" altLang="zh-CN" sz="2400" b="1" baseline="-25000" dirty="0">
                  <a:solidFill>
                    <a:srgbClr val="0033CC"/>
                  </a:solidFill>
                </a:rPr>
                <a:t>0</a:t>
              </a:r>
              <a:endParaRPr lang="en-US" altLang="zh-CN" sz="2400" b="1" i="1" dirty="0">
                <a:solidFill>
                  <a:srgbClr val="0033CC"/>
                </a:solidFill>
              </a:endParaRPr>
            </a:p>
          </p:txBody>
        </p:sp>
        <p:sp>
          <p:nvSpPr>
            <p:cNvPr id="135228" name="Text Box 65"/>
            <p:cNvSpPr txBox="1"/>
            <p:nvPr/>
          </p:nvSpPr>
          <p:spPr>
            <a:xfrm>
              <a:off x="1562" y="1382"/>
              <a:ext cx="31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rPr>
                <a:t>A</a:t>
              </a:r>
              <a:r>
                <a:rPr lang="en-US" altLang="zh-CN" sz="2400" b="1" baseline="-25000" dirty="0">
                  <a:solidFill>
                    <a:srgbClr val="0033CC"/>
                  </a:solidFill>
                </a:rPr>
                <a:t>1</a:t>
              </a:r>
              <a:endParaRPr lang="en-US" altLang="zh-CN" sz="2400" b="1" i="1" dirty="0">
                <a:solidFill>
                  <a:srgbClr val="0033CC"/>
                </a:solidFill>
              </a:endParaRPr>
            </a:p>
          </p:txBody>
        </p:sp>
        <p:sp>
          <p:nvSpPr>
            <p:cNvPr id="135229" name="Text Box 66"/>
            <p:cNvSpPr txBox="1"/>
            <p:nvPr/>
          </p:nvSpPr>
          <p:spPr>
            <a:xfrm>
              <a:off x="1556" y="2366"/>
              <a:ext cx="4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rPr>
                <a:t>A</a:t>
              </a:r>
              <a:r>
                <a:rPr lang="en-US" altLang="zh-CN" sz="2400" b="1" i="1" baseline="-25000" dirty="0">
                  <a:solidFill>
                    <a:srgbClr val="0033CC"/>
                  </a:solidFill>
                </a:rPr>
                <a:t>n</a:t>
              </a:r>
              <a:r>
                <a:rPr lang="en-US" altLang="zh-CN" sz="2400" b="1" baseline="-25000" dirty="0">
                  <a:solidFill>
                    <a:srgbClr val="0033CC"/>
                  </a:solidFill>
                </a:rPr>
                <a:t>-1</a:t>
              </a:r>
              <a:endParaRPr lang="en-US" altLang="zh-CN" sz="2400" b="1" i="1" dirty="0">
                <a:solidFill>
                  <a:srgbClr val="0033CC"/>
                </a:solidFill>
              </a:endParaRPr>
            </a:p>
          </p:txBody>
        </p:sp>
        <p:sp>
          <p:nvSpPr>
            <p:cNvPr id="135230" name="Text Box 67"/>
            <p:cNvSpPr txBox="1"/>
            <p:nvPr/>
          </p:nvSpPr>
          <p:spPr>
            <a:xfrm>
              <a:off x="2474" y="986"/>
              <a:ext cx="35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rPr>
                <a:t>W</a:t>
              </a:r>
              <a:r>
                <a:rPr lang="en-US" altLang="zh-CN" sz="2400" b="1" baseline="-25000" dirty="0">
                  <a:solidFill>
                    <a:srgbClr val="FF0066"/>
                  </a:solidFill>
                </a:rPr>
                <a:t>0</a:t>
              </a:r>
              <a:endParaRPr lang="en-US" altLang="zh-CN" sz="2400" b="1" i="1" dirty="0">
                <a:solidFill>
                  <a:srgbClr val="FF0066"/>
                </a:solidFill>
              </a:endParaRPr>
            </a:p>
          </p:txBody>
        </p:sp>
        <p:sp>
          <p:nvSpPr>
            <p:cNvPr id="135231" name="Text Box 68"/>
            <p:cNvSpPr txBox="1"/>
            <p:nvPr/>
          </p:nvSpPr>
          <p:spPr>
            <a:xfrm>
              <a:off x="2474" y="1196"/>
              <a:ext cx="35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rPr>
                <a:t>W</a:t>
              </a:r>
              <a:r>
                <a:rPr lang="en-US" altLang="zh-CN" sz="2400" b="1" baseline="-25000" dirty="0">
                  <a:solidFill>
                    <a:srgbClr val="FF0066"/>
                  </a:solidFill>
                </a:rPr>
                <a:t>1</a:t>
              </a:r>
              <a:endParaRPr lang="en-US" altLang="zh-CN" sz="2400" b="1" i="1" dirty="0">
                <a:solidFill>
                  <a:srgbClr val="FF0066"/>
                </a:solidFill>
              </a:endParaRPr>
            </a:p>
          </p:txBody>
        </p:sp>
        <p:sp>
          <p:nvSpPr>
            <p:cNvPr id="135232" name="Text Box 69"/>
            <p:cNvSpPr txBox="1"/>
            <p:nvPr/>
          </p:nvSpPr>
          <p:spPr>
            <a:xfrm>
              <a:off x="2468" y="1754"/>
              <a:ext cx="32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rPr>
                <a:t>W</a:t>
              </a:r>
              <a:r>
                <a:rPr lang="en-US" altLang="zh-CN" sz="2400" b="1" baseline="-25000" dirty="0">
                  <a:solidFill>
                    <a:srgbClr val="FF0066"/>
                  </a:solidFill>
                </a:rPr>
                <a:t>i</a:t>
              </a:r>
              <a:endParaRPr lang="en-US" altLang="zh-CN" sz="2400" b="1" i="1" dirty="0">
                <a:solidFill>
                  <a:srgbClr val="FF0066"/>
                </a:solidFill>
              </a:endParaRPr>
            </a:p>
          </p:txBody>
        </p:sp>
        <p:sp>
          <p:nvSpPr>
            <p:cNvPr id="135233" name="Text Box 70"/>
            <p:cNvSpPr txBox="1"/>
            <p:nvPr/>
          </p:nvSpPr>
          <p:spPr>
            <a:xfrm>
              <a:off x="2444" y="2306"/>
              <a:ext cx="52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rPr>
                <a:t>W</a:t>
              </a:r>
              <a:r>
                <a:rPr lang="en-US" altLang="zh-CN" sz="2400" b="1" baseline="-25000" dirty="0">
                  <a:solidFill>
                    <a:srgbClr val="FF0066"/>
                  </a:solidFill>
                </a:rPr>
                <a:t>2</a:t>
              </a:r>
              <a:r>
                <a:rPr lang="en-US" altLang="zh-CN" sz="1400" b="1" i="1" dirty="0">
                  <a:solidFill>
                    <a:srgbClr val="FF0066"/>
                  </a:solidFill>
                </a:rPr>
                <a:t>n</a:t>
              </a:r>
              <a:r>
                <a:rPr lang="en-US" altLang="zh-CN" sz="2800" b="1" baseline="-25000" dirty="0">
                  <a:solidFill>
                    <a:srgbClr val="FF0066"/>
                  </a:solidFill>
                </a:rPr>
                <a:t>-</a:t>
              </a:r>
              <a:r>
                <a:rPr lang="en-US" altLang="zh-CN" sz="2400" b="1" baseline="-25000" dirty="0">
                  <a:solidFill>
                    <a:srgbClr val="FF0066"/>
                  </a:solidFill>
                </a:rPr>
                <a:t>1</a:t>
              </a:r>
              <a:endParaRPr lang="en-US" altLang="zh-CN" sz="2800" b="1" i="1" dirty="0">
                <a:solidFill>
                  <a:srgbClr val="FF0066"/>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74434"/>
                                        </p:tgtEl>
                                        <p:attrNameLst>
                                          <p:attrName>style.visibility</p:attrName>
                                        </p:attrNameLst>
                                      </p:cBhvr>
                                      <p:to>
                                        <p:strVal val="visible"/>
                                      </p:to>
                                    </p:set>
                                    <p:animEffect transition="in" filter="wipe(left)">
                                      <p:cBhvr>
                                        <p:cTn id="7" dur="75"/>
                                        <p:tgtEl>
                                          <p:spTgt spid="27443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274442"/>
                                        </p:tgtEl>
                                        <p:attrNameLst>
                                          <p:attrName>style.visibility</p:attrName>
                                        </p:attrNameLst>
                                      </p:cBhvr>
                                      <p:to>
                                        <p:strVal val="visible"/>
                                      </p:to>
                                    </p:set>
                                    <p:anim calcmode="lin" valueType="num">
                                      <p:cBhvr>
                                        <p:cTn id="12" dur="500" fill="hold"/>
                                        <p:tgtEl>
                                          <p:spTgt spid="274442"/>
                                        </p:tgtEl>
                                        <p:attrNameLst>
                                          <p:attrName>ppt_x</p:attrName>
                                        </p:attrNameLst>
                                      </p:cBhvr>
                                      <p:tavLst>
                                        <p:tav tm="0">
                                          <p:val>
                                            <p:strVal val="#ppt_x-#ppt_w/2"/>
                                          </p:val>
                                        </p:tav>
                                        <p:tav tm="100000">
                                          <p:val>
                                            <p:strVal val="#ppt_x"/>
                                          </p:val>
                                        </p:tav>
                                      </p:tavLst>
                                    </p:anim>
                                    <p:anim calcmode="lin" valueType="num">
                                      <p:cBhvr>
                                        <p:cTn id="13" dur="500" fill="hold"/>
                                        <p:tgtEl>
                                          <p:spTgt spid="274442"/>
                                        </p:tgtEl>
                                        <p:attrNameLst>
                                          <p:attrName>ppt_y</p:attrName>
                                        </p:attrNameLst>
                                      </p:cBhvr>
                                      <p:tavLst>
                                        <p:tav tm="0">
                                          <p:val>
                                            <p:strVal val="#ppt_y"/>
                                          </p:val>
                                        </p:tav>
                                        <p:tav tm="100000">
                                          <p:val>
                                            <p:strVal val="#ppt_y"/>
                                          </p:val>
                                        </p:tav>
                                      </p:tavLst>
                                    </p:anim>
                                    <p:anim calcmode="lin" valueType="num">
                                      <p:cBhvr>
                                        <p:cTn id="14" dur="500" fill="hold"/>
                                        <p:tgtEl>
                                          <p:spTgt spid="274442"/>
                                        </p:tgtEl>
                                        <p:attrNameLst>
                                          <p:attrName>ppt_w</p:attrName>
                                        </p:attrNameLst>
                                      </p:cBhvr>
                                      <p:tavLst>
                                        <p:tav tm="0">
                                          <p:val>
                                            <p:fltVal val="0"/>
                                          </p:val>
                                        </p:tav>
                                        <p:tav tm="100000">
                                          <p:val>
                                            <p:strVal val="#ppt_w"/>
                                          </p:val>
                                        </p:tav>
                                      </p:tavLst>
                                    </p:anim>
                                    <p:anim calcmode="lin" valueType="num">
                                      <p:cBhvr>
                                        <p:cTn id="15" dur="500" fill="hold"/>
                                        <p:tgtEl>
                                          <p:spTgt spid="274442"/>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74441"/>
                                        </p:tgtEl>
                                        <p:attrNameLst>
                                          <p:attrName>style.visibility</p:attrName>
                                        </p:attrNameLst>
                                      </p:cBhvr>
                                      <p:to>
                                        <p:strVal val="visible"/>
                                      </p:to>
                                    </p:set>
                                    <p:anim calcmode="lin" valueType="num">
                                      <p:cBhvr>
                                        <p:cTn id="20" dur="500" fill="hold"/>
                                        <p:tgtEl>
                                          <p:spTgt spid="274441"/>
                                        </p:tgtEl>
                                        <p:attrNameLst>
                                          <p:attrName>ppt_w</p:attrName>
                                        </p:attrNameLst>
                                      </p:cBhvr>
                                      <p:tavLst>
                                        <p:tav tm="0">
                                          <p:val>
                                            <p:fltVal val="0"/>
                                          </p:val>
                                        </p:tav>
                                        <p:tav tm="100000">
                                          <p:val>
                                            <p:strVal val="#ppt_w"/>
                                          </p:val>
                                        </p:tav>
                                      </p:tavLst>
                                    </p:anim>
                                    <p:anim calcmode="lin" valueType="num">
                                      <p:cBhvr>
                                        <p:cTn id="21" dur="500" fill="hold"/>
                                        <p:tgtEl>
                                          <p:spTgt spid="274441"/>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274436"/>
                                        </p:tgtEl>
                                        <p:attrNameLst>
                                          <p:attrName>style.visibility</p:attrName>
                                        </p:attrNameLst>
                                      </p:cBhvr>
                                      <p:to>
                                        <p:strVal val="visible"/>
                                      </p:to>
                                    </p:set>
                                    <p:anim calcmode="lin" valueType="num">
                                      <p:cBhvr>
                                        <p:cTn id="26" dur="500" fill="hold"/>
                                        <p:tgtEl>
                                          <p:spTgt spid="274436"/>
                                        </p:tgtEl>
                                        <p:attrNameLst>
                                          <p:attrName>ppt_w</p:attrName>
                                        </p:attrNameLst>
                                      </p:cBhvr>
                                      <p:tavLst>
                                        <p:tav tm="0">
                                          <p:val>
                                            <p:fltVal val="0"/>
                                          </p:val>
                                        </p:tav>
                                        <p:tav tm="100000">
                                          <p:val>
                                            <p:strVal val="#ppt_w"/>
                                          </p:val>
                                        </p:tav>
                                      </p:tavLst>
                                    </p:anim>
                                    <p:anim calcmode="lin" valueType="num">
                                      <p:cBhvr>
                                        <p:cTn id="27" dur="500" fill="hold"/>
                                        <p:tgtEl>
                                          <p:spTgt spid="274436"/>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74439"/>
                                        </p:tgtEl>
                                        <p:attrNameLst>
                                          <p:attrName>style.visibility</p:attrName>
                                        </p:attrNameLst>
                                      </p:cBhvr>
                                      <p:to>
                                        <p:strVal val="visible"/>
                                      </p:to>
                                    </p:set>
                                    <p:animEffect transition="in" filter="wipe(left)">
                                      <p:cBhvr>
                                        <p:cTn id="32" dur="75"/>
                                        <p:tgtEl>
                                          <p:spTgt spid="2744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0"/>
                                  </p:iterate>
                                  <p:childTnLst>
                                    <p:set>
                                      <p:cBhvr>
                                        <p:cTn id="36" dur="1" fill="hold">
                                          <p:stCondLst>
                                            <p:cond delay="0"/>
                                          </p:stCondLst>
                                        </p:cTn>
                                        <p:tgtEl>
                                          <p:spTgt spid="274435">
                                            <p:txEl>
                                              <p:pRg st="0" end="0"/>
                                            </p:txEl>
                                          </p:spTgt>
                                        </p:tgtEl>
                                        <p:attrNameLst>
                                          <p:attrName>style.visibility</p:attrName>
                                        </p:attrNameLst>
                                      </p:cBhvr>
                                      <p:to>
                                        <p:strVal val="visible"/>
                                      </p:to>
                                    </p:set>
                                    <p:animEffect transition="in" filter="wipe(left)">
                                      <p:cBhvr>
                                        <p:cTn id="37" dur="75"/>
                                        <p:tgtEl>
                                          <p:spTgt spid="27443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74437"/>
                                        </p:tgtEl>
                                        <p:attrNameLst>
                                          <p:attrName>style.visibility</p:attrName>
                                        </p:attrNameLst>
                                      </p:cBhvr>
                                      <p:to>
                                        <p:strVal val="visible"/>
                                      </p:to>
                                    </p:set>
                                    <p:animEffect transition="in" filter="dissolve">
                                      <p:cBhvr>
                                        <p:cTn id="42" dur="500"/>
                                        <p:tgtEl>
                                          <p:spTgt spid="27443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4438"/>
                                        </p:tgtEl>
                                        <p:attrNameLst>
                                          <p:attrName>style.visibility</p:attrName>
                                        </p:attrNameLst>
                                      </p:cBhvr>
                                      <p:to>
                                        <p:strVal val="visible"/>
                                      </p:to>
                                    </p:set>
                                    <p:animEffect transition="in" filter="dissolve">
                                      <p:cBhvr>
                                        <p:cTn id="47" dur="500"/>
                                        <p:tgtEl>
                                          <p:spTgt spid="2744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0"/>
                                  </p:iterate>
                                  <p:childTnLst>
                                    <p:set>
                                      <p:cBhvr>
                                        <p:cTn id="51" dur="1" fill="hold">
                                          <p:stCondLst>
                                            <p:cond delay="0"/>
                                          </p:stCondLst>
                                        </p:cTn>
                                        <p:tgtEl>
                                          <p:spTgt spid="274440"/>
                                        </p:tgtEl>
                                        <p:attrNameLst>
                                          <p:attrName>style.visibility</p:attrName>
                                        </p:attrNameLst>
                                      </p:cBhvr>
                                      <p:to>
                                        <p:strVal val="visible"/>
                                      </p:to>
                                    </p:set>
                                    <p:animEffect transition="in" filter="wipe(left)">
                                      <p:cBhvr>
                                        <p:cTn id="52" dur="75"/>
                                        <p:tgtEl>
                                          <p:spTgt spid="274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p:bldP spid="274435" grpId="0" build="p"/>
      <p:bldP spid="274436" grpId="0" animBg="1"/>
      <p:bldP spid="274437" grpId="0" animBg="1"/>
      <p:bldP spid="274438" grpId="0" animBg="1"/>
      <p:bldP spid="274439" grpId="0"/>
      <p:bldP spid="274440" grpId="0"/>
      <p:bldP spid="27444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122</a:t>
            </a:fld>
            <a:r>
              <a:rPr lang="zh-CN" altLang="en-US" sz="1400" dirty="0"/>
              <a:t>）</a:t>
            </a:r>
          </a:p>
        </p:txBody>
      </p:sp>
      <p:sp>
        <p:nvSpPr>
          <p:cNvPr id="275458" name="Text Box 2"/>
          <p:cNvSpPr txBox="1"/>
          <p:nvPr/>
        </p:nvSpPr>
        <p:spPr>
          <a:xfrm>
            <a:off x="769938" y="687388"/>
            <a:ext cx="555466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2. </a:t>
            </a:r>
            <a:r>
              <a:rPr lang="zh-CN" altLang="en-US" sz="2800" b="1" dirty="0"/>
              <a:t>逻辑结构示意图</a:t>
            </a:r>
          </a:p>
        </p:txBody>
      </p:sp>
      <p:sp>
        <p:nvSpPr>
          <p:cNvPr id="275459" name="Text Box 3"/>
          <p:cNvSpPr txBox="1"/>
          <p:nvPr/>
        </p:nvSpPr>
        <p:spPr>
          <a:xfrm>
            <a:off x="765175" y="1157288"/>
            <a:ext cx="74644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chemeClr val="accent2"/>
                </a:solidFill>
              </a:rPr>
              <a:t>(1) </a:t>
            </a:r>
            <a:r>
              <a:rPr lang="zh-CN" altLang="en-US" sz="2800" b="1" dirty="0">
                <a:solidFill>
                  <a:schemeClr val="accent2"/>
                </a:solidFill>
              </a:rPr>
              <a:t>中大规模集成电路中门电路的简化画法</a:t>
            </a:r>
          </a:p>
        </p:txBody>
      </p:sp>
      <p:sp>
        <p:nvSpPr>
          <p:cNvPr id="275460" name="Text Box 4"/>
          <p:cNvSpPr txBox="1"/>
          <p:nvPr/>
        </p:nvSpPr>
        <p:spPr>
          <a:xfrm>
            <a:off x="1563688" y="4811713"/>
            <a:ext cx="727551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zh-CN" sz="2800" b="1" dirty="0"/>
              <a:t>连上且为硬连接，不能通过编程改变</a:t>
            </a:r>
            <a:endParaRPr lang="zh-CN" altLang="en-US" sz="2800" b="1" dirty="0"/>
          </a:p>
        </p:txBody>
      </p:sp>
      <p:sp>
        <p:nvSpPr>
          <p:cNvPr id="275461" name="Text Box 5"/>
          <p:cNvSpPr txBox="1"/>
          <p:nvPr/>
        </p:nvSpPr>
        <p:spPr>
          <a:xfrm>
            <a:off x="1538288" y="5354638"/>
            <a:ext cx="760571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t>编程连接，可以通过编程将其断开</a:t>
            </a:r>
          </a:p>
        </p:txBody>
      </p:sp>
      <p:sp>
        <p:nvSpPr>
          <p:cNvPr id="275462" name="Text Box 6"/>
          <p:cNvSpPr txBox="1"/>
          <p:nvPr/>
        </p:nvSpPr>
        <p:spPr>
          <a:xfrm>
            <a:off x="1571625" y="5908675"/>
            <a:ext cx="33051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t>断开</a:t>
            </a:r>
          </a:p>
        </p:txBody>
      </p:sp>
      <p:grpSp>
        <p:nvGrpSpPr>
          <p:cNvPr id="275463" name="Group 7"/>
          <p:cNvGrpSpPr/>
          <p:nvPr/>
        </p:nvGrpSpPr>
        <p:grpSpPr>
          <a:xfrm>
            <a:off x="1195388" y="2212975"/>
            <a:ext cx="3086100" cy="831850"/>
            <a:chOff x="500" y="1394"/>
            <a:chExt cx="1944" cy="524"/>
          </a:xfrm>
        </p:grpSpPr>
        <p:sp>
          <p:nvSpPr>
            <p:cNvPr id="136269" name="Line 8"/>
            <p:cNvSpPr/>
            <p:nvPr/>
          </p:nvSpPr>
          <p:spPr>
            <a:xfrm flipH="1">
              <a:off x="500" y="1657"/>
              <a:ext cx="1048" cy="0"/>
            </a:xfrm>
            <a:prstGeom prst="line">
              <a:avLst/>
            </a:prstGeom>
            <a:ln w="28575" cap="flat" cmpd="sng">
              <a:solidFill>
                <a:srgbClr val="0033CC"/>
              </a:solidFill>
              <a:prstDash val="solid"/>
              <a:headEnd type="none" w="med" len="med"/>
              <a:tailEnd type="none" w="med" len="med"/>
            </a:ln>
          </p:spPr>
        </p:sp>
        <p:sp>
          <p:nvSpPr>
            <p:cNvPr id="136270" name="Line 9"/>
            <p:cNvSpPr/>
            <p:nvPr/>
          </p:nvSpPr>
          <p:spPr>
            <a:xfrm>
              <a:off x="720" y="1394"/>
              <a:ext cx="0" cy="524"/>
            </a:xfrm>
            <a:prstGeom prst="line">
              <a:avLst/>
            </a:prstGeom>
            <a:ln w="28575" cap="flat" cmpd="sng">
              <a:solidFill>
                <a:srgbClr val="0033CC"/>
              </a:solidFill>
              <a:prstDash val="solid"/>
              <a:headEnd type="none" w="med" len="med"/>
              <a:tailEnd type="none" w="med" len="med"/>
            </a:ln>
          </p:spPr>
        </p:sp>
        <p:sp>
          <p:nvSpPr>
            <p:cNvPr id="136271" name="Line 10"/>
            <p:cNvSpPr/>
            <p:nvPr/>
          </p:nvSpPr>
          <p:spPr>
            <a:xfrm>
              <a:off x="905" y="1394"/>
              <a:ext cx="0" cy="524"/>
            </a:xfrm>
            <a:prstGeom prst="line">
              <a:avLst/>
            </a:prstGeom>
            <a:ln w="28575" cap="flat" cmpd="sng">
              <a:solidFill>
                <a:srgbClr val="0033CC"/>
              </a:solidFill>
              <a:prstDash val="solid"/>
              <a:headEnd type="none" w="med" len="med"/>
              <a:tailEnd type="none" w="med" len="med"/>
            </a:ln>
          </p:spPr>
        </p:sp>
        <p:sp>
          <p:nvSpPr>
            <p:cNvPr id="136272" name="Line 11"/>
            <p:cNvSpPr/>
            <p:nvPr/>
          </p:nvSpPr>
          <p:spPr>
            <a:xfrm>
              <a:off x="1090" y="1394"/>
              <a:ext cx="0" cy="524"/>
            </a:xfrm>
            <a:prstGeom prst="line">
              <a:avLst/>
            </a:prstGeom>
            <a:ln w="28575" cap="flat" cmpd="sng">
              <a:solidFill>
                <a:srgbClr val="0033CC"/>
              </a:solidFill>
              <a:prstDash val="solid"/>
              <a:headEnd type="none" w="med" len="med"/>
              <a:tailEnd type="none" w="med" len="med"/>
            </a:ln>
          </p:spPr>
        </p:sp>
        <p:sp>
          <p:nvSpPr>
            <p:cNvPr id="136273" name="Line 12"/>
            <p:cNvSpPr/>
            <p:nvPr/>
          </p:nvSpPr>
          <p:spPr>
            <a:xfrm>
              <a:off x="1276" y="1394"/>
              <a:ext cx="0" cy="524"/>
            </a:xfrm>
            <a:prstGeom prst="line">
              <a:avLst/>
            </a:prstGeom>
            <a:ln w="28575" cap="flat" cmpd="sng">
              <a:solidFill>
                <a:srgbClr val="0033CC"/>
              </a:solidFill>
              <a:prstDash val="solid"/>
              <a:headEnd type="none" w="med" len="med"/>
              <a:tailEnd type="none" w="med" len="med"/>
            </a:ln>
          </p:spPr>
        </p:sp>
        <p:sp>
          <p:nvSpPr>
            <p:cNvPr id="136274" name="Oval 13"/>
            <p:cNvSpPr/>
            <p:nvPr/>
          </p:nvSpPr>
          <p:spPr>
            <a:xfrm>
              <a:off x="693" y="1625"/>
              <a:ext cx="57" cy="57"/>
            </a:xfrm>
            <a:prstGeom prst="ellipse">
              <a:avLst/>
            </a:prstGeom>
            <a:solidFill>
              <a:srgbClr val="FF0066"/>
            </a:solidFill>
            <a:ln w="2857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75" name="Oval 14"/>
            <p:cNvSpPr/>
            <p:nvPr/>
          </p:nvSpPr>
          <p:spPr>
            <a:xfrm>
              <a:off x="1249" y="1625"/>
              <a:ext cx="57" cy="57"/>
            </a:xfrm>
            <a:prstGeom prst="ellipse">
              <a:avLst/>
            </a:prstGeom>
            <a:solidFill>
              <a:srgbClr val="FF0066"/>
            </a:solidFill>
            <a:ln w="2857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36276" name="Group 15"/>
            <p:cNvGrpSpPr/>
            <p:nvPr/>
          </p:nvGrpSpPr>
          <p:grpSpPr>
            <a:xfrm>
              <a:off x="869" y="1616"/>
              <a:ext cx="68" cy="84"/>
              <a:chOff x="504" y="2098"/>
              <a:chExt cx="68" cy="84"/>
            </a:xfrm>
          </p:grpSpPr>
          <p:sp>
            <p:nvSpPr>
              <p:cNvPr id="136280" name="Line 16"/>
              <p:cNvSpPr/>
              <p:nvPr/>
            </p:nvSpPr>
            <p:spPr>
              <a:xfrm rot="-687602" flipH="1" flipV="1">
                <a:off x="509" y="2098"/>
                <a:ext cx="56" cy="84"/>
              </a:xfrm>
              <a:prstGeom prst="line">
                <a:avLst/>
              </a:prstGeom>
              <a:ln w="28575" cap="flat" cmpd="sng">
                <a:solidFill>
                  <a:srgbClr val="FF0066"/>
                </a:solidFill>
                <a:prstDash val="solid"/>
                <a:headEnd type="none" w="med" len="med"/>
                <a:tailEnd type="none" w="med" len="med"/>
              </a:ln>
            </p:spPr>
          </p:sp>
          <p:sp>
            <p:nvSpPr>
              <p:cNvPr id="136281" name="Line 17"/>
              <p:cNvSpPr/>
              <p:nvPr/>
            </p:nvSpPr>
            <p:spPr>
              <a:xfrm rot="190789" flipH="1">
                <a:off x="504" y="2101"/>
                <a:ext cx="68" cy="76"/>
              </a:xfrm>
              <a:prstGeom prst="line">
                <a:avLst/>
              </a:prstGeom>
              <a:ln w="28575" cap="flat" cmpd="sng">
                <a:solidFill>
                  <a:srgbClr val="FF0066"/>
                </a:solidFill>
                <a:prstDash val="solid"/>
                <a:headEnd type="none" w="med" len="med"/>
                <a:tailEnd type="none" w="med" len="med"/>
              </a:ln>
            </p:spPr>
          </p:sp>
        </p:grpSp>
        <p:sp>
          <p:nvSpPr>
            <p:cNvPr id="136277" name="Line 18"/>
            <p:cNvSpPr/>
            <p:nvPr/>
          </p:nvSpPr>
          <p:spPr>
            <a:xfrm>
              <a:off x="2020" y="1657"/>
              <a:ext cx="365" cy="0"/>
            </a:xfrm>
            <a:prstGeom prst="line">
              <a:avLst/>
            </a:prstGeom>
            <a:ln w="28575" cap="flat" cmpd="sng">
              <a:solidFill>
                <a:srgbClr val="0033CC"/>
              </a:solidFill>
              <a:prstDash val="solid"/>
              <a:headEnd type="none" w="med" len="med"/>
              <a:tailEnd type="none" w="med" len="med"/>
            </a:ln>
          </p:spPr>
        </p:sp>
        <p:sp>
          <p:nvSpPr>
            <p:cNvPr id="136278" name="Oval 19"/>
            <p:cNvSpPr/>
            <p:nvPr/>
          </p:nvSpPr>
          <p:spPr>
            <a:xfrm>
              <a:off x="2384" y="1624"/>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79" name="AutoShape 20"/>
            <p:cNvSpPr/>
            <p:nvPr/>
          </p:nvSpPr>
          <p:spPr>
            <a:xfrm>
              <a:off x="1558" y="1478"/>
              <a:ext cx="471" cy="346"/>
            </a:xfrm>
            <a:prstGeom prst="flowChartDelay">
              <a:avLst/>
            </a:prstGeom>
            <a:noFill/>
            <a:ln w="38100" cap="flat" cmpd="sng">
              <a:solidFill>
                <a:schemeClr val="accent2"/>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aphicFrame>
        <p:nvGraphicFramePr>
          <p:cNvPr id="275477" name="Object 21"/>
          <p:cNvGraphicFramePr>
            <a:graphicFrameLocks noChangeAspect="1"/>
          </p:cNvGraphicFramePr>
          <p:nvPr/>
        </p:nvGraphicFramePr>
        <p:xfrm>
          <a:off x="3257550" y="2882900"/>
          <a:ext cx="1879600" cy="382588"/>
        </p:xfrm>
        <a:graphic>
          <a:graphicData uri="http://schemas.openxmlformats.org/presentationml/2006/ole">
            <mc:AlternateContent xmlns:mc="http://schemas.openxmlformats.org/markup-compatibility/2006">
              <mc:Choice xmlns:v="urn:schemas-microsoft-com:vml" Requires="v">
                <p:oleObj spid="_x0000_s74793" r:id="rId4" imgW="598805" imgH="51435" progId="Equation.3">
                  <p:embed/>
                </p:oleObj>
              </mc:Choice>
              <mc:Fallback>
                <p:oleObj r:id="rId4" imgW="598805" imgH="51435" progId="Equation.3">
                  <p:embed/>
                  <p:pic>
                    <p:nvPicPr>
                      <p:cNvPr id="0" name="图片 3107"/>
                      <p:cNvPicPr/>
                      <p:nvPr/>
                    </p:nvPicPr>
                    <p:blipFill>
                      <a:blip r:embed="rId5">
                        <a:clrChange>
                          <a:clrFrom>
                            <a:srgbClr val="000000"/>
                          </a:clrFrom>
                          <a:clrTo>
                            <a:srgbClr val="FF0066"/>
                          </a:clrTo>
                        </a:clrChange>
                      </a:blip>
                      <a:stretch>
                        <a:fillRect/>
                      </a:stretch>
                    </p:blipFill>
                    <p:spPr>
                      <a:xfrm>
                        <a:off x="3257550" y="2882900"/>
                        <a:ext cx="1879600" cy="382588"/>
                      </a:xfrm>
                      <a:prstGeom prst="rect">
                        <a:avLst/>
                      </a:prstGeom>
                      <a:noFill/>
                      <a:ln w="38100">
                        <a:noFill/>
                        <a:miter/>
                      </a:ln>
                    </p:spPr>
                  </p:pic>
                </p:oleObj>
              </mc:Fallback>
            </mc:AlternateContent>
          </a:graphicData>
        </a:graphic>
      </p:graphicFrame>
      <p:grpSp>
        <p:nvGrpSpPr>
          <p:cNvPr id="275478" name="Group 22"/>
          <p:cNvGrpSpPr/>
          <p:nvPr/>
        </p:nvGrpSpPr>
        <p:grpSpPr>
          <a:xfrm>
            <a:off x="1260475" y="1611313"/>
            <a:ext cx="1495425" cy="520700"/>
            <a:chOff x="541" y="1015"/>
            <a:chExt cx="942" cy="328"/>
          </a:xfrm>
        </p:grpSpPr>
        <p:sp>
          <p:nvSpPr>
            <p:cNvPr id="136265" name="Text Box 23"/>
            <p:cNvSpPr txBox="1"/>
            <p:nvPr/>
          </p:nvSpPr>
          <p:spPr>
            <a:xfrm>
              <a:off x="541" y="1015"/>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A</a:t>
              </a:r>
            </a:p>
          </p:txBody>
        </p:sp>
        <p:sp>
          <p:nvSpPr>
            <p:cNvPr id="136266" name="Text Box 24"/>
            <p:cNvSpPr txBox="1"/>
            <p:nvPr/>
          </p:nvSpPr>
          <p:spPr>
            <a:xfrm>
              <a:off x="767" y="1016"/>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B</a:t>
              </a:r>
            </a:p>
          </p:txBody>
        </p:sp>
        <p:sp>
          <p:nvSpPr>
            <p:cNvPr id="136267" name="Text Box 25"/>
            <p:cNvSpPr txBox="1"/>
            <p:nvPr/>
          </p:nvSpPr>
          <p:spPr>
            <a:xfrm>
              <a:off x="1219" y="1015"/>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D</a:t>
              </a:r>
            </a:p>
          </p:txBody>
        </p:sp>
        <p:sp>
          <p:nvSpPr>
            <p:cNvPr id="136268" name="Text Box 26"/>
            <p:cNvSpPr txBox="1"/>
            <p:nvPr/>
          </p:nvSpPr>
          <p:spPr>
            <a:xfrm>
              <a:off x="993" y="1016"/>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C</a:t>
              </a:r>
            </a:p>
          </p:txBody>
        </p:sp>
      </p:grpSp>
      <p:sp>
        <p:nvSpPr>
          <p:cNvPr id="275483" name="AutoShape 27"/>
          <p:cNvSpPr/>
          <p:nvPr/>
        </p:nvSpPr>
        <p:spPr>
          <a:xfrm>
            <a:off x="4718050" y="2546350"/>
            <a:ext cx="652463" cy="158750"/>
          </a:xfrm>
          <a:prstGeom prst="notchedRightArrow">
            <a:avLst>
              <a:gd name="adj1" fmla="val 50000"/>
              <a:gd name="adj2" fmla="val 102750"/>
            </a:avLst>
          </a:prstGeom>
          <a:solidFill>
            <a:srgbClr val="FF0066"/>
          </a:solidFill>
          <a:ln w="28575" cap="flat" cmpd="sng">
            <a:solidFill>
              <a:srgbClr val="FF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275484" name="Group 28"/>
          <p:cNvGrpSpPr/>
          <p:nvPr/>
        </p:nvGrpSpPr>
        <p:grpSpPr>
          <a:xfrm>
            <a:off x="1009650" y="4819650"/>
            <a:ext cx="447675" cy="439738"/>
            <a:chOff x="383" y="3036"/>
            <a:chExt cx="282" cy="277"/>
          </a:xfrm>
        </p:grpSpPr>
        <p:sp>
          <p:nvSpPr>
            <p:cNvPr id="136262" name="Line 29"/>
            <p:cNvSpPr/>
            <p:nvPr/>
          </p:nvSpPr>
          <p:spPr>
            <a:xfrm>
              <a:off x="383" y="3176"/>
              <a:ext cx="282" cy="0"/>
            </a:xfrm>
            <a:prstGeom prst="line">
              <a:avLst/>
            </a:prstGeom>
            <a:ln w="28575" cap="flat" cmpd="sng">
              <a:solidFill>
                <a:schemeClr val="accent2"/>
              </a:solidFill>
              <a:prstDash val="solid"/>
              <a:headEnd type="none" w="med" len="med"/>
              <a:tailEnd type="none" w="med" len="med"/>
            </a:ln>
          </p:spPr>
        </p:sp>
        <p:sp>
          <p:nvSpPr>
            <p:cNvPr id="136263" name="Line 30"/>
            <p:cNvSpPr/>
            <p:nvPr/>
          </p:nvSpPr>
          <p:spPr>
            <a:xfrm flipH="1">
              <a:off x="527" y="3036"/>
              <a:ext cx="1" cy="277"/>
            </a:xfrm>
            <a:prstGeom prst="line">
              <a:avLst/>
            </a:prstGeom>
            <a:ln w="28575" cap="flat" cmpd="sng">
              <a:solidFill>
                <a:schemeClr val="accent2"/>
              </a:solidFill>
              <a:prstDash val="solid"/>
              <a:headEnd type="none" w="med" len="med"/>
              <a:tailEnd type="none" w="med" len="med"/>
            </a:ln>
          </p:spPr>
        </p:sp>
        <p:sp>
          <p:nvSpPr>
            <p:cNvPr id="136264" name="Oval 31"/>
            <p:cNvSpPr/>
            <p:nvPr/>
          </p:nvSpPr>
          <p:spPr>
            <a:xfrm>
              <a:off x="469" y="3119"/>
              <a:ext cx="113" cy="113"/>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275488" name="Group 32"/>
          <p:cNvGrpSpPr/>
          <p:nvPr/>
        </p:nvGrpSpPr>
        <p:grpSpPr>
          <a:xfrm>
            <a:off x="1028700" y="5929313"/>
            <a:ext cx="422275" cy="409575"/>
            <a:chOff x="395" y="3735"/>
            <a:chExt cx="266" cy="258"/>
          </a:xfrm>
        </p:grpSpPr>
        <p:sp>
          <p:nvSpPr>
            <p:cNvPr id="136260" name="Line 33"/>
            <p:cNvSpPr/>
            <p:nvPr/>
          </p:nvSpPr>
          <p:spPr>
            <a:xfrm>
              <a:off x="395" y="3861"/>
              <a:ext cx="266" cy="1"/>
            </a:xfrm>
            <a:prstGeom prst="line">
              <a:avLst/>
            </a:prstGeom>
            <a:ln w="28575" cap="flat" cmpd="sng">
              <a:solidFill>
                <a:schemeClr val="accent2"/>
              </a:solidFill>
              <a:prstDash val="solid"/>
              <a:headEnd type="none" w="med" len="med"/>
              <a:tailEnd type="none" w="med" len="med"/>
            </a:ln>
          </p:spPr>
        </p:sp>
        <p:sp>
          <p:nvSpPr>
            <p:cNvPr id="136261" name="Line 34"/>
            <p:cNvSpPr/>
            <p:nvPr/>
          </p:nvSpPr>
          <p:spPr>
            <a:xfrm flipH="1">
              <a:off x="534" y="3735"/>
              <a:ext cx="1" cy="258"/>
            </a:xfrm>
            <a:prstGeom prst="line">
              <a:avLst/>
            </a:prstGeom>
            <a:ln w="28575" cap="flat" cmpd="sng">
              <a:solidFill>
                <a:schemeClr val="accent2"/>
              </a:solidFill>
              <a:prstDash val="solid"/>
              <a:headEnd type="none" w="med" len="med"/>
              <a:tailEnd type="none" w="med" len="med"/>
            </a:ln>
          </p:spPr>
        </p:sp>
      </p:grpSp>
      <p:grpSp>
        <p:nvGrpSpPr>
          <p:cNvPr id="275491" name="Group 35"/>
          <p:cNvGrpSpPr/>
          <p:nvPr/>
        </p:nvGrpSpPr>
        <p:grpSpPr>
          <a:xfrm>
            <a:off x="5857875" y="2000250"/>
            <a:ext cx="2609850" cy="1312863"/>
            <a:chOff x="2370" y="1861"/>
            <a:chExt cx="1644" cy="827"/>
          </a:xfrm>
        </p:grpSpPr>
        <p:sp>
          <p:nvSpPr>
            <p:cNvPr id="136245" name="Line 36"/>
            <p:cNvSpPr/>
            <p:nvPr/>
          </p:nvSpPr>
          <p:spPr>
            <a:xfrm>
              <a:off x="3424" y="2283"/>
              <a:ext cx="228" cy="0"/>
            </a:xfrm>
            <a:prstGeom prst="line">
              <a:avLst/>
            </a:prstGeom>
            <a:ln w="28575" cap="flat" cmpd="sng">
              <a:solidFill>
                <a:srgbClr val="0033CC"/>
              </a:solidFill>
              <a:prstDash val="solid"/>
              <a:headEnd type="none" w="med" len="med"/>
              <a:tailEnd type="none" w="med" len="med"/>
            </a:ln>
          </p:spPr>
        </p:sp>
        <p:sp>
          <p:nvSpPr>
            <p:cNvPr id="136246" name="Oval 37"/>
            <p:cNvSpPr/>
            <p:nvPr/>
          </p:nvSpPr>
          <p:spPr>
            <a:xfrm>
              <a:off x="2679" y="2081"/>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47" name="Oval 38"/>
            <p:cNvSpPr/>
            <p:nvPr/>
          </p:nvSpPr>
          <p:spPr>
            <a:xfrm>
              <a:off x="3653" y="2252"/>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48" name="Line 39"/>
            <p:cNvSpPr/>
            <p:nvPr/>
          </p:nvSpPr>
          <p:spPr>
            <a:xfrm flipH="1">
              <a:off x="2734" y="2112"/>
              <a:ext cx="276" cy="0"/>
            </a:xfrm>
            <a:prstGeom prst="line">
              <a:avLst/>
            </a:prstGeom>
            <a:ln w="28575" cap="flat" cmpd="sng">
              <a:solidFill>
                <a:srgbClr val="0033CC"/>
              </a:solidFill>
              <a:prstDash val="solid"/>
              <a:headEnd type="none" w="med" len="med"/>
              <a:tailEnd type="none" w="med" len="med"/>
            </a:ln>
          </p:spPr>
        </p:sp>
        <p:sp>
          <p:nvSpPr>
            <p:cNvPr id="136249" name="Oval 40"/>
            <p:cNvSpPr/>
            <p:nvPr/>
          </p:nvSpPr>
          <p:spPr>
            <a:xfrm>
              <a:off x="2679" y="2255"/>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50" name="Line 41"/>
            <p:cNvSpPr/>
            <p:nvPr/>
          </p:nvSpPr>
          <p:spPr>
            <a:xfrm flipH="1">
              <a:off x="2734" y="2286"/>
              <a:ext cx="276" cy="0"/>
            </a:xfrm>
            <a:prstGeom prst="line">
              <a:avLst/>
            </a:prstGeom>
            <a:ln w="28575" cap="flat" cmpd="sng">
              <a:solidFill>
                <a:srgbClr val="0033CC"/>
              </a:solidFill>
              <a:prstDash val="solid"/>
              <a:headEnd type="none" w="med" len="med"/>
              <a:tailEnd type="none" w="med" len="med"/>
            </a:ln>
          </p:spPr>
        </p:sp>
        <p:sp>
          <p:nvSpPr>
            <p:cNvPr id="136251" name="Oval 42"/>
            <p:cNvSpPr/>
            <p:nvPr/>
          </p:nvSpPr>
          <p:spPr>
            <a:xfrm>
              <a:off x="2679" y="2433"/>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52" name="Line 43"/>
            <p:cNvSpPr/>
            <p:nvPr/>
          </p:nvSpPr>
          <p:spPr>
            <a:xfrm flipH="1">
              <a:off x="2734" y="2464"/>
              <a:ext cx="276" cy="0"/>
            </a:xfrm>
            <a:prstGeom prst="line">
              <a:avLst/>
            </a:prstGeom>
            <a:ln w="28575" cap="flat" cmpd="sng">
              <a:solidFill>
                <a:srgbClr val="0033CC"/>
              </a:solidFill>
              <a:prstDash val="solid"/>
              <a:headEnd type="none" w="med" len="med"/>
              <a:tailEnd type="none" w="med" len="med"/>
            </a:ln>
          </p:spPr>
        </p:sp>
        <p:sp>
          <p:nvSpPr>
            <p:cNvPr id="136253" name="Text Box 44"/>
            <p:cNvSpPr txBox="1"/>
            <p:nvPr/>
          </p:nvSpPr>
          <p:spPr>
            <a:xfrm>
              <a:off x="2394" y="1861"/>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A</a:t>
              </a:r>
            </a:p>
          </p:txBody>
        </p:sp>
        <p:sp>
          <p:nvSpPr>
            <p:cNvPr id="136254" name="Text Box 45"/>
            <p:cNvSpPr txBox="1"/>
            <p:nvPr/>
          </p:nvSpPr>
          <p:spPr>
            <a:xfrm>
              <a:off x="2378" y="2117"/>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B</a:t>
              </a:r>
            </a:p>
          </p:txBody>
        </p:sp>
        <p:sp>
          <p:nvSpPr>
            <p:cNvPr id="136255" name="Text Box 46"/>
            <p:cNvSpPr txBox="1"/>
            <p:nvPr/>
          </p:nvSpPr>
          <p:spPr>
            <a:xfrm>
              <a:off x="2370" y="2361"/>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D</a:t>
              </a:r>
            </a:p>
          </p:txBody>
        </p:sp>
        <p:sp>
          <p:nvSpPr>
            <p:cNvPr id="136256" name="Text Box 47"/>
            <p:cNvSpPr txBox="1"/>
            <p:nvPr/>
          </p:nvSpPr>
          <p:spPr>
            <a:xfrm>
              <a:off x="3750" y="2135"/>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Y</a:t>
              </a:r>
            </a:p>
          </p:txBody>
        </p:sp>
        <p:grpSp>
          <p:nvGrpSpPr>
            <p:cNvPr id="136257" name="Group 48"/>
            <p:cNvGrpSpPr/>
            <p:nvPr/>
          </p:nvGrpSpPr>
          <p:grpSpPr>
            <a:xfrm>
              <a:off x="3009" y="1982"/>
              <a:ext cx="413" cy="621"/>
              <a:chOff x="3441" y="542"/>
              <a:chExt cx="413" cy="621"/>
            </a:xfrm>
          </p:grpSpPr>
          <p:sp>
            <p:nvSpPr>
              <p:cNvPr id="136258" name="Rectangle 49"/>
              <p:cNvSpPr/>
              <p:nvPr/>
            </p:nvSpPr>
            <p:spPr>
              <a:xfrm>
                <a:off x="3441" y="549"/>
                <a:ext cx="413" cy="61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59" name="Text Box 50"/>
              <p:cNvSpPr txBox="1"/>
              <p:nvPr/>
            </p:nvSpPr>
            <p:spPr>
              <a:xfrm>
                <a:off x="3473" y="542"/>
                <a:ext cx="303"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en-US" altLang="zh-CN" sz="2800" b="1" dirty="0">
                    <a:solidFill>
                      <a:srgbClr val="0033CC"/>
                    </a:solidFill>
                  </a:rPr>
                  <a:t>&amp;</a:t>
                </a:r>
              </a:p>
            </p:txBody>
          </p:sp>
        </p:grpSp>
      </p:grpSp>
      <p:graphicFrame>
        <p:nvGraphicFramePr>
          <p:cNvPr id="275507" name="Object 51"/>
          <p:cNvGraphicFramePr>
            <a:graphicFrameLocks noChangeAspect="1"/>
          </p:cNvGraphicFramePr>
          <p:nvPr/>
        </p:nvGraphicFramePr>
        <p:xfrm>
          <a:off x="3111500" y="4183063"/>
          <a:ext cx="2144713" cy="422275"/>
        </p:xfrm>
        <a:graphic>
          <a:graphicData uri="http://schemas.openxmlformats.org/presentationml/2006/ole">
            <mc:AlternateContent xmlns:mc="http://schemas.openxmlformats.org/markup-compatibility/2006">
              <mc:Choice xmlns:v="urn:schemas-microsoft-com:vml" Requires="v">
                <p:oleObj spid="_x0000_s74794" r:id="rId6" imgW="695325" imgH="71120" progId="Equation.3">
                  <p:embed/>
                </p:oleObj>
              </mc:Choice>
              <mc:Fallback>
                <p:oleObj r:id="rId6" imgW="695325" imgH="71120" progId="Equation.3">
                  <p:embed/>
                  <p:pic>
                    <p:nvPicPr>
                      <p:cNvPr id="0" name="图片 3108"/>
                      <p:cNvPicPr/>
                      <p:nvPr/>
                    </p:nvPicPr>
                    <p:blipFill>
                      <a:blip r:embed="rId7">
                        <a:clrChange>
                          <a:clrFrom>
                            <a:srgbClr val="000000"/>
                          </a:clrFrom>
                          <a:clrTo>
                            <a:srgbClr val="FF0066"/>
                          </a:clrTo>
                        </a:clrChange>
                      </a:blip>
                      <a:stretch>
                        <a:fillRect/>
                      </a:stretch>
                    </p:blipFill>
                    <p:spPr>
                      <a:xfrm>
                        <a:off x="3111500" y="4183063"/>
                        <a:ext cx="2144713" cy="422275"/>
                      </a:xfrm>
                      <a:prstGeom prst="rect">
                        <a:avLst/>
                      </a:prstGeom>
                      <a:noFill/>
                      <a:ln w="38100">
                        <a:noFill/>
                        <a:miter/>
                      </a:ln>
                    </p:spPr>
                  </p:pic>
                </p:oleObj>
              </mc:Fallback>
            </mc:AlternateContent>
          </a:graphicData>
        </a:graphic>
      </p:graphicFrame>
      <p:sp>
        <p:nvSpPr>
          <p:cNvPr id="275508" name="AutoShape 52"/>
          <p:cNvSpPr/>
          <p:nvPr/>
        </p:nvSpPr>
        <p:spPr>
          <a:xfrm>
            <a:off x="4733925" y="3810000"/>
            <a:ext cx="652463" cy="158750"/>
          </a:xfrm>
          <a:prstGeom prst="notchedRightArrow">
            <a:avLst>
              <a:gd name="adj1" fmla="val 50000"/>
              <a:gd name="adj2" fmla="val 102750"/>
            </a:avLst>
          </a:prstGeom>
          <a:solidFill>
            <a:srgbClr val="FF0066"/>
          </a:solidFill>
          <a:ln w="28575" cap="flat" cmpd="sng">
            <a:solidFill>
              <a:srgbClr val="FF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275509" name="Group 53"/>
          <p:cNvGrpSpPr/>
          <p:nvPr/>
        </p:nvGrpSpPr>
        <p:grpSpPr>
          <a:xfrm>
            <a:off x="5865813" y="3302000"/>
            <a:ext cx="2668587" cy="1370013"/>
            <a:chOff x="3341" y="2999"/>
            <a:chExt cx="1681" cy="863"/>
          </a:xfrm>
        </p:grpSpPr>
        <p:sp>
          <p:nvSpPr>
            <p:cNvPr id="136231" name="Line 54"/>
            <p:cNvSpPr/>
            <p:nvPr/>
          </p:nvSpPr>
          <p:spPr>
            <a:xfrm>
              <a:off x="4389" y="3430"/>
              <a:ext cx="228" cy="0"/>
            </a:xfrm>
            <a:prstGeom prst="line">
              <a:avLst/>
            </a:prstGeom>
            <a:ln w="28575" cap="flat" cmpd="sng">
              <a:solidFill>
                <a:srgbClr val="0033CC"/>
              </a:solidFill>
              <a:prstDash val="solid"/>
              <a:headEnd type="none" w="med" len="med"/>
              <a:tailEnd type="none" w="med" len="med"/>
            </a:ln>
          </p:spPr>
        </p:sp>
        <p:sp>
          <p:nvSpPr>
            <p:cNvPr id="136232" name="Oval 55"/>
            <p:cNvSpPr/>
            <p:nvPr/>
          </p:nvSpPr>
          <p:spPr>
            <a:xfrm>
              <a:off x="3642" y="3201"/>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33" name="Oval 56"/>
            <p:cNvSpPr/>
            <p:nvPr/>
          </p:nvSpPr>
          <p:spPr>
            <a:xfrm>
              <a:off x="4618" y="3399"/>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34" name="Line 57"/>
            <p:cNvSpPr/>
            <p:nvPr/>
          </p:nvSpPr>
          <p:spPr>
            <a:xfrm flipH="1">
              <a:off x="3697" y="3232"/>
              <a:ext cx="276" cy="0"/>
            </a:xfrm>
            <a:prstGeom prst="line">
              <a:avLst/>
            </a:prstGeom>
            <a:ln w="28575" cap="flat" cmpd="sng">
              <a:solidFill>
                <a:srgbClr val="0033CC"/>
              </a:solidFill>
              <a:prstDash val="solid"/>
              <a:headEnd type="none" w="med" len="med"/>
              <a:tailEnd type="none" w="med" len="med"/>
            </a:ln>
          </p:spPr>
        </p:sp>
        <p:sp>
          <p:nvSpPr>
            <p:cNvPr id="136235" name="Oval 58"/>
            <p:cNvSpPr/>
            <p:nvPr/>
          </p:nvSpPr>
          <p:spPr>
            <a:xfrm>
              <a:off x="3651" y="3402"/>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36" name="Line 59"/>
            <p:cNvSpPr/>
            <p:nvPr/>
          </p:nvSpPr>
          <p:spPr>
            <a:xfrm flipH="1">
              <a:off x="3706" y="3433"/>
              <a:ext cx="276" cy="0"/>
            </a:xfrm>
            <a:prstGeom prst="line">
              <a:avLst/>
            </a:prstGeom>
            <a:ln w="28575" cap="flat" cmpd="sng">
              <a:solidFill>
                <a:srgbClr val="0033CC"/>
              </a:solidFill>
              <a:prstDash val="solid"/>
              <a:headEnd type="none" w="med" len="med"/>
              <a:tailEnd type="none" w="med" len="med"/>
            </a:ln>
          </p:spPr>
        </p:sp>
        <p:sp>
          <p:nvSpPr>
            <p:cNvPr id="136237" name="Oval 60"/>
            <p:cNvSpPr/>
            <p:nvPr/>
          </p:nvSpPr>
          <p:spPr>
            <a:xfrm>
              <a:off x="3651" y="3598"/>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38" name="Line 61"/>
            <p:cNvSpPr/>
            <p:nvPr/>
          </p:nvSpPr>
          <p:spPr>
            <a:xfrm flipH="1">
              <a:off x="3706" y="3629"/>
              <a:ext cx="276" cy="0"/>
            </a:xfrm>
            <a:prstGeom prst="line">
              <a:avLst/>
            </a:prstGeom>
            <a:ln w="28575" cap="flat" cmpd="sng">
              <a:solidFill>
                <a:srgbClr val="0033CC"/>
              </a:solidFill>
              <a:prstDash val="solid"/>
              <a:headEnd type="none" w="med" len="med"/>
              <a:tailEnd type="none" w="med" len="med"/>
            </a:ln>
          </p:spPr>
        </p:sp>
        <p:sp>
          <p:nvSpPr>
            <p:cNvPr id="136239" name="Text Box 62"/>
            <p:cNvSpPr txBox="1"/>
            <p:nvPr/>
          </p:nvSpPr>
          <p:spPr>
            <a:xfrm>
              <a:off x="3348" y="2999"/>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A</a:t>
              </a:r>
            </a:p>
          </p:txBody>
        </p:sp>
        <p:sp>
          <p:nvSpPr>
            <p:cNvPr id="136240" name="Text Box 63"/>
            <p:cNvSpPr txBox="1"/>
            <p:nvPr/>
          </p:nvSpPr>
          <p:spPr>
            <a:xfrm>
              <a:off x="3341" y="3255"/>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B</a:t>
              </a:r>
            </a:p>
          </p:txBody>
        </p:sp>
        <p:sp>
          <p:nvSpPr>
            <p:cNvPr id="136241" name="Text Box 64"/>
            <p:cNvSpPr txBox="1"/>
            <p:nvPr/>
          </p:nvSpPr>
          <p:spPr>
            <a:xfrm>
              <a:off x="3342" y="3535"/>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C</a:t>
              </a:r>
            </a:p>
          </p:txBody>
        </p:sp>
        <p:sp>
          <p:nvSpPr>
            <p:cNvPr id="136242" name="Text Box 65"/>
            <p:cNvSpPr txBox="1"/>
            <p:nvPr/>
          </p:nvSpPr>
          <p:spPr>
            <a:xfrm>
              <a:off x="4758" y="3264"/>
              <a:ext cx="264" cy="327"/>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Y</a:t>
              </a:r>
            </a:p>
          </p:txBody>
        </p:sp>
        <p:sp>
          <p:nvSpPr>
            <p:cNvPr id="136243" name="Rectangle 66"/>
            <p:cNvSpPr/>
            <p:nvPr/>
          </p:nvSpPr>
          <p:spPr>
            <a:xfrm>
              <a:off x="3975" y="3108"/>
              <a:ext cx="413" cy="63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44" name="Rectangle 67"/>
            <p:cNvSpPr/>
            <p:nvPr/>
          </p:nvSpPr>
          <p:spPr>
            <a:xfrm>
              <a:off x="3960" y="3104"/>
              <a:ext cx="451" cy="327"/>
            </a:xfrm>
            <a:prstGeom prst="rect">
              <a:avLst/>
            </a:prstGeom>
            <a:noFill/>
            <a:ln w="9525">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≥1</a:t>
              </a:r>
            </a:p>
          </p:txBody>
        </p:sp>
      </p:grpSp>
      <p:sp>
        <p:nvSpPr>
          <p:cNvPr id="275524" name="Text Box 68"/>
          <p:cNvSpPr txBox="1"/>
          <p:nvPr/>
        </p:nvSpPr>
        <p:spPr>
          <a:xfrm>
            <a:off x="4622800" y="2062163"/>
            <a:ext cx="1473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与门</a:t>
            </a:r>
          </a:p>
        </p:txBody>
      </p:sp>
      <p:sp>
        <p:nvSpPr>
          <p:cNvPr id="275525" name="Text Box 69"/>
          <p:cNvSpPr txBox="1"/>
          <p:nvPr/>
        </p:nvSpPr>
        <p:spPr>
          <a:xfrm>
            <a:off x="4637088" y="3352800"/>
            <a:ext cx="130651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或门</a:t>
            </a:r>
          </a:p>
        </p:txBody>
      </p:sp>
      <p:grpSp>
        <p:nvGrpSpPr>
          <p:cNvPr id="275526" name="Group 70"/>
          <p:cNvGrpSpPr/>
          <p:nvPr/>
        </p:nvGrpSpPr>
        <p:grpSpPr>
          <a:xfrm>
            <a:off x="1031875" y="5232400"/>
            <a:ext cx="438150" cy="641350"/>
            <a:chOff x="397" y="3296"/>
            <a:chExt cx="276" cy="404"/>
          </a:xfrm>
        </p:grpSpPr>
        <p:grpSp>
          <p:nvGrpSpPr>
            <p:cNvPr id="136227" name="Group 71"/>
            <p:cNvGrpSpPr/>
            <p:nvPr/>
          </p:nvGrpSpPr>
          <p:grpSpPr>
            <a:xfrm>
              <a:off x="397" y="3395"/>
              <a:ext cx="264" cy="266"/>
              <a:chOff x="397" y="3395"/>
              <a:chExt cx="264" cy="266"/>
            </a:xfrm>
          </p:grpSpPr>
          <p:sp>
            <p:nvSpPr>
              <p:cNvPr id="136229" name="Line 72"/>
              <p:cNvSpPr/>
              <p:nvPr/>
            </p:nvSpPr>
            <p:spPr>
              <a:xfrm>
                <a:off x="397" y="3535"/>
                <a:ext cx="264" cy="1"/>
              </a:xfrm>
              <a:prstGeom prst="line">
                <a:avLst/>
              </a:prstGeom>
              <a:ln w="28575" cap="flat" cmpd="sng">
                <a:solidFill>
                  <a:schemeClr val="accent2"/>
                </a:solidFill>
                <a:prstDash val="solid"/>
                <a:headEnd type="none" w="med" len="med"/>
                <a:tailEnd type="none" w="med" len="med"/>
              </a:ln>
            </p:spPr>
          </p:sp>
          <p:sp>
            <p:nvSpPr>
              <p:cNvPr id="136230" name="Line 73"/>
              <p:cNvSpPr/>
              <p:nvPr/>
            </p:nvSpPr>
            <p:spPr>
              <a:xfrm flipH="1">
                <a:off x="536" y="3395"/>
                <a:ext cx="1" cy="266"/>
              </a:xfrm>
              <a:prstGeom prst="line">
                <a:avLst/>
              </a:prstGeom>
              <a:ln w="28575" cap="flat" cmpd="sng">
                <a:solidFill>
                  <a:schemeClr val="accent2"/>
                </a:solidFill>
                <a:prstDash val="solid"/>
                <a:headEnd type="none" w="med" len="med"/>
                <a:tailEnd type="none" w="med" len="med"/>
              </a:ln>
            </p:spPr>
          </p:sp>
        </p:grpSp>
        <p:sp>
          <p:nvSpPr>
            <p:cNvPr id="136228" name="Text Box 74"/>
            <p:cNvSpPr txBox="1"/>
            <p:nvPr/>
          </p:nvSpPr>
          <p:spPr>
            <a:xfrm>
              <a:off x="399" y="3296"/>
              <a:ext cx="274"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3600" b="1" dirty="0">
                  <a:solidFill>
                    <a:srgbClr val="FF0066"/>
                  </a:solidFill>
                  <a:ea typeface="楷体_GB2312" pitchFamily="1" charset="-122"/>
                  <a:sym typeface="Symbol" panose="05050102010706020507" pitchFamily="18" charset="2"/>
                </a:rPr>
                <a:t></a:t>
              </a:r>
              <a:endParaRPr lang="en-US" altLang="zh-CN" sz="3600" b="1" dirty="0">
                <a:solidFill>
                  <a:srgbClr val="FF0066"/>
                </a:solidFill>
                <a:ea typeface="楷体_GB2312" pitchFamily="1" charset="-122"/>
              </a:endParaRPr>
            </a:p>
          </p:txBody>
        </p:sp>
      </p:grpSp>
      <p:grpSp>
        <p:nvGrpSpPr>
          <p:cNvPr id="275535" name="Group 79"/>
          <p:cNvGrpSpPr/>
          <p:nvPr/>
        </p:nvGrpSpPr>
        <p:grpSpPr>
          <a:xfrm>
            <a:off x="1168400" y="3435350"/>
            <a:ext cx="3068638" cy="831850"/>
            <a:chOff x="736" y="2164"/>
            <a:chExt cx="1933" cy="524"/>
          </a:xfrm>
        </p:grpSpPr>
        <p:sp>
          <p:nvSpPr>
            <p:cNvPr id="136214" name="Line 80"/>
            <p:cNvSpPr/>
            <p:nvPr/>
          </p:nvSpPr>
          <p:spPr>
            <a:xfrm>
              <a:off x="958" y="2164"/>
              <a:ext cx="0" cy="524"/>
            </a:xfrm>
            <a:prstGeom prst="line">
              <a:avLst/>
            </a:prstGeom>
            <a:ln w="28575" cap="flat" cmpd="sng">
              <a:solidFill>
                <a:srgbClr val="0033CC"/>
              </a:solidFill>
              <a:prstDash val="solid"/>
              <a:headEnd type="none" w="med" len="med"/>
              <a:tailEnd type="none" w="med" len="med"/>
            </a:ln>
          </p:spPr>
        </p:sp>
        <p:sp>
          <p:nvSpPr>
            <p:cNvPr id="136215" name="Line 81"/>
            <p:cNvSpPr/>
            <p:nvPr/>
          </p:nvSpPr>
          <p:spPr>
            <a:xfrm>
              <a:off x="1143" y="2164"/>
              <a:ext cx="0" cy="524"/>
            </a:xfrm>
            <a:prstGeom prst="line">
              <a:avLst/>
            </a:prstGeom>
            <a:ln w="28575" cap="flat" cmpd="sng">
              <a:solidFill>
                <a:srgbClr val="0033CC"/>
              </a:solidFill>
              <a:prstDash val="solid"/>
              <a:headEnd type="none" w="med" len="med"/>
              <a:tailEnd type="none" w="med" len="med"/>
            </a:ln>
          </p:spPr>
        </p:sp>
        <p:sp>
          <p:nvSpPr>
            <p:cNvPr id="136216" name="Line 82"/>
            <p:cNvSpPr/>
            <p:nvPr/>
          </p:nvSpPr>
          <p:spPr>
            <a:xfrm>
              <a:off x="1328" y="2164"/>
              <a:ext cx="0" cy="524"/>
            </a:xfrm>
            <a:prstGeom prst="line">
              <a:avLst/>
            </a:prstGeom>
            <a:ln w="28575" cap="flat" cmpd="sng">
              <a:solidFill>
                <a:srgbClr val="0033CC"/>
              </a:solidFill>
              <a:prstDash val="solid"/>
              <a:headEnd type="none" w="med" len="med"/>
              <a:tailEnd type="none" w="med" len="med"/>
            </a:ln>
          </p:spPr>
        </p:sp>
        <p:sp>
          <p:nvSpPr>
            <p:cNvPr id="136217" name="Line 83"/>
            <p:cNvSpPr/>
            <p:nvPr/>
          </p:nvSpPr>
          <p:spPr>
            <a:xfrm>
              <a:off x="1514" y="2164"/>
              <a:ext cx="0" cy="524"/>
            </a:xfrm>
            <a:prstGeom prst="line">
              <a:avLst/>
            </a:prstGeom>
            <a:ln w="28575" cap="flat" cmpd="sng">
              <a:solidFill>
                <a:srgbClr val="0033CC"/>
              </a:solidFill>
              <a:prstDash val="solid"/>
              <a:headEnd type="none" w="med" len="med"/>
              <a:tailEnd type="none" w="med" len="med"/>
            </a:ln>
          </p:spPr>
        </p:sp>
        <p:sp>
          <p:nvSpPr>
            <p:cNvPr id="136218" name="Line 84"/>
            <p:cNvSpPr/>
            <p:nvPr/>
          </p:nvSpPr>
          <p:spPr>
            <a:xfrm>
              <a:off x="2274" y="2426"/>
              <a:ext cx="338" cy="0"/>
            </a:xfrm>
            <a:prstGeom prst="line">
              <a:avLst/>
            </a:prstGeom>
            <a:ln w="28575" cap="flat" cmpd="sng">
              <a:solidFill>
                <a:srgbClr val="0033CC"/>
              </a:solidFill>
              <a:prstDash val="solid"/>
              <a:headEnd type="none" w="med" len="med"/>
              <a:tailEnd type="none" w="med" len="med"/>
            </a:ln>
          </p:spPr>
        </p:sp>
        <p:sp>
          <p:nvSpPr>
            <p:cNvPr id="136219" name="Oval 85"/>
            <p:cNvSpPr/>
            <p:nvPr/>
          </p:nvSpPr>
          <p:spPr>
            <a:xfrm>
              <a:off x="2609" y="2396"/>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20" name="Line 86"/>
            <p:cNvSpPr/>
            <p:nvPr/>
          </p:nvSpPr>
          <p:spPr>
            <a:xfrm flipH="1">
              <a:off x="736" y="2420"/>
              <a:ext cx="1218" cy="3"/>
            </a:xfrm>
            <a:prstGeom prst="line">
              <a:avLst/>
            </a:prstGeom>
            <a:ln w="28575" cap="flat" cmpd="sng">
              <a:solidFill>
                <a:srgbClr val="0033CC"/>
              </a:solidFill>
              <a:prstDash val="solid"/>
              <a:headEnd type="none" w="med" len="med"/>
              <a:tailEnd type="none" w="med" len="med"/>
            </a:ln>
          </p:spPr>
        </p:sp>
        <p:sp>
          <p:nvSpPr>
            <p:cNvPr id="136221" name="Oval 87"/>
            <p:cNvSpPr/>
            <p:nvPr/>
          </p:nvSpPr>
          <p:spPr>
            <a:xfrm>
              <a:off x="931" y="2395"/>
              <a:ext cx="57" cy="57"/>
            </a:xfrm>
            <a:prstGeom prst="ellipse">
              <a:avLst/>
            </a:prstGeom>
            <a:solidFill>
              <a:srgbClr val="FF0066"/>
            </a:solidFill>
            <a:ln w="2857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6222" name="Oval 88"/>
            <p:cNvSpPr/>
            <p:nvPr/>
          </p:nvSpPr>
          <p:spPr>
            <a:xfrm>
              <a:off x="1112" y="2389"/>
              <a:ext cx="57" cy="57"/>
            </a:xfrm>
            <a:prstGeom prst="ellipse">
              <a:avLst/>
            </a:prstGeom>
            <a:solidFill>
              <a:srgbClr val="FF0066"/>
            </a:solidFill>
            <a:ln w="2857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36223" name="Group 89"/>
            <p:cNvGrpSpPr/>
            <p:nvPr/>
          </p:nvGrpSpPr>
          <p:grpSpPr>
            <a:xfrm>
              <a:off x="1289" y="2382"/>
              <a:ext cx="68" cy="84"/>
              <a:chOff x="504" y="2098"/>
              <a:chExt cx="68" cy="84"/>
            </a:xfrm>
          </p:grpSpPr>
          <p:sp>
            <p:nvSpPr>
              <p:cNvPr id="136225" name="Line 90"/>
              <p:cNvSpPr/>
              <p:nvPr/>
            </p:nvSpPr>
            <p:spPr>
              <a:xfrm rot="-687602" flipH="1" flipV="1">
                <a:off x="509" y="2098"/>
                <a:ext cx="56" cy="84"/>
              </a:xfrm>
              <a:prstGeom prst="line">
                <a:avLst/>
              </a:prstGeom>
              <a:ln w="28575" cap="flat" cmpd="sng">
                <a:solidFill>
                  <a:srgbClr val="FF0066"/>
                </a:solidFill>
                <a:prstDash val="solid"/>
                <a:headEnd type="none" w="med" len="med"/>
                <a:tailEnd type="none" w="med" len="med"/>
              </a:ln>
            </p:spPr>
          </p:sp>
          <p:sp>
            <p:nvSpPr>
              <p:cNvPr id="136226" name="Line 91"/>
              <p:cNvSpPr/>
              <p:nvPr/>
            </p:nvSpPr>
            <p:spPr>
              <a:xfrm rot="190789" flipH="1">
                <a:off x="504" y="2101"/>
                <a:ext cx="68" cy="76"/>
              </a:xfrm>
              <a:prstGeom prst="line">
                <a:avLst/>
              </a:prstGeom>
              <a:ln w="28575" cap="flat" cmpd="sng">
                <a:solidFill>
                  <a:srgbClr val="FF0066"/>
                </a:solidFill>
                <a:prstDash val="solid"/>
                <a:headEnd type="none" w="med" len="med"/>
                <a:tailEnd type="none" w="med" len="med"/>
              </a:ln>
            </p:spPr>
          </p:sp>
        </p:grpSp>
        <p:sp>
          <p:nvSpPr>
            <p:cNvPr id="136224" name="Freeform 92"/>
            <p:cNvSpPr/>
            <p:nvPr/>
          </p:nvSpPr>
          <p:spPr>
            <a:xfrm>
              <a:off x="1756" y="2212"/>
              <a:ext cx="529" cy="388"/>
            </a:xfrm>
            <a:custGeom>
              <a:avLst/>
              <a:gdLst/>
              <a:ahLst/>
              <a:cxnLst>
                <a:cxn ang="0">
                  <a:pos x="38" y="14"/>
                </a:cxn>
                <a:cxn ang="0">
                  <a:pos x="62" y="1"/>
                </a:cxn>
                <a:cxn ang="0">
                  <a:pos x="338" y="22"/>
                </a:cxn>
                <a:cxn ang="0">
                  <a:pos x="490" y="95"/>
                </a:cxn>
                <a:cxn ang="0">
                  <a:pos x="529" y="204"/>
                </a:cxn>
                <a:cxn ang="0">
                  <a:pos x="492" y="294"/>
                </a:cxn>
                <a:cxn ang="0">
                  <a:pos x="427" y="339"/>
                </a:cxn>
                <a:cxn ang="0">
                  <a:pos x="360" y="364"/>
                </a:cxn>
                <a:cxn ang="0">
                  <a:pos x="292" y="374"/>
                </a:cxn>
                <a:cxn ang="0">
                  <a:pos x="26" y="381"/>
                </a:cxn>
                <a:cxn ang="0">
                  <a:pos x="135" y="329"/>
                </a:cxn>
                <a:cxn ang="0">
                  <a:pos x="177" y="260"/>
                </a:cxn>
                <a:cxn ang="0">
                  <a:pos x="184" y="210"/>
                </a:cxn>
                <a:cxn ang="0">
                  <a:pos x="175" y="139"/>
                </a:cxn>
                <a:cxn ang="0">
                  <a:pos x="158" y="101"/>
                </a:cxn>
                <a:cxn ang="0">
                  <a:pos x="124" y="62"/>
                </a:cxn>
                <a:cxn ang="0">
                  <a:pos x="38" y="14"/>
                </a:cxn>
              </a:cxnLst>
              <a:rect l="0" t="0" r="0" b="0"/>
              <a:pathLst>
                <a:path w="529" h="388">
                  <a:moveTo>
                    <a:pt x="38" y="14"/>
                  </a:moveTo>
                  <a:cubicBezTo>
                    <a:pt x="27" y="2"/>
                    <a:pt x="12" y="0"/>
                    <a:pt x="62" y="1"/>
                  </a:cubicBezTo>
                  <a:cubicBezTo>
                    <a:pt x="112" y="2"/>
                    <a:pt x="267" y="6"/>
                    <a:pt x="338" y="22"/>
                  </a:cubicBezTo>
                  <a:cubicBezTo>
                    <a:pt x="409" y="38"/>
                    <a:pt x="458" y="65"/>
                    <a:pt x="490" y="95"/>
                  </a:cubicBezTo>
                  <a:cubicBezTo>
                    <a:pt x="522" y="125"/>
                    <a:pt x="529" y="171"/>
                    <a:pt x="529" y="204"/>
                  </a:cubicBezTo>
                  <a:cubicBezTo>
                    <a:pt x="529" y="237"/>
                    <a:pt x="509" y="272"/>
                    <a:pt x="492" y="294"/>
                  </a:cubicBezTo>
                  <a:cubicBezTo>
                    <a:pt x="475" y="316"/>
                    <a:pt x="449" y="327"/>
                    <a:pt x="427" y="339"/>
                  </a:cubicBezTo>
                  <a:cubicBezTo>
                    <a:pt x="405" y="351"/>
                    <a:pt x="382" y="358"/>
                    <a:pt x="360" y="364"/>
                  </a:cubicBezTo>
                  <a:cubicBezTo>
                    <a:pt x="338" y="370"/>
                    <a:pt x="348" y="371"/>
                    <a:pt x="292" y="374"/>
                  </a:cubicBezTo>
                  <a:cubicBezTo>
                    <a:pt x="236" y="377"/>
                    <a:pt x="52" y="388"/>
                    <a:pt x="26" y="381"/>
                  </a:cubicBezTo>
                  <a:cubicBezTo>
                    <a:pt x="0" y="374"/>
                    <a:pt x="110" y="349"/>
                    <a:pt x="135" y="329"/>
                  </a:cubicBezTo>
                  <a:cubicBezTo>
                    <a:pt x="160" y="309"/>
                    <a:pt x="169" y="280"/>
                    <a:pt x="177" y="260"/>
                  </a:cubicBezTo>
                  <a:cubicBezTo>
                    <a:pt x="185" y="240"/>
                    <a:pt x="184" y="230"/>
                    <a:pt x="184" y="210"/>
                  </a:cubicBezTo>
                  <a:cubicBezTo>
                    <a:pt x="184" y="190"/>
                    <a:pt x="179" y="157"/>
                    <a:pt x="175" y="139"/>
                  </a:cubicBezTo>
                  <a:cubicBezTo>
                    <a:pt x="171" y="121"/>
                    <a:pt x="166" y="114"/>
                    <a:pt x="158" y="101"/>
                  </a:cubicBezTo>
                  <a:cubicBezTo>
                    <a:pt x="150" y="88"/>
                    <a:pt x="144" y="76"/>
                    <a:pt x="124" y="62"/>
                  </a:cubicBezTo>
                  <a:cubicBezTo>
                    <a:pt x="104" y="48"/>
                    <a:pt x="56" y="24"/>
                    <a:pt x="38" y="14"/>
                  </a:cubicBezTo>
                  <a:close/>
                </a:path>
              </a:pathLst>
            </a:custGeom>
            <a:noFill/>
            <a:ln w="38100" cap="flat" cmpd="sng">
              <a:solidFill>
                <a:srgbClr val="0033CC">
                  <a:alpha val="100000"/>
                </a:srgbClr>
              </a:solidFill>
              <a:prstDash val="solid"/>
              <a:round/>
              <a:headEnd type="none" w="med" len="med"/>
              <a:tailEnd type="non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75458"/>
                                        </p:tgtEl>
                                        <p:attrNameLst>
                                          <p:attrName>style.visibility</p:attrName>
                                        </p:attrNameLst>
                                      </p:cBhvr>
                                      <p:to>
                                        <p:strVal val="visible"/>
                                      </p:to>
                                    </p:set>
                                    <p:animEffect transition="in" filter="wipe(left)">
                                      <p:cBhvr>
                                        <p:cTn id="7" dur="75"/>
                                        <p:tgtEl>
                                          <p:spTgt spid="2754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75459"/>
                                        </p:tgtEl>
                                        <p:attrNameLst>
                                          <p:attrName>style.visibility</p:attrName>
                                        </p:attrNameLst>
                                      </p:cBhvr>
                                      <p:to>
                                        <p:strVal val="visible"/>
                                      </p:to>
                                    </p:set>
                                    <p:animEffect transition="in" filter="wipe(left)">
                                      <p:cBhvr>
                                        <p:cTn id="12" dur="75"/>
                                        <p:tgtEl>
                                          <p:spTgt spid="275459"/>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275463"/>
                                        </p:tgtEl>
                                        <p:attrNameLst>
                                          <p:attrName>style.visibility</p:attrName>
                                        </p:attrNameLst>
                                      </p:cBhvr>
                                      <p:to>
                                        <p:strVal val="visible"/>
                                      </p:to>
                                    </p:set>
                                    <p:anim calcmode="lin" valueType="num">
                                      <p:cBhvr>
                                        <p:cTn id="17" dur="500" fill="hold"/>
                                        <p:tgtEl>
                                          <p:spTgt spid="275463"/>
                                        </p:tgtEl>
                                        <p:attrNameLst>
                                          <p:attrName>ppt_x</p:attrName>
                                        </p:attrNameLst>
                                      </p:cBhvr>
                                      <p:tavLst>
                                        <p:tav tm="0">
                                          <p:val>
                                            <p:strVal val="#ppt_x-#ppt_w/2"/>
                                          </p:val>
                                        </p:tav>
                                        <p:tav tm="100000">
                                          <p:val>
                                            <p:strVal val="#ppt_x"/>
                                          </p:val>
                                        </p:tav>
                                      </p:tavLst>
                                    </p:anim>
                                    <p:anim calcmode="lin" valueType="num">
                                      <p:cBhvr>
                                        <p:cTn id="18" dur="500" fill="hold"/>
                                        <p:tgtEl>
                                          <p:spTgt spid="275463"/>
                                        </p:tgtEl>
                                        <p:attrNameLst>
                                          <p:attrName>ppt_y</p:attrName>
                                        </p:attrNameLst>
                                      </p:cBhvr>
                                      <p:tavLst>
                                        <p:tav tm="0">
                                          <p:val>
                                            <p:strVal val="#ppt_y"/>
                                          </p:val>
                                        </p:tav>
                                        <p:tav tm="100000">
                                          <p:val>
                                            <p:strVal val="#ppt_y"/>
                                          </p:val>
                                        </p:tav>
                                      </p:tavLst>
                                    </p:anim>
                                    <p:anim calcmode="lin" valueType="num">
                                      <p:cBhvr>
                                        <p:cTn id="19" dur="500" fill="hold"/>
                                        <p:tgtEl>
                                          <p:spTgt spid="275463"/>
                                        </p:tgtEl>
                                        <p:attrNameLst>
                                          <p:attrName>ppt_w</p:attrName>
                                        </p:attrNameLst>
                                      </p:cBhvr>
                                      <p:tavLst>
                                        <p:tav tm="0">
                                          <p:val>
                                            <p:fltVal val="0"/>
                                          </p:val>
                                        </p:tav>
                                        <p:tav tm="100000">
                                          <p:val>
                                            <p:strVal val="#ppt_w"/>
                                          </p:val>
                                        </p:tav>
                                      </p:tavLst>
                                    </p:anim>
                                    <p:anim calcmode="lin" valueType="num">
                                      <p:cBhvr>
                                        <p:cTn id="20" dur="500" fill="hold"/>
                                        <p:tgtEl>
                                          <p:spTgt spid="275463"/>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75478"/>
                                        </p:tgtEl>
                                        <p:attrNameLst>
                                          <p:attrName>style.visibility</p:attrName>
                                        </p:attrNameLst>
                                      </p:cBhvr>
                                      <p:to>
                                        <p:strVal val="visible"/>
                                      </p:to>
                                    </p:set>
                                    <p:animEffect transition="in" filter="wipe(left)">
                                      <p:cBhvr>
                                        <p:cTn id="25" dur="500"/>
                                        <p:tgtEl>
                                          <p:spTgt spid="27547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75484"/>
                                        </p:tgtEl>
                                        <p:attrNameLst>
                                          <p:attrName>style.visibility</p:attrName>
                                        </p:attrNameLst>
                                      </p:cBhvr>
                                      <p:to>
                                        <p:strVal val="visible"/>
                                      </p:to>
                                    </p:set>
                                    <p:animEffect transition="in" filter="dissolve">
                                      <p:cBhvr>
                                        <p:cTn id="30" dur="500"/>
                                        <p:tgtEl>
                                          <p:spTgt spid="275484"/>
                                        </p:tgtEl>
                                      </p:cBhvr>
                                    </p:animEffect>
                                  </p:childTnLst>
                                </p:cTn>
                              </p:par>
                            </p:childTnLst>
                          </p:cTn>
                        </p:par>
                        <p:par>
                          <p:cTn id="31" fill="hold">
                            <p:stCondLst>
                              <p:cond delay="500"/>
                            </p:stCondLst>
                            <p:childTnLst>
                              <p:par>
                                <p:cTn id="32" presetID="22" presetClass="entr" presetSubtype="8" fill="hold" grpId="0" nodeType="afterEffect">
                                  <p:stCondLst>
                                    <p:cond delay="1000"/>
                                  </p:stCondLst>
                                  <p:iterate type="lt">
                                    <p:tmPct val="100000"/>
                                  </p:iterate>
                                  <p:childTnLst>
                                    <p:set>
                                      <p:cBhvr>
                                        <p:cTn id="33" dur="1" fill="hold">
                                          <p:stCondLst>
                                            <p:cond delay="0"/>
                                          </p:stCondLst>
                                        </p:cTn>
                                        <p:tgtEl>
                                          <p:spTgt spid="275460"/>
                                        </p:tgtEl>
                                        <p:attrNameLst>
                                          <p:attrName>style.visibility</p:attrName>
                                        </p:attrNameLst>
                                      </p:cBhvr>
                                      <p:to>
                                        <p:strVal val="visible"/>
                                      </p:to>
                                    </p:set>
                                    <p:animEffect transition="in" filter="wipe(left)">
                                      <p:cBhvr>
                                        <p:cTn id="34" dur="75"/>
                                        <p:tgtEl>
                                          <p:spTgt spid="27546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75526"/>
                                        </p:tgtEl>
                                        <p:attrNameLst>
                                          <p:attrName>style.visibility</p:attrName>
                                        </p:attrNameLst>
                                      </p:cBhvr>
                                      <p:to>
                                        <p:strVal val="visible"/>
                                      </p:to>
                                    </p:set>
                                    <p:animEffect transition="in" filter="dissolve">
                                      <p:cBhvr>
                                        <p:cTn id="39" dur="500"/>
                                        <p:tgtEl>
                                          <p:spTgt spid="275526"/>
                                        </p:tgtEl>
                                      </p:cBhvr>
                                    </p:animEffect>
                                  </p:childTnLst>
                                </p:cTn>
                              </p:par>
                            </p:childTnLst>
                          </p:cTn>
                        </p:par>
                        <p:par>
                          <p:cTn id="40" fill="hold">
                            <p:stCondLst>
                              <p:cond delay="500"/>
                            </p:stCondLst>
                            <p:childTnLst>
                              <p:par>
                                <p:cTn id="41" presetID="22" presetClass="entr" presetSubtype="8" fill="hold" grpId="0" nodeType="afterEffect">
                                  <p:stCondLst>
                                    <p:cond delay="1000"/>
                                  </p:stCondLst>
                                  <p:iterate type="lt">
                                    <p:tmPct val="100000"/>
                                  </p:iterate>
                                  <p:childTnLst>
                                    <p:set>
                                      <p:cBhvr>
                                        <p:cTn id="42" dur="1" fill="hold">
                                          <p:stCondLst>
                                            <p:cond delay="0"/>
                                          </p:stCondLst>
                                        </p:cTn>
                                        <p:tgtEl>
                                          <p:spTgt spid="275461"/>
                                        </p:tgtEl>
                                        <p:attrNameLst>
                                          <p:attrName>style.visibility</p:attrName>
                                        </p:attrNameLst>
                                      </p:cBhvr>
                                      <p:to>
                                        <p:strVal val="visible"/>
                                      </p:to>
                                    </p:set>
                                    <p:animEffect transition="in" filter="wipe(left)">
                                      <p:cBhvr>
                                        <p:cTn id="43" dur="75"/>
                                        <p:tgtEl>
                                          <p:spTgt spid="275461"/>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75488"/>
                                        </p:tgtEl>
                                        <p:attrNameLst>
                                          <p:attrName>style.visibility</p:attrName>
                                        </p:attrNameLst>
                                      </p:cBhvr>
                                      <p:to>
                                        <p:strVal val="visible"/>
                                      </p:to>
                                    </p:set>
                                    <p:animEffect transition="in" filter="dissolve">
                                      <p:cBhvr>
                                        <p:cTn id="48" dur="500"/>
                                        <p:tgtEl>
                                          <p:spTgt spid="275488"/>
                                        </p:tgtEl>
                                      </p:cBhvr>
                                    </p:animEffect>
                                  </p:childTnLst>
                                </p:cTn>
                              </p:par>
                            </p:childTnLst>
                          </p:cTn>
                        </p:par>
                        <p:par>
                          <p:cTn id="49" fill="hold">
                            <p:stCondLst>
                              <p:cond delay="500"/>
                            </p:stCondLst>
                            <p:childTnLst>
                              <p:par>
                                <p:cTn id="50" presetID="22" presetClass="entr" presetSubtype="8" fill="hold" grpId="0" nodeType="afterEffect">
                                  <p:stCondLst>
                                    <p:cond delay="1000"/>
                                  </p:stCondLst>
                                  <p:iterate type="lt">
                                    <p:tmPct val="100000"/>
                                  </p:iterate>
                                  <p:childTnLst>
                                    <p:set>
                                      <p:cBhvr>
                                        <p:cTn id="51" dur="1" fill="hold">
                                          <p:stCondLst>
                                            <p:cond delay="0"/>
                                          </p:stCondLst>
                                        </p:cTn>
                                        <p:tgtEl>
                                          <p:spTgt spid="275462"/>
                                        </p:tgtEl>
                                        <p:attrNameLst>
                                          <p:attrName>style.visibility</p:attrName>
                                        </p:attrNameLst>
                                      </p:cBhvr>
                                      <p:to>
                                        <p:strVal val="visible"/>
                                      </p:to>
                                    </p:set>
                                    <p:animEffect transition="in" filter="wipe(left)">
                                      <p:cBhvr>
                                        <p:cTn id="52" dur="75"/>
                                        <p:tgtEl>
                                          <p:spTgt spid="2754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477"/>
                                        </p:tgtEl>
                                        <p:attrNameLst>
                                          <p:attrName>style.visibility</p:attrName>
                                        </p:attrNameLst>
                                      </p:cBhvr>
                                      <p:to>
                                        <p:strVal val="visible"/>
                                      </p:to>
                                    </p:set>
                                    <p:animEffect transition="in" filter="wipe(left)">
                                      <p:cBhvr>
                                        <p:cTn id="57" dur="500"/>
                                        <p:tgtEl>
                                          <p:spTgt spid="27547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5483"/>
                                        </p:tgtEl>
                                        <p:attrNameLst>
                                          <p:attrName>style.visibility</p:attrName>
                                        </p:attrNameLst>
                                      </p:cBhvr>
                                      <p:to>
                                        <p:strVal val="visible"/>
                                      </p:to>
                                    </p:set>
                                    <p:animEffect transition="in" filter="wipe(left)">
                                      <p:cBhvr>
                                        <p:cTn id="62" dur="500"/>
                                        <p:tgtEl>
                                          <p:spTgt spid="275483"/>
                                        </p:tgtEl>
                                      </p:cBhvr>
                                    </p:animEffect>
                                  </p:childTnLst>
                                </p:cTn>
                              </p:par>
                            </p:childTnLst>
                          </p:cTn>
                        </p:par>
                        <p:par>
                          <p:cTn id="63" fill="hold">
                            <p:stCondLst>
                              <p:cond delay="500"/>
                            </p:stCondLst>
                            <p:childTnLst>
                              <p:par>
                                <p:cTn id="64" presetID="23" presetClass="entr" presetSubtype="16" fill="hold" grpId="0" nodeType="afterEffect">
                                  <p:stCondLst>
                                    <p:cond delay="1000"/>
                                  </p:stCondLst>
                                  <p:childTnLst>
                                    <p:set>
                                      <p:cBhvr>
                                        <p:cTn id="65" dur="1" fill="hold">
                                          <p:stCondLst>
                                            <p:cond delay="0"/>
                                          </p:stCondLst>
                                        </p:cTn>
                                        <p:tgtEl>
                                          <p:spTgt spid="275524"/>
                                        </p:tgtEl>
                                        <p:attrNameLst>
                                          <p:attrName>style.visibility</p:attrName>
                                        </p:attrNameLst>
                                      </p:cBhvr>
                                      <p:to>
                                        <p:strVal val="visible"/>
                                      </p:to>
                                    </p:set>
                                    <p:anim calcmode="lin" valueType="num">
                                      <p:cBhvr>
                                        <p:cTn id="66" dur="500" fill="hold"/>
                                        <p:tgtEl>
                                          <p:spTgt spid="275524"/>
                                        </p:tgtEl>
                                        <p:attrNameLst>
                                          <p:attrName>ppt_w</p:attrName>
                                        </p:attrNameLst>
                                      </p:cBhvr>
                                      <p:tavLst>
                                        <p:tav tm="0">
                                          <p:val>
                                            <p:fltVal val="0"/>
                                          </p:val>
                                        </p:tav>
                                        <p:tav tm="100000">
                                          <p:val>
                                            <p:strVal val="#ppt_w"/>
                                          </p:val>
                                        </p:tav>
                                      </p:tavLst>
                                    </p:anim>
                                    <p:anim calcmode="lin" valueType="num">
                                      <p:cBhvr>
                                        <p:cTn id="67" dur="500" fill="hold"/>
                                        <p:tgtEl>
                                          <p:spTgt spid="275524"/>
                                        </p:tgtEl>
                                        <p:attrNameLst>
                                          <p:attrName>ppt_h</p:attrName>
                                        </p:attrNameLst>
                                      </p:cBhvr>
                                      <p:tavLst>
                                        <p:tav tm="0">
                                          <p:val>
                                            <p:fltVal val="0"/>
                                          </p:val>
                                        </p:tav>
                                        <p:tav tm="100000">
                                          <p:val>
                                            <p:strVal val="#ppt_h"/>
                                          </p:val>
                                        </p:tav>
                                      </p:tavLst>
                                    </p:anim>
                                  </p:childTnLst>
                                </p:cTn>
                              </p:par>
                            </p:childTnLst>
                          </p:cTn>
                        </p:par>
                        <p:par>
                          <p:cTn id="68" fill="hold">
                            <p:stCondLst>
                              <p:cond delay="2000"/>
                            </p:stCondLst>
                            <p:childTnLst>
                              <p:par>
                                <p:cTn id="69" presetID="12" presetClass="entr" presetSubtype="8" fill="hold" nodeType="afterEffect">
                                  <p:stCondLst>
                                    <p:cond delay="1000"/>
                                  </p:stCondLst>
                                  <p:childTnLst>
                                    <p:set>
                                      <p:cBhvr>
                                        <p:cTn id="70" dur="1" fill="hold">
                                          <p:stCondLst>
                                            <p:cond delay="0"/>
                                          </p:stCondLst>
                                        </p:cTn>
                                        <p:tgtEl>
                                          <p:spTgt spid="275491"/>
                                        </p:tgtEl>
                                        <p:attrNameLst>
                                          <p:attrName>style.visibility</p:attrName>
                                        </p:attrNameLst>
                                      </p:cBhvr>
                                      <p:to>
                                        <p:strVal val="visible"/>
                                      </p:to>
                                    </p:set>
                                    <p:animEffect transition="in" filter="slide(fromLeft)">
                                      <p:cBhvr>
                                        <p:cTn id="71" dur="500"/>
                                        <p:tgtEl>
                                          <p:spTgt spid="275491"/>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8" fill="hold" nodeType="clickEffect">
                                  <p:stCondLst>
                                    <p:cond delay="0"/>
                                  </p:stCondLst>
                                  <p:childTnLst>
                                    <p:set>
                                      <p:cBhvr>
                                        <p:cTn id="75" dur="1" fill="hold">
                                          <p:stCondLst>
                                            <p:cond delay="0"/>
                                          </p:stCondLst>
                                        </p:cTn>
                                        <p:tgtEl>
                                          <p:spTgt spid="275535"/>
                                        </p:tgtEl>
                                        <p:attrNameLst>
                                          <p:attrName>style.visibility</p:attrName>
                                        </p:attrNameLst>
                                      </p:cBhvr>
                                      <p:to>
                                        <p:strVal val="visible"/>
                                      </p:to>
                                    </p:set>
                                    <p:anim calcmode="lin" valueType="num">
                                      <p:cBhvr>
                                        <p:cTn id="76" dur="500" fill="hold"/>
                                        <p:tgtEl>
                                          <p:spTgt spid="275535"/>
                                        </p:tgtEl>
                                        <p:attrNameLst>
                                          <p:attrName>ppt_x</p:attrName>
                                        </p:attrNameLst>
                                      </p:cBhvr>
                                      <p:tavLst>
                                        <p:tav tm="0">
                                          <p:val>
                                            <p:strVal val="#ppt_x-#ppt_w/2"/>
                                          </p:val>
                                        </p:tav>
                                        <p:tav tm="100000">
                                          <p:val>
                                            <p:strVal val="#ppt_x"/>
                                          </p:val>
                                        </p:tav>
                                      </p:tavLst>
                                    </p:anim>
                                    <p:anim calcmode="lin" valueType="num">
                                      <p:cBhvr>
                                        <p:cTn id="77" dur="500" fill="hold"/>
                                        <p:tgtEl>
                                          <p:spTgt spid="275535"/>
                                        </p:tgtEl>
                                        <p:attrNameLst>
                                          <p:attrName>ppt_y</p:attrName>
                                        </p:attrNameLst>
                                      </p:cBhvr>
                                      <p:tavLst>
                                        <p:tav tm="0">
                                          <p:val>
                                            <p:strVal val="#ppt_y"/>
                                          </p:val>
                                        </p:tav>
                                        <p:tav tm="100000">
                                          <p:val>
                                            <p:strVal val="#ppt_y"/>
                                          </p:val>
                                        </p:tav>
                                      </p:tavLst>
                                    </p:anim>
                                    <p:anim calcmode="lin" valueType="num">
                                      <p:cBhvr>
                                        <p:cTn id="78" dur="500" fill="hold"/>
                                        <p:tgtEl>
                                          <p:spTgt spid="275535"/>
                                        </p:tgtEl>
                                        <p:attrNameLst>
                                          <p:attrName>ppt_w</p:attrName>
                                        </p:attrNameLst>
                                      </p:cBhvr>
                                      <p:tavLst>
                                        <p:tav tm="0">
                                          <p:val>
                                            <p:fltVal val="0"/>
                                          </p:val>
                                        </p:tav>
                                        <p:tav tm="100000">
                                          <p:val>
                                            <p:strVal val="#ppt_w"/>
                                          </p:val>
                                        </p:tav>
                                      </p:tavLst>
                                    </p:anim>
                                    <p:anim calcmode="lin" valueType="num">
                                      <p:cBhvr>
                                        <p:cTn id="79" dur="500" fill="hold"/>
                                        <p:tgtEl>
                                          <p:spTgt spid="275535"/>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75507"/>
                                        </p:tgtEl>
                                        <p:attrNameLst>
                                          <p:attrName>style.visibility</p:attrName>
                                        </p:attrNameLst>
                                      </p:cBhvr>
                                      <p:to>
                                        <p:strVal val="visible"/>
                                      </p:to>
                                    </p:set>
                                    <p:animEffect transition="in" filter="wipe(left)">
                                      <p:cBhvr>
                                        <p:cTn id="84" dur="500"/>
                                        <p:tgtEl>
                                          <p:spTgt spid="275507"/>
                                        </p:tgtEl>
                                      </p:cBhvr>
                                    </p:animEffect>
                                  </p:childTnLst>
                                </p:cTn>
                              </p:par>
                            </p:childTnLst>
                          </p:cTn>
                        </p:par>
                        <p:par>
                          <p:cTn id="85" fill="hold">
                            <p:stCondLst>
                              <p:cond delay="500"/>
                            </p:stCondLst>
                            <p:childTnLst>
                              <p:par>
                                <p:cTn id="86" presetID="22" presetClass="entr" presetSubtype="8" fill="hold" nodeType="afterEffect">
                                  <p:stCondLst>
                                    <p:cond delay="1000"/>
                                  </p:stCondLst>
                                  <p:childTnLst>
                                    <p:set>
                                      <p:cBhvr>
                                        <p:cTn id="87" dur="1" fill="hold">
                                          <p:stCondLst>
                                            <p:cond delay="0"/>
                                          </p:stCondLst>
                                        </p:cTn>
                                        <p:tgtEl>
                                          <p:spTgt spid="275508"/>
                                        </p:tgtEl>
                                        <p:attrNameLst>
                                          <p:attrName>style.visibility</p:attrName>
                                        </p:attrNameLst>
                                      </p:cBhvr>
                                      <p:to>
                                        <p:strVal val="visible"/>
                                      </p:to>
                                    </p:set>
                                    <p:animEffect transition="in" filter="wipe(left)">
                                      <p:cBhvr>
                                        <p:cTn id="88" dur="500"/>
                                        <p:tgtEl>
                                          <p:spTgt spid="275508"/>
                                        </p:tgtEl>
                                      </p:cBhvr>
                                    </p:animEffect>
                                  </p:childTnLst>
                                </p:cTn>
                              </p:par>
                            </p:childTnLst>
                          </p:cTn>
                        </p:par>
                        <p:par>
                          <p:cTn id="89" fill="hold">
                            <p:stCondLst>
                              <p:cond delay="2000"/>
                            </p:stCondLst>
                            <p:childTnLst>
                              <p:par>
                                <p:cTn id="90" presetID="23" presetClass="entr" presetSubtype="16" fill="hold" grpId="0" nodeType="afterEffect">
                                  <p:stCondLst>
                                    <p:cond delay="1000"/>
                                  </p:stCondLst>
                                  <p:childTnLst>
                                    <p:set>
                                      <p:cBhvr>
                                        <p:cTn id="91" dur="1" fill="hold">
                                          <p:stCondLst>
                                            <p:cond delay="0"/>
                                          </p:stCondLst>
                                        </p:cTn>
                                        <p:tgtEl>
                                          <p:spTgt spid="275525"/>
                                        </p:tgtEl>
                                        <p:attrNameLst>
                                          <p:attrName>style.visibility</p:attrName>
                                        </p:attrNameLst>
                                      </p:cBhvr>
                                      <p:to>
                                        <p:strVal val="visible"/>
                                      </p:to>
                                    </p:set>
                                    <p:anim calcmode="lin" valueType="num">
                                      <p:cBhvr>
                                        <p:cTn id="92" dur="500" fill="hold"/>
                                        <p:tgtEl>
                                          <p:spTgt spid="275525"/>
                                        </p:tgtEl>
                                        <p:attrNameLst>
                                          <p:attrName>ppt_w</p:attrName>
                                        </p:attrNameLst>
                                      </p:cBhvr>
                                      <p:tavLst>
                                        <p:tav tm="0">
                                          <p:val>
                                            <p:fltVal val="0"/>
                                          </p:val>
                                        </p:tav>
                                        <p:tav tm="100000">
                                          <p:val>
                                            <p:strVal val="#ppt_w"/>
                                          </p:val>
                                        </p:tav>
                                      </p:tavLst>
                                    </p:anim>
                                    <p:anim calcmode="lin" valueType="num">
                                      <p:cBhvr>
                                        <p:cTn id="93" dur="500" fill="hold"/>
                                        <p:tgtEl>
                                          <p:spTgt spid="275525"/>
                                        </p:tgtEl>
                                        <p:attrNameLst>
                                          <p:attrName>ppt_h</p:attrName>
                                        </p:attrNameLst>
                                      </p:cBhvr>
                                      <p:tavLst>
                                        <p:tav tm="0">
                                          <p:val>
                                            <p:fltVal val="0"/>
                                          </p:val>
                                        </p:tav>
                                        <p:tav tm="100000">
                                          <p:val>
                                            <p:strVal val="#ppt_h"/>
                                          </p:val>
                                        </p:tav>
                                      </p:tavLst>
                                    </p:anim>
                                  </p:childTnLst>
                                </p:cTn>
                              </p:par>
                            </p:childTnLst>
                          </p:cTn>
                        </p:par>
                        <p:par>
                          <p:cTn id="94" fill="hold">
                            <p:stCondLst>
                              <p:cond delay="3500"/>
                            </p:stCondLst>
                            <p:childTnLst>
                              <p:par>
                                <p:cTn id="95" presetID="12" presetClass="entr" presetSubtype="8" fill="hold" nodeType="afterEffect">
                                  <p:stCondLst>
                                    <p:cond delay="1000"/>
                                  </p:stCondLst>
                                  <p:childTnLst>
                                    <p:set>
                                      <p:cBhvr>
                                        <p:cTn id="96" dur="1" fill="hold">
                                          <p:stCondLst>
                                            <p:cond delay="0"/>
                                          </p:stCondLst>
                                        </p:cTn>
                                        <p:tgtEl>
                                          <p:spTgt spid="275509"/>
                                        </p:tgtEl>
                                        <p:attrNameLst>
                                          <p:attrName>style.visibility</p:attrName>
                                        </p:attrNameLst>
                                      </p:cBhvr>
                                      <p:to>
                                        <p:strVal val="visible"/>
                                      </p:to>
                                    </p:set>
                                    <p:animEffect transition="in" filter="slide(fromLeft)">
                                      <p:cBhvr>
                                        <p:cTn id="97" dur="500"/>
                                        <p:tgtEl>
                                          <p:spTgt spid="275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8" grpId="0"/>
      <p:bldP spid="275459" grpId="0"/>
      <p:bldP spid="275460" grpId="0"/>
      <p:bldP spid="275461" grpId="0"/>
      <p:bldP spid="275462" grpId="0"/>
      <p:bldP spid="275524" grpId="0"/>
      <p:bldP spid="27552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123</a:t>
            </a:fld>
            <a:r>
              <a:rPr lang="zh-CN" altLang="en-US" sz="1400" dirty="0"/>
              <a:t>）</a:t>
            </a:r>
          </a:p>
        </p:txBody>
      </p:sp>
      <p:grpSp>
        <p:nvGrpSpPr>
          <p:cNvPr id="276482" name="Group 2"/>
          <p:cNvGrpSpPr/>
          <p:nvPr/>
        </p:nvGrpSpPr>
        <p:grpSpPr>
          <a:xfrm>
            <a:off x="3457575" y="1905000"/>
            <a:ext cx="2295525" cy="889000"/>
            <a:chOff x="2178" y="1200"/>
            <a:chExt cx="1446" cy="560"/>
          </a:xfrm>
        </p:grpSpPr>
        <p:sp>
          <p:nvSpPr>
            <p:cNvPr id="137280" name="AutoShape 3"/>
            <p:cNvSpPr/>
            <p:nvPr/>
          </p:nvSpPr>
          <p:spPr>
            <a:xfrm rot="-5400000">
              <a:off x="2691" y="1200"/>
              <a:ext cx="412" cy="411"/>
            </a:xfrm>
            <a:prstGeom prst="flowChartMerge">
              <a:avLst/>
            </a:prstGeom>
            <a:no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81" name="Line 4"/>
            <p:cNvSpPr/>
            <p:nvPr/>
          </p:nvSpPr>
          <p:spPr>
            <a:xfrm>
              <a:off x="3194" y="1407"/>
              <a:ext cx="284" cy="0"/>
            </a:xfrm>
            <a:prstGeom prst="line">
              <a:avLst/>
            </a:prstGeom>
            <a:ln w="28575" cap="flat" cmpd="sng">
              <a:solidFill>
                <a:srgbClr val="0033CC"/>
              </a:solidFill>
              <a:prstDash val="solid"/>
              <a:headEnd type="none" w="med" len="med"/>
              <a:tailEnd type="none" w="med" len="med"/>
            </a:ln>
          </p:spPr>
        </p:sp>
        <p:sp>
          <p:nvSpPr>
            <p:cNvPr id="137282" name="Oval 5"/>
            <p:cNvSpPr/>
            <p:nvPr/>
          </p:nvSpPr>
          <p:spPr>
            <a:xfrm>
              <a:off x="3472" y="1373"/>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83" name="Line 6"/>
            <p:cNvSpPr/>
            <p:nvPr/>
          </p:nvSpPr>
          <p:spPr>
            <a:xfrm flipH="1">
              <a:off x="2350" y="1404"/>
              <a:ext cx="341" cy="0"/>
            </a:xfrm>
            <a:prstGeom prst="line">
              <a:avLst/>
            </a:prstGeom>
            <a:ln w="28575" cap="flat" cmpd="sng">
              <a:solidFill>
                <a:srgbClr val="0033CC"/>
              </a:solidFill>
              <a:prstDash val="solid"/>
              <a:headEnd type="none" w="med" len="med"/>
              <a:tailEnd type="none" w="med" len="med"/>
            </a:ln>
          </p:spPr>
        </p:sp>
        <p:sp>
          <p:nvSpPr>
            <p:cNvPr id="137284" name="Oval 7"/>
            <p:cNvSpPr/>
            <p:nvPr/>
          </p:nvSpPr>
          <p:spPr>
            <a:xfrm>
              <a:off x="2288" y="1370"/>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85" name="Text Box 8"/>
            <p:cNvSpPr txBox="1"/>
            <p:nvPr/>
          </p:nvSpPr>
          <p:spPr>
            <a:xfrm>
              <a:off x="2178" y="1433"/>
              <a:ext cx="265"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A</a:t>
              </a:r>
            </a:p>
          </p:txBody>
        </p:sp>
        <p:sp>
          <p:nvSpPr>
            <p:cNvPr id="137286" name="Text Box 9"/>
            <p:cNvSpPr txBox="1"/>
            <p:nvPr/>
          </p:nvSpPr>
          <p:spPr>
            <a:xfrm>
              <a:off x="3094" y="1433"/>
              <a:ext cx="530"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Y=A</a:t>
              </a:r>
            </a:p>
          </p:txBody>
        </p:sp>
        <p:sp>
          <p:nvSpPr>
            <p:cNvPr id="137287" name="Oval 10"/>
            <p:cNvSpPr/>
            <p:nvPr/>
          </p:nvSpPr>
          <p:spPr>
            <a:xfrm>
              <a:off x="3114" y="1367"/>
              <a:ext cx="73" cy="73"/>
            </a:xfrm>
            <a:prstGeom prst="ellipse">
              <a:avLst/>
            </a:prstGeom>
            <a:noFill/>
            <a:ln w="38100" cap="flat" cmpd="sng">
              <a:solidFill>
                <a:srgbClr val="0033CC"/>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88" name="Line 11"/>
            <p:cNvSpPr/>
            <p:nvPr/>
          </p:nvSpPr>
          <p:spPr>
            <a:xfrm flipV="1">
              <a:off x="3451" y="1491"/>
              <a:ext cx="142" cy="0"/>
            </a:xfrm>
            <a:prstGeom prst="line">
              <a:avLst/>
            </a:prstGeom>
            <a:ln w="19050" cap="flat" cmpd="sng">
              <a:solidFill>
                <a:srgbClr val="FF0066"/>
              </a:solidFill>
              <a:prstDash val="solid"/>
              <a:headEnd type="none" w="med" len="med"/>
              <a:tailEnd type="none" w="med" len="med"/>
            </a:ln>
          </p:spPr>
        </p:sp>
      </p:grpSp>
      <p:grpSp>
        <p:nvGrpSpPr>
          <p:cNvPr id="276492" name="Group 12"/>
          <p:cNvGrpSpPr/>
          <p:nvPr/>
        </p:nvGrpSpPr>
        <p:grpSpPr>
          <a:xfrm>
            <a:off x="793750" y="1897063"/>
            <a:ext cx="2163763" cy="895350"/>
            <a:chOff x="500" y="1195"/>
            <a:chExt cx="1363" cy="564"/>
          </a:xfrm>
        </p:grpSpPr>
        <p:sp>
          <p:nvSpPr>
            <p:cNvPr id="137273" name="AutoShape 13"/>
            <p:cNvSpPr/>
            <p:nvPr/>
          </p:nvSpPr>
          <p:spPr>
            <a:xfrm rot="-5400000">
              <a:off x="1014" y="1195"/>
              <a:ext cx="412" cy="411"/>
            </a:xfrm>
            <a:prstGeom prst="flowChartMerge">
              <a:avLst/>
            </a:prstGeom>
            <a:no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74" name="Line 14"/>
            <p:cNvSpPr/>
            <p:nvPr/>
          </p:nvSpPr>
          <p:spPr>
            <a:xfrm>
              <a:off x="1413" y="1401"/>
              <a:ext cx="284" cy="0"/>
            </a:xfrm>
            <a:prstGeom prst="line">
              <a:avLst/>
            </a:prstGeom>
            <a:ln w="28575" cap="flat" cmpd="sng">
              <a:solidFill>
                <a:srgbClr val="0033CC"/>
              </a:solidFill>
              <a:prstDash val="solid"/>
              <a:headEnd type="none" w="med" len="med"/>
              <a:tailEnd type="none" w="med" len="med"/>
            </a:ln>
          </p:spPr>
        </p:sp>
        <p:sp>
          <p:nvSpPr>
            <p:cNvPr id="137275" name="Oval 15"/>
            <p:cNvSpPr/>
            <p:nvPr/>
          </p:nvSpPr>
          <p:spPr>
            <a:xfrm>
              <a:off x="1691" y="1367"/>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76" name="Text Box 16"/>
            <p:cNvSpPr txBox="1"/>
            <p:nvPr/>
          </p:nvSpPr>
          <p:spPr>
            <a:xfrm>
              <a:off x="1333" y="1432"/>
              <a:ext cx="530"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Y=A</a:t>
              </a:r>
            </a:p>
          </p:txBody>
        </p:sp>
        <p:sp>
          <p:nvSpPr>
            <p:cNvPr id="137277" name="Line 17"/>
            <p:cNvSpPr/>
            <p:nvPr/>
          </p:nvSpPr>
          <p:spPr>
            <a:xfrm flipH="1">
              <a:off x="672" y="1399"/>
              <a:ext cx="341" cy="0"/>
            </a:xfrm>
            <a:prstGeom prst="line">
              <a:avLst/>
            </a:prstGeom>
            <a:ln w="28575" cap="flat" cmpd="sng">
              <a:solidFill>
                <a:srgbClr val="0033CC"/>
              </a:solidFill>
              <a:prstDash val="solid"/>
              <a:headEnd type="none" w="med" len="med"/>
              <a:tailEnd type="none" w="med" len="med"/>
            </a:ln>
          </p:spPr>
        </p:sp>
        <p:sp>
          <p:nvSpPr>
            <p:cNvPr id="137278" name="Oval 18"/>
            <p:cNvSpPr/>
            <p:nvPr/>
          </p:nvSpPr>
          <p:spPr>
            <a:xfrm>
              <a:off x="610" y="1365"/>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79" name="Text Box 19"/>
            <p:cNvSpPr txBox="1"/>
            <p:nvPr/>
          </p:nvSpPr>
          <p:spPr>
            <a:xfrm>
              <a:off x="500" y="1428"/>
              <a:ext cx="265"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A</a:t>
              </a:r>
            </a:p>
          </p:txBody>
        </p:sp>
      </p:grpSp>
      <p:grpSp>
        <p:nvGrpSpPr>
          <p:cNvPr id="276500" name="Group 20"/>
          <p:cNvGrpSpPr/>
          <p:nvPr/>
        </p:nvGrpSpPr>
        <p:grpSpPr>
          <a:xfrm>
            <a:off x="6078538" y="1511300"/>
            <a:ext cx="1870075" cy="1511300"/>
            <a:chOff x="3829" y="952"/>
            <a:chExt cx="1178" cy="952"/>
          </a:xfrm>
        </p:grpSpPr>
        <p:sp>
          <p:nvSpPr>
            <p:cNvPr id="137261" name="AutoShape 21"/>
            <p:cNvSpPr/>
            <p:nvPr/>
          </p:nvSpPr>
          <p:spPr>
            <a:xfrm rot="-5400000">
              <a:off x="4339" y="1192"/>
              <a:ext cx="412" cy="411"/>
            </a:xfrm>
            <a:prstGeom prst="flowChartMerge">
              <a:avLst/>
            </a:prstGeom>
            <a:no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62" name="Line 22"/>
            <p:cNvSpPr/>
            <p:nvPr/>
          </p:nvSpPr>
          <p:spPr>
            <a:xfrm>
              <a:off x="4570" y="1551"/>
              <a:ext cx="284" cy="0"/>
            </a:xfrm>
            <a:prstGeom prst="line">
              <a:avLst/>
            </a:prstGeom>
            <a:ln w="28575" cap="flat" cmpd="sng">
              <a:solidFill>
                <a:srgbClr val="0033CC"/>
              </a:solidFill>
              <a:prstDash val="solid"/>
              <a:headEnd type="none" w="med" len="med"/>
              <a:tailEnd type="none" w="med" len="med"/>
            </a:ln>
          </p:spPr>
        </p:sp>
        <p:sp>
          <p:nvSpPr>
            <p:cNvPr id="137263" name="Oval 23"/>
            <p:cNvSpPr/>
            <p:nvPr/>
          </p:nvSpPr>
          <p:spPr>
            <a:xfrm>
              <a:off x="4848" y="1517"/>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64" name="Text Box 24"/>
            <p:cNvSpPr txBox="1"/>
            <p:nvPr/>
          </p:nvSpPr>
          <p:spPr>
            <a:xfrm>
              <a:off x="4470" y="1577"/>
              <a:ext cx="530"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Z=A</a:t>
              </a:r>
            </a:p>
          </p:txBody>
        </p:sp>
        <p:sp>
          <p:nvSpPr>
            <p:cNvPr id="137265" name="Oval 25"/>
            <p:cNvSpPr/>
            <p:nvPr/>
          </p:nvSpPr>
          <p:spPr>
            <a:xfrm>
              <a:off x="4490" y="1511"/>
              <a:ext cx="73" cy="73"/>
            </a:xfrm>
            <a:prstGeom prst="ellipse">
              <a:avLst/>
            </a:prstGeom>
            <a:noFill/>
            <a:ln w="38100" cap="flat" cmpd="sng">
              <a:solidFill>
                <a:srgbClr val="0033CC"/>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66" name="Line 26"/>
            <p:cNvSpPr/>
            <p:nvPr/>
          </p:nvSpPr>
          <p:spPr>
            <a:xfrm flipV="1">
              <a:off x="4825" y="1631"/>
              <a:ext cx="142" cy="1"/>
            </a:xfrm>
            <a:prstGeom prst="line">
              <a:avLst/>
            </a:prstGeom>
            <a:ln w="19050" cap="flat" cmpd="sng">
              <a:solidFill>
                <a:srgbClr val="FF0066"/>
              </a:solidFill>
              <a:prstDash val="solid"/>
              <a:headEnd type="none" w="med" len="med"/>
              <a:tailEnd type="none" w="med" len="med"/>
            </a:ln>
          </p:spPr>
        </p:sp>
        <p:sp>
          <p:nvSpPr>
            <p:cNvPr id="137267" name="Line 27"/>
            <p:cNvSpPr/>
            <p:nvPr/>
          </p:nvSpPr>
          <p:spPr>
            <a:xfrm>
              <a:off x="4483" y="1265"/>
              <a:ext cx="374" cy="0"/>
            </a:xfrm>
            <a:prstGeom prst="line">
              <a:avLst/>
            </a:prstGeom>
            <a:ln w="28575" cap="flat" cmpd="sng">
              <a:solidFill>
                <a:srgbClr val="0033CC"/>
              </a:solidFill>
              <a:prstDash val="solid"/>
              <a:headEnd type="none" w="med" len="med"/>
              <a:tailEnd type="none" w="med" len="med"/>
            </a:ln>
          </p:spPr>
        </p:sp>
        <p:sp>
          <p:nvSpPr>
            <p:cNvPr id="137268" name="Oval 28"/>
            <p:cNvSpPr/>
            <p:nvPr/>
          </p:nvSpPr>
          <p:spPr>
            <a:xfrm>
              <a:off x="4851" y="1231"/>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69" name="Text Box 29"/>
            <p:cNvSpPr txBox="1"/>
            <p:nvPr/>
          </p:nvSpPr>
          <p:spPr>
            <a:xfrm>
              <a:off x="4477" y="952"/>
              <a:ext cx="530"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Y=A</a:t>
              </a:r>
            </a:p>
          </p:txBody>
        </p:sp>
        <p:sp>
          <p:nvSpPr>
            <p:cNvPr id="137270" name="Line 30"/>
            <p:cNvSpPr/>
            <p:nvPr/>
          </p:nvSpPr>
          <p:spPr>
            <a:xfrm flipH="1">
              <a:off x="4001" y="1399"/>
              <a:ext cx="341" cy="0"/>
            </a:xfrm>
            <a:prstGeom prst="line">
              <a:avLst/>
            </a:prstGeom>
            <a:ln w="28575" cap="flat" cmpd="sng">
              <a:solidFill>
                <a:srgbClr val="0033CC"/>
              </a:solidFill>
              <a:prstDash val="solid"/>
              <a:headEnd type="none" w="med" len="med"/>
              <a:tailEnd type="none" w="med" len="med"/>
            </a:ln>
          </p:spPr>
        </p:sp>
        <p:sp>
          <p:nvSpPr>
            <p:cNvPr id="137271" name="Oval 31"/>
            <p:cNvSpPr/>
            <p:nvPr/>
          </p:nvSpPr>
          <p:spPr>
            <a:xfrm>
              <a:off x="3939" y="1365"/>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72" name="Text Box 32"/>
            <p:cNvSpPr txBox="1"/>
            <p:nvPr/>
          </p:nvSpPr>
          <p:spPr>
            <a:xfrm>
              <a:off x="3829" y="1428"/>
              <a:ext cx="265"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A</a:t>
              </a:r>
            </a:p>
          </p:txBody>
        </p:sp>
      </p:grpSp>
      <p:grpSp>
        <p:nvGrpSpPr>
          <p:cNvPr id="276513" name="Group 33"/>
          <p:cNvGrpSpPr/>
          <p:nvPr/>
        </p:nvGrpSpPr>
        <p:grpSpPr>
          <a:xfrm>
            <a:off x="722313" y="3992563"/>
            <a:ext cx="2119312" cy="1004887"/>
            <a:chOff x="455" y="2515"/>
            <a:chExt cx="1335" cy="633"/>
          </a:xfrm>
        </p:grpSpPr>
        <p:sp>
          <p:nvSpPr>
            <p:cNvPr id="137253" name="Line 34"/>
            <p:cNvSpPr/>
            <p:nvPr/>
          </p:nvSpPr>
          <p:spPr>
            <a:xfrm>
              <a:off x="1349" y="2793"/>
              <a:ext cx="342" cy="0"/>
            </a:xfrm>
            <a:prstGeom prst="line">
              <a:avLst/>
            </a:prstGeom>
            <a:ln w="28575" cap="flat" cmpd="sng">
              <a:solidFill>
                <a:srgbClr val="0033CC"/>
              </a:solidFill>
              <a:prstDash val="solid"/>
              <a:headEnd type="none" w="med" len="med"/>
              <a:tailEnd type="none" w="med" len="med"/>
            </a:ln>
          </p:spPr>
        </p:sp>
        <p:sp>
          <p:nvSpPr>
            <p:cNvPr id="137254" name="Oval 35"/>
            <p:cNvSpPr/>
            <p:nvPr/>
          </p:nvSpPr>
          <p:spPr>
            <a:xfrm>
              <a:off x="1685" y="2759"/>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55" name="Text Box 36"/>
            <p:cNvSpPr txBox="1"/>
            <p:nvPr/>
          </p:nvSpPr>
          <p:spPr>
            <a:xfrm>
              <a:off x="1537" y="2820"/>
              <a:ext cx="253"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Y</a:t>
              </a:r>
            </a:p>
          </p:txBody>
        </p:sp>
        <p:sp>
          <p:nvSpPr>
            <p:cNvPr id="137256" name="Rectangle 37"/>
            <p:cNvSpPr/>
            <p:nvPr/>
          </p:nvSpPr>
          <p:spPr>
            <a:xfrm>
              <a:off x="973" y="2515"/>
              <a:ext cx="374" cy="511"/>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57" name="Line 38"/>
            <p:cNvSpPr/>
            <p:nvPr/>
          </p:nvSpPr>
          <p:spPr>
            <a:xfrm flipH="1">
              <a:off x="627" y="2796"/>
              <a:ext cx="341" cy="0"/>
            </a:xfrm>
            <a:prstGeom prst="line">
              <a:avLst/>
            </a:prstGeom>
            <a:ln w="28575" cap="flat" cmpd="sng">
              <a:solidFill>
                <a:srgbClr val="0033CC"/>
              </a:solidFill>
              <a:prstDash val="solid"/>
              <a:headEnd type="none" w="med" len="med"/>
              <a:tailEnd type="none" w="med" len="med"/>
            </a:ln>
          </p:spPr>
        </p:sp>
        <p:sp>
          <p:nvSpPr>
            <p:cNvPr id="137258" name="Oval 39"/>
            <p:cNvSpPr/>
            <p:nvPr/>
          </p:nvSpPr>
          <p:spPr>
            <a:xfrm>
              <a:off x="565" y="2762"/>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59" name="Text Box 40"/>
            <p:cNvSpPr txBox="1"/>
            <p:nvPr/>
          </p:nvSpPr>
          <p:spPr>
            <a:xfrm>
              <a:off x="455" y="2821"/>
              <a:ext cx="265"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A</a:t>
              </a:r>
            </a:p>
          </p:txBody>
        </p:sp>
        <p:sp>
          <p:nvSpPr>
            <p:cNvPr id="137260" name="Text Box 41"/>
            <p:cNvSpPr txBox="1"/>
            <p:nvPr/>
          </p:nvSpPr>
          <p:spPr>
            <a:xfrm>
              <a:off x="1042" y="2542"/>
              <a:ext cx="228"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33CC"/>
                  </a:solidFill>
                </a:rPr>
                <a:t>1</a:t>
              </a:r>
            </a:p>
          </p:txBody>
        </p:sp>
      </p:grpSp>
      <p:grpSp>
        <p:nvGrpSpPr>
          <p:cNvPr id="276522" name="Group 42"/>
          <p:cNvGrpSpPr/>
          <p:nvPr/>
        </p:nvGrpSpPr>
        <p:grpSpPr>
          <a:xfrm>
            <a:off x="3443288" y="3986213"/>
            <a:ext cx="2208212" cy="1011237"/>
            <a:chOff x="2169" y="2511"/>
            <a:chExt cx="1391" cy="637"/>
          </a:xfrm>
        </p:grpSpPr>
        <p:sp>
          <p:nvSpPr>
            <p:cNvPr id="137244" name="Rectangle 43"/>
            <p:cNvSpPr/>
            <p:nvPr/>
          </p:nvSpPr>
          <p:spPr>
            <a:xfrm>
              <a:off x="2688" y="2511"/>
              <a:ext cx="374" cy="511"/>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45" name="Line 44"/>
            <p:cNvSpPr/>
            <p:nvPr/>
          </p:nvSpPr>
          <p:spPr>
            <a:xfrm flipH="1">
              <a:off x="2341" y="2792"/>
              <a:ext cx="341" cy="0"/>
            </a:xfrm>
            <a:prstGeom prst="line">
              <a:avLst/>
            </a:prstGeom>
            <a:ln w="28575" cap="flat" cmpd="sng">
              <a:solidFill>
                <a:srgbClr val="0033CC"/>
              </a:solidFill>
              <a:prstDash val="solid"/>
              <a:headEnd type="none" w="med" len="med"/>
              <a:tailEnd type="none" w="med" len="med"/>
            </a:ln>
          </p:spPr>
        </p:sp>
        <p:sp>
          <p:nvSpPr>
            <p:cNvPr id="137246" name="Oval 45"/>
            <p:cNvSpPr/>
            <p:nvPr/>
          </p:nvSpPr>
          <p:spPr>
            <a:xfrm>
              <a:off x="2279" y="2758"/>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47" name="Text Box 46"/>
            <p:cNvSpPr txBox="1"/>
            <p:nvPr/>
          </p:nvSpPr>
          <p:spPr>
            <a:xfrm>
              <a:off x="2169" y="2821"/>
              <a:ext cx="265"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A</a:t>
              </a:r>
            </a:p>
          </p:txBody>
        </p:sp>
        <p:sp>
          <p:nvSpPr>
            <p:cNvPr id="137248" name="Text Box 47"/>
            <p:cNvSpPr txBox="1"/>
            <p:nvPr/>
          </p:nvSpPr>
          <p:spPr>
            <a:xfrm>
              <a:off x="2756" y="2538"/>
              <a:ext cx="228"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33CC"/>
                  </a:solidFill>
                </a:rPr>
                <a:t>1</a:t>
              </a:r>
            </a:p>
          </p:txBody>
        </p:sp>
        <p:sp>
          <p:nvSpPr>
            <p:cNvPr id="137249" name="Line 48"/>
            <p:cNvSpPr/>
            <p:nvPr/>
          </p:nvSpPr>
          <p:spPr>
            <a:xfrm>
              <a:off x="3150" y="2781"/>
              <a:ext cx="284" cy="0"/>
            </a:xfrm>
            <a:prstGeom prst="line">
              <a:avLst/>
            </a:prstGeom>
            <a:ln w="28575" cap="flat" cmpd="sng">
              <a:solidFill>
                <a:srgbClr val="0033CC"/>
              </a:solidFill>
              <a:prstDash val="solid"/>
              <a:headEnd type="none" w="med" len="med"/>
              <a:tailEnd type="none" w="med" len="med"/>
            </a:ln>
          </p:spPr>
        </p:sp>
        <p:sp>
          <p:nvSpPr>
            <p:cNvPr id="137250" name="Oval 49"/>
            <p:cNvSpPr/>
            <p:nvPr/>
          </p:nvSpPr>
          <p:spPr>
            <a:xfrm>
              <a:off x="3428" y="2747"/>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51" name="Oval 50"/>
            <p:cNvSpPr/>
            <p:nvPr/>
          </p:nvSpPr>
          <p:spPr>
            <a:xfrm>
              <a:off x="3070" y="2741"/>
              <a:ext cx="73" cy="73"/>
            </a:xfrm>
            <a:prstGeom prst="ellipse">
              <a:avLst/>
            </a:prstGeom>
            <a:noFill/>
            <a:ln w="38100" cap="flat" cmpd="sng">
              <a:solidFill>
                <a:srgbClr val="0033CC"/>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52" name="Text Box 51"/>
            <p:cNvSpPr txBox="1"/>
            <p:nvPr/>
          </p:nvSpPr>
          <p:spPr>
            <a:xfrm>
              <a:off x="3307" y="2821"/>
              <a:ext cx="253"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Y</a:t>
              </a:r>
            </a:p>
          </p:txBody>
        </p:sp>
      </p:grpSp>
      <p:grpSp>
        <p:nvGrpSpPr>
          <p:cNvPr id="276532" name="Group 52"/>
          <p:cNvGrpSpPr/>
          <p:nvPr/>
        </p:nvGrpSpPr>
        <p:grpSpPr>
          <a:xfrm>
            <a:off x="6091238" y="3736975"/>
            <a:ext cx="2163762" cy="1319213"/>
            <a:chOff x="3837" y="2354"/>
            <a:chExt cx="1363" cy="831"/>
          </a:xfrm>
        </p:grpSpPr>
        <p:sp>
          <p:nvSpPr>
            <p:cNvPr id="137232" name="Rectangle 53"/>
            <p:cNvSpPr/>
            <p:nvPr/>
          </p:nvSpPr>
          <p:spPr>
            <a:xfrm>
              <a:off x="4356" y="2497"/>
              <a:ext cx="374" cy="511"/>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33" name="Line 54"/>
            <p:cNvSpPr/>
            <p:nvPr/>
          </p:nvSpPr>
          <p:spPr>
            <a:xfrm flipH="1">
              <a:off x="4009" y="2778"/>
              <a:ext cx="341" cy="0"/>
            </a:xfrm>
            <a:prstGeom prst="line">
              <a:avLst/>
            </a:prstGeom>
            <a:ln w="28575" cap="flat" cmpd="sng">
              <a:solidFill>
                <a:srgbClr val="0033CC"/>
              </a:solidFill>
              <a:prstDash val="solid"/>
              <a:headEnd type="none" w="med" len="med"/>
              <a:tailEnd type="none" w="med" len="med"/>
            </a:ln>
          </p:spPr>
        </p:sp>
        <p:sp>
          <p:nvSpPr>
            <p:cNvPr id="137234" name="Oval 55"/>
            <p:cNvSpPr/>
            <p:nvPr/>
          </p:nvSpPr>
          <p:spPr>
            <a:xfrm>
              <a:off x="3947" y="2744"/>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35" name="Text Box 56"/>
            <p:cNvSpPr txBox="1"/>
            <p:nvPr/>
          </p:nvSpPr>
          <p:spPr>
            <a:xfrm>
              <a:off x="3837" y="2820"/>
              <a:ext cx="265"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A</a:t>
              </a:r>
            </a:p>
          </p:txBody>
        </p:sp>
        <p:sp>
          <p:nvSpPr>
            <p:cNvPr id="137236" name="Text Box 57"/>
            <p:cNvSpPr txBox="1"/>
            <p:nvPr/>
          </p:nvSpPr>
          <p:spPr>
            <a:xfrm>
              <a:off x="4424" y="2524"/>
              <a:ext cx="228"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33CC"/>
                  </a:solidFill>
                </a:rPr>
                <a:t>1</a:t>
              </a:r>
            </a:p>
          </p:txBody>
        </p:sp>
        <p:sp>
          <p:nvSpPr>
            <p:cNvPr id="137237" name="Line 58"/>
            <p:cNvSpPr/>
            <p:nvPr/>
          </p:nvSpPr>
          <p:spPr>
            <a:xfrm>
              <a:off x="4818" y="2867"/>
              <a:ext cx="284" cy="0"/>
            </a:xfrm>
            <a:prstGeom prst="line">
              <a:avLst/>
            </a:prstGeom>
            <a:ln w="28575" cap="flat" cmpd="sng">
              <a:solidFill>
                <a:srgbClr val="0033CC"/>
              </a:solidFill>
              <a:prstDash val="solid"/>
              <a:headEnd type="none" w="med" len="med"/>
              <a:tailEnd type="none" w="med" len="med"/>
            </a:ln>
          </p:spPr>
        </p:sp>
        <p:sp>
          <p:nvSpPr>
            <p:cNvPr id="137238" name="Oval 59"/>
            <p:cNvSpPr/>
            <p:nvPr/>
          </p:nvSpPr>
          <p:spPr>
            <a:xfrm>
              <a:off x="5096" y="2833"/>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39" name="Oval 60"/>
            <p:cNvSpPr/>
            <p:nvPr/>
          </p:nvSpPr>
          <p:spPr>
            <a:xfrm>
              <a:off x="4738" y="2827"/>
              <a:ext cx="73" cy="73"/>
            </a:xfrm>
            <a:prstGeom prst="ellipse">
              <a:avLst/>
            </a:prstGeom>
            <a:noFill/>
            <a:ln w="38100" cap="flat" cmpd="sng">
              <a:solidFill>
                <a:srgbClr val="0033CC"/>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40" name="Text Box 61"/>
            <p:cNvSpPr txBox="1"/>
            <p:nvPr/>
          </p:nvSpPr>
          <p:spPr>
            <a:xfrm>
              <a:off x="4947" y="2354"/>
              <a:ext cx="253"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Y</a:t>
              </a:r>
            </a:p>
          </p:txBody>
        </p:sp>
        <p:sp>
          <p:nvSpPr>
            <p:cNvPr id="137241" name="Line 62"/>
            <p:cNvSpPr/>
            <p:nvPr/>
          </p:nvSpPr>
          <p:spPr>
            <a:xfrm>
              <a:off x="4732" y="2638"/>
              <a:ext cx="374" cy="0"/>
            </a:xfrm>
            <a:prstGeom prst="line">
              <a:avLst/>
            </a:prstGeom>
            <a:ln w="28575" cap="flat" cmpd="sng">
              <a:solidFill>
                <a:srgbClr val="0033CC"/>
              </a:solidFill>
              <a:prstDash val="solid"/>
              <a:headEnd type="none" w="med" len="med"/>
              <a:tailEnd type="none" w="med" len="med"/>
            </a:ln>
          </p:spPr>
        </p:sp>
        <p:sp>
          <p:nvSpPr>
            <p:cNvPr id="137242" name="Oval 63"/>
            <p:cNvSpPr/>
            <p:nvPr/>
          </p:nvSpPr>
          <p:spPr>
            <a:xfrm>
              <a:off x="5100" y="2604"/>
              <a:ext cx="60" cy="61"/>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7243" name="Text Box 64"/>
            <p:cNvSpPr txBox="1"/>
            <p:nvPr/>
          </p:nvSpPr>
          <p:spPr>
            <a:xfrm>
              <a:off x="4921" y="2858"/>
              <a:ext cx="253"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66"/>
                  </a:solidFill>
                </a:rPr>
                <a:t>Z</a:t>
              </a:r>
            </a:p>
          </p:txBody>
        </p:sp>
      </p:grpSp>
      <p:sp>
        <p:nvSpPr>
          <p:cNvPr id="276545" name="AutoShape 65"/>
          <p:cNvSpPr/>
          <p:nvPr/>
        </p:nvSpPr>
        <p:spPr>
          <a:xfrm rot="5376722">
            <a:off x="1609725" y="3238500"/>
            <a:ext cx="420688" cy="147638"/>
          </a:xfrm>
          <a:prstGeom prst="notchedRightArrow">
            <a:avLst>
              <a:gd name="adj1" fmla="val 50000"/>
              <a:gd name="adj2" fmla="val 71236"/>
            </a:avLst>
          </a:prstGeom>
          <a:solidFill>
            <a:srgbClr val="FF0066"/>
          </a:solidFill>
          <a:ln w="28575" cap="flat" cmpd="sng">
            <a:solidFill>
              <a:srgbClr val="FF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76546" name="AutoShape 66"/>
          <p:cNvSpPr/>
          <p:nvPr/>
        </p:nvSpPr>
        <p:spPr>
          <a:xfrm rot="5399880">
            <a:off x="4356100" y="3240088"/>
            <a:ext cx="420688" cy="147637"/>
          </a:xfrm>
          <a:prstGeom prst="notchedRightArrow">
            <a:avLst>
              <a:gd name="adj1" fmla="val 50000"/>
              <a:gd name="adj2" fmla="val 71236"/>
            </a:avLst>
          </a:prstGeom>
          <a:solidFill>
            <a:srgbClr val="FF0066"/>
          </a:solidFill>
          <a:ln w="28575" cap="flat" cmpd="sng">
            <a:solidFill>
              <a:srgbClr val="FF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76547" name="Text Box 67"/>
          <p:cNvSpPr txBox="1"/>
          <p:nvPr/>
        </p:nvSpPr>
        <p:spPr>
          <a:xfrm>
            <a:off x="936625" y="836613"/>
            <a:ext cx="14684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0033CC"/>
                </a:solidFill>
              </a:rPr>
              <a:t>缓冲器</a:t>
            </a:r>
          </a:p>
        </p:txBody>
      </p:sp>
      <p:sp>
        <p:nvSpPr>
          <p:cNvPr id="276548" name="Text Box 68"/>
          <p:cNvSpPr txBox="1"/>
          <p:nvPr/>
        </p:nvSpPr>
        <p:spPr>
          <a:xfrm>
            <a:off x="1138238" y="5429250"/>
            <a:ext cx="1458912" cy="469900"/>
          </a:xfrm>
          <a:prstGeom prst="rect">
            <a:avLst/>
          </a:prstGeom>
          <a:solidFill>
            <a:srgbClr val="FFFFCC"/>
          </a:solidFill>
          <a:ln w="12700" cap="flat" cmpd="sng">
            <a:solidFill>
              <a:srgbClr val="99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rPr>
              <a:t>同相输出</a:t>
            </a:r>
          </a:p>
        </p:txBody>
      </p:sp>
      <p:sp>
        <p:nvSpPr>
          <p:cNvPr id="276549" name="Text Box 69"/>
          <p:cNvSpPr txBox="1"/>
          <p:nvPr/>
        </p:nvSpPr>
        <p:spPr>
          <a:xfrm>
            <a:off x="3841750" y="5429250"/>
            <a:ext cx="1644650" cy="469900"/>
          </a:xfrm>
          <a:prstGeom prst="rect">
            <a:avLst/>
          </a:prstGeom>
          <a:solidFill>
            <a:srgbClr val="FFFFCC"/>
          </a:solidFill>
          <a:ln w="12700" cap="flat" cmpd="sng">
            <a:solidFill>
              <a:srgbClr val="99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rPr>
              <a:t>反相输出</a:t>
            </a:r>
          </a:p>
        </p:txBody>
      </p:sp>
      <p:sp>
        <p:nvSpPr>
          <p:cNvPr id="276550" name="Text Box 70"/>
          <p:cNvSpPr txBox="1"/>
          <p:nvPr/>
        </p:nvSpPr>
        <p:spPr>
          <a:xfrm>
            <a:off x="6556375" y="5429250"/>
            <a:ext cx="1597025" cy="469900"/>
          </a:xfrm>
          <a:prstGeom prst="rect">
            <a:avLst/>
          </a:prstGeom>
          <a:solidFill>
            <a:srgbClr val="FFFFCC"/>
          </a:solidFill>
          <a:ln w="12700" cap="flat" cmpd="sng">
            <a:solidFill>
              <a:srgbClr val="99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rPr>
              <a:t>互补输出</a:t>
            </a:r>
          </a:p>
        </p:txBody>
      </p:sp>
      <p:sp>
        <p:nvSpPr>
          <p:cNvPr id="276551" name="AutoShape 71"/>
          <p:cNvSpPr/>
          <p:nvPr/>
        </p:nvSpPr>
        <p:spPr>
          <a:xfrm rot="5399880">
            <a:off x="7034213" y="3238500"/>
            <a:ext cx="420687" cy="147638"/>
          </a:xfrm>
          <a:prstGeom prst="notchedRightArrow">
            <a:avLst>
              <a:gd name="adj1" fmla="val 50000"/>
              <a:gd name="adj2" fmla="val 71236"/>
            </a:avLst>
          </a:prstGeom>
          <a:solidFill>
            <a:srgbClr val="FF0066"/>
          </a:solidFill>
          <a:ln w="28575" cap="flat" cmpd="sng">
            <a:solidFill>
              <a:srgbClr val="FF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76547"/>
                                        </p:tgtEl>
                                        <p:attrNameLst>
                                          <p:attrName>style.visibility</p:attrName>
                                        </p:attrNameLst>
                                      </p:cBhvr>
                                      <p:to>
                                        <p:strVal val="visible"/>
                                      </p:to>
                                    </p:set>
                                    <p:anim calcmode="lin" valueType="num">
                                      <p:cBhvr>
                                        <p:cTn id="7" dur="500" fill="hold"/>
                                        <p:tgtEl>
                                          <p:spTgt spid="276547"/>
                                        </p:tgtEl>
                                        <p:attrNameLst>
                                          <p:attrName>ppt_w</p:attrName>
                                        </p:attrNameLst>
                                      </p:cBhvr>
                                      <p:tavLst>
                                        <p:tav tm="0">
                                          <p:val>
                                            <p:fltVal val="0"/>
                                          </p:val>
                                        </p:tav>
                                        <p:tav tm="100000">
                                          <p:val>
                                            <p:strVal val="#ppt_w"/>
                                          </p:val>
                                        </p:tav>
                                      </p:tavLst>
                                    </p:anim>
                                    <p:anim calcmode="lin" valueType="num">
                                      <p:cBhvr>
                                        <p:cTn id="8" dur="500" fill="hold"/>
                                        <p:tgtEl>
                                          <p:spTgt spid="27654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76492"/>
                                        </p:tgtEl>
                                        <p:attrNameLst>
                                          <p:attrName>style.visibility</p:attrName>
                                        </p:attrNameLst>
                                      </p:cBhvr>
                                      <p:to>
                                        <p:strVal val="visible"/>
                                      </p:to>
                                    </p:set>
                                    <p:animEffect transition="in" filter="slide(fromTop)">
                                      <p:cBhvr>
                                        <p:cTn id="13" dur="500"/>
                                        <p:tgtEl>
                                          <p:spTgt spid="27649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276482"/>
                                        </p:tgtEl>
                                        <p:attrNameLst>
                                          <p:attrName>style.visibility</p:attrName>
                                        </p:attrNameLst>
                                      </p:cBhvr>
                                      <p:to>
                                        <p:strVal val="visible"/>
                                      </p:to>
                                    </p:set>
                                    <p:animEffect transition="in" filter="slide(fromTop)">
                                      <p:cBhvr>
                                        <p:cTn id="18" dur="500"/>
                                        <p:tgtEl>
                                          <p:spTgt spid="27648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nodeType="clickEffect">
                                  <p:stCondLst>
                                    <p:cond delay="0"/>
                                  </p:stCondLst>
                                  <p:childTnLst>
                                    <p:set>
                                      <p:cBhvr>
                                        <p:cTn id="22" dur="1" fill="hold">
                                          <p:stCondLst>
                                            <p:cond delay="0"/>
                                          </p:stCondLst>
                                        </p:cTn>
                                        <p:tgtEl>
                                          <p:spTgt spid="276500"/>
                                        </p:tgtEl>
                                        <p:attrNameLst>
                                          <p:attrName>style.visibility</p:attrName>
                                        </p:attrNameLst>
                                      </p:cBhvr>
                                      <p:to>
                                        <p:strVal val="visible"/>
                                      </p:to>
                                    </p:set>
                                    <p:animEffect transition="in" filter="slide(fromTop)">
                                      <p:cBhvr>
                                        <p:cTn id="23" dur="500"/>
                                        <p:tgtEl>
                                          <p:spTgt spid="27650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76545"/>
                                        </p:tgtEl>
                                        <p:attrNameLst>
                                          <p:attrName>style.visibility</p:attrName>
                                        </p:attrNameLst>
                                      </p:cBhvr>
                                      <p:to>
                                        <p:strVal val="visible"/>
                                      </p:to>
                                    </p:set>
                                    <p:animEffect transition="in" filter="wipe(up)">
                                      <p:cBhvr>
                                        <p:cTn id="28" dur="500"/>
                                        <p:tgtEl>
                                          <p:spTgt spid="276545"/>
                                        </p:tgtEl>
                                      </p:cBhvr>
                                    </p:animEffect>
                                  </p:childTnLst>
                                </p:cTn>
                              </p:par>
                            </p:childTnLst>
                          </p:cTn>
                        </p:par>
                        <p:par>
                          <p:cTn id="29" fill="hold">
                            <p:stCondLst>
                              <p:cond delay="500"/>
                            </p:stCondLst>
                            <p:childTnLst>
                              <p:par>
                                <p:cTn id="30" presetID="17" presetClass="entr" presetSubtype="8" fill="hold" nodeType="afterEffect">
                                  <p:stCondLst>
                                    <p:cond delay="1000"/>
                                  </p:stCondLst>
                                  <p:childTnLst>
                                    <p:set>
                                      <p:cBhvr>
                                        <p:cTn id="31" dur="1" fill="hold">
                                          <p:stCondLst>
                                            <p:cond delay="0"/>
                                          </p:stCondLst>
                                        </p:cTn>
                                        <p:tgtEl>
                                          <p:spTgt spid="276513"/>
                                        </p:tgtEl>
                                        <p:attrNameLst>
                                          <p:attrName>style.visibility</p:attrName>
                                        </p:attrNameLst>
                                      </p:cBhvr>
                                      <p:to>
                                        <p:strVal val="visible"/>
                                      </p:to>
                                    </p:set>
                                    <p:anim calcmode="lin" valueType="num">
                                      <p:cBhvr>
                                        <p:cTn id="32" dur="500" fill="hold"/>
                                        <p:tgtEl>
                                          <p:spTgt spid="276513"/>
                                        </p:tgtEl>
                                        <p:attrNameLst>
                                          <p:attrName>ppt_x</p:attrName>
                                        </p:attrNameLst>
                                      </p:cBhvr>
                                      <p:tavLst>
                                        <p:tav tm="0">
                                          <p:val>
                                            <p:strVal val="#ppt_x-#ppt_w/2"/>
                                          </p:val>
                                        </p:tav>
                                        <p:tav tm="100000">
                                          <p:val>
                                            <p:strVal val="#ppt_x"/>
                                          </p:val>
                                        </p:tav>
                                      </p:tavLst>
                                    </p:anim>
                                    <p:anim calcmode="lin" valueType="num">
                                      <p:cBhvr>
                                        <p:cTn id="33" dur="500" fill="hold"/>
                                        <p:tgtEl>
                                          <p:spTgt spid="276513"/>
                                        </p:tgtEl>
                                        <p:attrNameLst>
                                          <p:attrName>ppt_y</p:attrName>
                                        </p:attrNameLst>
                                      </p:cBhvr>
                                      <p:tavLst>
                                        <p:tav tm="0">
                                          <p:val>
                                            <p:strVal val="#ppt_y"/>
                                          </p:val>
                                        </p:tav>
                                        <p:tav tm="100000">
                                          <p:val>
                                            <p:strVal val="#ppt_y"/>
                                          </p:val>
                                        </p:tav>
                                      </p:tavLst>
                                    </p:anim>
                                    <p:anim calcmode="lin" valueType="num">
                                      <p:cBhvr>
                                        <p:cTn id="34" dur="500" fill="hold"/>
                                        <p:tgtEl>
                                          <p:spTgt spid="276513"/>
                                        </p:tgtEl>
                                        <p:attrNameLst>
                                          <p:attrName>ppt_w</p:attrName>
                                        </p:attrNameLst>
                                      </p:cBhvr>
                                      <p:tavLst>
                                        <p:tav tm="0">
                                          <p:val>
                                            <p:fltVal val="0"/>
                                          </p:val>
                                        </p:tav>
                                        <p:tav tm="100000">
                                          <p:val>
                                            <p:strVal val="#ppt_w"/>
                                          </p:val>
                                        </p:tav>
                                      </p:tavLst>
                                    </p:anim>
                                    <p:anim calcmode="lin" valueType="num">
                                      <p:cBhvr>
                                        <p:cTn id="35" dur="500" fill="hold"/>
                                        <p:tgtEl>
                                          <p:spTgt spid="276513"/>
                                        </p:tgtEl>
                                        <p:attrNameLst>
                                          <p:attrName>ppt_h</p:attrName>
                                        </p:attrNameLst>
                                      </p:cBhvr>
                                      <p:tavLst>
                                        <p:tav tm="0">
                                          <p:val>
                                            <p:strVal val="#ppt_h"/>
                                          </p:val>
                                        </p:tav>
                                        <p:tav tm="100000">
                                          <p:val>
                                            <p:strVal val="#ppt_h"/>
                                          </p:val>
                                        </p:tav>
                                      </p:tavLst>
                                    </p:anim>
                                  </p:childTnLst>
                                </p:cTn>
                              </p:par>
                            </p:childTnLst>
                          </p:cTn>
                        </p:par>
                        <p:par>
                          <p:cTn id="36" fill="hold">
                            <p:stCondLst>
                              <p:cond delay="2000"/>
                            </p:stCondLst>
                            <p:childTnLst>
                              <p:par>
                                <p:cTn id="37" presetID="3" presetClass="entr" presetSubtype="10" fill="hold" grpId="0" nodeType="afterEffect">
                                  <p:stCondLst>
                                    <p:cond delay="1000"/>
                                  </p:stCondLst>
                                  <p:childTnLst>
                                    <p:set>
                                      <p:cBhvr>
                                        <p:cTn id="38" dur="1" fill="hold">
                                          <p:stCondLst>
                                            <p:cond delay="0"/>
                                          </p:stCondLst>
                                        </p:cTn>
                                        <p:tgtEl>
                                          <p:spTgt spid="276548"/>
                                        </p:tgtEl>
                                        <p:attrNameLst>
                                          <p:attrName>style.visibility</p:attrName>
                                        </p:attrNameLst>
                                      </p:cBhvr>
                                      <p:to>
                                        <p:strVal val="visible"/>
                                      </p:to>
                                    </p:set>
                                    <p:animEffect transition="in" filter="blinds(horizontal)">
                                      <p:cBhvr>
                                        <p:cTn id="39" dur="500"/>
                                        <p:tgtEl>
                                          <p:spTgt spid="27654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76546"/>
                                        </p:tgtEl>
                                        <p:attrNameLst>
                                          <p:attrName>style.visibility</p:attrName>
                                        </p:attrNameLst>
                                      </p:cBhvr>
                                      <p:to>
                                        <p:strVal val="visible"/>
                                      </p:to>
                                    </p:set>
                                    <p:animEffect transition="in" filter="wipe(up)">
                                      <p:cBhvr>
                                        <p:cTn id="44" dur="500"/>
                                        <p:tgtEl>
                                          <p:spTgt spid="276546"/>
                                        </p:tgtEl>
                                      </p:cBhvr>
                                    </p:animEffect>
                                  </p:childTnLst>
                                </p:cTn>
                              </p:par>
                            </p:childTnLst>
                          </p:cTn>
                        </p:par>
                        <p:par>
                          <p:cTn id="45" fill="hold">
                            <p:stCondLst>
                              <p:cond delay="500"/>
                            </p:stCondLst>
                            <p:childTnLst>
                              <p:par>
                                <p:cTn id="46" presetID="17" presetClass="entr" presetSubtype="8" fill="hold" nodeType="afterEffect">
                                  <p:stCondLst>
                                    <p:cond delay="1000"/>
                                  </p:stCondLst>
                                  <p:childTnLst>
                                    <p:set>
                                      <p:cBhvr>
                                        <p:cTn id="47" dur="1" fill="hold">
                                          <p:stCondLst>
                                            <p:cond delay="0"/>
                                          </p:stCondLst>
                                        </p:cTn>
                                        <p:tgtEl>
                                          <p:spTgt spid="276522"/>
                                        </p:tgtEl>
                                        <p:attrNameLst>
                                          <p:attrName>style.visibility</p:attrName>
                                        </p:attrNameLst>
                                      </p:cBhvr>
                                      <p:to>
                                        <p:strVal val="visible"/>
                                      </p:to>
                                    </p:set>
                                    <p:anim calcmode="lin" valueType="num">
                                      <p:cBhvr>
                                        <p:cTn id="48" dur="500" fill="hold"/>
                                        <p:tgtEl>
                                          <p:spTgt spid="276522"/>
                                        </p:tgtEl>
                                        <p:attrNameLst>
                                          <p:attrName>ppt_x</p:attrName>
                                        </p:attrNameLst>
                                      </p:cBhvr>
                                      <p:tavLst>
                                        <p:tav tm="0">
                                          <p:val>
                                            <p:strVal val="#ppt_x-#ppt_w/2"/>
                                          </p:val>
                                        </p:tav>
                                        <p:tav tm="100000">
                                          <p:val>
                                            <p:strVal val="#ppt_x"/>
                                          </p:val>
                                        </p:tav>
                                      </p:tavLst>
                                    </p:anim>
                                    <p:anim calcmode="lin" valueType="num">
                                      <p:cBhvr>
                                        <p:cTn id="49" dur="500" fill="hold"/>
                                        <p:tgtEl>
                                          <p:spTgt spid="276522"/>
                                        </p:tgtEl>
                                        <p:attrNameLst>
                                          <p:attrName>ppt_y</p:attrName>
                                        </p:attrNameLst>
                                      </p:cBhvr>
                                      <p:tavLst>
                                        <p:tav tm="0">
                                          <p:val>
                                            <p:strVal val="#ppt_y"/>
                                          </p:val>
                                        </p:tav>
                                        <p:tav tm="100000">
                                          <p:val>
                                            <p:strVal val="#ppt_y"/>
                                          </p:val>
                                        </p:tav>
                                      </p:tavLst>
                                    </p:anim>
                                    <p:anim calcmode="lin" valueType="num">
                                      <p:cBhvr>
                                        <p:cTn id="50" dur="500" fill="hold"/>
                                        <p:tgtEl>
                                          <p:spTgt spid="276522"/>
                                        </p:tgtEl>
                                        <p:attrNameLst>
                                          <p:attrName>ppt_w</p:attrName>
                                        </p:attrNameLst>
                                      </p:cBhvr>
                                      <p:tavLst>
                                        <p:tav tm="0">
                                          <p:val>
                                            <p:fltVal val="0"/>
                                          </p:val>
                                        </p:tav>
                                        <p:tav tm="100000">
                                          <p:val>
                                            <p:strVal val="#ppt_w"/>
                                          </p:val>
                                        </p:tav>
                                      </p:tavLst>
                                    </p:anim>
                                    <p:anim calcmode="lin" valueType="num">
                                      <p:cBhvr>
                                        <p:cTn id="51" dur="500" fill="hold"/>
                                        <p:tgtEl>
                                          <p:spTgt spid="276522"/>
                                        </p:tgtEl>
                                        <p:attrNameLst>
                                          <p:attrName>ppt_h</p:attrName>
                                        </p:attrNameLst>
                                      </p:cBhvr>
                                      <p:tavLst>
                                        <p:tav tm="0">
                                          <p:val>
                                            <p:strVal val="#ppt_h"/>
                                          </p:val>
                                        </p:tav>
                                        <p:tav tm="100000">
                                          <p:val>
                                            <p:strVal val="#ppt_h"/>
                                          </p:val>
                                        </p:tav>
                                      </p:tavLst>
                                    </p:anim>
                                  </p:childTnLst>
                                </p:cTn>
                              </p:par>
                            </p:childTnLst>
                          </p:cTn>
                        </p:par>
                        <p:par>
                          <p:cTn id="52" fill="hold">
                            <p:stCondLst>
                              <p:cond delay="2000"/>
                            </p:stCondLst>
                            <p:childTnLst>
                              <p:par>
                                <p:cTn id="53" presetID="3" presetClass="entr" presetSubtype="10" fill="hold" grpId="0" nodeType="afterEffect">
                                  <p:stCondLst>
                                    <p:cond delay="1000"/>
                                  </p:stCondLst>
                                  <p:childTnLst>
                                    <p:set>
                                      <p:cBhvr>
                                        <p:cTn id="54" dur="1" fill="hold">
                                          <p:stCondLst>
                                            <p:cond delay="0"/>
                                          </p:stCondLst>
                                        </p:cTn>
                                        <p:tgtEl>
                                          <p:spTgt spid="276549"/>
                                        </p:tgtEl>
                                        <p:attrNameLst>
                                          <p:attrName>style.visibility</p:attrName>
                                        </p:attrNameLst>
                                      </p:cBhvr>
                                      <p:to>
                                        <p:strVal val="visible"/>
                                      </p:to>
                                    </p:set>
                                    <p:animEffect transition="in" filter="blinds(horizontal)">
                                      <p:cBhvr>
                                        <p:cTn id="55" dur="500"/>
                                        <p:tgtEl>
                                          <p:spTgt spid="276549"/>
                                        </p:tgtEl>
                                      </p:cBhvr>
                                    </p:animEffect>
                                  </p:childTnLst>
                                </p:cTn>
                              </p:par>
                            </p:childTnLst>
                          </p:cTn>
                        </p:par>
                        <p:par>
                          <p:cTn id="56" fill="hold">
                            <p:stCondLst>
                              <p:cond delay="3500"/>
                            </p:stCondLst>
                            <p:childTnLst>
                              <p:par>
                                <p:cTn id="57" presetID="22" presetClass="entr" presetSubtype="1" fill="hold" nodeType="afterEffect">
                                  <p:stCondLst>
                                    <p:cond delay="1000"/>
                                  </p:stCondLst>
                                  <p:childTnLst>
                                    <p:set>
                                      <p:cBhvr>
                                        <p:cTn id="58" dur="1" fill="hold">
                                          <p:stCondLst>
                                            <p:cond delay="0"/>
                                          </p:stCondLst>
                                        </p:cTn>
                                        <p:tgtEl>
                                          <p:spTgt spid="276551"/>
                                        </p:tgtEl>
                                        <p:attrNameLst>
                                          <p:attrName>style.visibility</p:attrName>
                                        </p:attrNameLst>
                                      </p:cBhvr>
                                      <p:to>
                                        <p:strVal val="visible"/>
                                      </p:to>
                                    </p:set>
                                    <p:animEffect transition="in" filter="wipe(up)">
                                      <p:cBhvr>
                                        <p:cTn id="59" dur="500"/>
                                        <p:tgtEl>
                                          <p:spTgt spid="276551"/>
                                        </p:tgtEl>
                                      </p:cBhvr>
                                    </p:animEffect>
                                  </p:childTnLst>
                                </p:cTn>
                              </p:par>
                            </p:childTnLst>
                          </p:cTn>
                        </p:par>
                        <p:par>
                          <p:cTn id="60" fill="hold">
                            <p:stCondLst>
                              <p:cond delay="5000"/>
                            </p:stCondLst>
                            <p:childTnLst>
                              <p:par>
                                <p:cTn id="61" presetID="17" presetClass="entr" presetSubtype="8" fill="hold" nodeType="afterEffect">
                                  <p:stCondLst>
                                    <p:cond delay="1000"/>
                                  </p:stCondLst>
                                  <p:childTnLst>
                                    <p:set>
                                      <p:cBhvr>
                                        <p:cTn id="62" dur="1" fill="hold">
                                          <p:stCondLst>
                                            <p:cond delay="0"/>
                                          </p:stCondLst>
                                        </p:cTn>
                                        <p:tgtEl>
                                          <p:spTgt spid="276532"/>
                                        </p:tgtEl>
                                        <p:attrNameLst>
                                          <p:attrName>style.visibility</p:attrName>
                                        </p:attrNameLst>
                                      </p:cBhvr>
                                      <p:to>
                                        <p:strVal val="visible"/>
                                      </p:to>
                                    </p:set>
                                    <p:anim calcmode="lin" valueType="num">
                                      <p:cBhvr>
                                        <p:cTn id="63" dur="500" fill="hold"/>
                                        <p:tgtEl>
                                          <p:spTgt spid="276532"/>
                                        </p:tgtEl>
                                        <p:attrNameLst>
                                          <p:attrName>ppt_x</p:attrName>
                                        </p:attrNameLst>
                                      </p:cBhvr>
                                      <p:tavLst>
                                        <p:tav tm="0">
                                          <p:val>
                                            <p:strVal val="#ppt_x-#ppt_w/2"/>
                                          </p:val>
                                        </p:tav>
                                        <p:tav tm="100000">
                                          <p:val>
                                            <p:strVal val="#ppt_x"/>
                                          </p:val>
                                        </p:tav>
                                      </p:tavLst>
                                    </p:anim>
                                    <p:anim calcmode="lin" valueType="num">
                                      <p:cBhvr>
                                        <p:cTn id="64" dur="500" fill="hold"/>
                                        <p:tgtEl>
                                          <p:spTgt spid="276532"/>
                                        </p:tgtEl>
                                        <p:attrNameLst>
                                          <p:attrName>ppt_y</p:attrName>
                                        </p:attrNameLst>
                                      </p:cBhvr>
                                      <p:tavLst>
                                        <p:tav tm="0">
                                          <p:val>
                                            <p:strVal val="#ppt_y"/>
                                          </p:val>
                                        </p:tav>
                                        <p:tav tm="100000">
                                          <p:val>
                                            <p:strVal val="#ppt_y"/>
                                          </p:val>
                                        </p:tav>
                                      </p:tavLst>
                                    </p:anim>
                                    <p:anim calcmode="lin" valueType="num">
                                      <p:cBhvr>
                                        <p:cTn id="65" dur="500" fill="hold"/>
                                        <p:tgtEl>
                                          <p:spTgt spid="276532"/>
                                        </p:tgtEl>
                                        <p:attrNameLst>
                                          <p:attrName>ppt_w</p:attrName>
                                        </p:attrNameLst>
                                      </p:cBhvr>
                                      <p:tavLst>
                                        <p:tav tm="0">
                                          <p:val>
                                            <p:fltVal val="0"/>
                                          </p:val>
                                        </p:tav>
                                        <p:tav tm="100000">
                                          <p:val>
                                            <p:strVal val="#ppt_w"/>
                                          </p:val>
                                        </p:tav>
                                      </p:tavLst>
                                    </p:anim>
                                    <p:anim calcmode="lin" valueType="num">
                                      <p:cBhvr>
                                        <p:cTn id="66" dur="500" fill="hold"/>
                                        <p:tgtEl>
                                          <p:spTgt spid="276532"/>
                                        </p:tgtEl>
                                        <p:attrNameLst>
                                          <p:attrName>ppt_h</p:attrName>
                                        </p:attrNameLst>
                                      </p:cBhvr>
                                      <p:tavLst>
                                        <p:tav tm="0">
                                          <p:val>
                                            <p:strVal val="#ppt_h"/>
                                          </p:val>
                                        </p:tav>
                                        <p:tav tm="100000">
                                          <p:val>
                                            <p:strVal val="#ppt_h"/>
                                          </p:val>
                                        </p:tav>
                                      </p:tavLst>
                                    </p:anim>
                                  </p:childTnLst>
                                </p:cTn>
                              </p:par>
                            </p:childTnLst>
                          </p:cTn>
                        </p:par>
                        <p:par>
                          <p:cTn id="67" fill="hold">
                            <p:stCondLst>
                              <p:cond delay="6500"/>
                            </p:stCondLst>
                            <p:childTnLst>
                              <p:par>
                                <p:cTn id="68" presetID="3" presetClass="entr" presetSubtype="10" fill="hold" grpId="0" nodeType="afterEffect">
                                  <p:stCondLst>
                                    <p:cond delay="1000"/>
                                  </p:stCondLst>
                                  <p:childTnLst>
                                    <p:set>
                                      <p:cBhvr>
                                        <p:cTn id="69" dur="1" fill="hold">
                                          <p:stCondLst>
                                            <p:cond delay="0"/>
                                          </p:stCondLst>
                                        </p:cTn>
                                        <p:tgtEl>
                                          <p:spTgt spid="276550"/>
                                        </p:tgtEl>
                                        <p:attrNameLst>
                                          <p:attrName>style.visibility</p:attrName>
                                        </p:attrNameLst>
                                      </p:cBhvr>
                                      <p:to>
                                        <p:strVal val="visible"/>
                                      </p:to>
                                    </p:set>
                                    <p:animEffect transition="in" filter="blinds(horizontal)">
                                      <p:cBhvr>
                                        <p:cTn id="70" dur="500"/>
                                        <p:tgtEl>
                                          <p:spTgt spid="276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7" grpId="0" animBg="1"/>
      <p:bldP spid="276548" grpId="0" animBg="1"/>
      <p:bldP spid="276549" grpId="0" animBg="1"/>
      <p:bldP spid="27655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124</a:t>
            </a:fld>
            <a:r>
              <a:rPr lang="zh-CN" altLang="en-US" sz="1400" dirty="0"/>
              <a:t>）</a:t>
            </a:r>
          </a:p>
        </p:txBody>
      </p:sp>
      <p:sp>
        <p:nvSpPr>
          <p:cNvPr id="277506" name="Text Box 2"/>
          <p:cNvSpPr txBox="1"/>
          <p:nvPr/>
        </p:nvSpPr>
        <p:spPr>
          <a:xfrm>
            <a:off x="403225" y="565150"/>
            <a:ext cx="55864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(2) </a:t>
            </a:r>
            <a:r>
              <a:rPr lang="zh-CN" altLang="en-US" sz="2800" b="1" dirty="0">
                <a:solidFill>
                  <a:srgbClr val="0033CC"/>
                </a:solidFill>
              </a:rPr>
              <a:t>逻辑结构示意图</a:t>
            </a:r>
          </a:p>
        </p:txBody>
      </p:sp>
      <p:grpSp>
        <p:nvGrpSpPr>
          <p:cNvPr id="277507" name="Group 3"/>
          <p:cNvGrpSpPr/>
          <p:nvPr/>
        </p:nvGrpSpPr>
        <p:grpSpPr>
          <a:xfrm>
            <a:off x="1298575" y="1004888"/>
            <a:ext cx="7545388" cy="3508375"/>
            <a:chOff x="1007" y="661"/>
            <a:chExt cx="4753" cy="2210"/>
          </a:xfrm>
        </p:grpSpPr>
        <p:sp>
          <p:nvSpPr>
            <p:cNvPr id="138267" name="Text Box 4"/>
            <p:cNvSpPr txBox="1"/>
            <p:nvPr/>
          </p:nvSpPr>
          <p:spPr>
            <a:xfrm>
              <a:off x="1926" y="661"/>
              <a:ext cx="359"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0</a:t>
              </a:r>
              <a:endParaRPr lang="en-US" altLang="zh-CN" sz="2000" b="1" i="1" dirty="0">
                <a:solidFill>
                  <a:srgbClr val="FF0066"/>
                </a:solidFill>
              </a:endParaRPr>
            </a:p>
          </p:txBody>
        </p:sp>
        <p:sp>
          <p:nvSpPr>
            <p:cNvPr id="138268" name="Rectangle 5"/>
            <p:cNvSpPr/>
            <p:nvPr/>
          </p:nvSpPr>
          <p:spPr>
            <a:xfrm>
              <a:off x="1219" y="835"/>
              <a:ext cx="708" cy="1087"/>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69" name="Oval 6"/>
            <p:cNvSpPr/>
            <p:nvPr/>
          </p:nvSpPr>
          <p:spPr>
            <a:xfrm>
              <a:off x="1314" y="1312"/>
              <a:ext cx="34" cy="30"/>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0" name="Oval 7"/>
            <p:cNvSpPr/>
            <p:nvPr/>
          </p:nvSpPr>
          <p:spPr>
            <a:xfrm>
              <a:off x="1314" y="1407"/>
              <a:ext cx="34" cy="30"/>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1" name="Oval 8"/>
            <p:cNvSpPr/>
            <p:nvPr/>
          </p:nvSpPr>
          <p:spPr>
            <a:xfrm>
              <a:off x="1315" y="1501"/>
              <a:ext cx="34" cy="30"/>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2" name="Oval 9"/>
            <p:cNvSpPr/>
            <p:nvPr/>
          </p:nvSpPr>
          <p:spPr>
            <a:xfrm>
              <a:off x="2030" y="1147"/>
              <a:ext cx="34" cy="31"/>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3" name="Oval 10"/>
            <p:cNvSpPr/>
            <p:nvPr/>
          </p:nvSpPr>
          <p:spPr>
            <a:xfrm>
              <a:off x="2030" y="1206"/>
              <a:ext cx="34" cy="30"/>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4" name="Oval 11"/>
            <p:cNvSpPr/>
            <p:nvPr/>
          </p:nvSpPr>
          <p:spPr>
            <a:xfrm>
              <a:off x="2030" y="1264"/>
              <a:ext cx="34" cy="31"/>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5" name="Oval 12"/>
            <p:cNvSpPr/>
            <p:nvPr/>
          </p:nvSpPr>
          <p:spPr>
            <a:xfrm>
              <a:off x="2031" y="1491"/>
              <a:ext cx="34" cy="31"/>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6" name="Oval 13"/>
            <p:cNvSpPr/>
            <p:nvPr/>
          </p:nvSpPr>
          <p:spPr>
            <a:xfrm>
              <a:off x="2031" y="1556"/>
              <a:ext cx="34" cy="30"/>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7" name="Oval 14"/>
            <p:cNvSpPr/>
            <p:nvPr/>
          </p:nvSpPr>
          <p:spPr>
            <a:xfrm>
              <a:off x="2030" y="1617"/>
              <a:ext cx="34" cy="31"/>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8" name="Oval 15"/>
            <p:cNvSpPr/>
            <p:nvPr/>
          </p:nvSpPr>
          <p:spPr>
            <a:xfrm>
              <a:off x="1072" y="1311"/>
              <a:ext cx="34" cy="30"/>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79" name="Oval 16"/>
            <p:cNvSpPr/>
            <p:nvPr/>
          </p:nvSpPr>
          <p:spPr>
            <a:xfrm>
              <a:off x="1072" y="1405"/>
              <a:ext cx="34" cy="30"/>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80" name="Oval 17"/>
            <p:cNvSpPr/>
            <p:nvPr/>
          </p:nvSpPr>
          <p:spPr>
            <a:xfrm>
              <a:off x="1073" y="1500"/>
              <a:ext cx="34" cy="30"/>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81" name="Line 18"/>
            <p:cNvSpPr/>
            <p:nvPr/>
          </p:nvSpPr>
          <p:spPr>
            <a:xfrm rot="5400000" flipH="1">
              <a:off x="1133" y="854"/>
              <a:ext cx="0" cy="162"/>
            </a:xfrm>
            <a:prstGeom prst="line">
              <a:avLst/>
            </a:prstGeom>
            <a:ln w="28575" cap="flat" cmpd="sng">
              <a:solidFill>
                <a:srgbClr val="0033CC"/>
              </a:solidFill>
              <a:prstDash val="solid"/>
              <a:headEnd type="none" w="med" len="med"/>
              <a:tailEnd type="none" w="med" len="med"/>
            </a:ln>
          </p:spPr>
        </p:sp>
        <p:sp>
          <p:nvSpPr>
            <p:cNvPr id="138282" name="Oval 19"/>
            <p:cNvSpPr/>
            <p:nvPr/>
          </p:nvSpPr>
          <p:spPr>
            <a:xfrm rot="5400000" flipH="1" flipV="1">
              <a:off x="1008" y="914"/>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83" name="Line 20"/>
            <p:cNvSpPr/>
            <p:nvPr/>
          </p:nvSpPr>
          <p:spPr>
            <a:xfrm rot="5400000" flipH="1">
              <a:off x="1133" y="1023"/>
              <a:ext cx="0" cy="162"/>
            </a:xfrm>
            <a:prstGeom prst="line">
              <a:avLst/>
            </a:prstGeom>
            <a:ln w="28575" cap="flat" cmpd="sng">
              <a:solidFill>
                <a:srgbClr val="0033CC"/>
              </a:solidFill>
              <a:prstDash val="solid"/>
              <a:headEnd type="none" w="med" len="med"/>
              <a:tailEnd type="none" w="med" len="med"/>
            </a:ln>
          </p:spPr>
        </p:sp>
        <p:sp>
          <p:nvSpPr>
            <p:cNvPr id="138284" name="Line 21"/>
            <p:cNvSpPr/>
            <p:nvPr/>
          </p:nvSpPr>
          <p:spPr>
            <a:xfrm rot="5400000" flipH="1">
              <a:off x="1139" y="1721"/>
              <a:ext cx="0" cy="162"/>
            </a:xfrm>
            <a:prstGeom prst="line">
              <a:avLst/>
            </a:prstGeom>
            <a:ln w="28575" cap="flat" cmpd="sng">
              <a:solidFill>
                <a:srgbClr val="0033CC"/>
              </a:solidFill>
              <a:prstDash val="solid"/>
              <a:headEnd type="none" w="med" len="med"/>
              <a:tailEnd type="none" w="med" len="med"/>
            </a:ln>
          </p:spPr>
        </p:sp>
        <p:sp>
          <p:nvSpPr>
            <p:cNvPr id="138285" name="Text Box 22"/>
            <p:cNvSpPr txBox="1"/>
            <p:nvPr/>
          </p:nvSpPr>
          <p:spPr>
            <a:xfrm>
              <a:off x="1191" y="821"/>
              <a:ext cx="359"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rPr>
                <a:t>A</a:t>
              </a:r>
              <a:r>
                <a:rPr lang="en-US" altLang="zh-CN" sz="2000" b="1" baseline="-25000" dirty="0">
                  <a:solidFill>
                    <a:srgbClr val="0033CC"/>
                  </a:solidFill>
                </a:rPr>
                <a:t>0</a:t>
              </a:r>
              <a:endParaRPr lang="en-US" altLang="zh-CN" sz="2000" b="1" i="1" dirty="0">
                <a:solidFill>
                  <a:srgbClr val="0033CC"/>
                </a:solidFill>
              </a:endParaRPr>
            </a:p>
          </p:txBody>
        </p:sp>
        <p:sp>
          <p:nvSpPr>
            <p:cNvPr id="138286" name="Text Box 23"/>
            <p:cNvSpPr txBox="1"/>
            <p:nvPr/>
          </p:nvSpPr>
          <p:spPr>
            <a:xfrm>
              <a:off x="1197" y="1000"/>
              <a:ext cx="403"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rPr>
                <a:t>A</a:t>
              </a:r>
              <a:r>
                <a:rPr lang="en-US" altLang="zh-CN" sz="2000" b="1" baseline="-25000" dirty="0">
                  <a:solidFill>
                    <a:srgbClr val="0033CC"/>
                  </a:solidFill>
                </a:rPr>
                <a:t>1</a:t>
              </a:r>
              <a:endParaRPr lang="en-US" altLang="zh-CN" sz="2000" b="1" i="1" dirty="0">
                <a:solidFill>
                  <a:srgbClr val="0033CC"/>
                </a:solidFill>
              </a:endParaRPr>
            </a:p>
          </p:txBody>
        </p:sp>
        <p:sp>
          <p:nvSpPr>
            <p:cNvPr id="138287" name="Text Box 24"/>
            <p:cNvSpPr txBox="1"/>
            <p:nvPr/>
          </p:nvSpPr>
          <p:spPr>
            <a:xfrm>
              <a:off x="1191" y="1631"/>
              <a:ext cx="489"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rPr>
                <a:t>A</a:t>
              </a:r>
              <a:r>
                <a:rPr lang="en-US" altLang="zh-CN" sz="2000" b="1" i="1" baseline="-25000" dirty="0">
                  <a:solidFill>
                    <a:srgbClr val="0033CC"/>
                  </a:solidFill>
                </a:rPr>
                <a:t>n</a:t>
              </a:r>
              <a:r>
                <a:rPr lang="en-US" altLang="zh-CN" sz="2000" b="1" baseline="-25000" dirty="0">
                  <a:solidFill>
                    <a:srgbClr val="0033CC"/>
                  </a:solidFill>
                </a:rPr>
                <a:t>-1</a:t>
              </a:r>
              <a:endParaRPr lang="en-US" altLang="zh-CN" sz="2000" b="1" i="1" dirty="0">
                <a:solidFill>
                  <a:srgbClr val="0033CC"/>
                </a:solidFill>
              </a:endParaRPr>
            </a:p>
          </p:txBody>
        </p:sp>
        <p:sp>
          <p:nvSpPr>
            <p:cNvPr id="138288" name="Text Box 25"/>
            <p:cNvSpPr txBox="1"/>
            <p:nvPr/>
          </p:nvSpPr>
          <p:spPr>
            <a:xfrm>
              <a:off x="1932" y="874"/>
              <a:ext cx="449"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a:t>
              </a:r>
              <a:endParaRPr lang="en-US" altLang="zh-CN" sz="2000" b="1" i="1" dirty="0">
                <a:solidFill>
                  <a:srgbClr val="FF0066"/>
                </a:solidFill>
              </a:endParaRPr>
            </a:p>
          </p:txBody>
        </p:sp>
        <p:sp>
          <p:nvSpPr>
            <p:cNvPr id="138289" name="Text Box 26"/>
            <p:cNvSpPr txBox="1"/>
            <p:nvPr/>
          </p:nvSpPr>
          <p:spPr>
            <a:xfrm>
              <a:off x="1932" y="1211"/>
              <a:ext cx="456"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i="1" baseline="-25000" dirty="0">
                  <a:solidFill>
                    <a:srgbClr val="FF0066"/>
                  </a:solidFill>
                </a:rPr>
                <a:t>i</a:t>
              </a:r>
              <a:endParaRPr lang="en-US" altLang="zh-CN" sz="2000" b="1" i="1" dirty="0">
                <a:solidFill>
                  <a:srgbClr val="FF0066"/>
                </a:solidFill>
              </a:endParaRPr>
            </a:p>
          </p:txBody>
        </p:sp>
        <p:sp>
          <p:nvSpPr>
            <p:cNvPr id="138290" name="Text Box 27"/>
            <p:cNvSpPr txBox="1"/>
            <p:nvPr/>
          </p:nvSpPr>
          <p:spPr>
            <a:xfrm>
              <a:off x="1923" y="1597"/>
              <a:ext cx="581"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2</a:t>
              </a:r>
              <a:r>
                <a:rPr lang="en-US" altLang="zh-CN" sz="1200" b="1" i="1" dirty="0">
                  <a:solidFill>
                    <a:srgbClr val="FF0066"/>
                  </a:solidFill>
                </a:rPr>
                <a:t>n</a:t>
              </a:r>
              <a:r>
                <a:rPr lang="en-US" altLang="zh-CN" sz="2000" b="1" baseline="-25000" dirty="0">
                  <a:solidFill>
                    <a:srgbClr val="FF0066"/>
                  </a:solidFill>
                </a:rPr>
                <a:t>-1</a:t>
              </a:r>
              <a:endParaRPr lang="en-US" altLang="zh-CN" sz="2000" b="1" i="1" dirty="0">
                <a:solidFill>
                  <a:srgbClr val="FF0066"/>
                </a:solidFill>
              </a:endParaRPr>
            </a:p>
          </p:txBody>
        </p:sp>
        <p:sp>
          <p:nvSpPr>
            <p:cNvPr id="138291" name="Text Box 28"/>
            <p:cNvSpPr txBox="1"/>
            <p:nvPr/>
          </p:nvSpPr>
          <p:spPr>
            <a:xfrm>
              <a:off x="1459" y="983"/>
              <a:ext cx="293" cy="74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FF0066"/>
                  </a:solidFill>
                  <a:ea typeface="隶书" panose="02010509060101010101" pitchFamily="49" charset="-122"/>
                </a:rPr>
                <a:t>译码器</a:t>
              </a:r>
            </a:p>
          </p:txBody>
        </p:sp>
        <p:sp>
          <p:nvSpPr>
            <p:cNvPr id="138292" name="Oval 29"/>
            <p:cNvSpPr/>
            <p:nvPr/>
          </p:nvSpPr>
          <p:spPr>
            <a:xfrm rot="5400000" flipH="1" flipV="1">
              <a:off x="1011" y="1083"/>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93" name="Oval 30"/>
            <p:cNvSpPr/>
            <p:nvPr/>
          </p:nvSpPr>
          <p:spPr>
            <a:xfrm rot="5400000" flipH="1" flipV="1">
              <a:off x="1022" y="1781"/>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94" name="Line 31"/>
            <p:cNvSpPr/>
            <p:nvPr/>
          </p:nvSpPr>
          <p:spPr>
            <a:xfrm>
              <a:off x="1926" y="911"/>
              <a:ext cx="3716" cy="0"/>
            </a:xfrm>
            <a:prstGeom prst="line">
              <a:avLst/>
            </a:prstGeom>
            <a:ln w="28575" cap="flat" cmpd="sng">
              <a:solidFill>
                <a:srgbClr val="0033CC"/>
              </a:solidFill>
              <a:prstDash val="solid"/>
              <a:headEnd type="none" w="med" len="med"/>
              <a:tailEnd type="none" w="med" len="med"/>
            </a:ln>
          </p:spPr>
        </p:sp>
        <p:sp>
          <p:nvSpPr>
            <p:cNvPr id="138295" name="Line 32"/>
            <p:cNvSpPr/>
            <p:nvPr/>
          </p:nvSpPr>
          <p:spPr>
            <a:xfrm>
              <a:off x="1934" y="1839"/>
              <a:ext cx="3712" cy="4"/>
            </a:xfrm>
            <a:prstGeom prst="line">
              <a:avLst/>
            </a:prstGeom>
            <a:ln w="28575" cap="flat" cmpd="sng">
              <a:solidFill>
                <a:srgbClr val="0033CC"/>
              </a:solidFill>
              <a:prstDash val="solid"/>
              <a:headEnd type="none" w="med" len="med"/>
              <a:tailEnd type="none" w="med" len="med"/>
            </a:ln>
          </p:spPr>
        </p:sp>
        <p:sp>
          <p:nvSpPr>
            <p:cNvPr id="138296" name="Line 33"/>
            <p:cNvSpPr/>
            <p:nvPr/>
          </p:nvSpPr>
          <p:spPr>
            <a:xfrm>
              <a:off x="1926" y="1119"/>
              <a:ext cx="3720" cy="0"/>
            </a:xfrm>
            <a:prstGeom prst="line">
              <a:avLst/>
            </a:prstGeom>
            <a:ln w="28575" cap="flat" cmpd="sng">
              <a:solidFill>
                <a:srgbClr val="0033CC"/>
              </a:solidFill>
              <a:prstDash val="solid"/>
              <a:headEnd type="none" w="med" len="med"/>
              <a:tailEnd type="none" w="med" len="med"/>
            </a:ln>
          </p:spPr>
        </p:sp>
        <p:sp>
          <p:nvSpPr>
            <p:cNvPr id="138297" name="Line 34"/>
            <p:cNvSpPr/>
            <p:nvPr/>
          </p:nvSpPr>
          <p:spPr>
            <a:xfrm>
              <a:off x="1934" y="1455"/>
              <a:ext cx="3720" cy="0"/>
            </a:xfrm>
            <a:prstGeom prst="line">
              <a:avLst/>
            </a:prstGeom>
            <a:ln w="28575" cap="flat" cmpd="sng">
              <a:solidFill>
                <a:srgbClr val="0033CC"/>
              </a:solidFill>
              <a:prstDash val="solid"/>
              <a:headEnd type="none" w="med" len="med"/>
              <a:tailEnd type="none" w="med" len="med"/>
            </a:ln>
          </p:spPr>
        </p:sp>
        <p:sp>
          <p:nvSpPr>
            <p:cNvPr id="138298" name="Rectangle 35"/>
            <p:cNvSpPr/>
            <p:nvPr/>
          </p:nvSpPr>
          <p:spPr>
            <a:xfrm>
              <a:off x="2576" y="2209"/>
              <a:ext cx="390" cy="27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99" name="Line 36"/>
            <p:cNvSpPr/>
            <p:nvPr/>
          </p:nvSpPr>
          <p:spPr>
            <a:xfrm>
              <a:off x="2402" y="2197"/>
              <a:ext cx="750" cy="0"/>
            </a:xfrm>
            <a:prstGeom prst="line">
              <a:avLst/>
            </a:prstGeom>
            <a:ln w="47625" cap="flat" cmpd="sng">
              <a:solidFill>
                <a:srgbClr val="0033CC"/>
              </a:solidFill>
              <a:prstDash val="solid"/>
              <a:headEnd type="none" w="med" len="med"/>
              <a:tailEnd type="none" w="med" len="med"/>
            </a:ln>
          </p:spPr>
        </p:sp>
        <p:sp>
          <p:nvSpPr>
            <p:cNvPr id="138300" name="Line 37"/>
            <p:cNvSpPr/>
            <p:nvPr/>
          </p:nvSpPr>
          <p:spPr>
            <a:xfrm flipV="1">
              <a:off x="2474" y="823"/>
              <a:ext cx="0" cy="1368"/>
            </a:xfrm>
            <a:prstGeom prst="line">
              <a:avLst/>
            </a:prstGeom>
            <a:ln w="28575" cap="flat" cmpd="sng">
              <a:solidFill>
                <a:srgbClr val="0033CC"/>
              </a:solidFill>
              <a:prstDash val="solid"/>
              <a:headEnd type="none" w="med" len="med"/>
              <a:tailEnd type="none" w="med" len="med"/>
            </a:ln>
          </p:spPr>
        </p:sp>
        <p:sp>
          <p:nvSpPr>
            <p:cNvPr id="138301" name="Line 38"/>
            <p:cNvSpPr/>
            <p:nvPr/>
          </p:nvSpPr>
          <p:spPr>
            <a:xfrm flipV="1">
              <a:off x="2570" y="823"/>
              <a:ext cx="0" cy="1368"/>
            </a:xfrm>
            <a:prstGeom prst="line">
              <a:avLst/>
            </a:prstGeom>
            <a:ln w="28575" cap="flat" cmpd="sng">
              <a:solidFill>
                <a:srgbClr val="0033CC"/>
              </a:solidFill>
              <a:prstDash val="solid"/>
              <a:headEnd type="none" w="med" len="med"/>
              <a:tailEnd type="none" w="med" len="med"/>
            </a:ln>
          </p:spPr>
        </p:sp>
        <p:sp>
          <p:nvSpPr>
            <p:cNvPr id="138302" name="Line 39"/>
            <p:cNvSpPr/>
            <p:nvPr/>
          </p:nvSpPr>
          <p:spPr>
            <a:xfrm flipV="1">
              <a:off x="2786" y="823"/>
              <a:ext cx="0" cy="1368"/>
            </a:xfrm>
            <a:prstGeom prst="line">
              <a:avLst/>
            </a:prstGeom>
            <a:ln w="28575" cap="flat" cmpd="sng">
              <a:solidFill>
                <a:srgbClr val="0033CC"/>
              </a:solidFill>
              <a:prstDash val="solid"/>
              <a:headEnd type="none" w="med" len="med"/>
              <a:tailEnd type="none" w="med" len="med"/>
            </a:ln>
          </p:spPr>
        </p:sp>
        <p:sp>
          <p:nvSpPr>
            <p:cNvPr id="138303" name="Line 40"/>
            <p:cNvSpPr/>
            <p:nvPr/>
          </p:nvSpPr>
          <p:spPr>
            <a:xfrm flipV="1">
              <a:off x="3044" y="823"/>
              <a:ext cx="0" cy="1368"/>
            </a:xfrm>
            <a:prstGeom prst="line">
              <a:avLst/>
            </a:prstGeom>
            <a:ln w="28575" cap="flat" cmpd="sng">
              <a:solidFill>
                <a:srgbClr val="0033CC"/>
              </a:solidFill>
              <a:prstDash val="solid"/>
              <a:headEnd type="none" w="med" len="med"/>
              <a:tailEnd type="none" w="med" len="med"/>
            </a:ln>
          </p:spPr>
        </p:sp>
        <p:sp>
          <p:nvSpPr>
            <p:cNvPr id="138304" name="Oval 41"/>
            <p:cNvSpPr/>
            <p:nvPr/>
          </p:nvSpPr>
          <p:spPr>
            <a:xfrm rot="5400000" flipH="1" flipV="1">
              <a:off x="2742" y="2660"/>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305" name="Line 42"/>
            <p:cNvSpPr/>
            <p:nvPr/>
          </p:nvSpPr>
          <p:spPr>
            <a:xfrm>
              <a:off x="2762" y="2479"/>
              <a:ext cx="0" cy="180"/>
            </a:xfrm>
            <a:prstGeom prst="line">
              <a:avLst/>
            </a:prstGeom>
            <a:ln w="28575" cap="flat" cmpd="sng">
              <a:solidFill>
                <a:srgbClr val="0033CC"/>
              </a:solidFill>
              <a:prstDash val="solid"/>
              <a:headEnd type="none" w="med" len="med"/>
              <a:tailEnd type="none" w="med" len="med"/>
            </a:ln>
          </p:spPr>
        </p:sp>
        <p:sp>
          <p:nvSpPr>
            <p:cNvPr id="138306" name="Text Box 43"/>
            <p:cNvSpPr txBox="1"/>
            <p:nvPr/>
          </p:nvSpPr>
          <p:spPr>
            <a:xfrm>
              <a:off x="2514" y="2583"/>
              <a:ext cx="447" cy="28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0033CC"/>
                  </a:solidFill>
                </a:rPr>
                <a:t>Z</a:t>
              </a:r>
              <a:r>
                <a:rPr lang="en-US" altLang="zh-CN" sz="2400" b="1" baseline="-25000" dirty="0">
                  <a:solidFill>
                    <a:srgbClr val="0033CC"/>
                  </a:solidFill>
                </a:rPr>
                <a:t>0</a:t>
              </a:r>
              <a:endParaRPr lang="en-US" altLang="zh-CN" sz="2400" b="1" i="1" dirty="0">
                <a:solidFill>
                  <a:srgbClr val="0033CC"/>
                </a:solidFill>
              </a:endParaRPr>
            </a:p>
          </p:txBody>
        </p:sp>
        <p:sp>
          <p:nvSpPr>
            <p:cNvPr id="138307" name="Text Box 44"/>
            <p:cNvSpPr txBox="1"/>
            <p:nvPr/>
          </p:nvSpPr>
          <p:spPr>
            <a:xfrm>
              <a:off x="2750" y="2515"/>
              <a:ext cx="601"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r>
                <a:rPr lang="en-US" altLang="zh-CN" sz="2000" b="1" i="1" dirty="0">
                  <a:solidFill>
                    <a:srgbClr val="0033CC"/>
                  </a:solidFill>
                </a:rPr>
                <a:t>D</a:t>
              </a:r>
              <a:r>
                <a:rPr lang="en-US" altLang="zh-CN" sz="2000" b="1" baseline="-25000" dirty="0">
                  <a:solidFill>
                    <a:srgbClr val="0033CC"/>
                  </a:solidFill>
                </a:rPr>
                <a:t>0</a:t>
              </a:r>
              <a:r>
                <a:rPr lang="en-US" altLang="zh-CN" sz="2000" b="1" dirty="0">
                  <a:solidFill>
                    <a:srgbClr val="0033CC"/>
                  </a:solidFill>
                </a:rPr>
                <a:t>)</a:t>
              </a:r>
              <a:endParaRPr lang="en-US" altLang="zh-CN" sz="2000" b="1" i="1" dirty="0">
                <a:solidFill>
                  <a:srgbClr val="0033CC"/>
                </a:solidFill>
              </a:endParaRPr>
            </a:p>
          </p:txBody>
        </p:sp>
        <p:sp>
          <p:nvSpPr>
            <p:cNvPr id="138308" name="Text Box 45"/>
            <p:cNvSpPr txBox="1"/>
            <p:nvPr/>
          </p:nvSpPr>
          <p:spPr>
            <a:xfrm>
              <a:off x="2556" y="1836"/>
              <a:ext cx="464" cy="28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endParaRPr lang="zh-CN" altLang="zh-CN" sz="2400" b="1" dirty="0"/>
            </a:p>
          </p:txBody>
        </p:sp>
        <p:sp>
          <p:nvSpPr>
            <p:cNvPr id="138309" name="Text Box 46"/>
            <p:cNvSpPr txBox="1"/>
            <p:nvPr/>
          </p:nvSpPr>
          <p:spPr>
            <a:xfrm>
              <a:off x="2536" y="1872"/>
              <a:ext cx="276"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p>
          </p:txBody>
        </p:sp>
        <p:sp>
          <p:nvSpPr>
            <p:cNvPr id="138310" name="Text Box 47"/>
            <p:cNvSpPr txBox="1"/>
            <p:nvPr/>
          </p:nvSpPr>
          <p:spPr>
            <a:xfrm>
              <a:off x="2768" y="1868"/>
              <a:ext cx="276"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p>
          </p:txBody>
        </p:sp>
        <p:sp>
          <p:nvSpPr>
            <p:cNvPr id="138311" name="Text Box 48"/>
            <p:cNvSpPr txBox="1"/>
            <p:nvPr/>
          </p:nvSpPr>
          <p:spPr>
            <a:xfrm>
              <a:off x="2548" y="2201"/>
              <a:ext cx="605"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000" b="1" dirty="0">
                  <a:solidFill>
                    <a:srgbClr val="0033CC"/>
                  </a:solidFill>
                  <a:ea typeface="隶书" panose="02010509060101010101" pitchFamily="49" charset="-122"/>
                </a:rPr>
                <a:t>或门</a:t>
              </a:r>
            </a:p>
          </p:txBody>
        </p:sp>
        <p:sp>
          <p:nvSpPr>
            <p:cNvPr id="138312" name="Rectangle 49"/>
            <p:cNvSpPr/>
            <p:nvPr/>
          </p:nvSpPr>
          <p:spPr>
            <a:xfrm>
              <a:off x="3520" y="2209"/>
              <a:ext cx="390" cy="27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313" name="Line 50"/>
            <p:cNvSpPr/>
            <p:nvPr/>
          </p:nvSpPr>
          <p:spPr>
            <a:xfrm>
              <a:off x="3346" y="2197"/>
              <a:ext cx="750" cy="0"/>
            </a:xfrm>
            <a:prstGeom prst="line">
              <a:avLst/>
            </a:prstGeom>
            <a:ln w="47625" cap="flat" cmpd="sng">
              <a:solidFill>
                <a:srgbClr val="0033CC"/>
              </a:solidFill>
              <a:prstDash val="solid"/>
              <a:headEnd type="none" w="med" len="med"/>
              <a:tailEnd type="none" w="med" len="med"/>
            </a:ln>
          </p:spPr>
        </p:sp>
        <p:sp>
          <p:nvSpPr>
            <p:cNvPr id="138314" name="Line 51"/>
            <p:cNvSpPr/>
            <p:nvPr/>
          </p:nvSpPr>
          <p:spPr>
            <a:xfrm flipV="1">
              <a:off x="3418" y="823"/>
              <a:ext cx="0" cy="1368"/>
            </a:xfrm>
            <a:prstGeom prst="line">
              <a:avLst/>
            </a:prstGeom>
            <a:ln w="28575" cap="flat" cmpd="sng">
              <a:solidFill>
                <a:srgbClr val="0033CC"/>
              </a:solidFill>
              <a:prstDash val="solid"/>
              <a:headEnd type="none" w="med" len="med"/>
              <a:tailEnd type="none" w="med" len="med"/>
            </a:ln>
          </p:spPr>
        </p:sp>
        <p:sp>
          <p:nvSpPr>
            <p:cNvPr id="138315" name="Line 52"/>
            <p:cNvSpPr/>
            <p:nvPr/>
          </p:nvSpPr>
          <p:spPr>
            <a:xfrm flipV="1">
              <a:off x="3514" y="823"/>
              <a:ext cx="0" cy="1368"/>
            </a:xfrm>
            <a:prstGeom prst="line">
              <a:avLst/>
            </a:prstGeom>
            <a:ln w="28575" cap="flat" cmpd="sng">
              <a:solidFill>
                <a:srgbClr val="0033CC"/>
              </a:solidFill>
              <a:prstDash val="solid"/>
              <a:headEnd type="none" w="med" len="med"/>
              <a:tailEnd type="none" w="med" len="med"/>
            </a:ln>
          </p:spPr>
        </p:sp>
        <p:sp>
          <p:nvSpPr>
            <p:cNvPr id="138316" name="Line 53"/>
            <p:cNvSpPr/>
            <p:nvPr/>
          </p:nvSpPr>
          <p:spPr>
            <a:xfrm flipV="1">
              <a:off x="3730" y="823"/>
              <a:ext cx="0" cy="1368"/>
            </a:xfrm>
            <a:prstGeom prst="line">
              <a:avLst/>
            </a:prstGeom>
            <a:ln w="28575" cap="flat" cmpd="sng">
              <a:solidFill>
                <a:srgbClr val="0033CC"/>
              </a:solidFill>
              <a:prstDash val="solid"/>
              <a:headEnd type="none" w="med" len="med"/>
              <a:tailEnd type="none" w="med" len="med"/>
            </a:ln>
          </p:spPr>
        </p:sp>
        <p:sp>
          <p:nvSpPr>
            <p:cNvPr id="138317" name="Line 54"/>
            <p:cNvSpPr/>
            <p:nvPr/>
          </p:nvSpPr>
          <p:spPr>
            <a:xfrm flipV="1">
              <a:off x="3988" y="823"/>
              <a:ext cx="0" cy="1368"/>
            </a:xfrm>
            <a:prstGeom prst="line">
              <a:avLst/>
            </a:prstGeom>
            <a:ln w="28575" cap="flat" cmpd="sng">
              <a:solidFill>
                <a:srgbClr val="0033CC"/>
              </a:solidFill>
              <a:prstDash val="solid"/>
              <a:headEnd type="none" w="med" len="med"/>
              <a:tailEnd type="none" w="med" len="med"/>
            </a:ln>
          </p:spPr>
        </p:sp>
        <p:sp>
          <p:nvSpPr>
            <p:cNvPr id="138318" name="Oval 55"/>
            <p:cNvSpPr/>
            <p:nvPr/>
          </p:nvSpPr>
          <p:spPr>
            <a:xfrm rot="5400000" flipH="1" flipV="1">
              <a:off x="3686" y="2660"/>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319" name="Line 56"/>
            <p:cNvSpPr/>
            <p:nvPr/>
          </p:nvSpPr>
          <p:spPr>
            <a:xfrm>
              <a:off x="3706" y="2479"/>
              <a:ext cx="0" cy="180"/>
            </a:xfrm>
            <a:prstGeom prst="line">
              <a:avLst/>
            </a:prstGeom>
            <a:ln w="28575" cap="flat" cmpd="sng">
              <a:solidFill>
                <a:srgbClr val="0033CC"/>
              </a:solidFill>
              <a:prstDash val="solid"/>
              <a:headEnd type="none" w="med" len="med"/>
              <a:tailEnd type="none" w="med" len="med"/>
            </a:ln>
          </p:spPr>
        </p:sp>
        <p:sp>
          <p:nvSpPr>
            <p:cNvPr id="138320" name="Text Box 57"/>
            <p:cNvSpPr txBox="1"/>
            <p:nvPr/>
          </p:nvSpPr>
          <p:spPr>
            <a:xfrm>
              <a:off x="3458" y="2583"/>
              <a:ext cx="529" cy="28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0033CC"/>
                  </a:solidFill>
                </a:rPr>
                <a:t>Z</a:t>
              </a:r>
              <a:r>
                <a:rPr lang="en-US" altLang="zh-CN" sz="2400" b="1" baseline="-25000" dirty="0">
                  <a:solidFill>
                    <a:srgbClr val="0033CC"/>
                  </a:solidFill>
                </a:rPr>
                <a:t>1</a:t>
              </a:r>
              <a:endParaRPr lang="en-US" altLang="zh-CN" sz="2400" b="1" i="1" dirty="0">
                <a:solidFill>
                  <a:srgbClr val="0033CC"/>
                </a:solidFill>
              </a:endParaRPr>
            </a:p>
          </p:txBody>
        </p:sp>
        <p:sp>
          <p:nvSpPr>
            <p:cNvPr id="138321" name="Text Box 58"/>
            <p:cNvSpPr txBox="1"/>
            <p:nvPr/>
          </p:nvSpPr>
          <p:spPr>
            <a:xfrm>
              <a:off x="3694" y="2515"/>
              <a:ext cx="616"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r>
                <a:rPr lang="en-US" altLang="zh-CN" sz="2000" b="1" i="1" dirty="0">
                  <a:solidFill>
                    <a:srgbClr val="0033CC"/>
                  </a:solidFill>
                </a:rPr>
                <a:t>D</a:t>
              </a:r>
              <a:r>
                <a:rPr lang="en-US" altLang="zh-CN" sz="2000" b="1" baseline="-25000" dirty="0">
                  <a:solidFill>
                    <a:srgbClr val="0033CC"/>
                  </a:solidFill>
                </a:rPr>
                <a:t>1</a:t>
              </a:r>
              <a:r>
                <a:rPr lang="en-US" altLang="zh-CN" sz="2000" b="1" dirty="0">
                  <a:solidFill>
                    <a:srgbClr val="0033CC"/>
                  </a:solidFill>
                </a:rPr>
                <a:t>)</a:t>
              </a:r>
              <a:endParaRPr lang="en-US" altLang="zh-CN" sz="2000" b="1" i="1" dirty="0">
                <a:solidFill>
                  <a:srgbClr val="0033CC"/>
                </a:solidFill>
              </a:endParaRPr>
            </a:p>
          </p:txBody>
        </p:sp>
        <p:sp>
          <p:nvSpPr>
            <p:cNvPr id="138322" name="Text Box 59"/>
            <p:cNvSpPr txBox="1"/>
            <p:nvPr/>
          </p:nvSpPr>
          <p:spPr>
            <a:xfrm>
              <a:off x="3500" y="1836"/>
              <a:ext cx="464" cy="28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endParaRPr lang="zh-CN" altLang="zh-CN" sz="2400" b="1" dirty="0"/>
            </a:p>
          </p:txBody>
        </p:sp>
        <p:sp>
          <p:nvSpPr>
            <p:cNvPr id="138323" name="Text Box 60"/>
            <p:cNvSpPr txBox="1"/>
            <p:nvPr/>
          </p:nvSpPr>
          <p:spPr>
            <a:xfrm>
              <a:off x="3480" y="1872"/>
              <a:ext cx="276"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p>
          </p:txBody>
        </p:sp>
        <p:sp>
          <p:nvSpPr>
            <p:cNvPr id="138324" name="Text Box 61"/>
            <p:cNvSpPr txBox="1"/>
            <p:nvPr/>
          </p:nvSpPr>
          <p:spPr>
            <a:xfrm>
              <a:off x="3712" y="1868"/>
              <a:ext cx="276"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p>
          </p:txBody>
        </p:sp>
        <p:sp>
          <p:nvSpPr>
            <p:cNvPr id="138325" name="Text Box 62"/>
            <p:cNvSpPr txBox="1"/>
            <p:nvPr/>
          </p:nvSpPr>
          <p:spPr>
            <a:xfrm>
              <a:off x="3492" y="2201"/>
              <a:ext cx="605"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000" b="1" dirty="0">
                  <a:solidFill>
                    <a:srgbClr val="0033CC"/>
                  </a:solidFill>
                  <a:ea typeface="隶书" panose="02010509060101010101" pitchFamily="49" charset="-122"/>
                </a:rPr>
                <a:t>或门</a:t>
              </a:r>
            </a:p>
          </p:txBody>
        </p:sp>
        <p:sp>
          <p:nvSpPr>
            <p:cNvPr id="138326" name="Rectangle 63"/>
            <p:cNvSpPr/>
            <p:nvPr/>
          </p:nvSpPr>
          <p:spPr>
            <a:xfrm>
              <a:off x="4968" y="2209"/>
              <a:ext cx="390" cy="27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327" name="Line 64"/>
            <p:cNvSpPr/>
            <p:nvPr/>
          </p:nvSpPr>
          <p:spPr>
            <a:xfrm>
              <a:off x="4794" y="2197"/>
              <a:ext cx="750" cy="0"/>
            </a:xfrm>
            <a:prstGeom prst="line">
              <a:avLst/>
            </a:prstGeom>
            <a:ln w="47625" cap="flat" cmpd="sng">
              <a:solidFill>
                <a:srgbClr val="0033CC"/>
              </a:solidFill>
              <a:prstDash val="solid"/>
              <a:headEnd type="none" w="med" len="med"/>
              <a:tailEnd type="none" w="med" len="med"/>
            </a:ln>
          </p:spPr>
        </p:sp>
        <p:sp>
          <p:nvSpPr>
            <p:cNvPr id="138328" name="Line 65"/>
            <p:cNvSpPr/>
            <p:nvPr/>
          </p:nvSpPr>
          <p:spPr>
            <a:xfrm flipV="1">
              <a:off x="4866" y="823"/>
              <a:ext cx="0" cy="1368"/>
            </a:xfrm>
            <a:prstGeom prst="line">
              <a:avLst/>
            </a:prstGeom>
            <a:ln w="28575" cap="flat" cmpd="sng">
              <a:solidFill>
                <a:srgbClr val="0033CC"/>
              </a:solidFill>
              <a:prstDash val="solid"/>
              <a:headEnd type="none" w="med" len="med"/>
              <a:tailEnd type="none" w="med" len="med"/>
            </a:ln>
          </p:spPr>
        </p:sp>
        <p:sp>
          <p:nvSpPr>
            <p:cNvPr id="138329" name="Line 66"/>
            <p:cNvSpPr/>
            <p:nvPr/>
          </p:nvSpPr>
          <p:spPr>
            <a:xfrm flipV="1">
              <a:off x="4962" y="823"/>
              <a:ext cx="0" cy="1368"/>
            </a:xfrm>
            <a:prstGeom prst="line">
              <a:avLst/>
            </a:prstGeom>
            <a:ln w="28575" cap="flat" cmpd="sng">
              <a:solidFill>
                <a:srgbClr val="0033CC"/>
              </a:solidFill>
              <a:prstDash val="solid"/>
              <a:headEnd type="none" w="med" len="med"/>
              <a:tailEnd type="none" w="med" len="med"/>
            </a:ln>
          </p:spPr>
        </p:sp>
        <p:sp>
          <p:nvSpPr>
            <p:cNvPr id="138330" name="Line 67"/>
            <p:cNvSpPr/>
            <p:nvPr/>
          </p:nvSpPr>
          <p:spPr>
            <a:xfrm flipV="1">
              <a:off x="5178" y="823"/>
              <a:ext cx="0" cy="1368"/>
            </a:xfrm>
            <a:prstGeom prst="line">
              <a:avLst/>
            </a:prstGeom>
            <a:ln w="28575" cap="flat" cmpd="sng">
              <a:solidFill>
                <a:srgbClr val="0033CC"/>
              </a:solidFill>
              <a:prstDash val="solid"/>
              <a:headEnd type="none" w="med" len="med"/>
              <a:tailEnd type="none" w="med" len="med"/>
            </a:ln>
          </p:spPr>
        </p:sp>
        <p:sp>
          <p:nvSpPr>
            <p:cNvPr id="138331" name="Line 68"/>
            <p:cNvSpPr/>
            <p:nvPr/>
          </p:nvSpPr>
          <p:spPr>
            <a:xfrm flipV="1">
              <a:off x="5436" y="823"/>
              <a:ext cx="0" cy="1368"/>
            </a:xfrm>
            <a:prstGeom prst="line">
              <a:avLst/>
            </a:prstGeom>
            <a:ln w="28575" cap="flat" cmpd="sng">
              <a:solidFill>
                <a:srgbClr val="0033CC"/>
              </a:solidFill>
              <a:prstDash val="solid"/>
              <a:headEnd type="none" w="med" len="med"/>
              <a:tailEnd type="none" w="med" len="med"/>
            </a:ln>
          </p:spPr>
        </p:sp>
        <p:sp>
          <p:nvSpPr>
            <p:cNvPr id="138332" name="Oval 69"/>
            <p:cNvSpPr/>
            <p:nvPr/>
          </p:nvSpPr>
          <p:spPr>
            <a:xfrm rot="5400000" flipH="1" flipV="1">
              <a:off x="5134" y="2660"/>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333" name="Line 70"/>
            <p:cNvSpPr/>
            <p:nvPr/>
          </p:nvSpPr>
          <p:spPr>
            <a:xfrm>
              <a:off x="5154" y="2479"/>
              <a:ext cx="0" cy="180"/>
            </a:xfrm>
            <a:prstGeom prst="line">
              <a:avLst/>
            </a:prstGeom>
            <a:ln w="28575" cap="flat" cmpd="sng">
              <a:solidFill>
                <a:srgbClr val="0033CC"/>
              </a:solidFill>
              <a:prstDash val="solid"/>
              <a:headEnd type="none" w="med" len="med"/>
              <a:tailEnd type="none" w="med" len="med"/>
            </a:ln>
          </p:spPr>
        </p:sp>
        <p:sp>
          <p:nvSpPr>
            <p:cNvPr id="138334" name="Text Box 71"/>
            <p:cNvSpPr txBox="1"/>
            <p:nvPr/>
          </p:nvSpPr>
          <p:spPr>
            <a:xfrm>
              <a:off x="4906" y="2583"/>
              <a:ext cx="584" cy="28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0033CC"/>
                  </a:solidFill>
                </a:rPr>
                <a:t>Z</a:t>
              </a:r>
              <a:r>
                <a:rPr lang="en-US" altLang="zh-CN" sz="2400" b="1" baseline="-25000" dirty="0">
                  <a:solidFill>
                    <a:srgbClr val="0033CC"/>
                  </a:solidFill>
                </a:rPr>
                <a:t>b</a:t>
              </a:r>
              <a:r>
                <a:rPr lang="en-US" altLang="zh-CN" sz="2800" b="1" baseline="-25000" dirty="0">
                  <a:solidFill>
                    <a:srgbClr val="0033CC"/>
                  </a:solidFill>
                </a:rPr>
                <a:t>-</a:t>
              </a:r>
              <a:r>
                <a:rPr lang="en-US" altLang="zh-CN" sz="2400" b="1" baseline="-25000" dirty="0">
                  <a:solidFill>
                    <a:srgbClr val="0033CC"/>
                  </a:solidFill>
                </a:rPr>
                <a:t>1</a:t>
              </a:r>
              <a:endParaRPr lang="en-US" altLang="zh-CN" sz="2400" b="1" i="1" dirty="0">
                <a:solidFill>
                  <a:srgbClr val="0033CC"/>
                </a:solidFill>
              </a:endParaRPr>
            </a:p>
          </p:txBody>
        </p:sp>
        <p:sp>
          <p:nvSpPr>
            <p:cNvPr id="138335" name="Text Box 72"/>
            <p:cNvSpPr txBox="1"/>
            <p:nvPr/>
          </p:nvSpPr>
          <p:spPr>
            <a:xfrm>
              <a:off x="5142" y="2515"/>
              <a:ext cx="618"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r>
                <a:rPr lang="en-US" altLang="zh-CN" sz="2000" b="1" i="1" dirty="0">
                  <a:solidFill>
                    <a:srgbClr val="0033CC"/>
                  </a:solidFill>
                </a:rPr>
                <a:t>D</a:t>
              </a:r>
              <a:r>
                <a:rPr lang="en-US" altLang="zh-CN" sz="2000" b="1" i="1" baseline="-25000" dirty="0">
                  <a:solidFill>
                    <a:srgbClr val="0033CC"/>
                  </a:solidFill>
                </a:rPr>
                <a:t>b</a:t>
              </a:r>
              <a:r>
                <a:rPr lang="en-US" altLang="zh-CN" sz="2400" b="1" baseline="-25000" dirty="0">
                  <a:solidFill>
                    <a:srgbClr val="0033CC"/>
                  </a:solidFill>
                </a:rPr>
                <a:t>-</a:t>
              </a:r>
              <a:r>
                <a:rPr lang="en-US" altLang="zh-CN" sz="2000" b="1" baseline="-25000" dirty="0">
                  <a:solidFill>
                    <a:srgbClr val="0033CC"/>
                  </a:solidFill>
                </a:rPr>
                <a:t>1</a:t>
              </a:r>
              <a:r>
                <a:rPr lang="en-US" altLang="zh-CN" sz="2000" b="1" dirty="0">
                  <a:solidFill>
                    <a:srgbClr val="0033CC"/>
                  </a:solidFill>
                </a:rPr>
                <a:t>)</a:t>
              </a:r>
              <a:endParaRPr lang="en-US" altLang="zh-CN" sz="2000" b="1" i="1" dirty="0">
                <a:solidFill>
                  <a:srgbClr val="0033CC"/>
                </a:solidFill>
              </a:endParaRPr>
            </a:p>
          </p:txBody>
        </p:sp>
        <p:sp>
          <p:nvSpPr>
            <p:cNvPr id="138336" name="Text Box 73"/>
            <p:cNvSpPr txBox="1"/>
            <p:nvPr/>
          </p:nvSpPr>
          <p:spPr>
            <a:xfrm>
              <a:off x="4948" y="1836"/>
              <a:ext cx="464" cy="28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endParaRPr lang="zh-CN" altLang="zh-CN" sz="2400" b="1" dirty="0"/>
            </a:p>
          </p:txBody>
        </p:sp>
        <p:sp>
          <p:nvSpPr>
            <p:cNvPr id="138337" name="Text Box 74"/>
            <p:cNvSpPr txBox="1"/>
            <p:nvPr/>
          </p:nvSpPr>
          <p:spPr>
            <a:xfrm>
              <a:off x="4928" y="1872"/>
              <a:ext cx="276"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p>
          </p:txBody>
        </p:sp>
        <p:sp>
          <p:nvSpPr>
            <p:cNvPr id="138338" name="Text Box 75"/>
            <p:cNvSpPr txBox="1"/>
            <p:nvPr/>
          </p:nvSpPr>
          <p:spPr>
            <a:xfrm>
              <a:off x="5160" y="1868"/>
              <a:ext cx="276"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p>
          </p:txBody>
        </p:sp>
        <p:sp>
          <p:nvSpPr>
            <p:cNvPr id="138339" name="Text Box 76"/>
            <p:cNvSpPr txBox="1"/>
            <p:nvPr/>
          </p:nvSpPr>
          <p:spPr>
            <a:xfrm>
              <a:off x="4940" y="2201"/>
              <a:ext cx="605"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000" b="1" dirty="0">
                  <a:solidFill>
                    <a:srgbClr val="0033CC"/>
                  </a:solidFill>
                  <a:ea typeface="隶书" panose="02010509060101010101" pitchFamily="49" charset="-122"/>
                </a:rPr>
                <a:t>或门</a:t>
              </a:r>
            </a:p>
          </p:txBody>
        </p:sp>
        <p:sp>
          <p:nvSpPr>
            <p:cNvPr id="138340" name="Text Box 77"/>
            <p:cNvSpPr txBox="1"/>
            <p:nvPr/>
          </p:nvSpPr>
          <p:spPr>
            <a:xfrm>
              <a:off x="4287" y="1977"/>
              <a:ext cx="340"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33CC"/>
                  </a:solidFill>
                </a:rPr>
                <a:t>…</a:t>
              </a:r>
            </a:p>
          </p:txBody>
        </p:sp>
        <p:sp>
          <p:nvSpPr>
            <p:cNvPr id="138341" name="Text Box 78"/>
            <p:cNvSpPr txBox="1"/>
            <p:nvPr/>
          </p:nvSpPr>
          <p:spPr>
            <a:xfrm>
              <a:off x="4288" y="2429"/>
              <a:ext cx="340" cy="327"/>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33CC"/>
                  </a:solidFill>
                </a:rPr>
                <a:t>…</a:t>
              </a:r>
            </a:p>
          </p:txBody>
        </p:sp>
        <p:sp>
          <p:nvSpPr>
            <p:cNvPr id="138342" name="Rectangle 79"/>
            <p:cNvSpPr/>
            <p:nvPr/>
          </p:nvSpPr>
          <p:spPr>
            <a:xfrm>
              <a:off x="2355" y="1949"/>
              <a:ext cx="3309" cy="594"/>
            </a:xfrm>
            <a:prstGeom prst="rect">
              <a:avLst/>
            </a:prstGeom>
            <a:noFill/>
            <a:ln w="28575" cap="flat" cmpd="sng">
              <a:solidFill>
                <a:srgbClr val="CC9900"/>
              </a:solidFill>
              <a:prstDash val="dash"/>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277584" name="Text Box 80"/>
          <p:cNvSpPr txBox="1"/>
          <p:nvPr/>
        </p:nvSpPr>
        <p:spPr>
          <a:xfrm>
            <a:off x="690563" y="3690938"/>
            <a:ext cx="2619375" cy="1196975"/>
          </a:xfrm>
          <a:prstGeom prst="rect">
            <a:avLst/>
          </a:prstGeom>
          <a:solidFill>
            <a:srgbClr val="FFFFCC"/>
          </a:solidFill>
          <a:ln w="9525" cap="flat" cmpd="sng">
            <a:solidFill>
              <a:srgbClr val="99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66"/>
                </a:solidFill>
              </a:rPr>
              <a:t>2</a:t>
            </a:r>
            <a:r>
              <a:rPr lang="en-US" altLang="zh-CN" sz="2400" b="1" i="1" baseline="30000" dirty="0">
                <a:solidFill>
                  <a:srgbClr val="FF0066"/>
                </a:solidFill>
              </a:rPr>
              <a:t>n</a:t>
            </a:r>
            <a:r>
              <a:rPr lang="zh-CN" altLang="en-US" sz="2400" b="1" dirty="0"/>
              <a:t>个与门构成 </a:t>
            </a:r>
            <a:r>
              <a:rPr lang="en-US" altLang="zh-CN" sz="2400" b="1" i="1" dirty="0"/>
              <a:t>n </a:t>
            </a:r>
            <a:r>
              <a:rPr lang="zh-CN" altLang="en-US" sz="2400" b="1" dirty="0"/>
              <a:t>位</a:t>
            </a:r>
          </a:p>
          <a:p>
            <a:pPr marL="0" lvl="0" indent="0" eaLnBrk="1" hangingPunct="1">
              <a:spcBef>
                <a:spcPct val="0"/>
              </a:spcBef>
              <a:buNone/>
            </a:pPr>
            <a:r>
              <a:rPr lang="zh-CN" altLang="en-US" sz="2400" b="1" dirty="0"/>
              <a:t>二进制译码器 </a:t>
            </a:r>
            <a:r>
              <a:rPr lang="en-US" altLang="zh-CN" sz="2400" b="1" dirty="0"/>
              <a:t>, </a:t>
            </a:r>
            <a:r>
              <a:rPr lang="zh-CN" altLang="en-US" sz="2400" b="1" dirty="0"/>
              <a:t>输</a:t>
            </a:r>
          </a:p>
          <a:p>
            <a:pPr marL="0" lvl="0" indent="0" eaLnBrk="1" hangingPunct="1">
              <a:spcBef>
                <a:spcPct val="0"/>
              </a:spcBef>
              <a:buNone/>
            </a:pPr>
            <a:r>
              <a:rPr lang="zh-CN" altLang="en-US" sz="2400" b="1" dirty="0"/>
              <a:t>出</a:t>
            </a:r>
            <a:r>
              <a:rPr lang="en-US" altLang="zh-CN" sz="2400" b="1" dirty="0">
                <a:solidFill>
                  <a:srgbClr val="FF0066"/>
                </a:solidFill>
              </a:rPr>
              <a:t>2</a:t>
            </a:r>
            <a:r>
              <a:rPr lang="en-US" altLang="zh-CN" sz="2400" b="1" i="1" baseline="30000" dirty="0">
                <a:solidFill>
                  <a:srgbClr val="FF0066"/>
                </a:solidFill>
              </a:rPr>
              <a:t>n </a:t>
            </a:r>
            <a:r>
              <a:rPr lang="zh-CN" altLang="en-US" sz="2400" b="1" dirty="0"/>
              <a:t>个最小项。</a:t>
            </a:r>
          </a:p>
        </p:txBody>
      </p:sp>
      <p:graphicFrame>
        <p:nvGraphicFramePr>
          <p:cNvPr id="277585" name="Object 81"/>
          <p:cNvGraphicFramePr>
            <a:graphicFrameLocks noChangeAspect="1"/>
          </p:cNvGraphicFramePr>
          <p:nvPr/>
        </p:nvGraphicFramePr>
        <p:xfrm>
          <a:off x="868363" y="4908550"/>
          <a:ext cx="3587750" cy="528638"/>
        </p:xfrm>
        <a:graphic>
          <a:graphicData uri="http://schemas.openxmlformats.org/presentationml/2006/ole">
            <mc:AlternateContent xmlns:mc="http://schemas.openxmlformats.org/markup-compatibility/2006">
              <mc:Choice xmlns:v="urn:schemas-microsoft-com:vml" Requires="v">
                <p:oleObj spid="_x0000_s75837" r:id="rId4" imgW="1287780" imgH="116205" progId="Equation.3">
                  <p:embed/>
                </p:oleObj>
              </mc:Choice>
              <mc:Fallback>
                <p:oleObj r:id="rId4" imgW="1287780" imgH="116205" progId="Equation.3">
                  <p:embed/>
                  <p:pic>
                    <p:nvPicPr>
                      <p:cNvPr id="0" name="图片 3109"/>
                      <p:cNvPicPr/>
                      <p:nvPr/>
                    </p:nvPicPr>
                    <p:blipFill>
                      <a:blip r:embed="rId5">
                        <a:clrChange>
                          <a:clrFrom>
                            <a:srgbClr val="000000"/>
                          </a:clrFrom>
                          <a:clrTo>
                            <a:srgbClr val="0033CC"/>
                          </a:clrTo>
                        </a:clrChange>
                      </a:blip>
                      <a:stretch>
                        <a:fillRect/>
                      </a:stretch>
                    </p:blipFill>
                    <p:spPr>
                      <a:xfrm>
                        <a:off x="868363" y="4908550"/>
                        <a:ext cx="3587750" cy="528638"/>
                      </a:xfrm>
                      <a:prstGeom prst="rect">
                        <a:avLst/>
                      </a:prstGeom>
                      <a:noFill/>
                      <a:ln w="38100">
                        <a:noFill/>
                        <a:miter/>
                      </a:ln>
                    </p:spPr>
                  </p:pic>
                </p:oleObj>
              </mc:Fallback>
            </mc:AlternateContent>
          </a:graphicData>
        </a:graphic>
      </p:graphicFrame>
      <p:graphicFrame>
        <p:nvGraphicFramePr>
          <p:cNvPr id="277586" name="Object 82"/>
          <p:cNvGraphicFramePr>
            <a:graphicFrameLocks noChangeAspect="1"/>
          </p:cNvGraphicFramePr>
          <p:nvPr/>
        </p:nvGraphicFramePr>
        <p:xfrm>
          <a:off x="889000" y="5372100"/>
          <a:ext cx="3238500" cy="503238"/>
        </p:xfrm>
        <a:graphic>
          <a:graphicData uri="http://schemas.openxmlformats.org/presentationml/2006/ole">
            <mc:AlternateContent xmlns:mc="http://schemas.openxmlformats.org/markup-compatibility/2006">
              <mc:Choice xmlns:v="urn:schemas-microsoft-com:vml" Requires="v">
                <p:oleObj spid="_x0000_s75838" r:id="rId6" imgW="1165225" imgH="109220" progId="Equation.3">
                  <p:embed/>
                </p:oleObj>
              </mc:Choice>
              <mc:Fallback>
                <p:oleObj r:id="rId6" imgW="1165225" imgH="109220" progId="Equation.3">
                  <p:embed/>
                  <p:pic>
                    <p:nvPicPr>
                      <p:cNvPr id="0" name="图片 3110"/>
                      <p:cNvPicPr/>
                      <p:nvPr/>
                    </p:nvPicPr>
                    <p:blipFill>
                      <a:blip r:embed="rId7">
                        <a:clrChange>
                          <a:clrFrom>
                            <a:srgbClr val="000000"/>
                          </a:clrFrom>
                          <a:clrTo>
                            <a:srgbClr val="0033CC"/>
                          </a:clrTo>
                        </a:clrChange>
                      </a:blip>
                      <a:stretch>
                        <a:fillRect/>
                      </a:stretch>
                    </p:blipFill>
                    <p:spPr>
                      <a:xfrm>
                        <a:off x="889000" y="5372100"/>
                        <a:ext cx="3238500" cy="503238"/>
                      </a:xfrm>
                      <a:prstGeom prst="rect">
                        <a:avLst/>
                      </a:prstGeom>
                      <a:noFill/>
                      <a:ln w="38100">
                        <a:noFill/>
                        <a:miter/>
                      </a:ln>
                    </p:spPr>
                  </p:pic>
                </p:oleObj>
              </mc:Fallback>
            </mc:AlternateContent>
          </a:graphicData>
        </a:graphic>
      </p:graphicFrame>
      <p:sp>
        <p:nvSpPr>
          <p:cNvPr id="277587" name="Text Box 83"/>
          <p:cNvSpPr txBox="1"/>
          <p:nvPr/>
        </p:nvSpPr>
        <p:spPr>
          <a:xfrm>
            <a:off x="958850" y="5827713"/>
            <a:ext cx="273050" cy="4778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30000"/>
              </a:lnSpc>
              <a:spcBef>
                <a:spcPct val="0"/>
              </a:spcBef>
              <a:buNone/>
            </a:pPr>
            <a:r>
              <a:rPr lang="en-US" altLang="zh-CN" sz="2800" b="1" dirty="0">
                <a:solidFill>
                  <a:srgbClr val="0033CC"/>
                </a:solidFill>
                <a:ea typeface="楷体_GB2312" pitchFamily="1" charset="-122"/>
              </a:rPr>
              <a:t>.</a:t>
            </a:r>
          </a:p>
          <a:p>
            <a:pPr marL="0" lvl="0" indent="0" eaLnBrk="1" hangingPunct="1">
              <a:lnSpc>
                <a:spcPct val="30000"/>
              </a:lnSpc>
              <a:spcBef>
                <a:spcPct val="0"/>
              </a:spcBef>
              <a:buNone/>
            </a:pPr>
            <a:r>
              <a:rPr lang="en-US" altLang="zh-CN" sz="2800" b="1" dirty="0">
                <a:solidFill>
                  <a:srgbClr val="0033CC"/>
                </a:solidFill>
                <a:ea typeface="楷体_GB2312" pitchFamily="1" charset="-122"/>
              </a:rPr>
              <a:t>.</a:t>
            </a:r>
          </a:p>
          <a:p>
            <a:pPr marL="0" lvl="0" indent="0" eaLnBrk="1" hangingPunct="1">
              <a:lnSpc>
                <a:spcPct val="30000"/>
              </a:lnSpc>
              <a:spcBef>
                <a:spcPct val="0"/>
              </a:spcBef>
              <a:buNone/>
            </a:pPr>
            <a:r>
              <a:rPr lang="en-US" altLang="zh-CN" sz="2800" b="1" dirty="0">
                <a:solidFill>
                  <a:srgbClr val="0033CC"/>
                </a:solidFill>
                <a:ea typeface="楷体_GB2312" pitchFamily="1" charset="-122"/>
              </a:rPr>
              <a:t>.</a:t>
            </a:r>
          </a:p>
        </p:txBody>
      </p:sp>
      <p:graphicFrame>
        <p:nvGraphicFramePr>
          <p:cNvPr id="277588" name="Object 84"/>
          <p:cNvGraphicFramePr>
            <a:graphicFrameLocks noChangeAspect="1"/>
          </p:cNvGraphicFramePr>
          <p:nvPr/>
        </p:nvGraphicFramePr>
        <p:xfrm>
          <a:off x="828675" y="6272213"/>
          <a:ext cx="4635500" cy="528637"/>
        </p:xfrm>
        <a:graphic>
          <a:graphicData uri="http://schemas.openxmlformats.org/presentationml/2006/ole">
            <mc:AlternateContent xmlns:mc="http://schemas.openxmlformats.org/markup-compatibility/2006">
              <mc:Choice xmlns:v="urn:schemas-microsoft-com:vml" Requires="v">
                <p:oleObj spid="_x0000_s75839" r:id="rId8" imgW="1687195" imgH="116205" progId="Equation.3">
                  <p:embed/>
                </p:oleObj>
              </mc:Choice>
              <mc:Fallback>
                <p:oleObj r:id="rId8" imgW="1687195" imgH="116205" progId="Equation.3">
                  <p:embed/>
                  <p:pic>
                    <p:nvPicPr>
                      <p:cNvPr id="0" name="图片 3111"/>
                      <p:cNvPicPr/>
                      <p:nvPr/>
                    </p:nvPicPr>
                    <p:blipFill>
                      <a:blip r:embed="rId9">
                        <a:clrChange>
                          <a:clrFrom>
                            <a:srgbClr val="000000"/>
                          </a:clrFrom>
                          <a:clrTo>
                            <a:srgbClr val="0033CC"/>
                          </a:clrTo>
                        </a:clrChange>
                      </a:blip>
                      <a:stretch>
                        <a:fillRect/>
                      </a:stretch>
                    </p:blipFill>
                    <p:spPr>
                      <a:xfrm>
                        <a:off x="828675" y="6272213"/>
                        <a:ext cx="4635500" cy="528637"/>
                      </a:xfrm>
                      <a:prstGeom prst="rect">
                        <a:avLst/>
                      </a:prstGeom>
                      <a:noFill/>
                      <a:ln w="38100">
                        <a:noFill/>
                        <a:miter/>
                      </a:ln>
                    </p:spPr>
                  </p:pic>
                </p:oleObj>
              </mc:Fallback>
            </mc:AlternateContent>
          </a:graphicData>
        </a:graphic>
      </p:graphicFrame>
      <p:sp>
        <p:nvSpPr>
          <p:cNvPr id="277589" name="Text Box 85"/>
          <p:cNvSpPr txBox="1"/>
          <p:nvPr/>
        </p:nvSpPr>
        <p:spPr>
          <a:xfrm>
            <a:off x="576263" y="1293813"/>
            <a:ext cx="542925" cy="1635125"/>
          </a:xfrm>
          <a:prstGeom prst="rect">
            <a:avLst/>
          </a:prstGeom>
          <a:solidFill>
            <a:srgbClr val="FFFFCC"/>
          </a:solidFill>
          <a:ln w="9525" cap="flat" cmpd="sng">
            <a:solidFill>
              <a:srgbClr val="99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70000"/>
              </a:lnSpc>
              <a:spcBef>
                <a:spcPct val="0"/>
              </a:spcBef>
              <a:buNone/>
            </a:pPr>
            <a:r>
              <a:rPr lang="en-US" altLang="zh-CN" sz="2400" b="1" i="1" dirty="0">
                <a:solidFill>
                  <a:srgbClr val="FF0066"/>
                </a:solidFill>
              </a:rPr>
              <a:t>n</a:t>
            </a:r>
          </a:p>
          <a:p>
            <a:pPr marL="0" lvl="0" indent="0" algn="ctr" eaLnBrk="1" hangingPunct="1">
              <a:lnSpc>
                <a:spcPct val="70000"/>
              </a:lnSpc>
              <a:spcBef>
                <a:spcPct val="0"/>
              </a:spcBef>
              <a:buNone/>
            </a:pPr>
            <a:r>
              <a:rPr lang="zh-CN" altLang="en-US" sz="2400" b="1" dirty="0">
                <a:solidFill>
                  <a:srgbClr val="996600"/>
                </a:solidFill>
              </a:rPr>
              <a:t>个</a:t>
            </a:r>
          </a:p>
          <a:p>
            <a:pPr marL="0" lvl="0" indent="0" algn="ctr" eaLnBrk="1" hangingPunct="1">
              <a:lnSpc>
                <a:spcPct val="70000"/>
              </a:lnSpc>
              <a:spcBef>
                <a:spcPct val="0"/>
              </a:spcBef>
              <a:buNone/>
            </a:pPr>
            <a:r>
              <a:rPr lang="zh-CN" altLang="en-US" sz="2400" b="1" dirty="0">
                <a:solidFill>
                  <a:srgbClr val="996600"/>
                </a:solidFill>
              </a:rPr>
              <a:t>输</a:t>
            </a:r>
          </a:p>
          <a:p>
            <a:pPr marL="0" lvl="0" indent="0" algn="ctr" eaLnBrk="1" hangingPunct="1">
              <a:lnSpc>
                <a:spcPct val="70000"/>
              </a:lnSpc>
              <a:spcBef>
                <a:spcPct val="0"/>
              </a:spcBef>
              <a:buNone/>
            </a:pPr>
            <a:r>
              <a:rPr lang="zh-CN" altLang="en-US" sz="2400" b="1" dirty="0">
                <a:solidFill>
                  <a:srgbClr val="996600"/>
                </a:solidFill>
              </a:rPr>
              <a:t>入</a:t>
            </a:r>
          </a:p>
          <a:p>
            <a:pPr marL="0" lvl="0" indent="0" algn="ctr" eaLnBrk="1" hangingPunct="1">
              <a:lnSpc>
                <a:spcPct val="70000"/>
              </a:lnSpc>
              <a:spcBef>
                <a:spcPct val="0"/>
              </a:spcBef>
              <a:buNone/>
            </a:pPr>
            <a:r>
              <a:rPr lang="zh-CN" altLang="en-US" sz="2400" b="1" dirty="0">
                <a:solidFill>
                  <a:srgbClr val="996600"/>
                </a:solidFill>
              </a:rPr>
              <a:t>变</a:t>
            </a:r>
          </a:p>
          <a:p>
            <a:pPr marL="0" lvl="0" indent="0" algn="ctr" eaLnBrk="1" hangingPunct="1">
              <a:lnSpc>
                <a:spcPct val="70000"/>
              </a:lnSpc>
              <a:spcBef>
                <a:spcPct val="0"/>
              </a:spcBef>
              <a:buNone/>
            </a:pPr>
            <a:r>
              <a:rPr lang="zh-CN" altLang="en-US" sz="2400" b="1" dirty="0">
                <a:solidFill>
                  <a:srgbClr val="996600"/>
                </a:solidFill>
              </a:rPr>
              <a:t>量</a:t>
            </a:r>
          </a:p>
        </p:txBody>
      </p:sp>
      <p:sp>
        <p:nvSpPr>
          <p:cNvPr id="277590" name="Text Box 86"/>
          <p:cNvSpPr txBox="1"/>
          <p:nvPr/>
        </p:nvSpPr>
        <p:spPr>
          <a:xfrm>
            <a:off x="5402263" y="4518025"/>
            <a:ext cx="2209800" cy="466725"/>
          </a:xfrm>
          <a:prstGeom prst="rect">
            <a:avLst/>
          </a:prstGeom>
          <a:solidFill>
            <a:srgbClr val="FFFFCC"/>
          </a:solidFill>
          <a:ln w="9525" cap="flat" cmpd="sng">
            <a:solidFill>
              <a:srgbClr val="99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solidFill>
                  <a:srgbClr val="FF0066"/>
                </a:solidFill>
              </a:rPr>
              <a:t>b </a:t>
            </a:r>
            <a:r>
              <a:rPr lang="zh-CN" altLang="en-US" sz="2400" b="1" dirty="0">
                <a:solidFill>
                  <a:srgbClr val="996600"/>
                </a:solidFill>
              </a:rPr>
              <a:t>个输出函数</a:t>
            </a:r>
          </a:p>
        </p:txBody>
      </p:sp>
      <p:sp>
        <p:nvSpPr>
          <p:cNvPr id="277591" name="Text Box 87"/>
          <p:cNvSpPr txBox="1"/>
          <p:nvPr/>
        </p:nvSpPr>
        <p:spPr>
          <a:xfrm>
            <a:off x="6073775" y="3527425"/>
            <a:ext cx="1296988"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zh-CN" sz="2000" b="1" dirty="0">
                <a:solidFill>
                  <a:srgbClr val="FF0066"/>
                </a:solidFill>
                <a:latin typeface="宋体" panose="02010600030101010101" pitchFamily="2" charset="-122"/>
              </a:rPr>
              <a:t>或门阵列</a:t>
            </a:r>
            <a:endParaRPr lang="zh-CN" altLang="en-US" sz="2000" b="1" dirty="0">
              <a:solidFill>
                <a:srgbClr val="FF0066"/>
              </a:solidFill>
              <a:latin typeface="宋体" panose="02010600030101010101" pitchFamily="2" charset="-122"/>
            </a:endParaRPr>
          </a:p>
        </p:txBody>
      </p:sp>
      <p:sp>
        <p:nvSpPr>
          <p:cNvPr id="277592" name="Text Box 88"/>
          <p:cNvSpPr txBox="1"/>
          <p:nvPr/>
        </p:nvSpPr>
        <p:spPr>
          <a:xfrm>
            <a:off x="1592263" y="3124200"/>
            <a:ext cx="1296987"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zh-CN" sz="2000" b="1" dirty="0">
                <a:solidFill>
                  <a:srgbClr val="0033CC"/>
                </a:solidFill>
                <a:latin typeface="宋体" panose="02010600030101010101" pitchFamily="2" charset="-122"/>
              </a:rPr>
              <a:t>与门阵列</a:t>
            </a:r>
            <a:endParaRPr lang="zh-CN" altLang="en-US" sz="2000" b="1" dirty="0">
              <a:solidFill>
                <a:srgbClr val="0033CC"/>
              </a:solidFill>
              <a:latin typeface="宋体" panose="02010600030101010101" pitchFamily="2" charset="-122"/>
            </a:endParaRPr>
          </a:p>
        </p:txBody>
      </p:sp>
      <p:grpSp>
        <p:nvGrpSpPr>
          <p:cNvPr id="277593" name="Group 89"/>
          <p:cNvGrpSpPr/>
          <p:nvPr/>
        </p:nvGrpSpPr>
        <p:grpSpPr>
          <a:xfrm>
            <a:off x="3741738" y="1685925"/>
            <a:ext cx="835025" cy="1227138"/>
            <a:chOff x="2212" y="1038"/>
            <a:chExt cx="526" cy="773"/>
          </a:xfrm>
        </p:grpSpPr>
        <p:sp>
          <p:nvSpPr>
            <p:cNvPr id="138264" name="Oval 90"/>
            <p:cNvSpPr/>
            <p:nvPr/>
          </p:nvSpPr>
          <p:spPr>
            <a:xfrm>
              <a:off x="2688" y="1762"/>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65" name="Oval 91"/>
            <p:cNvSpPr/>
            <p:nvPr/>
          </p:nvSpPr>
          <p:spPr>
            <a:xfrm>
              <a:off x="2212" y="1038"/>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66" name="Oval 92"/>
            <p:cNvSpPr/>
            <p:nvPr/>
          </p:nvSpPr>
          <p:spPr>
            <a:xfrm>
              <a:off x="2430" y="1376"/>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277597" name="Group 93"/>
          <p:cNvGrpSpPr/>
          <p:nvPr/>
        </p:nvGrpSpPr>
        <p:grpSpPr>
          <a:xfrm>
            <a:off x="5087938" y="1358900"/>
            <a:ext cx="577850" cy="944563"/>
            <a:chOff x="3060" y="832"/>
            <a:chExt cx="364" cy="595"/>
          </a:xfrm>
        </p:grpSpPr>
        <p:sp>
          <p:nvSpPr>
            <p:cNvPr id="138261" name="Oval 94"/>
            <p:cNvSpPr/>
            <p:nvPr/>
          </p:nvSpPr>
          <p:spPr>
            <a:xfrm>
              <a:off x="3156" y="1040"/>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62" name="Oval 95"/>
            <p:cNvSpPr/>
            <p:nvPr/>
          </p:nvSpPr>
          <p:spPr>
            <a:xfrm>
              <a:off x="3374" y="1378"/>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63" name="Oval 96"/>
            <p:cNvSpPr/>
            <p:nvPr/>
          </p:nvSpPr>
          <p:spPr>
            <a:xfrm>
              <a:off x="3060" y="832"/>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277601" name="Group 97"/>
          <p:cNvGrpSpPr/>
          <p:nvPr/>
        </p:nvGrpSpPr>
        <p:grpSpPr>
          <a:xfrm>
            <a:off x="7383463" y="1358900"/>
            <a:ext cx="987425" cy="1557338"/>
            <a:chOff x="4506" y="832"/>
            <a:chExt cx="622" cy="981"/>
          </a:xfrm>
        </p:grpSpPr>
        <p:sp>
          <p:nvSpPr>
            <p:cNvPr id="138257" name="Oval 98"/>
            <p:cNvSpPr/>
            <p:nvPr/>
          </p:nvSpPr>
          <p:spPr>
            <a:xfrm>
              <a:off x="5078" y="1764"/>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58" name="Oval 99"/>
            <p:cNvSpPr/>
            <p:nvPr/>
          </p:nvSpPr>
          <p:spPr>
            <a:xfrm>
              <a:off x="4602" y="1040"/>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59" name="Oval 100"/>
            <p:cNvSpPr/>
            <p:nvPr/>
          </p:nvSpPr>
          <p:spPr>
            <a:xfrm>
              <a:off x="4820" y="1378"/>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60" name="Oval 101"/>
            <p:cNvSpPr/>
            <p:nvPr/>
          </p:nvSpPr>
          <p:spPr>
            <a:xfrm>
              <a:off x="4506" y="832"/>
              <a:ext cx="50" cy="49"/>
            </a:xfrm>
            <a:prstGeom prst="ellipse">
              <a:avLst/>
            </a:prstGeom>
            <a:solidFill>
              <a:srgbClr val="FF0066"/>
            </a:solidFill>
            <a:ln w="2857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506">
                                            <p:txEl>
                                              <p:pRg st="0" end="0"/>
                                            </p:txEl>
                                          </p:spTgt>
                                        </p:tgtEl>
                                        <p:attrNameLst>
                                          <p:attrName>style.visibility</p:attrName>
                                        </p:attrNameLst>
                                      </p:cBhvr>
                                      <p:to>
                                        <p:strVal val="visible"/>
                                      </p:to>
                                    </p:set>
                                    <p:animEffect transition="in" filter="wipe(left)">
                                      <p:cBhvr>
                                        <p:cTn id="7" dur="500"/>
                                        <p:tgtEl>
                                          <p:spTgt spid="2775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7507"/>
                                        </p:tgtEl>
                                        <p:attrNameLst>
                                          <p:attrName>style.visibility</p:attrName>
                                        </p:attrNameLst>
                                      </p:cBhvr>
                                      <p:to>
                                        <p:strVal val="visible"/>
                                      </p:to>
                                    </p:set>
                                    <p:animEffect transition="in" filter="dissolve">
                                      <p:cBhvr>
                                        <p:cTn id="12" dur="500"/>
                                        <p:tgtEl>
                                          <p:spTgt spid="277507"/>
                                        </p:tgtEl>
                                      </p:cBhvr>
                                    </p:animEffect>
                                  </p:childTnLst>
                                </p:cTn>
                              </p:par>
                            </p:childTnLst>
                          </p:cTn>
                        </p:par>
                        <p:par>
                          <p:cTn id="13" fill="hold">
                            <p:stCondLst>
                              <p:cond delay="500"/>
                            </p:stCondLst>
                            <p:childTnLst>
                              <p:par>
                                <p:cTn id="14" presetID="22" presetClass="entr" presetSubtype="1" fill="hold" grpId="0" nodeType="afterEffect">
                                  <p:stCondLst>
                                    <p:cond delay="1000"/>
                                  </p:stCondLst>
                                  <p:childTnLst>
                                    <p:set>
                                      <p:cBhvr>
                                        <p:cTn id="15" dur="1" fill="hold">
                                          <p:stCondLst>
                                            <p:cond delay="0"/>
                                          </p:stCondLst>
                                        </p:cTn>
                                        <p:tgtEl>
                                          <p:spTgt spid="277589"/>
                                        </p:tgtEl>
                                        <p:attrNameLst>
                                          <p:attrName>style.visibility</p:attrName>
                                        </p:attrNameLst>
                                      </p:cBhvr>
                                      <p:to>
                                        <p:strVal val="visible"/>
                                      </p:to>
                                    </p:set>
                                    <p:animEffect transition="in" filter="wipe(up)">
                                      <p:cBhvr>
                                        <p:cTn id="16" dur="500"/>
                                        <p:tgtEl>
                                          <p:spTgt spid="277589"/>
                                        </p:tgtEl>
                                      </p:cBhvr>
                                    </p:animEffect>
                                  </p:childTnLst>
                                </p:cTn>
                              </p:par>
                            </p:childTnLst>
                          </p:cTn>
                        </p:par>
                        <p:par>
                          <p:cTn id="17" fill="hold">
                            <p:stCondLst>
                              <p:cond delay="2000"/>
                            </p:stCondLst>
                            <p:childTnLst>
                              <p:par>
                                <p:cTn id="18" presetID="22" presetClass="entr" presetSubtype="8" fill="hold" grpId="0" nodeType="afterEffect">
                                  <p:stCondLst>
                                    <p:cond delay="1000"/>
                                  </p:stCondLst>
                                  <p:childTnLst>
                                    <p:set>
                                      <p:cBhvr>
                                        <p:cTn id="19" dur="1" fill="hold">
                                          <p:stCondLst>
                                            <p:cond delay="0"/>
                                          </p:stCondLst>
                                        </p:cTn>
                                        <p:tgtEl>
                                          <p:spTgt spid="277590"/>
                                        </p:tgtEl>
                                        <p:attrNameLst>
                                          <p:attrName>style.visibility</p:attrName>
                                        </p:attrNameLst>
                                      </p:cBhvr>
                                      <p:to>
                                        <p:strVal val="visible"/>
                                      </p:to>
                                    </p:set>
                                    <p:animEffect transition="in" filter="wipe(left)">
                                      <p:cBhvr>
                                        <p:cTn id="20" dur="500"/>
                                        <p:tgtEl>
                                          <p:spTgt spid="277590"/>
                                        </p:tgtEl>
                                      </p:cBhvr>
                                    </p:animEffect>
                                  </p:childTnLst>
                                </p:cTn>
                              </p:par>
                            </p:childTnLst>
                          </p:cTn>
                        </p:par>
                        <p:par>
                          <p:cTn id="21" fill="hold">
                            <p:stCondLst>
                              <p:cond delay="3500"/>
                            </p:stCondLst>
                            <p:childTnLst>
                              <p:par>
                                <p:cTn id="22" presetID="9" presetClass="entr" presetSubtype="0" fill="hold" grpId="0" nodeType="afterEffect">
                                  <p:stCondLst>
                                    <p:cond delay="1000"/>
                                  </p:stCondLst>
                                  <p:childTnLst>
                                    <p:set>
                                      <p:cBhvr>
                                        <p:cTn id="23" dur="1" fill="hold">
                                          <p:stCondLst>
                                            <p:cond delay="0"/>
                                          </p:stCondLst>
                                        </p:cTn>
                                        <p:tgtEl>
                                          <p:spTgt spid="277592"/>
                                        </p:tgtEl>
                                        <p:attrNameLst>
                                          <p:attrName>style.visibility</p:attrName>
                                        </p:attrNameLst>
                                      </p:cBhvr>
                                      <p:to>
                                        <p:strVal val="visible"/>
                                      </p:to>
                                    </p:set>
                                    <p:animEffect transition="in" filter="dissolve">
                                      <p:cBhvr>
                                        <p:cTn id="24" dur="500"/>
                                        <p:tgtEl>
                                          <p:spTgt spid="277592"/>
                                        </p:tgtEl>
                                      </p:cBhvr>
                                    </p:animEffect>
                                  </p:childTnLst>
                                </p:cTn>
                              </p:par>
                            </p:childTnLst>
                          </p:cTn>
                        </p:par>
                        <p:par>
                          <p:cTn id="25" fill="hold">
                            <p:stCondLst>
                              <p:cond delay="5000"/>
                            </p:stCondLst>
                            <p:childTnLst>
                              <p:par>
                                <p:cTn id="26" presetID="9" presetClass="entr" presetSubtype="0" fill="hold" grpId="0" nodeType="afterEffect">
                                  <p:stCondLst>
                                    <p:cond delay="1000"/>
                                  </p:stCondLst>
                                  <p:childTnLst>
                                    <p:set>
                                      <p:cBhvr>
                                        <p:cTn id="27" dur="1" fill="hold">
                                          <p:stCondLst>
                                            <p:cond delay="0"/>
                                          </p:stCondLst>
                                        </p:cTn>
                                        <p:tgtEl>
                                          <p:spTgt spid="277591"/>
                                        </p:tgtEl>
                                        <p:attrNameLst>
                                          <p:attrName>style.visibility</p:attrName>
                                        </p:attrNameLst>
                                      </p:cBhvr>
                                      <p:to>
                                        <p:strVal val="visible"/>
                                      </p:to>
                                    </p:set>
                                    <p:animEffect transition="in" filter="dissolve">
                                      <p:cBhvr>
                                        <p:cTn id="28" dur="500"/>
                                        <p:tgtEl>
                                          <p:spTgt spid="277591"/>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277584"/>
                                        </p:tgtEl>
                                        <p:attrNameLst>
                                          <p:attrName>style.visibility</p:attrName>
                                        </p:attrNameLst>
                                      </p:cBhvr>
                                      <p:to>
                                        <p:strVal val="visible"/>
                                      </p:to>
                                    </p:set>
                                    <p:anim calcmode="lin" valueType="num">
                                      <p:cBhvr>
                                        <p:cTn id="33" dur="500" fill="hold"/>
                                        <p:tgtEl>
                                          <p:spTgt spid="277584"/>
                                        </p:tgtEl>
                                        <p:attrNameLst>
                                          <p:attrName>ppt_w</p:attrName>
                                        </p:attrNameLst>
                                      </p:cBhvr>
                                      <p:tavLst>
                                        <p:tav tm="0">
                                          <p:val>
                                            <p:fltVal val="0"/>
                                          </p:val>
                                        </p:tav>
                                        <p:tav tm="100000">
                                          <p:val>
                                            <p:strVal val="#ppt_w"/>
                                          </p:val>
                                        </p:tav>
                                      </p:tavLst>
                                    </p:anim>
                                    <p:anim calcmode="lin" valueType="num">
                                      <p:cBhvr>
                                        <p:cTn id="34" dur="500" fill="hold"/>
                                        <p:tgtEl>
                                          <p:spTgt spid="27758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77593"/>
                                        </p:tgtEl>
                                        <p:attrNameLst>
                                          <p:attrName>style.visibility</p:attrName>
                                        </p:attrNameLst>
                                      </p:cBhvr>
                                      <p:to>
                                        <p:strVal val="visible"/>
                                      </p:to>
                                    </p:set>
                                    <p:anim calcmode="lin" valueType="num">
                                      <p:cBhvr additive="base">
                                        <p:cTn id="39" dur="500" fill="hold"/>
                                        <p:tgtEl>
                                          <p:spTgt spid="277593"/>
                                        </p:tgtEl>
                                        <p:attrNameLst>
                                          <p:attrName>ppt_x</p:attrName>
                                        </p:attrNameLst>
                                      </p:cBhvr>
                                      <p:tavLst>
                                        <p:tav tm="0">
                                          <p:val>
                                            <p:strVal val="1+#ppt_w/2"/>
                                          </p:val>
                                        </p:tav>
                                        <p:tav tm="100000">
                                          <p:val>
                                            <p:strVal val="#ppt_x"/>
                                          </p:val>
                                        </p:tav>
                                      </p:tavLst>
                                    </p:anim>
                                    <p:anim calcmode="lin" valueType="num">
                                      <p:cBhvr additive="base">
                                        <p:cTn id="40" dur="500" fill="hold"/>
                                        <p:tgtEl>
                                          <p:spTgt spid="277593"/>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77585"/>
                                        </p:tgtEl>
                                        <p:attrNameLst>
                                          <p:attrName>style.visibility</p:attrName>
                                        </p:attrNameLst>
                                      </p:cBhvr>
                                      <p:to>
                                        <p:strVal val="visible"/>
                                      </p:to>
                                    </p:set>
                                    <p:animEffect transition="in" filter="wipe(left)">
                                      <p:cBhvr>
                                        <p:cTn id="45" dur="500"/>
                                        <p:tgtEl>
                                          <p:spTgt spid="27758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277597"/>
                                        </p:tgtEl>
                                        <p:attrNameLst>
                                          <p:attrName>style.visibility</p:attrName>
                                        </p:attrNameLst>
                                      </p:cBhvr>
                                      <p:to>
                                        <p:strVal val="visible"/>
                                      </p:to>
                                    </p:set>
                                    <p:anim calcmode="lin" valueType="num">
                                      <p:cBhvr additive="base">
                                        <p:cTn id="50" dur="500" fill="hold"/>
                                        <p:tgtEl>
                                          <p:spTgt spid="277597"/>
                                        </p:tgtEl>
                                        <p:attrNameLst>
                                          <p:attrName>ppt_x</p:attrName>
                                        </p:attrNameLst>
                                      </p:cBhvr>
                                      <p:tavLst>
                                        <p:tav tm="0">
                                          <p:val>
                                            <p:strVal val="1+#ppt_w/2"/>
                                          </p:val>
                                        </p:tav>
                                        <p:tav tm="100000">
                                          <p:val>
                                            <p:strVal val="#ppt_x"/>
                                          </p:val>
                                        </p:tav>
                                      </p:tavLst>
                                    </p:anim>
                                    <p:anim calcmode="lin" valueType="num">
                                      <p:cBhvr additive="base">
                                        <p:cTn id="51" dur="500" fill="hold"/>
                                        <p:tgtEl>
                                          <p:spTgt spid="277597"/>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7586"/>
                                        </p:tgtEl>
                                        <p:attrNameLst>
                                          <p:attrName>style.visibility</p:attrName>
                                        </p:attrNameLst>
                                      </p:cBhvr>
                                      <p:to>
                                        <p:strVal val="visible"/>
                                      </p:to>
                                    </p:set>
                                    <p:animEffect transition="in" filter="wipe(left)">
                                      <p:cBhvr>
                                        <p:cTn id="56" dur="500"/>
                                        <p:tgtEl>
                                          <p:spTgt spid="277586"/>
                                        </p:tgtEl>
                                      </p:cBhvr>
                                    </p:animEffect>
                                  </p:childTnLst>
                                </p:cTn>
                              </p:par>
                            </p:childTnLst>
                          </p:cTn>
                        </p:par>
                        <p:par>
                          <p:cTn id="57" fill="hold">
                            <p:stCondLst>
                              <p:cond delay="500"/>
                            </p:stCondLst>
                            <p:childTnLst>
                              <p:par>
                                <p:cTn id="58" presetID="22" presetClass="entr" presetSubtype="1" fill="hold" grpId="0" nodeType="afterEffect">
                                  <p:stCondLst>
                                    <p:cond delay="1000"/>
                                  </p:stCondLst>
                                  <p:childTnLst>
                                    <p:set>
                                      <p:cBhvr>
                                        <p:cTn id="59" dur="1" fill="hold">
                                          <p:stCondLst>
                                            <p:cond delay="0"/>
                                          </p:stCondLst>
                                        </p:cTn>
                                        <p:tgtEl>
                                          <p:spTgt spid="277587"/>
                                        </p:tgtEl>
                                        <p:attrNameLst>
                                          <p:attrName>style.visibility</p:attrName>
                                        </p:attrNameLst>
                                      </p:cBhvr>
                                      <p:to>
                                        <p:strVal val="visible"/>
                                      </p:to>
                                    </p:set>
                                    <p:animEffect transition="in" filter="wipe(up)">
                                      <p:cBhvr>
                                        <p:cTn id="60" dur="500"/>
                                        <p:tgtEl>
                                          <p:spTgt spid="27758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277601"/>
                                        </p:tgtEl>
                                        <p:attrNameLst>
                                          <p:attrName>style.visibility</p:attrName>
                                        </p:attrNameLst>
                                      </p:cBhvr>
                                      <p:to>
                                        <p:strVal val="visible"/>
                                      </p:to>
                                    </p:set>
                                    <p:anim calcmode="lin" valueType="num">
                                      <p:cBhvr additive="base">
                                        <p:cTn id="65" dur="500" fill="hold"/>
                                        <p:tgtEl>
                                          <p:spTgt spid="277601"/>
                                        </p:tgtEl>
                                        <p:attrNameLst>
                                          <p:attrName>ppt_x</p:attrName>
                                        </p:attrNameLst>
                                      </p:cBhvr>
                                      <p:tavLst>
                                        <p:tav tm="0">
                                          <p:val>
                                            <p:strVal val="1+#ppt_w/2"/>
                                          </p:val>
                                        </p:tav>
                                        <p:tav tm="100000">
                                          <p:val>
                                            <p:strVal val="#ppt_x"/>
                                          </p:val>
                                        </p:tav>
                                      </p:tavLst>
                                    </p:anim>
                                    <p:anim calcmode="lin" valueType="num">
                                      <p:cBhvr additive="base">
                                        <p:cTn id="66" dur="500" fill="hold"/>
                                        <p:tgtEl>
                                          <p:spTgt spid="277601"/>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77588"/>
                                        </p:tgtEl>
                                        <p:attrNameLst>
                                          <p:attrName>style.visibility</p:attrName>
                                        </p:attrNameLst>
                                      </p:cBhvr>
                                      <p:to>
                                        <p:strVal val="visible"/>
                                      </p:to>
                                    </p:set>
                                    <p:animEffect transition="in" filter="wipe(left)">
                                      <p:cBhvr>
                                        <p:cTn id="71" dur="500"/>
                                        <p:tgtEl>
                                          <p:spTgt spid="277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build="p"/>
      <p:bldP spid="277584" grpId="0" animBg="1"/>
      <p:bldP spid="277587" grpId="0"/>
      <p:bldP spid="277589" grpId="0" animBg="1"/>
      <p:bldP spid="277590" grpId="0" animBg="1"/>
      <p:bldP spid="277591" grpId="0"/>
      <p:bldP spid="27759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125</a:t>
            </a:fld>
            <a:r>
              <a:rPr lang="zh-CN" altLang="en-US" sz="1400" dirty="0"/>
              <a:t>）</a:t>
            </a:r>
          </a:p>
        </p:txBody>
      </p:sp>
      <p:grpSp>
        <p:nvGrpSpPr>
          <p:cNvPr id="278530" name="Group 2"/>
          <p:cNvGrpSpPr/>
          <p:nvPr/>
        </p:nvGrpSpPr>
        <p:grpSpPr>
          <a:xfrm>
            <a:off x="577850" y="4025900"/>
            <a:ext cx="3336925" cy="1870075"/>
            <a:chOff x="212" y="2524"/>
            <a:chExt cx="2102" cy="1178"/>
          </a:xfrm>
        </p:grpSpPr>
        <p:sp>
          <p:nvSpPr>
            <p:cNvPr id="140615" name="Line 3"/>
            <p:cNvSpPr/>
            <p:nvPr/>
          </p:nvSpPr>
          <p:spPr>
            <a:xfrm flipV="1">
              <a:off x="694" y="3090"/>
              <a:ext cx="764" cy="0"/>
            </a:xfrm>
            <a:prstGeom prst="line">
              <a:avLst/>
            </a:prstGeom>
            <a:ln w="28575" cap="flat" cmpd="sng">
              <a:solidFill>
                <a:srgbClr val="FF0066"/>
              </a:solidFill>
              <a:prstDash val="solid"/>
              <a:headEnd type="none" w="med" len="med"/>
              <a:tailEnd type="none" w="med" len="med"/>
            </a:ln>
          </p:spPr>
        </p:sp>
        <p:sp>
          <p:nvSpPr>
            <p:cNvPr id="140616" name="Oval 4"/>
            <p:cNvSpPr/>
            <p:nvPr/>
          </p:nvSpPr>
          <p:spPr>
            <a:xfrm rot="-5400000" flipH="1">
              <a:off x="650" y="3067"/>
              <a:ext cx="42" cy="44"/>
            </a:xfrm>
            <a:prstGeom prst="ellipse">
              <a:avLst/>
            </a:prstGeom>
            <a:noFill/>
            <a:ln w="2857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40617" name="Group 5"/>
            <p:cNvGrpSpPr/>
            <p:nvPr/>
          </p:nvGrpSpPr>
          <p:grpSpPr>
            <a:xfrm flipH="1" flipV="1">
              <a:off x="890" y="3006"/>
              <a:ext cx="132" cy="168"/>
              <a:chOff x="824" y="1288"/>
              <a:chExt cx="132" cy="168"/>
            </a:xfrm>
          </p:grpSpPr>
          <p:sp>
            <p:nvSpPr>
              <p:cNvPr id="140641" name="AutoShape 6"/>
              <p:cNvSpPr/>
              <p:nvPr/>
            </p:nvSpPr>
            <p:spPr>
              <a:xfrm rot="5430971">
                <a:off x="816" y="1308"/>
                <a:ext cx="152" cy="128"/>
              </a:xfrm>
              <a:prstGeom prst="flowChartMerge">
                <a:avLst/>
              </a:prstGeom>
              <a:noFill/>
              <a:ln w="38100" cap="flat" cmpd="sng">
                <a:solidFill>
                  <a:srgbClr val="FF0066"/>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42" name="Line 7"/>
              <p:cNvSpPr/>
              <p:nvPr/>
            </p:nvSpPr>
            <p:spPr>
              <a:xfrm flipV="1">
                <a:off x="824" y="1288"/>
                <a:ext cx="0" cy="168"/>
              </a:xfrm>
              <a:prstGeom prst="line">
                <a:avLst/>
              </a:prstGeom>
              <a:ln w="38100" cap="flat" cmpd="sng">
                <a:solidFill>
                  <a:srgbClr val="FF0066"/>
                </a:solidFill>
                <a:prstDash val="solid"/>
                <a:headEnd type="none" w="med" len="med"/>
                <a:tailEnd type="none" w="med" len="med"/>
              </a:ln>
            </p:spPr>
          </p:sp>
        </p:grpSp>
        <p:grpSp>
          <p:nvGrpSpPr>
            <p:cNvPr id="140618" name="Group 8"/>
            <p:cNvGrpSpPr/>
            <p:nvPr/>
          </p:nvGrpSpPr>
          <p:grpSpPr>
            <a:xfrm flipH="1" flipV="1">
              <a:off x="890" y="2714"/>
              <a:ext cx="132" cy="168"/>
              <a:chOff x="824" y="1288"/>
              <a:chExt cx="132" cy="168"/>
            </a:xfrm>
          </p:grpSpPr>
          <p:sp>
            <p:nvSpPr>
              <p:cNvPr id="140639" name="AutoShape 9"/>
              <p:cNvSpPr/>
              <p:nvPr/>
            </p:nvSpPr>
            <p:spPr>
              <a:xfrm rot="5430971">
                <a:off x="816" y="1308"/>
                <a:ext cx="152" cy="128"/>
              </a:xfrm>
              <a:prstGeom prst="flowChartMerge">
                <a:avLst/>
              </a:prstGeom>
              <a:noFill/>
              <a:ln w="38100" cap="flat" cmpd="sng">
                <a:solidFill>
                  <a:srgbClr val="FF0066"/>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40" name="Line 10"/>
              <p:cNvSpPr/>
              <p:nvPr/>
            </p:nvSpPr>
            <p:spPr>
              <a:xfrm flipV="1">
                <a:off x="824" y="1288"/>
                <a:ext cx="0" cy="168"/>
              </a:xfrm>
              <a:prstGeom prst="line">
                <a:avLst/>
              </a:prstGeom>
              <a:ln w="38100" cap="flat" cmpd="sng">
                <a:solidFill>
                  <a:srgbClr val="FF0066"/>
                </a:solidFill>
                <a:prstDash val="solid"/>
                <a:headEnd type="none" w="med" len="med"/>
                <a:tailEnd type="none" w="med" len="med"/>
              </a:ln>
            </p:spPr>
          </p:sp>
        </p:grpSp>
        <p:sp>
          <p:nvSpPr>
            <p:cNvPr id="140619" name="Line 11"/>
            <p:cNvSpPr/>
            <p:nvPr/>
          </p:nvSpPr>
          <p:spPr>
            <a:xfrm flipV="1">
              <a:off x="694" y="2798"/>
              <a:ext cx="572" cy="0"/>
            </a:xfrm>
            <a:prstGeom prst="line">
              <a:avLst/>
            </a:prstGeom>
            <a:ln w="28575" cap="flat" cmpd="sng">
              <a:solidFill>
                <a:srgbClr val="FF0066"/>
              </a:solidFill>
              <a:prstDash val="solid"/>
              <a:headEnd type="none" w="med" len="med"/>
              <a:tailEnd type="none" w="med" len="med"/>
            </a:ln>
          </p:spPr>
        </p:sp>
        <p:sp>
          <p:nvSpPr>
            <p:cNvPr id="140620" name="Oval 12"/>
            <p:cNvSpPr/>
            <p:nvPr/>
          </p:nvSpPr>
          <p:spPr>
            <a:xfrm rot="-5400000" flipH="1">
              <a:off x="650" y="2775"/>
              <a:ext cx="42" cy="44"/>
            </a:xfrm>
            <a:prstGeom prst="ellipse">
              <a:avLst/>
            </a:prstGeom>
            <a:noFill/>
            <a:ln w="2857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21" name="Line 13"/>
            <p:cNvSpPr/>
            <p:nvPr/>
          </p:nvSpPr>
          <p:spPr>
            <a:xfrm flipV="1">
              <a:off x="1258" y="2798"/>
              <a:ext cx="0" cy="444"/>
            </a:xfrm>
            <a:prstGeom prst="line">
              <a:avLst/>
            </a:prstGeom>
            <a:ln w="28575" cap="flat" cmpd="sng">
              <a:solidFill>
                <a:srgbClr val="FF0066"/>
              </a:solidFill>
              <a:prstDash val="solid"/>
              <a:headEnd type="none" w="med" len="med"/>
              <a:tailEnd type="none" w="med" len="med"/>
            </a:ln>
          </p:spPr>
        </p:sp>
        <p:sp>
          <p:nvSpPr>
            <p:cNvPr id="140622" name="Rectangle 14"/>
            <p:cNvSpPr/>
            <p:nvPr/>
          </p:nvSpPr>
          <p:spPr>
            <a:xfrm flipV="1">
              <a:off x="1206" y="3246"/>
              <a:ext cx="96" cy="204"/>
            </a:xfrm>
            <a:prstGeom prst="rect">
              <a:avLst/>
            </a:prstGeom>
            <a:solidFill>
              <a:srgbClr val="CCFFFF"/>
            </a:solidFill>
            <a:ln w="38100" cap="flat" cmpd="sng">
              <a:solidFill>
                <a:srgbClr val="FF0066"/>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23" name="Oval 15"/>
            <p:cNvSpPr/>
            <p:nvPr/>
          </p:nvSpPr>
          <p:spPr>
            <a:xfrm rot="-5400000" flipH="1">
              <a:off x="1466" y="3067"/>
              <a:ext cx="42" cy="44"/>
            </a:xfrm>
            <a:prstGeom prst="ellipse">
              <a:avLst/>
            </a:prstGeom>
            <a:noFill/>
            <a:ln w="2857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24" name="Oval 16"/>
            <p:cNvSpPr/>
            <p:nvPr/>
          </p:nvSpPr>
          <p:spPr>
            <a:xfrm flipV="1">
              <a:off x="1238" y="3072"/>
              <a:ext cx="40" cy="40"/>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25" name="Line 17"/>
            <p:cNvSpPr/>
            <p:nvPr/>
          </p:nvSpPr>
          <p:spPr>
            <a:xfrm>
              <a:off x="694" y="3582"/>
              <a:ext cx="764" cy="0"/>
            </a:xfrm>
            <a:prstGeom prst="line">
              <a:avLst/>
            </a:prstGeom>
            <a:ln w="28575" cap="flat" cmpd="sng">
              <a:solidFill>
                <a:srgbClr val="FF0066"/>
              </a:solidFill>
              <a:prstDash val="solid"/>
              <a:headEnd type="none" w="med" len="med"/>
              <a:tailEnd type="none" w="med" len="med"/>
            </a:ln>
          </p:spPr>
        </p:sp>
        <p:sp>
          <p:nvSpPr>
            <p:cNvPr id="140626" name="Oval 18"/>
            <p:cNvSpPr/>
            <p:nvPr/>
          </p:nvSpPr>
          <p:spPr>
            <a:xfrm rot="5400000" flipH="1" flipV="1">
              <a:off x="650" y="3561"/>
              <a:ext cx="42" cy="44"/>
            </a:xfrm>
            <a:prstGeom prst="ellipse">
              <a:avLst/>
            </a:prstGeom>
            <a:noFill/>
            <a:ln w="2857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27" name="Oval 19"/>
            <p:cNvSpPr/>
            <p:nvPr/>
          </p:nvSpPr>
          <p:spPr>
            <a:xfrm rot="5400000" flipH="1" flipV="1">
              <a:off x="1466" y="3561"/>
              <a:ext cx="42" cy="44"/>
            </a:xfrm>
            <a:prstGeom prst="ellipse">
              <a:avLst/>
            </a:prstGeom>
            <a:noFill/>
            <a:ln w="2857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28" name="Oval 20"/>
            <p:cNvSpPr/>
            <p:nvPr/>
          </p:nvSpPr>
          <p:spPr>
            <a:xfrm>
              <a:off x="1238" y="3560"/>
              <a:ext cx="40" cy="40"/>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29" name="Line 21"/>
            <p:cNvSpPr/>
            <p:nvPr/>
          </p:nvSpPr>
          <p:spPr>
            <a:xfrm flipH="1">
              <a:off x="1258" y="3458"/>
              <a:ext cx="4" cy="244"/>
            </a:xfrm>
            <a:prstGeom prst="line">
              <a:avLst/>
            </a:prstGeom>
            <a:ln w="28575" cap="flat" cmpd="sng">
              <a:solidFill>
                <a:srgbClr val="FF0066"/>
              </a:solidFill>
              <a:prstDash val="solid"/>
              <a:headEnd type="none" w="med" len="med"/>
              <a:tailEnd type="none" w="med" len="med"/>
            </a:ln>
          </p:spPr>
        </p:sp>
        <p:sp>
          <p:nvSpPr>
            <p:cNvPr id="140630" name="Line 22"/>
            <p:cNvSpPr/>
            <p:nvPr/>
          </p:nvSpPr>
          <p:spPr>
            <a:xfrm>
              <a:off x="1174" y="3702"/>
              <a:ext cx="160" cy="0"/>
            </a:xfrm>
            <a:prstGeom prst="line">
              <a:avLst/>
            </a:prstGeom>
            <a:ln w="57150" cap="flat" cmpd="sng">
              <a:solidFill>
                <a:srgbClr val="FF0066"/>
              </a:solidFill>
              <a:prstDash val="solid"/>
              <a:headEnd type="none" w="med" len="med"/>
              <a:tailEnd type="none" w="med" len="med"/>
            </a:ln>
          </p:spPr>
        </p:sp>
        <p:sp>
          <p:nvSpPr>
            <p:cNvPr id="140631" name="Text Box 23"/>
            <p:cNvSpPr txBox="1"/>
            <p:nvPr/>
          </p:nvSpPr>
          <p:spPr>
            <a:xfrm>
              <a:off x="272" y="2524"/>
              <a:ext cx="351"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0033CC"/>
                  </a:solidFill>
                </a:rPr>
                <a:t>W</a:t>
              </a:r>
              <a:r>
                <a:rPr lang="en-US" altLang="zh-CN" sz="2400" b="1" baseline="-25000" dirty="0">
                  <a:solidFill>
                    <a:srgbClr val="0033CC"/>
                  </a:solidFill>
                </a:rPr>
                <a:t>0</a:t>
              </a:r>
              <a:endParaRPr lang="en-US" altLang="zh-CN" sz="2400" b="1" dirty="0">
                <a:solidFill>
                  <a:srgbClr val="0033CC"/>
                </a:solidFill>
              </a:endParaRPr>
            </a:p>
          </p:txBody>
        </p:sp>
        <p:sp>
          <p:nvSpPr>
            <p:cNvPr id="140632" name="Text Box 24"/>
            <p:cNvSpPr txBox="1"/>
            <p:nvPr/>
          </p:nvSpPr>
          <p:spPr>
            <a:xfrm>
              <a:off x="220" y="2719"/>
              <a:ext cx="398"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FF0066"/>
                  </a:solidFill>
                </a:rPr>
                <a:t>(</a:t>
              </a:r>
              <a:r>
                <a:rPr lang="en-US" altLang="zh-CN" sz="2000" b="1" i="1" dirty="0">
                  <a:solidFill>
                    <a:srgbClr val="FF0066"/>
                  </a:solidFill>
                </a:rPr>
                <a:t>m</a:t>
              </a:r>
              <a:r>
                <a:rPr lang="en-US" altLang="zh-CN" sz="2000" b="1" baseline="-25000" dirty="0">
                  <a:solidFill>
                    <a:srgbClr val="FF0066"/>
                  </a:solidFill>
                </a:rPr>
                <a:t>0</a:t>
              </a:r>
              <a:r>
                <a:rPr lang="en-US" altLang="zh-CN" sz="2000" b="1" dirty="0">
                  <a:solidFill>
                    <a:srgbClr val="FF0066"/>
                  </a:solidFill>
                </a:rPr>
                <a:t>)</a:t>
              </a:r>
            </a:p>
          </p:txBody>
        </p:sp>
        <p:sp>
          <p:nvSpPr>
            <p:cNvPr id="140633" name="Text Box 25"/>
            <p:cNvSpPr txBox="1"/>
            <p:nvPr/>
          </p:nvSpPr>
          <p:spPr>
            <a:xfrm>
              <a:off x="264" y="2908"/>
              <a:ext cx="351"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0033CC"/>
                  </a:solidFill>
                </a:rPr>
                <a:t>W</a:t>
              </a:r>
              <a:r>
                <a:rPr lang="en-US" altLang="zh-CN" sz="2400" b="1" baseline="-25000" dirty="0">
                  <a:solidFill>
                    <a:srgbClr val="0033CC"/>
                  </a:solidFill>
                </a:rPr>
                <a:t>2</a:t>
              </a:r>
              <a:endParaRPr lang="en-US" altLang="zh-CN" sz="2400" b="1" dirty="0">
                <a:solidFill>
                  <a:srgbClr val="0033CC"/>
                </a:solidFill>
              </a:endParaRPr>
            </a:p>
          </p:txBody>
        </p:sp>
        <p:sp>
          <p:nvSpPr>
            <p:cNvPr id="140634" name="Text Box 26"/>
            <p:cNvSpPr txBox="1"/>
            <p:nvPr/>
          </p:nvSpPr>
          <p:spPr>
            <a:xfrm>
              <a:off x="212" y="3103"/>
              <a:ext cx="398"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FF0066"/>
                  </a:solidFill>
                </a:rPr>
                <a:t>(</a:t>
              </a:r>
              <a:r>
                <a:rPr lang="en-US" altLang="zh-CN" sz="2000" b="1" i="1" dirty="0">
                  <a:solidFill>
                    <a:srgbClr val="FF0066"/>
                  </a:solidFill>
                </a:rPr>
                <a:t>m</a:t>
              </a:r>
              <a:r>
                <a:rPr lang="en-US" altLang="zh-CN" sz="2000" b="1" baseline="-25000" dirty="0">
                  <a:solidFill>
                    <a:srgbClr val="FF0066"/>
                  </a:solidFill>
                </a:rPr>
                <a:t>2</a:t>
              </a:r>
              <a:r>
                <a:rPr lang="en-US" altLang="zh-CN" sz="2000" b="1" dirty="0">
                  <a:solidFill>
                    <a:srgbClr val="FF0066"/>
                  </a:solidFill>
                </a:rPr>
                <a:t>)</a:t>
              </a:r>
            </a:p>
          </p:txBody>
        </p:sp>
        <p:sp>
          <p:nvSpPr>
            <p:cNvPr id="140635" name="Text Box 27"/>
            <p:cNvSpPr txBox="1"/>
            <p:nvPr/>
          </p:nvSpPr>
          <p:spPr>
            <a:xfrm>
              <a:off x="1240" y="2838"/>
              <a:ext cx="23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0033CC"/>
                  </a:solidFill>
                </a:rPr>
                <a:t>D</a:t>
              </a:r>
            </a:p>
          </p:txBody>
        </p:sp>
        <p:sp>
          <p:nvSpPr>
            <p:cNvPr id="140636" name="Text Box 28"/>
            <p:cNvSpPr txBox="1"/>
            <p:nvPr/>
          </p:nvSpPr>
          <p:spPr>
            <a:xfrm>
              <a:off x="1339" y="2805"/>
              <a:ext cx="208"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sym typeface="Symbol" panose="05050102010706020507" pitchFamily="18" charset="2"/>
                </a:rPr>
                <a:t></a:t>
              </a:r>
              <a:r>
                <a:rPr lang="en-US" altLang="zh-CN" sz="2000" b="1" baseline="-25000" dirty="0">
                  <a:solidFill>
                    <a:srgbClr val="0033CC"/>
                  </a:solidFill>
                </a:rPr>
                <a:t>0</a:t>
              </a:r>
              <a:endParaRPr lang="en-US" altLang="zh-CN" sz="2000" b="1" i="1" dirty="0">
                <a:solidFill>
                  <a:srgbClr val="0033CC"/>
                </a:solidFill>
              </a:endParaRPr>
            </a:p>
          </p:txBody>
        </p:sp>
        <p:sp>
          <p:nvSpPr>
            <p:cNvPr id="140637" name="Text Box 29"/>
            <p:cNvSpPr txBox="1"/>
            <p:nvPr/>
          </p:nvSpPr>
          <p:spPr>
            <a:xfrm>
              <a:off x="1459" y="2841"/>
              <a:ext cx="855"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r>
                <a:rPr lang="en-US" altLang="zh-CN" sz="2000" b="1" i="1" dirty="0">
                  <a:solidFill>
                    <a:srgbClr val="0033CC"/>
                  </a:solidFill>
                </a:rPr>
                <a:t>W</a:t>
              </a:r>
              <a:r>
                <a:rPr lang="en-US" altLang="zh-CN" sz="2000" b="1" baseline="-25000" dirty="0">
                  <a:solidFill>
                    <a:srgbClr val="0033CC"/>
                  </a:solidFill>
                </a:rPr>
                <a:t>0</a:t>
              </a:r>
              <a:r>
                <a:rPr lang="en-US" altLang="zh-CN" sz="1800" b="1" dirty="0">
                  <a:solidFill>
                    <a:srgbClr val="0033CC"/>
                  </a:solidFill>
                  <a:latin typeface="黑体" panose="02010609060101010101" pitchFamily="49" charset="-122"/>
                  <a:ea typeface="黑体" panose="02010609060101010101" pitchFamily="49" charset="-122"/>
                </a:rPr>
                <a:t>+</a:t>
              </a:r>
              <a:r>
                <a:rPr lang="en-US" altLang="zh-CN" sz="2000" b="1" i="1" dirty="0">
                  <a:solidFill>
                    <a:srgbClr val="0033CC"/>
                  </a:solidFill>
                </a:rPr>
                <a:t>W</a:t>
              </a:r>
              <a:r>
                <a:rPr lang="en-US" altLang="zh-CN" sz="2000" b="1" baseline="-25000" dirty="0">
                  <a:solidFill>
                    <a:srgbClr val="0033CC"/>
                  </a:solidFill>
                </a:rPr>
                <a:t>2</a:t>
              </a:r>
              <a:endParaRPr lang="en-US" altLang="zh-CN" sz="2000" b="1" dirty="0">
                <a:solidFill>
                  <a:srgbClr val="0033CC"/>
                </a:solidFill>
                <a:latin typeface="黑体" panose="02010609060101010101" pitchFamily="49" charset="-122"/>
                <a:ea typeface="黑体" panose="02010609060101010101" pitchFamily="49" charset="-122"/>
              </a:endParaRPr>
            </a:p>
          </p:txBody>
        </p:sp>
        <p:sp>
          <p:nvSpPr>
            <p:cNvPr id="140638" name="Text Box 30"/>
            <p:cNvSpPr txBox="1"/>
            <p:nvPr/>
          </p:nvSpPr>
          <p:spPr>
            <a:xfrm>
              <a:off x="1459" y="3033"/>
              <a:ext cx="827"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FF0066"/>
                  </a:solidFill>
                </a:rPr>
                <a:t>=</a:t>
              </a:r>
              <a:r>
                <a:rPr lang="en-US" altLang="zh-CN" sz="2000" b="1" i="1" dirty="0">
                  <a:solidFill>
                    <a:srgbClr val="FF0066"/>
                  </a:solidFill>
                </a:rPr>
                <a:t>m</a:t>
              </a:r>
              <a:r>
                <a:rPr lang="en-US" altLang="zh-CN" sz="2000" b="1" baseline="-25000" dirty="0">
                  <a:solidFill>
                    <a:srgbClr val="FF0066"/>
                  </a:solidFill>
                </a:rPr>
                <a:t>0</a:t>
              </a:r>
              <a:r>
                <a:rPr lang="en-US" altLang="zh-CN" sz="1800" b="1" dirty="0">
                  <a:solidFill>
                    <a:srgbClr val="FF0066"/>
                  </a:solidFill>
                  <a:latin typeface="黑体" panose="02010609060101010101" pitchFamily="49" charset="-122"/>
                  <a:ea typeface="黑体" panose="02010609060101010101" pitchFamily="49" charset="-122"/>
                </a:rPr>
                <a:t>+</a:t>
              </a:r>
              <a:r>
                <a:rPr lang="en-US" altLang="zh-CN" sz="2000" b="1" i="1" dirty="0">
                  <a:solidFill>
                    <a:srgbClr val="FF0066"/>
                  </a:solidFill>
                </a:rPr>
                <a:t>m</a:t>
              </a:r>
              <a:r>
                <a:rPr lang="en-US" altLang="zh-CN" sz="2000" b="1" baseline="-25000" dirty="0">
                  <a:solidFill>
                    <a:srgbClr val="FF0066"/>
                  </a:solidFill>
                </a:rPr>
                <a:t>2</a:t>
              </a:r>
              <a:endParaRPr lang="en-US" altLang="zh-CN" sz="2000" b="1" dirty="0">
                <a:solidFill>
                  <a:srgbClr val="FF0066"/>
                </a:solidFill>
                <a:latin typeface="黑体" panose="02010609060101010101" pitchFamily="49" charset="-122"/>
                <a:ea typeface="黑体" panose="02010609060101010101" pitchFamily="49" charset="-122"/>
              </a:endParaRPr>
            </a:p>
          </p:txBody>
        </p:sp>
      </p:grpSp>
      <p:sp>
        <p:nvSpPr>
          <p:cNvPr id="278559" name="Text Box 31"/>
          <p:cNvSpPr txBox="1"/>
          <p:nvPr/>
        </p:nvSpPr>
        <p:spPr>
          <a:xfrm>
            <a:off x="538163" y="485775"/>
            <a:ext cx="5181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0033CC"/>
                </a:solidFill>
              </a:rPr>
              <a:t>二、</a:t>
            </a:r>
            <a:r>
              <a:rPr lang="en-US" altLang="zh-CN" sz="2800" b="1" dirty="0">
                <a:solidFill>
                  <a:srgbClr val="0033CC"/>
                </a:solidFill>
              </a:rPr>
              <a:t>ROM </a:t>
            </a:r>
            <a:r>
              <a:rPr lang="zh-CN" altLang="en-US" sz="2800" b="1" dirty="0">
                <a:solidFill>
                  <a:srgbClr val="0033CC"/>
                </a:solidFill>
              </a:rPr>
              <a:t>的基本工作原理</a:t>
            </a:r>
          </a:p>
        </p:txBody>
      </p:sp>
      <p:sp>
        <p:nvSpPr>
          <p:cNvPr id="278560" name="Text Box 32"/>
          <p:cNvSpPr txBox="1"/>
          <p:nvPr/>
        </p:nvSpPr>
        <p:spPr>
          <a:xfrm>
            <a:off x="554038" y="881063"/>
            <a:ext cx="29606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1.  </a:t>
            </a:r>
            <a:r>
              <a:rPr lang="zh-CN" altLang="en-US" sz="2800" b="1" dirty="0"/>
              <a:t>电路组成</a:t>
            </a:r>
          </a:p>
        </p:txBody>
      </p:sp>
      <p:sp>
        <p:nvSpPr>
          <p:cNvPr id="278561" name="Text Box 33"/>
          <p:cNvSpPr txBox="1"/>
          <p:nvPr/>
        </p:nvSpPr>
        <p:spPr>
          <a:xfrm>
            <a:off x="1143000" y="5895975"/>
            <a:ext cx="21066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二极管或门</a:t>
            </a:r>
          </a:p>
        </p:txBody>
      </p:sp>
      <p:sp>
        <p:nvSpPr>
          <p:cNvPr id="278562" name="Text Box 34"/>
          <p:cNvSpPr txBox="1"/>
          <p:nvPr/>
        </p:nvSpPr>
        <p:spPr>
          <a:xfrm>
            <a:off x="1143000" y="3533775"/>
            <a:ext cx="30210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二极管与门</a:t>
            </a:r>
          </a:p>
        </p:txBody>
      </p:sp>
      <p:grpSp>
        <p:nvGrpSpPr>
          <p:cNvPr id="278886" name="Group 358"/>
          <p:cNvGrpSpPr/>
          <p:nvPr/>
        </p:nvGrpSpPr>
        <p:grpSpPr>
          <a:xfrm>
            <a:off x="801688" y="1347788"/>
            <a:ext cx="2338387" cy="2106612"/>
            <a:chOff x="505" y="849"/>
            <a:chExt cx="1473" cy="1327"/>
          </a:xfrm>
        </p:grpSpPr>
        <p:grpSp>
          <p:nvGrpSpPr>
            <p:cNvPr id="140588" name="Group 36"/>
            <p:cNvGrpSpPr/>
            <p:nvPr/>
          </p:nvGrpSpPr>
          <p:grpSpPr>
            <a:xfrm>
              <a:off x="1038" y="1388"/>
              <a:ext cx="132" cy="168"/>
              <a:chOff x="824" y="1288"/>
              <a:chExt cx="132" cy="168"/>
            </a:xfrm>
          </p:grpSpPr>
          <p:sp>
            <p:nvSpPr>
              <p:cNvPr id="140613" name="AutoShape 37"/>
              <p:cNvSpPr/>
              <p:nvPr/>
            </p:nvSpPr>
            <p:spPr>
              <a:xfrm rot="5430971">
                <a:off x="816" y="1308"/>
                <a:ext cx="152" cy="128"/>
              </a:xfrm>
              <a:prstGeom prst="flowChartMerge">
                <a:avLst/>
              </a:prstGeom>
              <a:no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14" name="Line 38"/>
              <p:cNvSpPr/>
              <p:nvPr/>
            </p:nvSpPr>
            <p:spPr>
              <a:xfrm flipV="1">
                <a:off x="824" y="1288"/>
                <a:ext cx="0" cy="168"/>
              </a:xfrm>
              <a:prstGeom prst="line">
                <a:avLst/>
              </a:prstGeom>
              <a:ln w="38100" cap="flat" cmpd="sng">
                <a:solidFill>
                  <a:srgbClr val="0033CC"/>
                </a:solidFill>
                <a:prstDash val="solid"/>
                <a:headEnd type="none" w="med" len="med"/>
                <a:tailEnd type="none" w="med" len="med"/>
              </a:ln>
            </p:spPr>
          </p:sp>
        </p:grpSp>
        <p:sp>
          <p:nvSpPr>
            <p:cNvPr id="140589" name="Line 39"/>
            <p:cNvSpPr/>
            <p:nvPr/>
          </p:nvSpPr>
          <p:spPr>
            <a:xfrm>
              <a:off x="842" y="1472"/>
              <a:ext cx="764" cy="0"/>
            </a:xfrm>
            <a:prstGeom prst="line">
              <a:avLst/>
            </a:prstGeom>
            <a:ln w="28575" cap="flat" cmpd="sng">
              <a:solidFill>
                <a:srgbClr val="0033CC"/>
              </a:solidFill>
              <a:prstDash val="solid"/>
              <a:headEnd type="none" w="med" len="med"/>
              <a:tailEnd type="none" w="med" len="med"/>
            </a:ln>
          </p:spPr>
        </p:sp>
        <p:sp>
          <p:nvSpPr>
            <p:cNvPr id="140590" name="Oval 40"/>
            <p:cNvSpPr/>
            <p:nvPr/>
          </p:nvSpPr>
          <p:spPr>
            <a:xfrm rot="5400000" flipH="1" flipV="1">
              <a:off x="798" y="1451"/>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40591" name="Group 41"/>
            <p:cNvGrpSpPr/>
            <p:nvPr/>
          </p:nvGrpSpPr>
          <p:grpSpPr>
            <a:xfrm>
              <a:off x="1038" y="1680"/>
              <a:ext cx="132" cy="168"/>
              <a:chOff x="824" y="1288"/>
              <a:chExt cx="132" cy="168"/>
            </a:xfrm>
          </p:grpSpPr>
          <p:sp>
            <p:nvSpPr>
              <p:cNvPr id="140611" name="AutoShape 42"/>
              <p:cNvSpPr/>
              <p:nvPr/>
            </p:nvSpPr>
            <p:spPr>
              <a:xfrm rot="5430971">
                <a:off x="816" y="1308"/>
                <a:ext cx="152" cy="128"/>
              </a:xfrm>
              <a:prstGeom prst="flowChartMerge">
                <a:avLst/>
              </a:prstGeom>
              <a:no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12" name="Line 43"/>
              <p:cNvSpPr/>
              <p:nvPr/>
            </p:nvSpPr>
            <p:spPr>
              <a:xfrm flipV="1">
                <a:off x="824" y="1288"/>
                <a:ext cx="0" cy="168"/>
              </a:xfrm>
              <a:prstGeom prst="line">
                <a:avLst/>
              </a:prstGeom>
              <a:ln w="38100" cap="flat" cmpd="sng">
                <a:solidFill>
                  <a:srgbClr val="0033CC"/>
                </a:solidFill>
                <a:prstDash val="solid"/>
                <a:headEnd type="none" w="med" len="med"/>
                <a:tailEnd type="none" w="med" len="med"/>
              </a:ln>
            </p:spPr>
          </p:sp>
        </p:grpSp>
        <p:sp>
          <p:nvSpPr>
            <p:cNvPr id="140592" name="Line 44"/>
            <p:cNvSpPr/>
            <p:nvPr/>
          </p:nvSpPr>
          <p:spPr>
            <a:xfrm>
              <a:off x="842" y="1764"/>
              <a:ext cx="568" cy="0"/>
            </a:xfrm>
            <a:prstGeom prst="line">
              <a:avLst/>
            </a:prstGeom>
            <a:ln w="28575" cap="flat" cmpd="sng">
              <a:solidFill>
                <a:srgbClr val="0033CC"/>
              </a:solidFill>
              <a:prstDash val="solid"/>
              <a:headEnd type="none" w="med" len="med"/>
              <a:tailEnd type="none" w="med" len="med"/>
            </a:ln>
          </p:spPr>
        </p:sp>
        <p:sp>
          <p:nvSpPr>
            <p:cNvPr id="140593" name="Oval 45"/>
            <p:cNvSpPr/>
            <p:nvPr/>
          </p:nvSpPr>
          <p:spPr>
            <a:xfrm rot="5400000" flipH="1" flipV="1">
              <a:off x="798" y="1743"/>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94" name="Line 46"/>
            <p:cNvSpPr/>
            <p:nvPr/>
          </p:nvSpPr>
          <p:spPr>
            <a:xfrm>
              <a:off x="1406" y="1320"/>
              <a:ext cx="0" cy="444"/>
            </a:xfrm>
            <a:prstGeom prst="line">
              <a:avLst/>
            </a:prstGeom>
            <a:ln w="28575" cap="flat" cmpd="sng">
              <a:solidFill>
                <a:srgbClr val="0033CC"/>
              </a:solidFill>
              <a:prstDash val="solid"/>
              <a:headEnd type="none" w="med" len="med"/>
              <a:tailEnd type="none" w="med" len="med"/>
            </a:ln>
          </p:spPr>
        </p:sp>
        <p:sp>
          <p:nvSpPr>
            <p:cNvPr id="140595" name="Rectangle 47"/>
            <p:cNvSpPr/>
            <p:nvPr/>
          </p:nvSpPr>
          <p:spPr>
            <a:xfrm>
              <a:off x="1354" y="1112"/>
              <a:ext cx="96" cy="20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96" name="Line 48"/>
            <p:cNvSpPr/>
            <p:nvPr/>
          </p:nvSpPr>
          <p:spPr>
            <a:xfrm flipV="1">
              <a:off x="1406" y="996"/>
              <a:ext cx="0" cy="112"/>
            </a:xfrm>
            <a:prstGeom prst="line">
              <a:avLst/>
            </a:prstGeom>
            <a:ln w="28575" cap="flat" cmpd="sng">
              <a:solidFill>
                <a:srgbClr val="0033CC"/>
              </a:solidFill>
              <a:prstDash val="solid"/>
              <a:headEnd type="none" w="med" len="med"/>
              <a:tailEnd type="none" w="med" len="med"/>
            </a:ln>
          </p:spPr>
        </p:sp>
        <p:sp>
          <p:nvSpPr>
            <p:cNvPr id="140597" name="Oval 49"/>
            <p:cNvSpPr/>
            <p:nvPr/>
          </p:nvSpPr>
          <p:spPr>
            <a:xfrm rot="5400000" flipH="1" flipV="1">
              <a:off x="1386" y="947"/>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98" name="Oval 50"/>
            <p:cNvSpPr/>
            <p:nvPr/>
          </p:nvSpPr>
          <p:spPr>
            <a:xfrm rot="5400000" flipH="1" flipV="1">
              <a:off x="1614" y="1451"/>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99" name="Oval 51"/>
            <p:cNvSpPr/>
            <p:nvPr/>
          </p:nvSpPr>
          <p:spPr>
            <a:xfrm>
              <a:off x="1386" y="1450"/>
              <a:ext cx="40" cy="40"/>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00" name="Line 52"/>
            <p:cNvSpPr/>
            <p:nvPr/>
          </p:nvSpPr>
          <p:spPr>
            <a:xfrm>
              <a:off x="842" y="2056"/>
              <a:ext cx="764" cy="0"/>
            </a:xfrm>
            <a:prstGeom prst="line">
              <a:avLst/>
            </a:prstGeom>
            <a:ln w="28575" cap="flat" cmpd="sng">
              <a:solidFill>
                <a:srgbClr val="0033CC"/>
              </a:solidFill>
              <a:prstDash val="solid"/>
              <a:headEnd type="none" w="med" len="med"/>
              <a:tailEnd type="none" w="med" len="med"/>
            </a:ln>
          </p:spPr>
        </p:sp>
        <p:sp>
          <p:nvSpPr>
            <p:cNvPr id="140601" name="Oval 53"/>
            <p:cNvSpPr/>
            <p:nvPr/>
          </p:nvSpPr>
          <p:spPr>
            <a:xfrm rot="5400000" flipH="1" flipV="1">
              <a:off x="798" y="2035"/>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02" name="Oval 54"/>
            <p:cNvSpPr/>
            <p:nvPr/>
          </p:nvSpPr>
          <p:spPr>
            <a:xfrm rot="5400000" flipH="1" flipV="1">
              <a:off x="1614" y="2035"/>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03" name="Oval 55"/>
            <p:cNvSpPr/>
            <p:nvPr/>
          </p:nvSpPr>
          <p:spPr>
            <a:xfrm>
              <a:off x="1386" y="2034"/>
              <a:ext cx="40" cy="40"/>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604" name="Line 56"/>
            <p:cNvSpPr/>
            <p:nvPr/>
          </p:nvSpPr>
          <p:spPr>
            <a:xfrm>
              <a:off x="1406" y="2056"/>
              <a:ext cx="0" cy="120"/>
            </a:xfrm>
            <a:prstGeom prst="line">
              <a:avLst/>
            </a:prstGeom>
            <a:ln w="28575" cap="flat" cmpd="sng">
              <a:solidFill>
                <a:srgbClr val="0033CC"/>
              </a:solidFill>
              <a:prstDash val="solid"/>
              <a:headEnd type="none" w="med" len="med"/>
              <a:tailEnd type="none" w="med" len="med"/>
            </a:ln>
          </p:spPr>
        </p:sp>
        <p:sp>
          <p:nvSpPr>
            <p:cNvPr id="140605" name="Line 57"/>
            <p:cNvSpPr/>
            <p:nvPr/>
          </p:nvSpPr>
          <p:spPr>
            <a:xfrm>
              <a:off x="1322" y="2176"/>
              <a:ext cx="160" cy="0"/>
            </a:xfrm>
            <a:prstGeom prst="line">
              <a:avLst/>
            </a:prstGeom>
            <a:ln w="57150" cap="flat" cmpd="sng">
              <a:solidFill>
                <a:srgbClr val="0033CC"/>
              </a:solidFill>
              <a:prstDash val="solid"/>
              <a:headEnd type="none" w="med" len="med"/>
              <a:tailEnd type="none" w="med" len="med"/>
            </a:ln>
          </p:spPr>
        </p:sp>
        <p:sp>
          <p:nvSpPr>
            <p:cNvPr id="140606" name="Text Box 58"/>
            <p:cNvSpPr txBox="1"/>
            <p:nvPr/>
          </p:nvSpPr>
          <p:spPr>
            <a:xfrm>
              <a:off x="1616" y="1294"/>
              <a:ext cx="351"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0033CC"/>
                  </a:solidFill>
                </a:rPr>
                <a:t>W</a:t>
              </a:r>
              <a:r>
                <a:rPr lang="en-US" altLang="zh-CN" sz="2400" b="1" baseline="-25000" dirty="0">
                  <a:solidFill>
                    <a:srgbClr val="0033CC"/>
                  </a:solidFill>
                </a:rPr>
                <a:t>0</a:t>
              </a:r>
              <a:endParaRPr lang="en-US" altLang="zh-CN" sz="2400" b="1" dirty="0">
                <a:solidFill>
                  <a:srgbClr val="0033CC"/>
                </a:solidFill>
              </a:endParaRPr>
            </a:p>
          </p:txBody>
        </p:sp>
        <p:sp>
          <p:nvSpPr>
            <p:cNvPr id="140607" name="Text Box 59"/>
            <p:cNvSpPr txBox="1"/>
            <p:nvPr/>
          </p:nvSpPr>
          <p:spPr>
            <a:xfrm>
              <a:off x="1521" y="1502"/>
              <a:ext cx="457"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66"/>
                  </a:solidFill>
                </a:rPr>
                <a:t>(</a:t>
              </a:r>
              <a:r>
                <a:rPr lang="en-US" altLang="zh-CN" sz="2400" b="1" i="1" dirty="0">
                  <a:solidFill>
                    <a:srgbClr val="FF0066"/>
                  </a:solidFill>
                </a:rPr>
                <a:t>m</a:t>
              </a:r>
              <a:r>
                <a:rPr lang="en-US" altLang="zh-CN" sz="2400" b="1" baseline="-25000" dirty="0">
                  <a:solidFill>
                    <a:srgbClr val="FF0066"/>
                  </a:solidFill>
                </a:rPr>
                <a:t>0</a:t>
              </a:r>
              <a:r>
                <a:rPr lang="en-US" altLang="zh-CN" sz="2400" b="1" dirty="0">
                  <a:solidFill>
                    <a:srgbClr val="FF0066"/>
                  </a:solidFill>
                </a:rPr>
                <a:t>)</a:t>
              </a:r>
            </a:p>
          </p:txBody>
        </p:sp>
        <p:sp>
          <p:nvSpPr>
            <p:cNvPr id="140608" name="Text Box 60"/>
            <p:cNvSpPr txBox="1"/>
            <p:nvPr/>
          </p:nvSpPr>
          <p:spPr>
            <a:xfrm>
              <a:off x="1400" y="849"/>
              <a:ext cx="46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rgbClr val="0033CC"/>
                  </a:solidFill>
                </a:rPr>
                <a:t>+</a:t>
              </a:r>
              <a:r>
                <a:rPr lang="en-US" altLang="zh-CN" sz="2000" b="1" i="1" dirty="0">
                  <a:solidFill>
                    <a:srgbClr val="0033CC"/>
                  </a:solidFill>
                </a:rPr>
                <a:t>V</a:t>
              </a:r>
              <a:r>
                <a:rPr lang="en-US" altLang="zh-CN" sz="2000" b="1" baseline="-25000" dirty="0">
                  <a:solidFill>
                    <a:srgbClr val="0033CC"/>
                  </a:solidFill>
                </a:rPr>
                <a:t>CC</a:t>
              </a:r>
              <a:endParaRPr lang="en-US" altLang="zh-CN" sz="2000" b="1" dirty="0">
                <a:solidFill>
                  <a:srgbClr val="0033CC"/>
                </a:solidFill>
              </a:endParaRPr>
            </a:p>
          </p:txBody>
        </p:sp>
        <p:graphicFrame>
          <p:nvGraphicFramePr>
            <p:cNvPr id="140609" name="Object 61"/>
            <p:cNvGraphicFramePr>
              <a:graphicFrameLocks noChangeAspect="1"/>
            </p:cNvGraphicFramePr>
            <p:nvPr/>
          </p:nvGraphicFramePr>
          <p:xfrm>
            <a:off x="506" y="1296"/>
            <a:ext cx="268" cy="318"/>
          </p:xfrm>
          <a:graphic>
            <a:graphicData uri="http://schemas.openxmlformats.org/presentationml/2006/ole">
              <mc:AlternateContent xmlns:mc="http://schemas.openxmlformats.org/markup-compatibility/2006">
                <mc:Choice xmlns:v="urn:schemas-microsoft-com:vml" Requires="v">
                  <p:oleObj spid="_x0000_s76861" r:id="rId3" imgW="83820" imgH="116205" progId="Equation.3">
                    <p:embed/>
                  </p:oleObj>
                </mc:Choice>
                <mc:Fallback>
                  <p:oleObj r:id="rId3" imgW="83820" imgH="116205" progId="Equation.3">
                    <p:embed/>
                    <p:pic>
                      <p:nvPicPr>
                        <p:cNvPr id="0" name="图片 3112"/>
                        <p:cNvPicPr/>
                        <p:nvPr/>
                      </p:nvPicPr>
                      <p:blipFill>
                        <a:blip r:embed="rId4">
                          <a:clrChange>
                            <a:clrFrom>
                              <a:srgbClr val="000000"/>
                            </a:clrFrom>
                            <a:clrTo>
                              <a:srgbClr val="FF0066"/>
                            </a:clrTo>
                          </a:clrChange>
                        </a:blip>
                        <a:stretch>
                          <a:fillRect/>
                        </a:stretch>
                      </p:blipFill>
                      <p:spPr>
                        <a:xfrm>
                          <a:off x="506" y="1296"/>
                          <a:ext cx="268" cy="318"/>
                        </a:xfrm>
                        <a:prstGeom prst="rect">
                          <a:avLst/>
                        </a:prstGeom>
                        <a:noFill/>
                        <a:ln w="38100">
                          <a:noFill/>
                          <a:miter/>
                        </a:ln>
                      </p:spPr>
                    </p:pic>
                  </p:oleObj>
                </mc:Fallback>
              </mc:AlternateContent>
            </a:graphicData>
          </a:graphic>
        </p:graphicFrame>
        <p:graphicFrame>
          <p:nvGraphicFramePr>
            <p:cNvPr id="140610" name="Object 62"/>
            <p:cNvGraphicFramePr>
              <a:graphicFrameLocks noChangeAspect="1"/>
            </p:cNvGraphicFramePr>
            <p:nvPr/>
          </p:nvGraphicFramePr>
          <p:xfrm>
            <a:off x="505" y="1603"/>
            <a:ext cx="268" cy="335"/>
          </p:xfrm>
          <a:graphic>
            <a:graphicData uri="http://schemas.openxmlformats.org/presentationml/2006/ole">
              <mc:AlternateContent xmlns:mc="http://schemas.openxmlformats.org/markup-compatibility/2006">
                <mc:Choice xmlns:v="urn:schemas-microsoft-com:vml" Requires="v">
                  <p:oleObj spid="_x0000_s76862" r:id="rId5" imgW="83820" imgH="128905" progId="Equation.3">
                    <p:embed/>
                  </p:oleObj>
                </mc:Choice>
                <mc:Fallback>
                  <p:oleObj r:id="rId5" imgW="83820" imgH="128905" progId="Equation.3">
                    <p:embed/>
                    <p:pic>
                      <p:nvPicPr>
                        <p:cNvPr id="0" name="图片 3113"/>
                        <p:cNvPicPr/>
                        <p:nvPr/>
                      </p:nvPicPr>
                      <p:blipFill>
                        <a:blip r:embed="rId6">
                          <a:clrChange>
                            <a:clrFrom>
                              <a:srgbClr val="000000"/>
                            </a:clrFrom>
                            <a:clrTo>
                              <a:srgbClr val="FF0066"/>
                            </a:clrTo>
                          </a:clrChange>
                        </a:blip>
                        <a:stretch>
                          <a:fillRect/>
                        </a:stretch>
                      </p:blipFill>
                      <p:spPr>
                        <a:xfrm>
                          <a:off x="505" y="1603"/>
                          <a:ext cx="268" cy="335"/>
                        </a:xfrm>
                        <a:prstGeom prst="rect">
                          <a:avLst/>
                        </a:prstGeom>
                        <a:noFill/>
                        <a:ln w="38100">
                          <a:noFill/>
                          <a:miter/>
                        </a:ln>
                      </p:spPr>
                    </p:pic>
                  </p:oleObj>
                </mc:Fallback>
              </mc:AlternateContent>
            </a:graphicData>
          </a:graphic>
        </p:graphicFrame>
      </p:grpSp>
      <p:grpSp>
        <p:nvGrpSpPr>
          <p:cNvPr id="278591" name="Group 63"/>
          <p:cNvGrpSpPr/>
          <p:nvPr/>
        </p:nvGrpSpPr>
        <p:grpSpPr>
          <a:xfrm>
            <a:off x="3846513" y="617538"/>
            <a:ext cx="4965700" cy="5445125"/>
            <a:chOff x="2271" y="515"/>
            <a:chExt cx="3128" cy="3430"/>
          </a:xfrm>
        </p:grpSpPr>
        <p:sp>
          <p:nvSpPr>
            <p:cNvPr id="140310" name="Rectangle 64"/>
            <p:cNvSpPr/>
            <p:nvPr/>
          </p:nvSpPr>
          <p:spPr>
            <a:xfrm>
              <a:off x="4691" y="2715"/>
              <a:ext cx="430" cy="1161"/>
            </a:xfrm>
            <a:prstGeom prst="rect">
              <a:avLst/>
            </a:prstGeom>
            <a:noFill/>
            <a:ln w="28575" cap="flat" cmpd="sng">
              <a:solidFill>
                <a:srgbClr val="CC9900"/>
              </a:solidFill>
              <a:prstDash val="dash"/>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11" name="Oval 65"/>
            <p:cNvSpPr/>
            <p:nvPr/>
          </p:nvSpPr>
          <p:spPr>
            <a:xfrm rot="5400000" flipH="1" flipV="1">
              <a:off x="3399" y="661"/>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12" name="Line 66"/>
            <p:cNvSpPr/>
            <p:nvPr/>
          </p:nvSpPr>
          <p:spPr>
            <a:xfrm>
              <a:off x="3439" y="680"/>
              <a:ext cx="1012" cy="0"/>
            </a:xfrm>
            <a:prstGeom prst="line">
              <a:avLst/>
            </a:prstGeom>
            <a:ln w="28575" cap="flat" cmpd="sng">
              <a:solidFill>
                <a:srgbClr val="0033CC"/>
              </a:solidFill>
              <a:prstDash val="solid"/>
              <a:headEnd type="none" w="med" len="med"/>
              <a:tailEnd type="none" w="med" len="med"/>
            </a:ln>
          </p:spPr>
        </p:sp>
        <p:sp>
          <p:nvSpPr>
            <p:cNvPr id="140313" name="Line 67"/>
            <p:cNvSpPr/>
            <p:nvPr/>
          </p:nvSpPr>
          <p:spPr>
            <a:xfrm>
              <a:off x="3661" y="678"/>
              <a:ext cx="0" cy="1764"/>
            </a:xfrm>
            <a:prstGeom prst="line">
              <a:avLst/>
            </a:prstGeom>
            <a:ln w="28575" cap="flat" cmpd="sng">
              <a:solidFill>
                <a:srgbClr val="0033CC"/>
              </a:solidFill>
              <a:prstDash val="solid"/>
              <a:headEnd type="none" w="med" len="med"/>
              <a:tailEnd type="none" w="med" len="med"/>
            </a:ln>
          </p:spPr>
        </p:sp>
        <p:sp>
          <p:nvSpPr>
            <p:cNvPr id="140314" name="Line 68"/>
            <p:cNvSpPr/>
            <p:nvPr/>
          </p:nvSpPr>
          <p:spPr>
            <a:xfrm>
              <a:off x="3925" y="678"/>
              <a:ext cx="0" cy="1764"/>
            </a:xfrm>
            <a:prstGeom prst="line">
              <a:avLst/>
            </a:prstGeom>
            <a:ln w="28575" cap="flat" cmpd="sng">
              <a:solidFill>
                <a:srgbClr val="0033CC"/>
              </a:solidFill>
              <a:prstDash val="solid"/>
              <a:headEnd type="none" w="med" len="med"/>
              <a:tailEnd type="none" w="med" len="med"/>
            </a:ln>
          </p:spPr>
        </p:sp>
        <p:sp>
          <p:nvSpPr>
            <p:cNvPr id="140315" name="Line 69"/>
            <p:cNvSpPr/>
            <p:nvPr/>
          </p:nvSpPr>
          <p:spPr>
            <a:xfrm>
              <a:off x="4189" y="678"/>
              <a:ext cx="0" cy="1764"/>
            </a:xfrm>
            <a:prstGeom prst="line">
              <a:avLst/>
            </a:prstGeom>
            <a:ln w="28575" cap="flat" cmpd="sng">
              <a:solidFill>
                <a:srgbClr val="0033CC"/>
              </a:solidFill>
              <a:prstDash val="solid"/>
              <a:headEnd type="none" w="med" len="med"/>
              <a:tailEnd type="none" w="med" len="med"/>
            </a:ln>
          </p:spPr>
        </p:sp>
        <p:sp>
          <p:nvSpPr>
            <p:cNvPr id="140316" name="Line 70"/>
            <p:cNvSpPr/>
            <p:nvPr/>
          </p:nvSpPr>
          <p:spPr>
            <a:xfrm>
              <a:off x="4453" y="678"/>
              <a:ext cx="0" cy="1764"/>
            </a:xfrm>
            <a:prstGeom prst="line">
              <a:avLst/>
            </a:prstGeom>
            <a:ln w="28575" cap="flat" cmpd="sng">
              <a:solidFill>
                <a:srgbClr val="0033CC"/>
              </a:solidFill>
              <a:prstDash val="solid"/>
              <a:headEnd type="none" w="med" len="med"/>
              <a:tailEnd type="none" w="med" len="med"/>
            </a:ln>
          </p:spPr>
        </p:sp>
        <p:sp>
          <p:nvSpPr>
            <p:cNvPr id="140317" name="Rectangle 71"/>
            <p:cNvSpPr/>
            <p:nvPr/>
          </p:nvSpPr>
          <p:spPr>
            <a:xfrm>
              <a:off x="3625" y="780"/>
              <a:ext cx="72" cy="15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18" name="Rectangle 72"/>
            <p:cNvSpPr/>
            <p:nvPr/>
          </p:nvSpPr>
          <p:spPr>
            <a:xfrm>
              <a:off x="3889" y="777"/>
              <a:ext cx="72" cy="15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19" name="Rectangle 73"/>
            <p:cNvSpPr/>
            <p:nvPr/>
          </p:nvSpPr>
          <p:spPr>
            <a:xfrm>
              <a:off x="4153" y="774"/>
              <a:ext cx="72" cy="15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20" name="Rectangle 74"/>
            <p:cNvSpPr/>
            <p:nvPr/>
          </p:nvSpPr>
          <p:spPr>
            <a:xfrm>
              <a:off x="4417" y="774"/>
              <a:ext cx="72" cy="15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21" name="Oval 75"/>
            <p:cNvSpPr/>
            <p:nvPr/>
          </p:nvSpPr>
          <p:spPr>
            <a:xfrm rot="5400000" flipH="1" flipV="1">
              <a:off x="3249" y="1180"/>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22" name="Rectangle 76"/>
            <p:cNvSpPr/>
            <p:nvPr/>
          </p:nvSpPr>
          <p:spPr>
            <a:xfrm>
              <a:off x="2668" y="1324"/>
              <a:ext cx="159" cy="28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23" name="Oval 77"/>
            <p:cNvSpPr/>
            <p:nvPr/>
          </p:nvSpPr>
          <p:spPr>
            <a:xfrm rot="5400000" flipH="1" flipV="1">
              <a:off x="2835" y="1450"/>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24" name="Oval 78"/>
            <p:cNvSpPr/>
            <p:nvPr/>
          </p:nvSpPr>
          <p:spPr>
            <a:xfrm rot="5400000" flipH="1" flipV="1">
              <a:off x="2508" y="1450"/>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25" name="Line 79"/>
            <p:cNvSpPr/>
            <p:nvPr/>
          </p:nvSpPr>
          <p:spPr>
            <a:xfrm flipV="1">
              <a:off x="2551" y="1470"/>
              <a:ext cx="114" cy="0"/>
            </a:xfrm>
            <a:prstGeom prst="line">
              <a:avLst/>
            </a:prstGeom>
            <a:ln w="28575" cap="flat" cmpd="sng">
              <a:solidFill>
                <a:srgbClr val="0033CC"/>
              </a:solidFill>
              <a:prstDash val="solid"/>
              <a:headEnd type="none" w="med" len="med"/>
              <a:tailEnd type="none" w="med" len="med"/>
            </a:ln>
          </p:spPr>
        </p:sp>
        <p:sp>
          <p:nvSpPr>
            <p:cNvPr id="140326" name="Line 80"/>
            <p:cNvSpPr/>
            <p:nvPr/>
          </p:nvSpPr>
          <p:spPr>
            <a:xfrm flipV="1">
              <a:off x="2971" y="1190"/>
              <a:ext cx="106" cy="1"/>
            </a:xfrm>
            <a:prstGeom prst="line">
              <a:avLst/>
            </a:prstGeom>
            <a:ln w="28575" cap="flat" cmpd="sng">
              <a:solidFill>
                <a:srgbClr val="0033CC"/>
              </a:solidFill>
              <a:prstDash val="solid"/>
              <a:headEnd type="none" w="med" len="med"/>
              <a:tailEnd type="none" w="med" len="med"/>
            </a:ln>
          </p:spPr>
        </p:sp>
        <p:sp>
          <p:nvSpPr>
            <p:cNvPr id="140327" name="Line 81"/>
            <p:cNvSpPr/>
            <p:nvPr/>
          </p:nvSpPr>
          <p:spPr>
            <a:xfrm>
              <a:off x="2980" y="1191"/>
              <a:ext cx="0" cy="276"/>
            </a:xfrm>
            <a:prstGeom prst="line">
              <a:avLst/>
            </a:prstGeom>
            <a:ln w="28575" cap="flat" cmpd="sng">
              <a:solidFill>
                <a:srgbClr val="0033CC"/>
              </a:solidFill>
              <a:prstDash val="solid"/>
              <a:headEnd type="none" w="med" len="med"/>
              <a:tailEnd type="none" w="med" len="med"/>
            </a:ln>
          </p:spPr>
        </p:sp>
        <p:sp>
          <p:nvSpPr>
            <p:cNvPr id="140328" name="Line 82"/>
            <p:cNvSpPr/>
            <p:nvPr/>
          </p:nvSpPr>
          <p:spPr>
            <a:xfrm>
              <a:off x="3289" y="1200"/>
              <a:ext cx="1275" cy="1"/>
            </a:xfrm>
            <a:prstGeom prst="line">
              <a:avLst/>
            </a:prstGeom>
            <a:ln w="28575" cap="flat" cmpd="sng">
              <a:solidFill>
                <a:srgbClr val="0033CC"/>
              </a:solidFill>
              <a:prstDash val="solid"/>
              <a:headEnd type="none" w="med" len="med"/>
              <a:tailEnd type="none" w="med" len="med"/>
            </a:ln>
          </p:spPr>
        </p:sp>
        <p:sp>
          <p:nvSpPr>
            <p:cNvPr id="140329" name="Line 83"/>
            <p:cNvSpPr/>
            <p:nvPr/>
          </p:nvSpPr>
          <p:spPr>
            <a:xfrm>
              <a:off x="2873" y="1470"/>
              <a:ext cx="1688" cy="1"/>
            </a:xfrm>
            <a:prstGeom prst="line">
              <a:avLst/>
            </a:prstGeom>
            <a:ln w="28575" cap="flat" cmpd="sng">
              <a:solidFill>
                <a:srgbClr val="0033CC"/>
              </a:solidFill>
              <a:prstDash val="solid"/>
              <a:headEnd type="none" w="med" len="med"/>
              <a:tailEnd type="none" w="med" len="med"/>
            </a:ln>
          </p:spPr>
        </p:sp>
        <p:sp>
          <p:nvSpPr>
            <p:cNvPr id="140330" name="Text Box 84"/>
            <p:cNvSpPr txBox="1"/>
            <p:nvPr/>
          </p:nvSpPr>
          <p:spPr>
            <a:xfrm>
              <a:off x="2656" y="1308"/>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rPr>
                <a:t>1</a:t>
              </a:r>
            </a:p>
          </p:txBody>
        </p:sp>
        <p:sp>
          <p:nvSpPr>
            <p:cNvPr id="140331" name="Oval 85"/>
            <p:cNvSpPr/>
            <p:nvPr/>
          </p:nvSpPr>
          <p:spPr>
            <a:xfrm>
              <a:off x="2956" y="1447"/>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32" name="Text Box 86"/>
            <p:cNvSpPr txBox="1"/>
            <p:nvPr/>
          </p:nvSpPr>
          <p:spPr>
            <a:xfrm>
              <a:off x="2271" y="1327"/>
              <a:ext cx="275"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A</a:t>
              </a:r>
              <a:r>
                <a:rPr lang="en-US" altLang="zh-CN" sz="2000" b="1" baseline="-25000" dirty="0">
                  <a:solidFill>
                    <a:srgbClr val="FF0066"/>
                  </a:solidFill>
                </a:rPr>
                <a:t>1</a:t>
              </a:r>
              <a:endParaRPr lang="en-US" altLang="zh-CN" sz="2000" b="1" i="1" dirty="0">
                <a:solidFill>
                  <a:srgbClr val="FF0066"/>
                </a:solidFill>
              </a:endParaRPr>
            </a:p>
          </p:txBody>
        </p:sp>
        <p:grpSp>
          <p:nvGrpSpPr>
            <p:cNvPr id="140333" name="Group 87"/>
            <p:cNvGrpSpPr/>
            <p:nvPr/>
          </p:nvGrpSpPr>
          <p:grpSpPr>
            <a:xfrm>
              <a:off x="3972" y="1802"/>
              <a:ext cx="232" cy="227"/>
              <a:chOff x="3577" y="1183"/>
              <a:chExt cx="232" cy="227"/>
            </a:xfrm>
          </p:grpSpPr>
          <p:grpSp>
            <p:nvGrpSpPr>
              <p:cNvPr id="140580" name="Group 88"/>
              <p:cNvGrpSpPr/>
              <p:nvPr/>
            </p:nvGrpSpPr>
            <p:grpSpPr>
              <a:xfrm>
                <a:off x="3577" y="1183"/>
                <a:ext cx="232" cy="227"/>
                <a:chOff x="3577" y="1183"/>
                <a:chExt cx="232" cy="227"/>
              </a:xfrm>
            </p:grpSpPr>
            <p:sp>
              <p:nvSpPr>
                <p:cNvPr id="140585" name="Oval 89"/>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86" name="Oval 90"/>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87" name="Line 91"/>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0581" name="Line 92"/>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0582" name="Line 93"/>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0583" name="Line 94"/>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0584" name="Line 95"/>
              <p:cNvSpPr/>
              <p:nvPr/>
            </p:nvSpPr>
            <p:spPr>
              <a:xfrm>
                <a:off x="3622" y="1287"/>
                <a:ext cx="80" cy="78"/>
              </a:xfrm>
              <a:prstGeom prst="line">
                <a:avLst/>
              </a:prstGeom>
              <a:ln w="19050" cap="flat" cmpd="sng">
                <a:solidFill>
                  <a:srgbClr val="0033CC"/>
                </a:solidFill>
                <a:prstDash val="solid"/>
                <a:headEnd type="none" w="med" len="med"/>
                <a:tailEnd type="none" w="med" len="med"/>
              </a:ln>
            </p:spPr>
          </p:sp>
        </p:grpSp>
        <p:sp>
          <p:nvSpPr>
            <p:cNvPr id="140334" name="Rectangle 96"/>
            <p:cNvSpPr/>
            <p:nvPr/>
          </p:nvSpPr>
          <p:spPr>
            <a:xfrm>
              <a:off x="3081" y="1049"/>
              <a:ext cx="159" cy="28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35" name="Text Box 97"/>
            <p:cNvSpPr txBox="1"/>
            <p:nvPr/>
          </p:nvSpPr>
          <p:spPr>
            <a:xfrm>
              <a:off x="3068" y="1035"/>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rPr>
                <a:t>1</a:t>
              </a:r>
            </a:p>
          </p:txBody>
        </p:sp>
        <p:sp>
          <p:nvSpPr>
            <p:cNvPr id="140336" name="Oval 98"/>
            <p:cNvSpPr/>
            <p:nvPr/>
          </p:nvSpPr>
          <p:spPr>
            <a:xfrm rot="5400000" flipH="1" flipV="1">
              <a:off x="3253" y="1725"/>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37" name="Rectangle 99"/>
            <p:cNvSpPr/>
            <p:nvPr/>
          </p:nvSpPr>
          <p:spPr>
            <a:xfrm>
              <a:off x="2672" y="1869"/>
              <a:ext cx="159" cy="28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38" name="Oval 100"/>
            <p:cNvSpPr/>
            <p:nvPr/>
          </p:nvSpPr>
          <p:spPr>
            <a:xfrm rot="5400000" flipH="1" flipV="1">
              <a:off x="2839" y="1995"/>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39" name="Oval 101"/>
            <p:cNvSpPr/>
            <p:nvPr/>
          </p:nvSpPr>
          <p:spPr>
            <a:xfrm rot="5400000" flipH="1" flipV="1">
              <a:off x="2512" y="1995"/>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40" name="Line 102"/>
            <p:cNvSpPr/>
            <p:nvPr/>
          </p:nvSpPr>
          <p:spPr>
            <a:xfrm flipV="1">
              <a:off x="2555" y="2015"/>
              <a:ext cx="114" cy="0"/>
            </a:xfrm>
            <a:prstGeom prst="line">
              <a:avLst/>
            </a:prstGeom>
            <a:ln w="28575" cap="flat" cmpd="sng">
              <a:solidFill>
                <a:srgbClr val="0033CC"/>
              </a:solidFill>
              <a:prstDash val="solid"/>
              <a:headEnd type="none" w="med" len="med"/>
              <a:tailEnd type="none" w="med" len="med"/>
            </a:ln>
          </p:spPr>
        </p:sp>
        <p:sp>
          <p:nvSpPr>
            <p:cNvPr id="140341" name="Line 103"/>
            <p:cNvSpPr/>
            <p:nvPr/>
          </p:nvSpPr>
          <p:spPr>
            <a:xfrm flipV="1">
              <a:off x="2975" y="1735"/>
              <a:ext cx="106" cy="1"/>
            </a:xfrm>
            <a:prstGeom prst="line">
              <a:avLst/>
            </a:prstGeom>
            <a:ln w="28575" cap="flat" cmpd="sng">
              <a:solidFill>
                <a:srgbClr val="0033CC"/>
              </a:solidFill>
              <a:prstDash val="solid"/>
              <a:headEnd type="none" w="med" len="med"/>
              <a:tailEnd type="none" w="med" len="med"/>
            </a:ln>
          </p:spPr>
        </p:sp>
        <p:sp>
          <p:nvSpPr>
            <p:cNvPr id="140342" name="Line 104"/>
            <p:cNvSpPr/>
            <p:nvPr/>
          </p:nvSpPr>
          <p:spPr>
            <a:xfrm>
              <a:off x="2984" y="1736"/>
              <a:ext cx="0" cy="276"/>
            </a:xfrm>
            <a:prstGeom prst="line">
              <a:avLst/>
            </a:prstGeom>
            <a:ln w="28575" cap="flat" cmpd="sng">
              <a:solidFill>
                <a:srgbClr val="0033CC"/>
              </a:solidFill>
              <a:prstDash val="solid"/>
              <a:headEnd type="none" w="med" len="med"/>
              <a:tailEnd type="none" w="med" len="med"/>
            </a:ln>
          </p:spPr>
        </p:sp>
        <p:sp>
          <p:nvSpPr>
            <p:cNvPr id="140343" name="Line 105"/>
            <p:cNvSpPr/>
            <p:nvPr/>
          </p:nvSpPr>
          <p:spPr>
            <a:xfrm>
              <a:off x="3293" y="1745"/>
              <a:ext cx="1275" cy="1"/>
            </a:xfrm>
            <a:prstGeom prst="line">
              <a:avLst/>
            </a:prstGeom>
            <a:ln w="28575" cap="flat" cmpd="sng">
              <a:solidFill>
                <a:srgbClr val="0033CC"/>
              </a:solidFill>
              <a:prstDash val="solid"/>
              <a:headEnd type="none" w="med" len="med"/>
              <a:tailEnd type="none" w="med" len="med"/>
            </a:ln>
          </p:spPr>
        </p:sp>
        <p:sp>
          <p:nvSpPr>
            <p:cNvPr id="140344" name="Line 106"/>
            <p:cNvSpPr/>
            <p:nvPr/>
          </p:nvSpPr>
          <p:spPr>
            <a:xfrm>
              <a:off x="2877" y="2015"/>
              <a:ext cx="1688" cy="1"/>
            </a:xfrm>
            <a:prstGeom prst="line">
              <a:avLst/>
            </a:prstGeom>
            <a:ln w="28575" cap="flat" cmpd="sng">
              <a:solidFill>
                <a:srgbClr val="0033CC"/>
              </a:solidFill>
              <a:prstDash val="solid"/>
              <a:headEnd type="none" w="med" len="med"/>
              <a:tailEnd type="none" w="med" len="med"/>
            </a:ln>
          </p:spPr>
        </p:sp>
        <p:sp>
          <p:nvSpPr>
            <p:cNvPr id="140345" name="Text Box 107"/>
            <p:cNvSpPr txBox="1"/>
            <p:nvPr/>
          </p:nvSpPr>
          <p:spPr>
            <a:xfrm>
              <a:off x="2660" y="1853"/>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rPr>
                <a:t>1</a:t>
              </a:r>
            </a:p>
          </p:txBody>
        </p:sp>
        <p:sp>
          <p:nvSpPr>
            <p:cNvPr id="140346" name="Oval 108"/>
            <p:cNvSpPr/>
            <p:nvPr/>
          </p:nvSpPr>
          <p:spPr>
            <a:xfrm>
              <a:off x="2960" y="1992"/>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47" name="Text Box 109"/>
            <p:cNvSpPr txBox="1"/>
            <p:nvPr/>
          </p:nvSpPr>
          <p:spPr>
            <a:xfrm>
              <a:off x="2275" y="1872"/>
              <a:ext cx="275"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A</a:t>
              </a:r>
              <a:r>
                <a:rPr lang="en-US" altLang="zh-CN" sz="2000" b="1" baseline="-25000" dirty="0">
                  <a:solidFill>
                    <a:srgbClr val="FF0066"/>
                  </a:solidFill>
                </a:rPr>
                <a:t>0</a:t>
              </a:r>
              <a:endParaRPr lang="en-US" altLang="zh-CN" sz="2000" b="1" i="1" dirty="0">
                <a:solidFill>
                  <a:srgbClr val="FF0066"/>
                </a:solidFill>
              </a:endParaRPr>
            </a:p>
          </p:txBody>
        </p:sp>
        <p:sp>
          <p:nvSpPr>
            <p:cNvPr id="140348" name="Rectangle 110"/>
            <p:cNvSpPr/>
            <p:nvPr/>
          </p:nvSpPr>
          <p:spPr>
            <a:xfrm>
              <a:off x="3085" y="1594"/>
              <a:ext cx="159" cy="28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49" name="Text Box 111"/>
            <p:cNvSpPr txBox="1"/>
            <p:nvPr/>
          </p:nvSpPr>
          <p:spPr>
            <a:xfrm>
              <a:off x="3072" y="1580"/>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rPr>
                <a:t>1</a:t>
              </a:r>
            </a:p>
          </p:txBody>
        </p:sp>
        <p:sp>
          <p:nvSpPr>
            <p:cNvPr id="140350" name="Text Box 112"/>
            <p:cNvSpPr txBox="1"/>
            <p:nvPr/>
          </p:nvSpPr>
          <p:spPr>
            <a:xfrm>
              <a:off x="3091" y="515"/>
              <a:ext cx="337"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0033CC"/>
                  </a:solidFill>
                </a:rPr>
                <a:t>V</a:t>
              </a:r>
              <a:r>
                <a:rPr lang="en-US" altLang="zh-CN" sz="2400" b="1" baseline="-25000" dirty="0">
                  <a:solidFill>
                    <a:srgbClr val="0033CC"/>
                  </a:solidFill>
                </a:rPr>
                <a:t>cc</a:t>
              </a:r>
              <a:endParaRPr lang="en-US" altLang="zh-CN" sz="2000" b="1" i="1" dirty="0">
                <a:solidFill>
                  <a:srgbClr val="0033CC"/>
                </a:solidFill>
              </a:endParaRPr>
            </a:p>
          </p:txBody>
        </p:sp>
        <p:grpSp>
          <p:nvGrpSpPr>
            <p:cNvPr id="140351" name="Group 113"/>
            <p:cNvGrpSpPr/>
            <p:nvPr/>
          </p:nvGrpSpPr>
          <p:grpSpPr>
            <a:xfrm>
              <a:off x="3446" y="1263"/>
              <a:ext cx="232" cy="227"/>
              <a:chOff x="3577" y="1183"/>
              <a:chExt cx="232" cy="227"/>
            </a:xfrm>
          </p:grpSpPr>
          <p:grpSp>
            <p:nvGrpSpPr>
              <p:cNvPr id="140572" name="Group 114"/>
              <p:cNvGrpSpPr/>
              <p:nvPr/>
            </p:nvGrpSpPr>
            <p:grpSpPr>
              <a:xfrm>
                <a:off x="3577" y="1183"/>
                <a:ext cx="232" cy="227"/>
                <a:chOff x="3577" y="1183"/>
                <a:chExt cx="232" cy="227"/>
              </a:xfrm>
            </p:grpSpPr>
            <p:sp>
              <p:nvSpPr>
                <p:cNvPr id="140577" name="Oval 115"/>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78" name="Oval 116"/>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79" name="Line 117"/>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0573" name="Line 118"/>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0574" name="Line 119"/>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0575" name="Line 120"/>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0576" name="Line 121"/>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0352" name="Group 122"/>
            <p:cNvGrpSpPr/>
            <p:nvPr/>
          </p:nvGrpSpPr>
          <p:grpSpPr>
            <a:xfrm>
              <a:off x="3710" y="1255"/>
              <a:ext cx="232" cy="227"/>
              <a:chOff x="3577" y="1183"/>
              <a:chExt cx="232" cy="227"/>
            </a:xfrm>
          </p:grpSpPr>
          <p:grpSp>
            <p:nvGrpSpPr>
              <p:cNvPr id="140564" name="Group 123"/>
              <p:cNvGrpSpPr/>
              <p:nvPr/>
            </p:nvGrpSpPr>
            <p:grpSpPr>
              <a:xfrm>
                <a:off x="3577" y="1183"/>
                <a:ext cx="232" cy="227"/>
                <a:chOff x="3577" y="1183"/>
                <a:chExt cx="232" cy="227"/>
              </a:xfrm>
            </p:grpSpPr>
            <p:sp>
              <p:nvSpPr>
                <p:cNvPr id="140569" name="Oval 124"/>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70" name="Oval 125"/>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71" name="Line 126"/>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0565" name="Line 127"/>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0566" name="Line 128"/>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0567" name="Line 129"/>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0568" name="Line 130"/>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0353" name="Group 131"/>
            <p:cNvGrpSpPr/>
            <p:nvPr/>
          </p:nvGrpSpPr>
          <p:grpSpPr>
            <a:xfrm>
              <a:off x="3974" y="987"/>
              <a:ext cx="232" cy="227"/>
              <a:chOff x="3577" y="1183"/>
              <a:chExt cx="232" cy="227"/>
            </a:xfrm>
          </p:grpSpPr>
          <p:grpSp>
            <p:nvGrpSpPr>
              <p:cNvPr id="140556" name="Group 132"/>
              <p:cNvGrpSpPr/>
              <p:nvPr/>
            </p:nvGrpSpPr>
            <p:grpSpPr>
              <a:xfrm>
                <a:off x="3577" y="1183"/>
                <a:ext cx="232" cy="227"/>
                <a:chOff x="3577" y="1183"/>
                <a:chExt cx="232" cy="227"/>
              </a:xfrm>
            </p:grpSpPr>
            <p:sp>
              <p:nvSpPr>
                <p:cNvPr id="140561" name="Oval 133"/>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62" name="Oval 134"/>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63" name="Line 135"/>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0557" name="Line 136"/>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0558" name="Line 137"/>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0559" name="Line 138"/>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0560" name="Line 139"/>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0354" name="Group 140"/>
            <p:cNvGrpSpPr/>
            <p:nvPr/>
          </p:nvGrpSpPr>
          <p:grpSpPr>
            <a:xfrm>
              <a:off x="4242" y="991"/>
              <a:ext cx="232" cy="227"/>
              <a:chOff x="3577" y="1183"/>
              <a:chExt cx="232" cy="227"/>
            </a:xfrm>
          </p:grpSpPr>
          <p:grpSp>
            <p:nvGrpSpPr>
              <p:cNvPr id="140548" name="Group 141"/>
              <p:cNvGrpSpPr/>
              <p:nvPr/>
            </p:nvGrpSpPr>
            <p:grpSpPr>
              <a:xfrm>
                <a:off x="3577" y="1183"/>
                <a:ext cx="232" cy="227"/>
                <a:chOff x="3577" y="1183"/>
                <a:chExt cx="232" cy="227"/>
              </a:xfrm>
            </p:grpSpPr>
            <p:sp>
              <p:nvSpPr>
                <p:cNvPr id="140553" name="Oval 142"/>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54" name="Oval 143"/>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55" name="Line 144"/>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0549" name="Line 145"/>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0550" name="Line 146"/>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0551" name="Line 147"/>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0552" name="Line 148"/>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0355" name="Group 149"/>
            <p:cNvGrpSpPr/>
            <p:nvPr/>
          </p:nvGrpSpPr>
          <p:grpSpPr>
            <a:xfrm>
              <a:off x="3708" y="1526"/>
              <a:ext cx="232" cy="227"/>
              <a:chOff x="3577" y="1183"/>
              <a:chExt cx="232" cy="227"/>
            </a:xfrm>
          </p:grpSpPr>
          <p:grpSp>
            <p:nvGrpSpPr>
              <p:cNvPr id="140540" name="Group 150"/>
              <p:cNvGrpSpPr/>
              <p:nvPr/>
            </p:nvGrpSpPr>
            <p:grpSpPr>
              <a:xfrm>
                <a:off x="3577" y="1183"/>
                <a:ext cx="232" cy="227"/>
                <a:chOff x="3577" y="1183"/>
                <a:chExt cx="232" cy="227"/>
              </a:xfrm>
            </p:grpSpPr>
            <p:sp>
              <p:nvSpPr>
                <p:cNvPr id="140545" name="Oval 151"/>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46" name="Oval 152"/>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47" name="Line 153"/>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0541" name="Line 154"/>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0542" name="Line 155"/>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0543" name="Line 156"/>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0544" name="Line 157"/>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0356" name="Group 158"/>
            <p:cNvGrpSpPr/>
            <p:nvPr/>
          </p:nvGrpSpPr>
          <p:grpSpPr>
            <a:xfrm>
              <a:off x="3448" y="1800"/>
              <a:ext cx="232" cy="227"/>
              <a:chOff x="3577" y="1183"/>
              <a:chExt cx="232" cy="227"/>
            </a:xfrm>
          </p:grpSpPr>
          <p:grpSp>
            <p:nvGrpSpPr>
              <p:cNvPr id="140532" name="Group 159"/>
              <p:cNvGrpSpPr/>
              <p:nvPr/>
            </p:nvGrpSpPr>
            <p:grpSpPr>
              <a:xfrm>
                <a:off x="3577" y="1183"/>
                <a:ext cx="232" cy="227"/>
                <a:chOff x="3577" y="1183"/>
                <a:chExt cx="232" cy="227"/>
              </a:xfrm>
            </p:grpSpPr>
            <p:sp>
              <p:nvSpPr>
                <p:cNvPr id="140537" name="Oval 160"/>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38" name="Oval 161"/>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39" name="Line 162"/>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0533" name="Line 163"/>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0534" name="Line 164"/>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0535" name="Line 165"/>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0536" name="Line 166"/>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0357" name="Group 167"/>
            <p:cNvGrpSpPr/>
            <p:nvPr/>
          </p:nvGrpSpPr>
          <p:grpSpPr>
            <a:xfrm>
              <a:off x="4236" y="1530"/>
              <a:ext cx="232" cy="227"/>
              <a:chOff x="3577" y="1183"/>
              <a:chExt cx="232" cy="227"/>
            </a:xfrm>
          </p:grpSpPr>
          <p:grpSp>
            <p:nvGrpSpPr>
              <p:cNvPr id="140524" name="Group 168"/>
              <p:cNvGrpSpPr/>
              <p:nvPr/>
            </p:nvGrpSpPr>
            <p:grpSpPr>
              <a:xfrm>
                <a:off x="3577" y="1183"/>
                <a:ext cx="232" cy="227"/>
                <a:chOff x="3577" y="1183"/>
                <a:chExt cx="232" cy="227"/>
              </a:xfrm>
            </p:grpSpPr>
            <p:sp>
              <p:nvSpPr>
                <p:cNvPr id="140529" name="Oval 169"/>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30" name="Oval 170"/>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31" name="Line 171"/>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0525" name="Line 172"/>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0526" name="Line 173"/>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0527" name="Line 174"/>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0528" name="Line 175"/>
              <p:cNvSpPr/>
              <p:nvPr/>
            </p:nvSpPr>
            <p:spPr>
              <a:xfrm>
                <a:off x="3622" y="1287"/>
                <a:ext cx="80" cy="78"/>
              </a:xfrm>
              <a:prstGeom prst="line">
                <a:avLst/>
              </a:prstGeom>
              <a:ln w="19050" cap="flat" cmpd="sng">
                <a:solidFill>
                  <a:srgbClr val="0033CC"/>
                </a:solidFill>
                <a:prstDash val="solid"/>
                <a:headEnd type="none" w="med" len="med"/>
                <a:tailEnd type="none" w="med" len="med"/>
              </a:ln>
            </p:spPr>
          </p:sp>
        </p:grpSp>
        <p:sp>
          <p:nvSpPr>
            <p:cNvPr id="140358" name="Line 176"/>
            <p:cNvSpPr/>
            <p:nvPr/>
          </p:nvSpPr>
          <p:spPr>
            <a:xfrm>
              <a:off x="3661" y="2310"/>
              <a:ext cx="0" cy="1424"/>
            </a:xfrm>
            <a:prstGeom prst="line">
              <a:avLst/>
            </a:prstGeom>
            <a:ln w="28575" cap="flat" cmpd="sng">
              <a:solidFill>
                <a:srgbClr val="FF0066"/>
              </a:solidFill>
              <a:prstDash val="solid"/>
              <a:headEnd type="none" w="med" len="med"/>
              <a:tailEnd type="none" w="med" len="med"/>
            </a:ln>
          </p:spPr>
        </p:sp>
        <p:sp>
          <p:nvSpPr>
            <p:cNvPr id="140359" name="Line 177"/>
            <p:cNvSpPr/>
            <p:nvPr/>
          </p:nvSpPr>
          <p:spPr>
            <a:xfrm>
              <a:off x="3925" y="2310"/>
              <a:ext cx="0" cy="1416"/>
            </a:xfrm>
            <a:prstGeom prst="line">
              <a:avLst/>
            </a:prstGeom>
            <a:ln w="28575" cap="flat" cmpd="sng">
              <a:solidFill>
                <a:srgbClr val="FF0066"/>
              </a:solidFill>
              <a:prstDash val="solid"/>
              <a:headEnd type="none" w="med" len="med"/>
              <a:tailEnd type="none" w="med" len="med"/>
            </a:ln>
          </p:spPr>
        </p:sp>
        <p:sp>
          <p:nvSpPr>
            <p:cNvPr id="140360" name="Line 178"/>
            <p:cNvSpPr/>
            <p:nvPr/>
          </p:nvSpPr>
          <p:spPr>
            <a:xfrm>
              <a:off x="4189" y="2310"/>
              <a:ext cx="0" cy="1416"/>
            </a:xfrm>
            <a:prstGeom prst="line">
              <a:avLst/>
            </a:prstGeom>
            <a:ln w="28575" cap="flat" cmpd="sng">
              <a:solidFill>
                <a:srgbClr val="FF0066"/>
              </a:solidFill>
              <a:prstDash val="solid"/>
              <a:headEnd type="none" w="med" len="med"/>
              <a:tailEnd type="none" w="med" len="med"/>
            </a:ln>
          </p:spPr>
        </p:sp>
        <p:sp>
          <p:nvSpPr>
            <p:cNvPr id="140361" name="Line 179"/>
            <p:cNvSpPr/>
            <p:nvPr/>
          </p:nvSpPr>
          <p:spPr>
            <a:xfrm flipH="1">
              <a:off x="4453" y="2310"/>
              <a:ext cx="0" cy="1420"/>
            </a:xfrm>
            <a:prstGeom prst="line">
              <a:avLst/>
            </a:prstGeom>
            <a:ln w="28575" cap="flat" cmpd="sng">
              <a:solidFill>
                <a:srgbClr val="FF0066"/>
              </a:solidFill>
              <a:prstDash val="solid"/>
              <a:headEnd type="none" w="med" len="med"/>
              <a:tailEnd type="none" w="med" len="med"/>
            </a:ln>
          </p:spPr>
        </p:sp>
        <p:sp>
          <p:nvSpPr>
            <p:cNvPr id="140362" name="Line 180"/>
            <p:cNvSpPr/>
            <p:nvPr/>
          </p:nvSpPr>
          <p:spPr>
            <a:xfrm flipV="1">
              <a:off x="2869" y="2833"/>
              <a:ext cx="1987" cy="1"/>
            </a:xfrm>
            <a:prstGeom prst="line">
              <a:avLst/>
            </a:prstGeom>
            <a:ln w="28575" cap="flat" cmpd="sng">
              <a:solidFill>
                <a:srgbClr val="FF0066"/>
              </a:solidFill>
              <a:prstDash val="solid"/>
              <a:headEnd type="none" w="med" len="med"/>
              <a:tailEnd type="none" w="med" len="med"/>
            </a:ln>
          </p:spPr>
        </p:sp>
        <p:sp>
          <p:nvSpPr>
            <p:cNvPr id="140363" name="Line 181"/>
            <p:cNvSpPr/>
            <p:nvPr/>
          </p:nvSpPr>
          <p:spPr>
            <a:xfrm flipV="1">
              <a:off x="2873" y="3095"/>
              <a:ext cx="1976" cy="7"/>
            </a:xfrm>
            <a:prstGeom prst="line">
              <a:avLst/>
            </a:prstGeom>
            <a:ln w="28575" cap="flat" cmpd="sng">
              <a:solidFill>
                <a:srgbClr val="FF0066"/>
              </a:solidFill>
              <a:prstDash val="solid"/>
              <a:headEnd type="none" w="med" len="med"/>
              <a:tailEnd type="none" w="med" len="med"/>
            </a:ln>
          </p:spPr>
        </p:sp>
        <p:sp>
          <p:nvSpPr>
            <p:cNvPr id="140364" name="Line 182"/>
            <p:cNvSpPr/>
            <p:nvPr/>
          </p:nvSpPr>
          <p:spPr>
            <a:xfrm flipV="1">
              <a:off x="2873" y="3374"/>
              <a:ext cx="1983" cy="3"/>
            </a:xfrm>
            <a:prstGeom prst="line">
              <a:avLst/>
            </a:prstGeom>
            <a:ln w="28575" cap="flat" cmpd="sng">
              <a:solidFill>
                <a:srgbClr val="FF0066"/>
              </a:solidFill>
              <a:prstDash val="solid"/>
              <a:headEnd type="none" w="med" len="med"/>
              <a:tailEnd type="none" w="med" len="med"/>
            </a:ln>
          </p:spPr>
        </p:sp>
        <p:sp>
          <p:nvSpPr>
            <p:cNvPr id="140365" name="Line 183"/>
            <p:cNvSpPr/>
            <p:nvPr/>
          </p:nvSpPr>
          <p:spPr>
            <a:xfrm>
              <a:off x="2877" y="3647"/>
              <a:ext cx="1984" cy="1"/>
            </a:xfrm>
            <a:prstGeom prst="line">
              <a:avLst/>
            </a:prstGeom>
            <a:ln w="28575" cap="flat" cmpd="sng">
              <a:solidFill>
                <a:srgbClr val="FF0066"/>
              </a:solidFill>
              <a:prstDash val="solid"/>
              <a:headEnd type="none" w="med" len="med"/>
              <a:tailEnd type="none" w="med" len="med"/>
            </a:ln>
          </p:spPr>
        </p:sp>
        <p:sp>
          <p:nvSpPr>
            <p:cNvPr id="140366" name="Line 184"/>
            <p:cNvSpPr/>
            <p:nvPr/>
          </p:nvSpPr>
          <p:spPr>
            <a:xfrm flipH="1">
              <a:off x="2875" y="2834"/>
              <a:ext cx="2" cy="1063"/>
            </a:xfrm>
            <a:prstGeom prst="line">
              <a:avLst/>
            </a:prstGeom>
            <a:ln w="28575" cap="flat" cmpd="sng">
              <a:solidFill>
                <a:srgbClr val="FF0066"/>
              </a:solidFill>
              <a:prstDash val="solid"/>
              <a:headEnd type="none" w="med" len="med"/>
              <a:tailEnd type="none" w="med" len="med"/>
            </a:ln>
          </p:spPr>
        </p:sp>
        <p:sp>
          <p:nvSpPr>
            <p:cNvPr id="140367" name="Line 185"/>
            <p:cNvSpPr/>
            <p:nvPr/>
          </p:nvSpPr>
          <p:spPr>
            <a:xfrm>
              <a:off x="2831" y="3898"/>
              <a:ext cx="96" cy="0"/>
            </a:xfrm>
            <a:prstGeom prst="line">
              <a:avLst/>
            </a:prstGeom>
            <a:ln w="57150" cap="flat" cmpd="sng">
              <a:solidFill>
                <a:srgbClr val="FF0066"/>
              </a:solidFill>
              <a:prstDash val="solid"/>
              <a:headEnd type="none" w="med" len="med"/>
              <a:tailEnd type="none" w="med" len="med"/>
            </a:ln>
          </p:spPr>
        </p:sp>
        <p:sp>
          <p:nvSpPr>
            <p:cNvPr id="140368" name="Rectangle 186"/>
            <p:cNvSpPr/>
            <p:nvPr/>
          </p:nvSpPr>
          <p:spPr>
            <a:xfrm>
              <a:off x="3011" y="2790"/>
              <a:ext cx="188" cy="80"/>
            </a:xfrm>
            <a:prstGeom prst="rect">
              <a:avLst/>
            </a:prstGeom>
            <a:solidFill>
              <a:srgbClr val="CCFFFF"/>
            </a:solidFill>
            <a:ln w="38100" cap="flat" cmpd="sng">
              <a:solidFill>
                <a:srgbClr val="FF0066"/>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69" name="Rectangle 187"/>
            <p:cNvSpPr/>
            <p:nvPr/>
          </p:nvSpPr>
          <p:spPr>
            <a:xfrm>
              <a:off x="3011" y="3058"/>
              <a:ext cx="188" cy="80"/>
            </a:xfrm>
            <a:prstGeom prst="rect">
              <a:avLst/>
            </a:prstGeom>
            <a:solidFill>
              <a:srgbClr val="CCFFFF"/>
            </a:solidFill>
            <a:ln w="38100" cap="flat" cmpd="sng">
              <a:solidFill>
                <a:srgbClr val="FF0066"/>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70" name="Rectangle 188"/>
            <p:cNvSpPr/>
            <p:nvPr/>
          </p:nvSpPr>
          <p:spPr>
            <a:xfrm>
              <a:off x="3011" y="3330"/>
              <a:ext cx="188" cy="80"/>
            </a:xfrm>
            <a:prstGeom prst="rect">
              <a:avLst/>
            </a:prstGeom>
            <a:solidFill>
              <a:srgbClr val="CCFFFF"/>
            </a:solidFill>
            <a:ln w="38100" cap="flat" cmpd="sng">
              <a:solidFill>
                <a:srgbClr val="FF0066"/>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71" name="Rectangle 189"/>
            <p:cNvSpPr/>
            <p:nvPr/>
          </p:nvSpPr>
          <p:spPr>
            <a:xfrm>
              <a:off x="3011" y="3602"/>
              <a:ext cx="188" cy="80"/>
            </a:xfrm>
            <a:prstGeom prst="rect">
              <a:avLst/>
            </a:prstGeom>
            <a:solidFill>
              <a:srgbClr val="CCFFFF"/>
            </a:solidFill>
            <a:ln w="38100" cap="flat" cmpd="sng">
              <a:solidFill>
                <a:srgbClr val="FF0066"/>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72" name="Oval 190"/>
            <p:cNvSpPr/>
            <p:nvPr/>
          </p:nvSpPr>
          <p:spPr>
            <a:xfrm>
              <a:off x="2858" y="3084"/>
              <a:ext cx="39" cy="39"/>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73" name="Oval 191"/>
            <p:cNvSpPr/>
            <p:nvPr/>
          </p:nvSpPr>
          <p:spPr>
            <a:xfrm>
              <a:off x="2856" y="3360"/>
              <a:ext cx="39" cy="39"/>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74" name="Oval 192"/>
            <p:cNvSpPr/>
            <p:nvPr/>
          </p:nvSpPr>
          <p:spPr>
            <a:xfrm>
              <a:off x="2854" y="3627"/>
              <a:ext cx="39" cy="39"/>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40375" name="Group 193"/>
            <p:cNvGrpSpPr/>
            <p:nvPr/>
          </p:nvGrpSpPr>
          <p:grpSpPr>
            <a:xfrm>
              <a:off x="3974" y="3168"/>
              <a:ext cx="232" cy="227"/>
              <a:chOff x="3577" y="1183"/>
              <a:chExt cx="232" cy="227"/>
            </a:xfrm>
          </p:grpSpPr>
          <p:grpSp>
            <p:nvGrpSpPr>
              <p:cNvPr id="140516" name="Group 194"/>
              <p:cNvGrpSpPr/>
              <p:nvPr/>
            </p:nvGrpSpPr>
            <p:grpSpPr>
              <a:xfrm>
                <a:off x="3577" y="1183"/>
                <a:ext cx="232" cy="227"/>
                <a:chOff x="3577" y="1183"/>
                <a:chExt cx="232" cy="227"/>
              </a:xfrm>
            </p:grpSpPr>
            <p:sp>
              <p:nvSpPr>
                <p:cNvPr id="140521" name="Oval 195"/>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22" name="Oval 196"/>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23" name="Line 197"/>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517" name="Line 198"/>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518" name="Line 199"/>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519" name="Line 200"/>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520" name="Line 201"/>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0376" name="Group 202"/>
            <p:cNvGrpSpPr/>
            <p:nvPr/>
          </p:nvGrpSpPr>
          <p:grpSpPr>
            <a:xfrm>
              <a:off x="3714" y="2622"/>
              <a:ext cx="232" cy="227"/>
              <a:chOff x="3577" y="1183"/>
              <a:chExt cx="232" cy="227"/>
            </a:xfrm>
          </p:grpSpPr>
          <p:grpSp>
            <p:nvGrpSpPr>
              <p:cNvPr id="140508" name="Group 203"/>
              <p:cNvGrpSpPr/>
              <p:nvPr/>
            </p:nvGrpSpPr>
            <p:grpSpPr>
              <a:xfrm>
                <a:off x="3577" y="1183"/>
                <a:ext cx="232" cy="227"/>
                <a:chOff x="3577" y="1183"/>
                <a:chExt cx="232" cy="227"/>
              </a:xfrm>
            </p:grpSpPr>
            <p:sp>
              <p:nvSpPr>
                <p:cNvPr id="140513" name="Oval 204"/>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14" name="Oval 205"/>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15" name="Line 206"/>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509" name="Line 207"/>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510" name="Line 208"/>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511" name="Line 209"/>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512" name="Line 210"/>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0377" name="Group 211"/>
            <p:cNvGrpSpPr/>
            <p:nvPr/>
          </p:nvGrpSpPr>
          <p:grpSpPr>
            <a:xfrm>
              <a:off x="4241" y="2626"/>
              <a:ext cx="232" cy="227"/>
              <a:chOff x="3577" y="1183"/>
              <a:chExt cx="232" cy="227"/>
            </a:xfrm>
          </p:grpSpPr>
          <p:grpSp>
            <p:nvGrpSpPr>
              <p:cNvPr id="140500" name="Group 212"/>
              <p:cNvGrpSpPr/>
              <p:nvPr/>
            </p:nvGrpSpPr>
            <p:grpSpPr>
              <a:xfrm>
                <a:off x="3577" y="1183"/>
                <a:ext cx="232" cy="227"/>
                <a:chOff x="3577" y="1183"/>
                <a:chExt cx="232" cy="227"/>
              </a:xfrm>
            </p:grpSpPr>
            <p:sp>
              <p:nvSpPr>
                <p:cNvPr id="140505" name="Oval 213"/>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06" name="Oval 214"/>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507" name="Line 215"/>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501" name="Line 216"/>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502" name="Line 217"/>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503" name="Line 218"/>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504" name="Line 219"/>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0378" name="Group 220"/>
            <p:cNvGrpSpPr/>
            <p:nvPr/>
          </p:nvGrpSpPr>
          <p:grpSpPr>
            <a:xfrm>
              <a:off x="3443" y="2889"/>
              <a:ext cx="232" cy="227"/>
              <a:chOff x="3577" y="1183"/>
              <a:chExt cx="232" cy="227"/>
            </a:xfrm>
          </p:grpSpPr>
          <p:grpSp>
            <p:nvGrpSpPr>
              <p:cNvPr id="140492" name="Group 221"/>
              <p:cNvGrpSpPr/>
              <p:nvPr/>
            </p:nvGrpSpPr>
            <p:grpSpPr>
              <a:xfrm>
                <a:off x="3577" y="1183"/>
                <a:ext cx="232" cy="227"/>
                <a:chOff x="3577" y="1183"/>
                <a:chExt cx="232" cy="227"/>
              </a:xfrm>
            </p:grpSpPr>
            <p:sp>
              <p:nvSpPr>
                <p:cNvPr id="140497" name="Oval 222"/>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98" name="Oval 223"/>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99" name="Line 224"/>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493" name="Line 225"/>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494" name="Line 226"/>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495" name="Line 227"/>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496" name="Line 228"/>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0379" name="Group 229"/>
            <p:cNvGrpSpPr/>
            <p:nvPr/>
          </p:nvGrpSpPr>
          <p:grpSpPr>
            <a:xfrm>
              <a:off x="3974" y="2891"/>
              <a:ext cx="232" cy="227"/>
              <a:chOff x="3577" y="1183"/>
              <a:chExt cx="232" cy="227"/>
            </a:xfrm>
          </p:grpSpPr>
          <p:grpSp>
            <p:nvGrpSpPr>
              <p:cNvPr id="140484" name="Group 230"/>
              <p:cNvGrpSpPr/>
              <p:nvPr/>
            </p:nvGrpSpPr>
            <p:grpSpPr>
              <a:xfrm>
                <a:off x="3577" y="1183"/>
                <a:ext cx="232" cy="227"/>
                <a:chOff x="3577" y="1183"/>
                <a:chExt cx="232" cy="227"/>
              </a:xfrm>
            </p:grpSpPr>
            <p:sp>
              <p:nvSpPr>
                <p:cNvPr id="140489" name="Oval 231"/>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90" name="Oval 232"/>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91" name="Line 233"/>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485" name="Line 234"/>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486" name="Line 235"/>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487" name="Line 236"/>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488" name="Line 237"/>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0380" name="Group 238"/>
            <p:cNvGrpSpPr/>
            <p:nvPr/>
          </p:nvGrpSpPr>
          <p:grpSpPr>
            <a:xfrm>
              <a:off x="4237" y="2892"/>
              <a:ext cx="232" cy="227"/>
              <a:chOff x="3577" y="1183"/>
              <a:chExt cx="232" cy="227"/>
            </a:xfrm>
          </p:grpSpPr>
          <p:grpSp>
            <p:nvGrpSpPr>
              <p:cNvPr id="140476" name="Group 239"/>
              <p:cNvGrpSpPr/>
              <p:nvPr/>
            </p:nvGrpSpPr>
            <p:grpSpPr>
              <a:xfrm>
                <a:off x="3577" y="1183"/>
                <a:ext cx="232" cy="227"/>
                <a:chOff x="3577" y="1183"/>
                <a:chExt cx="232" cy="227"/>
              </a:xfrm>
            </p:grpSpPr>
            <p:sp>
              <p:nvSpPr>
                <p:cNvPr id="140481" name="Oval 240"/>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82" name="Oval 241"/>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83" name="Line 242"/>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477" name="Line 243"/>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478" name="Line 244"/>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479" name="Line 245"/>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480" name="Line 246"/>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0381" name="Group 247"/>
            <p:cNvGrpSpPr/>
            <p:nvPr/>
          </p:nvGrpSpPr>
          <p:grpSpPr>
            <a:xfrm>
              <a:off x="4237" y="3165"/>
              <a:ext cx="232" cy="227"/>
              <a:chOff x="3577" y="1183"/>
              <a:chExt cx="232" cy="227"/>
            </a:xfrm>
          </p:grpSpPr>
          <p:grpSp>
            <p:nvGrpSpPr>
              <p:cNvPr id="140468" name="Group 248"/>
              <p:cNvGrpSpPr/>
              <p:nvPr/>
            </p:nvGrpSpPr>
            <p:grpSpPr>
              <a:xfrm>
                <a:off x="3577" y="1183"/>
                <a:ext cx="232" cy="227"/>
                <a:chOff x="3577" y="1183"/>
                <a:chExt cx="232" cy="227"/>
              </a:xfrm>
            </p:grpSpPr>
            <p:sp>
              <p:nvSpPr>
                <p:cNvPr id="140473" name="Oval 249"/>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74" name="Oval 250"/>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75" name="Line 251"/>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469" name="Line 252"/>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470" name="Line 253"/>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471" name="Line 254"/>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472" name="Line 255"/>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0382" name="Group 256"/>
            <p:cNvGrpSpPr/>
            <p:nvPr/>
          </p:nvGrpSpPr>
          <p:grpSpPr>
            <a:xfrm>
              <a:off x="3974" y="3441"/>
              <a:ext cx="232" cy="227"/>
              <a:chOff x="3577" y="1183"/>
              <a:chExt cx="232" cy="227"/>
            </a:xfrm>
          </p:grpSpPr>
          <p:grpSp>
            <p:nvGrpSpPr>
              <p:cNvPr id="140460" name="Group 257"/>
              <p:cNvGrpSpPr/>
              <p:nvPr/>
            </p:nvGrpSpPr>
            <p:grpSpPr>
              <a:xfrm>
                <a:off x="3577" y="1183"/>
                <a:ext cx="232" cy="227"/>
                <a:chOff x="3577" y="1183"/>
                <a:chExt cx="232" cy="227"/>
              </a:xfrm>
            </p:grpSpPr>
            <p:sp>
              <p:nvSpPr>
                <p:cNvPr id="140465" name="Oval 258"/>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66" name="Oval 259"/>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67" name="Line 260"/>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461" name="Line 261"/>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462" name="Line 262"/>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463" name="Line 263"/>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464" name="Line 264"/>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0383" name="Group 265"/>
            <p:cNvGrpSpPr/>
            <p:nvPr/>
          </p:nvGrpSpPr>
          <p:grpSpPr>
            <a:xfrm>
              <a:off x="3448" y="3436"/>
              <a:ext cx="232" cy="227"/>
              <a:chOff x="3577" y="1183"/>
              <a:chExt cx="232" cy="227"/>
            </a:xfrm>
          </p:grpSpPr>
          <p:grpSp>
            <p:nvGrpSpPr>
              <p:cNvPr id="140452" name="Group 266"/>
              <p:cNvGrpSpPr/>
              <p:nvPr/>
            </p:nvGrpSpPr>
            <p:grpSpPr>
              <a:xfrm>
                <a:off x="3577" y="1183"/>
                <a:ext cx="232" cy="227"/>
                <a:chOff x="3577" y="1183"/>
                <a:chExt cx="232" cy="227"/>
              </a:xfrm>
            </p:grpSpPr>
            <p:sp>
              <p:nvSpPr>
                <p:cNvPr id="140457" name="Oval 267"/>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58" name="Oval 268"/>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59" name="Line 269"/>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453" name="Line 270"/>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454" name="Line 271"/>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455" name="Line 272"/>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456" name="Line 273"/>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0384" name="Group 274"/>
            <p:cNvGrpSpPr/>
            <p:nvPr/>
          </p:nvGrpSpPr>
          <p:grpSpPr>
            <a:xfrm>
              <a:off x="3709" y="3170"/>
              <a:ext cx="232" cy="227"/>
              <a:chOff x="3577" y="1183"/>
              <a:chExt cx="232" cy="227"/>
            </a:xfrm>
          </p:grpSpPr>
          <p:grpSp>
            <p:nvGrpSpPr>
              <p:cNvPr id="140444" name="Group 275"/>
              <p:cNvGrpSpPr/>
              <p:nvPr/>
            </p:nvGrpSpPr>
            <p:grpSpPr>
              <a:xfrm>
                <a:off x="3577" y="1183"/>
                <a:ext cx="232" cy="227"/>
                <a:chOff x="3577" y="1183"/>
                <a:chExt cx="232" cy="227"/>
              </a:xfrm>
            </p:grpSpPr>
            <p:sp>
              <p:nvSpPr>
                <p:cNvPr id="140449" name="Oval 276"/>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50" name="Oval 277"/>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51" name="Line 278"/>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0445" name="Line 279"/>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0446" name="Line 280"/>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0447" name="Line 281"/>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0448" name="Line 282"/>
              <p:cNvSpPr/>
              <p:nvPr/>
            </p:nvSpPr>
            <p:spPr>
              <a:xfrm>
                <a:off x="3622" y="1287"/>
                <a:ext cx="80" cy="78"/>
              </a:xfrm>
              <a:prstGeom prst="line">
                <a:avLst/>
              </a:prstGeom>
              <a:ln w="19050" cap="flat" cmpd="sng">
                <a:solidFill>
                  <a:srgbClr val="FF0066"/>
                </a:solidFill>
                <a:prstDash val="solid"/>
                <a:headEnd type="none" w="med" len="med"/>
                <a:tailEnd type="none" w="med" len="med"/>
              </a:ln>
            </p:spPr>
          </p:sp>
        </p:grpSp>
        <p:sp>
          <p:nvSpPr>
            <p:cNvPr id="140385" name="Rectangle 283"/>
            <p:cNvSpPr/>
            <p:nvPr/>
          </p:nvSpPr>
          <p:spPr>
            <a:xfrm>
              <a:off x="4853" y="2754"/>
              <a:ext cx="180" cy="22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86" name="AutoShape 284"/>
            <p:cNvSpPr/>
            <p:nvPr/>
          </p:nvSpPr>
          <p:spPr>
            <a:xfrm flipV="1">
              <a:off x="4893" y="2778"/>
              <a:ext cx="100" cy="64"/>
            </a:xfrm>
            <a:prstGeom prst="triangle">
              <a:avLst>
                <a:gd name="adj" fmla="val 50000"/>
              </a:avLst>
            </a:prstGeom>
            <a:noFill/>
            <a:ln w="1905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87" name="Text Box 285"/>
            <p:cNvSpPr txBox="1"/>
            <p:nvPr/>
          </p:nvSpPr>
          <p:spPr>
            <a:xfrm>
              <a:off x="4807" y="2801"/>
              <a:ext cx="272" cy="19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400" b="1" dirty="0">
                  <a:solidFill>
                    <a:srgbClr val="0033CC"/>
                  </a:solidFill>
                </a:rPr>
                <a:t>EN</a:t>
              </a:r>
            </a:p>
          </p:txBody>
        </p:sp>
        <p:sp>
          <p:nvSpPr>
            <p:cNvPr id="140388" name="Line 286"/>
            <p:cNvSpPr/>
            <p:nvPr/>
          </p:nvSpPr>
          <p:spPr>
            <a:xfrm>
              <a:off x="5037" y="2862"/>
              <a:ext cx="168" cy="0"/>
            </a:xfrm>
            <a:prstGeom prst="line">
              <a:avLst/>
            </a:prstGeom>
            <a:ln w="28575" cap="flat" cmpd="sng">
              <a:solidFill>
                <a:srgbClr val="0033CC"/>
              </a:solidFill>
              <a:prstDash val="solid"/>
              <a:headEnd type="none" w="med" len="med"/>
              <a:tailEnd type="none" w="med" len="med"/>
            </a:ln>
          </p:spPr>
        </p:sp>
        <p:sp>
          <p:nvSpPr>
            <p:cNvPr id="140389" name="Oval 287"/>
            <p:cNvSpPr/>
            <p:nvPr/>
          </p:nvSpPr>
          <p:spPr>
            <a:xfrm rot="5400000" flipH="1" flipV="1">
              <a:off x="5201" y="2837"/>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90" name="Oval 288"/>
            <p:cNvSpPr/>
            <p:nvPr/>
          </p:nvSpPr>
          <p:spPr>
            <a:xfrm rot="5400000" flipH="1" flipV="1">
              <a:off x="4804" y="2874"/>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91" name="Line 289"/>
            <p:cNvSpPr/>
            <p:nvPr/>
          </p:nvSpPr>
          <p:spPr>
            <a:xfrm flipH="1">
              <a:off x="4728" y="2897"/>
              <a:ext cx="75" cy="0"/>
            </a:xfrm>
            <a:prstGeom prst="line">
              <a:avLst/>
            </a:prstGeom>
            <a:ln w="28575" cap="flat" cmpd="sng">
              <a:solidFill>
                <a:srgbClr val="0033CC"/>
              </a:solidFill>
              <a:prstDash val="solid"/>
              <a:headEnd type="none" w="med" len="med"/>
              <a:tailEnd type="none" w="med" len="med"/>
            </a:ln>
          </p:spPr>
        </p:sp>
        <p:sp>
          <p:nvSpPr>
            <p:cNvPr id="140392" name="Text Box 290"/>
            <p:cNvSpPr txBox="1"/>
            <p:nvPr/>
          </p:nvSpPr>
          <p:spPr>
            <a:xfrm>
              <a:off x="5131" y="263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FF0066"/>
                  </a:solidFill>
                </a:rPr>
                <a:t>D</a:t>
              </a:r>
              <a:r>
                <a:rPr lang="en-US" altLang="zh-CN" sz="1800" b="1" baseline="-25000" dirty="0">
                  <a:solidFill>
                    <a:srgbClr val="FF0066"/>
                  </a:solidFill>
                </a:rPr>
                <a:t>3</a:t>
              </a:r>
              <a:endParaRPr lang="en-US" altLang="zh-CN" sz="1800" b="1" i="1" dirty="0">
                <a:solidFill>
                  <a:srgbClr val="FF0066"/>
                </a:solidFill>
              </a:endParaRPr>
            </a:p>
          </p:txBody>
        </p:sp>
        <p:sp>
          <p:nvSpPr>
            <p:cNvPr id="140393" name="Rectangle 291"/>
            <p:cNvSpPr/>
            <p:nvPr/>
          </p:nvSpPr>
          <p:spPr>
            <a:xfrm>
              <a:off x="4853" y="3034"/>
              <a:ext cx="180" cy="22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94" name="AutoShape 292"/>
            <p:cNvSpPr/>
            <p:nvPr/>
          </p:nvSpPr>
          <p:spPr>
            <a:xfrm flipV="1">
              <a:off x="4893" y="3058"/>
              <a:ext cx="100" cy="64"/>
            </a:xfrm>
            <a:prstGeom prst="triangle">
              <a:avLst>
                <a:gd name="adj" fmla="val 50000"/>
              </a:avLst>
            </a:prstGeom>
            <a:noFill/>
            <a:ln w="1905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95" name="Text Box 293"/>
            <p:cNvSpPr txBox="1"/>
            <p:nvPr/>
          </p:nvSpPr>
          <p:spPr>
            <a:xfrm>
              <a:off x="4807" y="3081"/>
              <a:ext cx="272" cy="19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400" b="1" dirty="0">
                  <a:solidFill>
                    <a:srgbClr val="0033CC"/>
                  </a:solidFill>
                </a:rPr>
                <a:t>EN</a:t>
              </a:r>
            </a:p>
          </p:txBody>
        </p:sp>
        <p:sp>
          <p:nvSpPr>
            <p:cNvPr id="140396" name="Line 294"/>
            <p:cNvSpPr/>
            <p:nvPr/>
          </p:nvSpPr>
          <p:spPr>
            <a:xfrm>
              <a:off x="5037" y="3142"/>
              <a:ext cx="168" cy="0"/>
            </a:xfrm>
            <a:prstGeom prst="line">
              <a:avLst/>
            </a:prstGeom>
            <a:ln w="28575" cap="flat" cmpd="sng">
              <a:solidFill>
                <a:srgbClr val="0033CC"/>
              </a:solidFill>
              <a:prstDash val="solid"/>
              <a:headEnd type="none" w="med" len="med"/>
              <a:tailEnd type="none" w="med" len="med"/>
            </a:ln>
          </p:spPr>
        </p:sp>
        <p:sp>
          <p:nvSpPr>
            <p:cNvPr id="140397" name="Oval 295"/>
            <p:cNvSpPr/>
            <p:nvPr/>
          </p:nvSpPr>
          <p:spPr>
            <a:xfrm rot="5400000" flipH="1" flipV="1">
              <a:off x="5201" y="3117"/>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98" name="Oval 296"/>
            <p:cNvSpPr/>
            <p:nvPr/>
          </p:nvSpPr>
          <p:spPr>
            <a:xfrm rot="5400000" flipH="1" flipV="1">
              <a:off x="4804" y="3154"/>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399" name="Line 297"/>
            <p:cNvSpPr/>
            <p:nvPr/>
          </p:nvSpPr>
          <p:spPr>
            <a:xfrm flipH="1">
              <a:off x="4728" y="3177"/>
              <a:ext cx="75" cy="0"/>
            </a:xfrm>
            <a:prstGeom prst="line">
              <a:avLst/>
            </a:prstGeom>
            <a:ln w="28575" cap="flat" cmpd="sng">
              <a:solidFill>
                <a:srgbClr val="0033CC"/>
              </a:solidFill>
              <a:prstDash val="solid"/>
              <a:headEnd type="none" w="med" len="med"/>
              <a:tailEnd type="none" w="med" len="med"/>
            </a:ln>
          </p:spPr>
        </p:sp>
        <p:sp>
          <p:nvSpPr>
            <p:cNvPr id="140400" name="Oval 298"/>
            <p:cNvSpPr/>
            <p:nvPr/>
          </p:nvSpPr>
          <p:spPr>
            <a:xfrm>
              <a:off x="4710" y="3157"/>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01" name="Text Box 299"/>
            <p:cNvSpPr txBox="1"/>
            <p:nvPr/>
          </p:nvSpPr>
          <p:spPr>
            <a:xfrm>
              <a:off x="5131" y="291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FF0066"/>
                  </a:solidFill>
                </a:rPr>
                <a:t>D</a:t>
              </a:r>
              <a:r>
                <a:rPr lang="en-US" altLang="zh-CN" sz="1800" b="1" baseline="-25000" dirty="0">
                  <a:solidFill>
                    <a:srgbClr val="FF0066"/>
                  </a:solidFill>
                </a:rPr>
                <a:t>2</a:t>
              </a:r>
              <a:endParaRPr lang="en-US" altLang="zh-CN" sz="1800" b="1" i="1" dirty="0">
                <a:solidFill>
                  <a:srgbClr val="FF0066"/>
                </a:solidFill>
              </a:endParaRPr>
            </a:p>
          </p:txBody>
        </p:sp>
        <p:sp>
          <p:nvSpPr>
            <p:cNvPr id="140402" name="Rectangle 300"/>
            <p:cNvSpPr/>
            <p:nvPr/>
          </p:nvSpPr>
          <p:spPr>
            <a:xfrm>
              <a:off x="4853" y="3314"/>
              <a:ext cx="180" cy="22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03" name="AutoShape 301"/>
            <p:cNvSpPr/>
            <p:nvPr/>
          </p:nvSpPr>
          <p:spPr>
            <a:xfrm flipV="1">
              <a:off x="4893" y="3338"/>
              <a:ext cx="100" cy="64"/>
            </a:xfrm>
            <a:prstGeom prst="triangle">
              <a:avLst>
                <a:gd name="adj" fmla="val 50000"/>
              </a:avLst>
            </a:prstGeom>
            <a:noFill/>
            <a:ln w="1905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04" name="Text Box 302"/>
            <p:cNvSpPr txBox="1"/>
            <p:nvPr/>
          </p:nvSpPr>
          <p:spPr>
            <a:xfrm>
              <a:off x="4807" y="3361"/>
              <a:ext cx="272" cy="19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400" b="1" dirty="0">
                  <a:solidFill>
                    <a:srgbClr val="0033CC"/>
                  </a:solidFill>
                </a:rPr>
                <a:t>EN</a:t>
              </a:r>
            </a:p>
          </p:txBody>
        </p:sp>
        <p:sp>
          <p:nvSpPr>
            <p:cNvPr id="140405" name="Line 303"/>
            <p:cNvSpPr/>
            <p:nvPr/>
          </p:nvSpPr>
          <p:spPr>
            <a:xfrm>
              <a:off x="5037" y="3422"/>
              <a:ext cx="168" cy="0"/>
            </a:xfrm>
            <a:prstGeom prst="line">
              <a:avLst/>
            </a:prstGeom>
            <a:ln w="28575" cap="flat" cmpd="sng">
              <a:solidFill>
                <a:srgbClr val="0033CC"/>
              </a:solidFill>
              <a:prstDash val="solid"/>
              <a:headEnd type="none" w="med" len="med"/>
              <a:tailEnd type="none" w="med" len="med"/>
            </a:ln>
          </p:spPr>
        </p:sp>
        <p:sp>
          <p:nvSpPr>
            <p:cNvPr id="140406" name="Oval 304"/>
            <p:cNvSpPr/>
            <p:nvPr/>
          </p:nvSpPr>
          <p:spPr>
            <a:xfrm rot="5400000" flipH="1" flipV="1">
              <a:off x="5201" y="3397"/>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07" name="Oval 305"/>
            <p:cNvSpPr/>
            <p:nvPr/>
          </p:nvSpPr>
          <p:spPr>
            <a:xfrm rot="5400000" flipH="1" flipV="1">
              <a:off x="4804" y="3434"/>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08" name="Line 306"/>
            <p:cNvSpPr/>
            <p:nvPr/>
          </p:nvSpPr>
          <p:spPr>
            <a:xfrm flipH="1">
              <a:off x="4728" y="3457"/>
              <a:ext cx="75" cy="0"/>
            </a:xfrm>
            <a:prstGeom prst="line">
              <a:avLst/>
            </a:prstGeom>
            <a:ln w="28575" cap="flat" cmpd="sng">
              <a:solidFill>
                <a:srgbClr val="0033CC"/>
              </a:solidFill>
              <a:prstDash val="solid"/>
              <a:headEnd type="none" w="med" len="med"/>
              <a:tailEnd type="none" w="med" len="med"/>
            </a:ln>
          </p:spPr>
        </p:sp>
        <p:sp>
          <p:nvSpPr>
            <p:cNvPr id="140409" name="Oval 307"/>
            <p:cNvSpPr/>
            <p:nvPr/>
          </p:nvSpPr>
          <p:spPr>
            <a:xfrm>
              <a:off x="4710" y="3437"/>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10" name="Text Box 308"/>
            <p:cNvSpPr txBox="1"/>
            <p:nvPr/>
          </p:nvSpPr>
          <p:spPr>
            <a:xfrm>
              <a:off x="5131" y="319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FF0066"/>
                  </a:solidFill>
                </a:rPr>
                <a:t>D</a:t>
              </a:r>
              <a:r>
                <a:rPr lang="en-US" altLang="zh-CN" sz="1800" b="1" baseline="-25000" dirty="0">
                  <a:solidFill>
                    <a:srgbClr val="FF0066"/>
                  </a:solidFill>
                </a:rPr>
                <a:t>1</a:t>
              </a:r>
              <a:endParaRPr lang="en-US" altLang="zh-CN" sz="1800" b="1" i="1" dirty="0">
                <a:solidFill>
                  <a:srgbClr val="FF0066"/>
                </a:solidFill>
              </a:endParaRPr>
            </a:p>
          </p:txBody>
        </p:sp>
        <p:sp>
          <p:nvSpPr>
            <p:cNvPr id="140411" name="Rectangle 309"/>
            <p:cNvSpPr/>
            <p:nvPr/>
          </p:nvSpPr>
          <p:spPr>
            <a:xfrm>
              <a:off x="4853" y="3594"/>
              <a:ext cx="180" cy="22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12" name="AutoShape 310"/>
            <p:cNvSpPr/>
            <p:nvPr/>
          </p:nvSpPr>
          <p:spPr>
            <a:xfrm flipV="1">
              <a:off x="4893" y="3618"/>
              <a:ext cx="100" cy="64"/>
            </a:xfrm>
            <a:prstGeom prst="triangle">
              <a:avLst>
                <a:gd name="adj" fmla="val 50000"/>
              </a:avLst>
            </a:prstGeom>
            <a:noFill/>
            <a:ln w="1905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13" name="Text Box 311"/>
            <p:cNvSpPr txBox="1"/>
            <p:nvPr/>
          </p:nvSpPr>
          <p:spPr>
            <a:xfrm>
              <a:off x="4807" y="3641"/>
              <a:ext cx="272" cy="19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400" b="1" dirty="0">
                  <a:solidFill>
                    <a:srgbClr val="0033CC"/>
                  </a:solidFill>
                </a:rPr>
                <a:t>EN</a:t>
              </a:r>
            </a:p>
          </p:txBody>
        </p:sp>
        <p:sp>
          <p:nvSpPr>
            <p:cNvPr id="140414" name="Line 312"/>
            <p:cNvSpPr/>
            <p:nvPr/>
          </p:nvSpPr>
          <p:spPr>
            <a:xfrm>
              <a:off x="5037" y="3702"/>
              <a:ext cx="168" cy="0"/>
            </a:xfrm>
            <a:prstGeom prst="line">
              <a:avLst/>
            </a:prstGeom>
            <a:ln w="28575" cap="flat" cmpd="sng">
              <a:solidFill>
                <a:srgbClr val="0033CC"/>
              </a:solidFill>
              <a:prstDash val="solid"/>
              <a:headEnd type="none" w="med" len="med"/>
              <a:tailEnd type="none" w="med" len="med"/>
            </a:ln>
          </p:spPr>
        </p:sp>
        <p:sp>
          <p:nvSpPr>
            <p:cNvPr id="140415" name="Oval 313"/>
            <p:cNvSpPr/>
            <p:nvPr/>
          </p:nvSpPr>
          <p:spPr>
            <a:xfrm rot="5400000" flipH="1" flipV="1">
              <a:off x="5201" y="3677"/>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16" name="Oval 314"/>
            <p:cNvSpPr/>
            <p:nvPr/>
          </p:nvSpPr>
          <p:spPr>
            <a:xfrm rot="5400000" flipH="1" flipV="1">
              <a:off x="4804" y="3714"/>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17" name="Line 315"/>
            <p:cNvSpPr/>
            <p:nvPr/>
          </p:nvSpPr>
          <p:spPr>
            <a:xfrm flipH="1">
              <a:off x="4728" y="3737"/>
              <a:ext cx="75" cy="0"/>
            </a:xfrm>
            <a:prstGeom prst="line">
              <a:avLst/>
            </a:prstGeom>
            <a:ln w="28575" cap="flat" cmpd="sng">
              <a:solidFill>
                <a:srgbClr val="0033CC"/>
              </a:solidFill>
              <a:prstDash val="solid"/>
              <a:headEnd type="none" w="med" len="med"/>
              <a:tailEnd type="none" w="med" len="med"/>
            </a:ln>
          </p:spPr>
        </p:sp>
        <p:sp>
          <p:nvSpPr>
            <p:cNvPr id="140418" name="Oval 316"/>
            <p:cNvSpPr/>
            <p:nvPr/>
          </p:nvSpPr>
          <p:spPr>
            <a:xfrm>
              <a:off x="4710" y="3717"/>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419" name="Text Box 317"/>
            <p:cNvSpPr txBox="1"/>
            <p:nvPr/>
          </p:nvSpPr>
          <p:spPr>
            <a:xfrm>
              <a:off x="5131" y="347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FF0066"/>
                  </a:solidFill>
                </a:rPr>
                <a:t>D</a:t>
              </a:r>
              <a:r>
                <a:rPr lang="en-US" altLang="zh-CN" sz="1800" b="1" baseline="-25000" dirty="0">
                  <a:solidFill>
                    <a:srgbClr val="FF0066"/>
                  </a:solidFill>
                </a:rPr>
                <a:t>0</a:t>
              </a:r>
              <a:endParaRPr lang="en-US" altLang="zh-CN" sz="1800" b="1" i="1" dirty="0">
                <a:solidFill>
                  <a:srgbClr val="FF0066"/>
                </a:solidFill>
              </a:endParaRPr>
            </a:p>
          </p:txBody>
        </p:sp>
        <p:sp>
          <p:nvSpPr>
            <p:cNvPr id="140420" name="Line 318"/>
            <p:cNvSpPr/>
            <p:nvPr/>
          </p:nvSpPr>
          <p:spPr>
            <a:xfrm>
              <a:off x="4729" y="2894"/>
              <a:ext cx="0" cy="1004"/>
            </a:xfrm>
            <a:prstGeom prst="line">
              <a:avLst/>
            </a:prstGeom>
            <a:ln w="28575" cap="flat" cmpd="sng">
              <a:solidFill>
                <a:srgbClr val="0033CC"/>
              </a:solidFill>
              <a:prstDash val="solid"/>
              <a:headEnd type="none" w="med" len="med"/>
              <a:tailEnd type="none" w="med" len="med"/>
            </a:ln>
          </p:spPr>
        </p:sp>
        <p:sp>
          <p:nvSpPr>
            <p:cNvPr id="140421" name="Oval 319"/>
            <p:cNvSpPr/>
            <p:nvPr/>
          </p:nvSpPr>
          <p:spPr>
            <a:xfrm rot="5400000" flipH="1" flipV="1">
              <a:off x="4708" y="3902"/>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40422" name="Group 320"/>
            <p:cNvGrpSpPr/>
            <p:nvPr/>
          </p:nvGrpSpPr>
          <p:grpSpPr>
            <a:xfrm>
              <a:off x="4471" y="2563"/>
              <a:ext cx="268" cy="274"/>
              <a:chOff x="4366" y="2485"/>
              <a:chExt cx="268" cy="274"/>
            </a:xfrm>
          </p:grpSpPr>
          <p:sp>
            <p:nvSpPr>
              <p:cNvPr id="140442" name="Text Box 321"/>
              <p:cNvSpPr txBox="1"/>
              <p:nvPr/>
            </p:nvSpPr>
            <p:spPr>
              <a:xfrm>
                <a:off x="4366" y="252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D</a:t>
                </a:r>
                <a:r>
                  <a:rPr lang="en-US" altLang="zh-CN" sz="1800" b="1" baseline="-25000" dirty="0">
                    <a:solidFill>
                      <a:srgbClr val="0033CC"/>
                    </a:solidFill>
                  </a:rPr>
                  <a:t>3</a:t>
                </a:r>
                <a:endParaRPr lang="en-US" altLang="zh-CN" sz="1800" b="1" i="1" dirty="0">
                  <a:solidFill>
                    <a:srgbClr val="0033CC"/>
                  </a:solidFill>
                </a:endParaRPr>
              </a:p>
            </p:txBody>
          </p:sp>
          <p:sp>
            <p:nvSpPr>
              <p:cNvPr id="140443" name="Text Box 322"/>
              <p:cNvSpPr txBox="1"/>
              <p:nvPr/>
            </p:nvSpPr>
            <p:spPr>
              <a:xfrm>
                <a:off x="4466" y="2485"/>
                <a:ext cx="1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sym typeface="Symbol" panose="05050102010706020507" pitchFamily="18" charset="2"/>
                  </a:rPr>
                  <a:t></a:t>
                </a:r>
                <a:endParaRPr lang="en-US" altLang="zh-CN" sz="1800" b="1" dirty="0">
                  <a:solidFill>
                    <a:srgbClr val="0033CC"/>
                  </a:solidFill>
                </a:endParaRPr>
              </a:p>
            </p:txBody>
          </p:sp>
        </p:grpSp>
        <p:grpSp>
          <p:nvGrpSpPr>
            <p:cNvPr id="140423" name="Group 323"/>
            <p:cNvGrpSpPr/>
            <p:nvPr/>
          </p:nvGrpSpPr>
          <p:grpSpPr>
            <a:xfrm>
              <a:off x="4471" y="2831"/>
              <a:ext cx="268" cy="274"/>
              <a:chOff x="4366" y="2485"/>
              <a:chExt cx="268" cy="274"/>
            </a:xfrm>
          </p:grpSpPr>
          <p:sp>
            <p:nvSpPr>
              <p:cNvPr id="140440" name="Text Box 324"/>
              <p:cNvSpPr txBox="1"/>
              <p:nvPr/>
            </p:nvSpPr>
            <p:spPr>
              <a:xfrm>
                <a:off x="4366" y="252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D</a:t>
                </a:r>
                <a:r>
                  <a:rPr lang="en-US" altLang="zh-CN" sz="1800" b="1" baseline="-25000" dirty="0">
                    <a:solidFill>
                      <a:srgbClr val="0033CC"/>
                    </a:solidFill>
                  </a:rPr>
                  <a:t>2</a:t>
                </a:r>
                <a:endParaRPr lang="en-US" altLang="zh-CN" sz="1800" b="1" i="1" dirty="0">
                  <a:solidFill>
                    <a:srgbClr val="0033CC"/>
                  </a:solidFill>
                </a:endParaRPr>
              </a:p>
            </p:txBody>
          </p:sp>
          <p:sp>
            <p:nvSpPr>
              <p:cNvPr id="140441" name="Text Box 325"/>
              <p:cNvSpPr txBox="1"/>
              <p:nvPr/>
            </p:nvSpPr>
            <p:spPr>
              <a:xfrm>
                <a:off x="4466" y="2485"/>
                <a:ext cx="1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sym typeface="Symbol" panose="05050102010706020507" pitchFamily="18" charset="2"/>
                  </a:rPr>
                  <a:t></a:t>
                </a:r>
              </a:p>
            </p:txBody>
          </p:sp>
        </p:grpSp>
        <p:grpSp>
          <p:nvGrpSpPr>
            <p:cNvPr id="140424" name="Group 326"/>
            <p:cNvGrpSpPr/>
            <p:nvPr/>
          </p:nvGrpSpPr>
          <p:grpSpPr>
            <a:xfrm>
              <a:off x="4471" y="3115"/>
              <a:ext cx="268" cy="274"/>
              <a:chOff x="4366" y="2485"/>
              <a:chExt cx="268" cy="274"/>
            </a:xfrm>
          </p:grpSpPr>
          <p:sp>
            <p:nvSpPr>
              <p:cNvPr id="140438" name="Text Box 327"/>
              <p:cNvSpPr txBox="1"/>
              <p:nvPr/>
            </p:nvSpPr>
            <p:spPr>
              <a:xfrm>
                <a:off x="4366" y="252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D</a:t>
                </a:r>
                <a:r>
                  <a:rPr lang="en-US" altLang="zh-CN" sz="1800" b="1" baseline="-25000" dirty="0">
                    <a:solidFill>
                      <a:srgbClr val="0033CC"/>
                    </a:solidFill>
                  </a:rPr>
                  <a:t>1</a:t>
                </a:r>
                <a:endParaRPr lang="en-US" altLang="zh-CN" sz="1800" b="1" i="1" dirty="0">
                  <a:solidFill>
                    <a:srgbClr val="0033CC"/>
                  </a:solidFill>
                </a:endParaRPr>
              </a:p>
            </p:txBody>
          </p:sp>
          <p:sp>
            <p:nvSpPr>
              <p:cNvPr id="140439" name="Text Box 328"/>
              <p:cNvSpPr txBox="1"/>
              <p:nvPr/>
            </p:nvSpPr>
            <p:spPr>
              <a:xfrm>
                <a:off x="4466" y="2485"/>
                <a:ext cx="1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sym typeface="Symbol" panose="05050102010706020507" pitchFamily="18" charset="2"/>
                  </a:rPr>
                  <a:t></a:t>
                </a:r>
              </a:p>
            </p:txBody>
          </p:sp>
        </p:grpSp>
        <p:grpSp>
          <p:nvGrpSpPr>
            <p:cNvPr id="140425" name="Group 329"/>
            <p:cNvGrpSpPr/>
            <p:nvPr/>
          </p:nvGrpSpPr>
          <p:grpSpPr>
            <a:xfrm>
              <a:off x="4471" y="3379"/>
              <a:ext cx="268" cy="274"/>
              <a:chOff x="4366" y="2485"/>
              <a:chExt cx="268" cy="274"/>
            </a:xfrm>
          </p:grpSpPr>
          <p:sp>
            <p:nvSpPr>
              <p:cNvPr id="140436" name="Text Box 330"/>
              <p:cNvSpPr txBox="1"/>
              <p:nvPr/>
            </p:nvSpPr>
            <p:spPr>
              <a:xfrm>
                <a:off x="4366" y="252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D</a:t>
                </a:r>
                <a:r>
                  <a:rPr lang="en-US" altLang="zh-CN" sz="1800" b="1" baseline="-25000" dirty="0">
                    <a:solidFill>
                      <a:srgbClr val="0033CC"/>
                    </a:solidFill>
                  </a:rPr>
                  <a:t>0</a:t>
                </a:r>
                <a:endParaRPr lang="en-US" altLang="zh-CN" sz="1800" b="1" i="1" dirty="0">
                  <a:solidFill>
                    <a:srgbClr val="0033CC"/>
                  </a:solidFill>
                </a:endParaRPr>
              </a:p>
            </p:txBody>
          </p:sp>
          <p:sp>
            <p:nvSpPr>
              <p:cNvPr id="140437" name="Text Box 331"/>
              <p:cNvSpPr txBox="1"/>
              <p:nvPr/>
            </p:nvSpPr>
            <p:spPr>
              <a:xfrm>
                <a:off x="4466" y="2485"/>
                <a:ext cx="1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sym typeface="Symbol" panose="05050102010706020507" pitchFamily="18" charset="2"/>
                  </a:rPr>
                  <a:t></a:t>
                </a:r>
              </a:p>
            </p:txBody>
          </p:sp>
        </p:grpSp>
        <p:grpSp>
          <p:nvGrpSpPr>
            <p:cNvPr id="140426" name="Group 332"/>
            <p:cNvGrpSpPr/>
            <p:nvPr/>
          </p:nvGrpSpPr>
          <p:grpSpPr>
            <a:xfrm>
              <a:off x="3604" y="2062"/>
              <a:ext cx="372" cy="371"/>
              <a:chOff x="1555" y="1860"/>
              <a:chExt cx="372" cy="371"/>
            </a:xfrm>
          </p:grpSpPr>
          <p:sp>
            <p:nvSpPr>
              <p:cNvPr id="140434" name="Text Box 333"/>
              <p:cNvSpPr txBox="1"/>
              <p:nvPr/>
            </p:nvSpPr>
            <p:spPr>
              <a:xfrm>
                <a:off x="1582" y="1860"/>
                <a:ext cx="29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W</a:t>
                </a:r>
                <a:r>
                  <a:rPr lang="en-US" altLang="zh-CN" sz="1800" b="1" baseline="-25000" dirty="0">
                    <a:solidFill>
                      <a:srgbClr val="0033CC"/>
                    </a:solidFill>
                  </a:rPr>
                  <a:t>0</a:t>
                </a:r>
                <a:endParaRPr lang="en-US" altLang="zh-CN" sz="1800" b="1" dirty="0">
                  <a:solidFill>
                    <a:srgbClr val="0033CC"/>
                  </a:solidFill>
                </a:endParaRPr>
              </a:p>
            </p:txBody>
          </p:sp>
          <p:sp>
            <p:nvSpPr>
              <p:cNvPr id="140435" name="Text Box 334"/>
              <p:cNvSpPr txBox="1"/>
              <p:nvPr/>
            </p:nvSpPr>
            <p:spPr>
              <a:xfrm>
                <a:off x="1555" y="2000"/>
                <a:ext cx="37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FF0066"/>
                    </a:solidFill>
                  </a:rPr>
                  <a:t>(</a:t>
                </a:r>
                <a:r>
                  <a:rPr lang="en-US" altLang="zh-CN" sz="1800" b="1" i="1" dirty="0">
                    <a:solidFill>
                      <a:srgbClr val="FF0066"/>
                    </a:solidFill>
                  </a:rPr>
                  <a:t>m</a:t>
                </a:r>
                <a:r>
                  <a:rPr lang="en-US" altLang="zh-CN" sz="1800" b="1" baseline="-25000" dirty="0">
                    <a:solidFill>
                      <a:srgbClr val="FF0066"/>
                    </a:solidFill>
                  </a:rPr>
                  <a:t>0</a:t>
                </a:r>
                <a:r>
                  <a:rPr lang="en-US" altLang="zh-CN" sz="1800" b="1" dirty="0">
                    <a:solidFill>
                      <a:srgbClr val="FF0066"/>
                    </a:solidFill>
                  </a:rPr>
                  <a:t>)</a:t>
                </a:r>
              </a:p>
            </p:txBody>
          </p:sp>
        </p:grpSp>
        <p:grpSp>
          <p:nvGrpSpPr>
            <p:cNvPr id="140427" name="Group 335"/>
            <p:cNvGrpSpPr/>
            <p:nvPr/>
          </p:nvGrpSpPr>
          <p:grpSpPr>
            <a:xfrm>
              <a:off x="3870" y="2062"/>
              <a:ext cx="372" cy="371"/>
              <a:chOff x="1555" y="1860"/>
              <a:chExt cx="372" cy="371"/>
            </a:xfrm>
          </p:grpSpPr>
          <p:sp>
            <p:nvSpPr>
              <p:cNvPr id="140432" name="Text Box 336"/>
              <p:cNvSpPr txBox="1"/>
              <p:nvPr/>
            </p:nvSpPr>
            <p:spPr>
              <a:xfrm>
                <a:off x="1582" y="1860"/>
                <a:ext cx="29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W</a:t>
                </a:r>
                <a:r>
                  <a:rPr lang="en-US" altLang="zh-CN" sz="1800" b="1" baseline="-25000" dirty="0">
                    <a:solidFill>
                      <a:srgbClr val="0033CC"/>
                    </a:solidFill>
                  </a:rPr>
                  <a:t>1</a:t>
                </a:r>
                <a:endParaRPr lang="en-US" altLang="zh-CN" sz="1800" b="1" dirty="0">
                  <a:solidFill>
                    <a:srgbClr val="0033CC"/>
                  </a:solidFill>
                </a:endParaRPr>
              </a:p>
            </p:txBody>
          </p:sp>
          <p:sp>
            <p:nvSpPr>
              <p:cNvPr id="140433" name="Text Box 337"/>
              <p:cNvSpPr txBox="1"/>
              <p:nvPr/>
            </p:nvSpPr>
            <p:spPr>
              <a:xfrm>
                <a:off x="1555" y="2000"/>
                <a:ext cx="37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FF0066"/>
                    </a:solidFill>
                  </a:rPr>
                  <a:t>(</a:t>
                </a:r>
                <a:r>
                  <a:rPr lang="en-US" altLang="zh-CN" sz="1800" b="1" i="1" dirty="0">
                    <a:solidFill>
                      <a:srgbClr val="FF0066"/>
                    </a:solidFill>
                  </a:rPr>
                  <a:t>m</a:t>
                </a:r>
                <a:r>
                  <a:rPr lang="en-US" altLang="zh-CN" sz="1800" b="1" baseline="-25000" dirty="0">
                    <a:solidFill>
                      <a:srgbClr val="FF0066"/>
                    </a:solidFill>
                  </a:rPr>
                  <a:t>1</a:t>
                </a:r>
                <a:r>
                  <a:rPr lang="en-US" altLang="zh-CN" sz="1800" b="1" dirty="0">
                    <a:solidFill>
                      <a:srgbClr val="FF0066"/>
                    </a:solidFill>
                  </a:rPr>
                  <a:t>)</a:t>
                </a:r>
              </a:p>
            </p:txBody>
          </p:sp>
        </p:grpSp>
        <p:sp>
          <p:nvSpPr>
            <p:cNvPr id="140428" name="Text Box 338"/>
            <p:cNvSpPr txBox="1"/>
            <p:nvPr/>
          </p:nvSpPr>
          <p:spPr>
            <a:xfrm>
              <a:off x="4162" y="2062"/>
              <a:ext cx="29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W</a:t>
              </a:r>
              <a:r>
                <a:rPr lang="en-US" altLang="zh-CN" sz="1800" b="1" baseline="-25000" dirty="0">
                  <a:solidFill>
                    <a:srgbClr val="0033CC"/>
                  </a:solidFill>
                </a:rPr>
                <a:t>2</a:t>
              </a:r>
              <a:endParaRPr lang="en-US" altLang="zh-CN" sz="1800" b="1" dirty="0">
                <a:solidFill>
                  <a:srgbClr val="0033CC"/>
                </a:solidFill>
              </a:endParaRPr>
            </a:p>
          </p:txBody>
        </p:sp>
        <p:sp>
          <p:nvSpPr>
            <p:cNvPr id="140429" name="Text Box 339"/>
            <p:cNvSpPr txBox="1"/>
            <p:nvPr/>
          </p:nvSpPr>
          <p:spPr>
            <a:xfrm>
              <a:off x="4135" y="2202"/>
              <a:ext cx="37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FF0066"/>
                  </a:solidFill>
                </a:rPr>
                <a:t>(</a:t>
              </a:r>
              <a:r>
                <a:rPr lang="en-US" altLang="zh-CN" sz="1800" b="1" i="1" dirty="0">
                  <a:solidFill>
                    <a:srgbClr val="FF0066"/>
                  </a:solidFill>
                </a:rPr>
                <a:t>m</a:t>
              </a:r>
              <a:r>
                <a:rPr lang="en-US" altLang="zh-CN" sz="1800" b="1" baseline="-25000" dirty="0">
                  <a:solidFill>
                    <a:srgbClr val="FF0066"/>
                  </a:solidFill>
                </a:rPr>
                <a:t>2</a:t>
              </a:r>
              <a:r>
                <a:rPr lang="en-US" altLang="zh-CN" sz="1800" b="1" dirty="0">
                  <a:solidFill>
                    <a:srgbClr val="FF0066"/>
                  </a:solidFill>
                </a:rPr>
                <a:t>)</a:t>
              </a:r>
            </a:p>
          </p:txBody>
        </p:sp>
        <p:sp>
          <p:nvSpPr>
            <p:cNvPr id="140430" name="Text Box 340"/>
            <p:cNvSpPr txBox="1"/>
            <p:nvPr/>
          </p:nvSpPr>
          <p:spPr>
            <a:xfrm>
              <a:off x="4427" y="2062"/>
              <a:ext cx="29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W</a:t>
              </a:r>
              <a:r>
                <a:rPr lang="en-US" altLang="zh-CN" sz="1800" b="1" baseline="-25000" dirty="0">
                  <a:solidFill>
                    <a:srgbClr val="0033CC"/>
                  </a:solidFill>
                </a:rPr>
                <a:t>3</a:t>
              </a:r>
              <a:endParaRPr lang="en-US" altLang="zh-CN" sz="1800" b="1" dirty="0">
                <a:solidFill>
                  <a:srgbClr val="0033CC"/>
                </a:solidFill>
              </a:endParaRPr>
            </a:p>
          </p:txBody>
        </p:sp>
        <p:sp>
          <p:nvSpPr>
            <p:cNvPr id="140431" name="Text Box 341"/>
            <p:cNvSpPr txBox="1"/>
            <p:nvPr/>
          </p:nvSpPr>
          <p:spPr>
            <a:xfrm>
              <a:off x="4400" y="2202"/>
              <a:ext cx="37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FF0066"/>
                  </a:solidFill>
                </a:rPr>
                <a:t>(</a:t>
              </a:r>
              <a:r>
                <a:rPr lang="en-US" altLang="zh-CN" sz="1800" b="1" i="1" dirty="0">
                  <a:solidFill>
                    <a:srgbClr val="FF0066"/>
                  </a:solidFill>
                </a:rPr>
                <a:t>m</a:t>
              </a:r>
              <a:r>
                <a:rPr lang="en-US" altLang="zh-CN" sz="1800" b="1" baseline="-25000" dirty="0">
                  <a:solidFill>
                    <a:srgbClr val="FF0066"/>
                  </a:solidFill>
                </a:rPr>
                <a:t>3</a:t>
              </a:r>
              <a:r>
                <a:rPr lang="en-US" altLang="zh-CN" sz="1800" b="1" dirty="0">
                  <a:solidFill>
                    <a:srgbClr val="FF0066"/>
                  </a:solidFill>
                </a:rPr>
                <a:t>)</a:t>
              </a:r>
            </a:p>
          </p:txBody>
        </p:sp>
      </p:grpSp>
      <p:sp>
        <p:nvSpPr>
          <p:cNvPr id="278870" name="Rectangle 342"/>
          <p:cNvSpPr/>
          <p:nvPr/>
        </p:nvSpPr>
        <p:spPr>
          <a:xfrm>
            <a:off x="5549900" y="725488"/>
            <a:ext cx="2103438" cy="2413000"/>
          </a:xfrm>
          <a:prstGeom prst="rect">
            <a:avLst/>
          </a:prstGeom>
          <a:noFill/>
          <a:ln w="28575" cap="flat" cmpd="sng">
            <a:solidFill>
              <a:srgbClr val="CC9900"/>
            </a:solidFill>
            <a:prstDash val="dash"/>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78871" name="Rectangle 343"/>
          <p:cNvSpPr/>
          <p:nvPr/>
        </p:nvSpPr>
        <p:spPr>
          <a:xfrm>
            <a:off x="4611688" y="3875088"/>
            <a:ext cx="2794000" cy="1831975"/>
          </a:xfrm>
          <a:prstGeom prst="rect">
            <a:avLst/>
          </a:prstGeom>
          <a:noFill/>
          <a:ln w="28575" cap="flat" cmpd="sng">
            <a:solidFill>
              <a:srgbClr val="CC9900"/>
            </a:solidFill>
            <a:prstDash val="dash"/>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278872" name="Group 344"/>
          <p:cNvGrpSpPr/>
          <p:nvPr/>
        </p:nvGrpSpPr>
        <p:grpSpPr>
          <a:xfrm>
            <a:off x="7600950" y="1003300"/>
            <a:ext cx="1208088" cy="2089150"/>
            <a:chOff x="4636" y="758"/>
            <a:chExt cx="761" cy="1316"/>
          </a:xfrm>
        </p:grpSpPr>
        <p:sp>
          <p:nvSpPr>
            <p:cNvPr id="140308" name="Text Box 345"/>
            <p:cNvSpPr txBox="1"/>
            <p:nvPr/>
          </p:nvSpPr>
          <p:spPr>
            <a:xfrm>
              <a:off x="4831" y="758"/>
              <a:ext cx="315" cy="984"/>
            </a:xfrm>
            <a:prstGeom prst="rect">
              <a:avLst/>
            </a:prstGeom>
            <a:solidFill>
              <a:srgbClr val="FFFFCC"/>
            </a:solidFill>
            <a:ln w="9525" cap="flat" cmpd="sng">
              <a:solidFill>
                <a:srgbClr val="99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rPr>
                <a:t>与</a:t>
              </a:r>
            </a:p>
            <a:p>
              <a:pPr marL="0" lvl="0" indent="0" eaLnBrk="1" hangingPunct="1">
                <a:spcBef>
                  <a:spcPct val="0"/>
                </a:spcBef>
                <a:buNone/>
              </a:pPr>
              <a:r>
                <a:rPr lang="zh-CN" altLang="en-US" sz="2400" b="1" dirty="0">
                  <a:solidFill>
                    <a:srgbClr val="0033CC"/>
                  </a:solidFill>
                </a:rPr>
                <a:t>门</a:t>
              </a:r>
            </a:p>
            <a:p>
              <a:pPr marL="0" lvl="0" indent="0" eaLnBrk="1" hangingPunct="1">
                <a:spcBef>
                  <a:spcPct val="0"/>
                </a:spcBef>
                <a:buNone/>
              </a:pPr>
              <a:r>
                <a:rPr lang="zh-CN" altLang="en-US" sz="2400" b="1" dirty="0">
                  <a:solidFill>
                    <a:srgbClr val="0033CC"/>
                  </a:solidFill>
                </a:rPr>
                <a:t>阵</a:t>
              </a:r>
            </a:p>
            <a:p>
              <a:pPr marL="0" lvl="0" indent="0" eaLnBrk="1" hangingPunct="1">
                <a:spcBef>
                  <a:spcPct val="0"/>
                </a:spcBef>
                <a:buNone/>
              </a:pPr>
              <a:r>
                <a:rPr lang="zh-CN" altLang="en-US" sz="2400" b="1" dirty="0">
                  <a:solidFill>
                    <a:srgbClr val="0033CC"/>
                  </a:solidFill>
                </a:rPr>
                <a:t>列</a:t>
              </a:r>
            </a:p>
          </p:txBody>
        </p:sp>
        <p:sp>
          <p:nvSpPr>
            <p:cNvPr id="140309" name="Text Box 346"/>
            <p:cNvSpPr txBox="1"/>
            <p:nvPr/>
          </p:nvSpPr>
          <p:spPr>
            <a:xfrm>
              <a:off x="4636" y="1824"/>
              <a:ext cx="761"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latin typeface="宋体" panose="02010600030101010101" pitchFamily="2" charset="-122"/>
                </a:rPr>
                <a:t>(</a:t>
              </a:r>
              <a:r>
                <a:rPr lang="zh-CN" altLang="en-US" sz="2000" b="1" dirty="0">
                  <a:solidFill>
                    <a:srgbClr val="0033CC"/>
                  </a:solidFill>
                  <a:latin typeface="宋体" panose="02010600030101010101" pitchFamily="2" charset="-122"/>
                </a:rPr>
                <a:t>译码器</a:t>
              </a:r>
              <a:r>
                <a:rPr lang="en-US" altLang="zh-CN" sz="2000" b="1" dirty="0">
                  <a:solidFill>
                    <a:srgbClr val="0033CC"/>
                  </a:solidFill>
                  <a:latin typeface="宋体" panose="02010600030101010101" pitchFamily="2" charset="-122"/>
                </a:rPr>
                <a:t>)</a:t>
              </a:r>
            </a:p>
          </p:txBody>
        </p:sp>
      </p:grpSp>
      <p:grpSp>
        <p:nvGrpSpPr>
          <p:cNvPr id="278875" name="Group 347"/>
          <p:cNvGrpSpPr/>
          <p:nvPr/>
        </p:nvGrpSpPr>
        <p:grpSpPr>
          <a:xfrm>
            <a:off x="3524250" y="4133850"/>
            <a:ext cx="1208088" cy="2054225"/>
            <a:chOff x="2068" y="2730"/>
            <a:chExt cx="761" cy="1294"/>
          </a:xfrm>
        </p:grpSpPr>
        <p:sp>
          <p:nvSpPr>
            <p:cNvPr id="140306" name="Text Box 348"/>
            <p:cNvSpPr txBox="1"/>
            <p:nvPr/>
          </p:nvSpPr>
          <p:spPr>
            <a:xfrm>
              <a:off x="2318" y="2730"/>
              <a:ext cx="315" cy="984"/>
            </a:xfrm>
            <a:prstGeom prst="rect">
              <a:avLst/>
            </a:prstGeom>
            <a:solidFill>
              <a:srgbClr val="FFFFCC"/>
            </a:solidFill>
            <a:ln w="9525" cap="flat" cmpd="sng">
              <a:solidFill>
                <a:srgbClr val="99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rPr>
                <a:t>或</a:t>
              </a:r>
            </a:p>
            <a:p>
              <a:pPr marL="0" lvl="0" indent="0" eaLnBrk="1" hangingPunct="1">
                <a:spcBef>
                  <a:spcPct val="0"/>
                </a:spcBef>
                <a:buNone/>
              </a:pPr>
              <a:r>
                <a:rPr lang="zh-CN" altLang="en-US" sz="2400" b="1" dirty="0">
                  <a:solidFill>
                    <a:srgbClr val="FF0066"/>
                  </a:solidFill>
                </a:rPr>
                <a:t>门</a:t>
              </a:r>
            </a:p>
            <a:p>
              <a:pPr marL="0" lvl="0" indent="0" eaLnBrk="1" hangingPunct="1">
                <a:spcBef>
                  <a:spcPct val="0"/>
                </a:spcBef>
                <a:buNone/>
              </a:pPr>
              <a:r>
                <a:rPr lang="zh-CN" altLang="en-US" sz="2400" b="1" dirty="0">
                  <a:solidFill>
                    <a:srgbClr val="FF0066"/>
                  </a:solidFill>
                </a:rPr>
                <a:t>阵</a:t>
              </a:r>
            </a:p>
            <a:p>
              <a:pPr marL="0" lvl="0" indent="0" eaLnBrk="1" hangingPunct="1">
                <a:spcBef>
                  <a:spcPct val="0"/>
                </a:spcBef>
                <a:buNone/>
              </a:pPr>
              <a:r>
                <a:rPr lang="zh-CN" altLang="en-US" sz="2400" b="1" dirty="0">
                  <a:solidFill>
                    <a:srgbClr val="FF0066"/>
                  </a:solidFill>
                </a:rPr>
                <a:t>列</a:t>
              </a:r>
            </a:p>
          </p:txBody>
        </p:sp>
        <p:sp>
          <p:nvSpPr>
            <p:cNvPr id="140307" name="Text Box 349"/>
            <p:cNvSpPr txBox="1"/>
            <p:nvPr/>
          </p:nvSpPr>
          <p:spPr>
            <a:xfrm>
              <a:off x="2068" y="3774"/>
              <a:ext cx="761"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latin typeface="宋体" panose="02010600030101010101" pitchFamily="2" charset="-122"/>
                </a:rPr>
                <a:t>(</a:t>
              </a:r>
              <a:r>
                <a:rPr lang="zh-CN" altLang="en-US" sz="2000" b="1" dirty="0">
                  <a:solidFill>
                    <a:srgbClr val="0033CC"/>
                  </a:solidFill>
                  <a:latin typeface="宋体" panose="02010600030101010101" pitchFamily="2" charset="-122"/>
                </a:rPr>
                <a:t>编码器</a:t>
              </a:r>
              <a:r>
                <a:rPr lang="en-US" altLang="zh-CN" sz="2000" b="1" dirty="0">
                  <a:solidFill>
                    <a:srgbClr val="0033CC"/>
                  </a:solidFill>
                  <a:latin typeface="宋体" panose="02010600030101010101" pitchFamily="2" charset="-122"/>
                </a:rPr>
                <a:t>)</a:t>
              </a:r>
            </a:p>
          </p:txBody>
        </p:sp>
      </p:grpSp>
      <p:sp>
        <p:nvSpPr>
          <p:cNvPr id="278878" name="Text Box 350"/>
          <p:cNvSpPr txBox="1"/>
          <p:nvPr/>
        </p:nvSpPr>
        <p:spPr>
          <a:xfrm>
            <a:off x="5370513" y="4768850"/>
            <a:ext cx="439737"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t>位</a:t>
            </a:r>
          </a:p>
          <a:p>
            <a:pPr marL="0" lvl="0" indent="0" eaLnBrk="1" hangingPunct="1">
              <a:spcBef>
                <a:spcPct val="0"/>
              </a:spcBef>
              <a:buNone/>
            </a:pPr>
            <a:r>
              <a:rPr lang="zh-CN" altLang="en-US" sz="2000" b="1" dirty="0"/>
              <a:t>线</a:t>
            </a:r>
          </a:p>
        </p:txBody>
      </p:sp>
      <p:sp>
        <p:nvSpPr>
          <p:cNvPr id="278879" name="Text Box 351"/>
          <p:cNvSpPr txBox="1"/>
          <p:nvPr/>
        </p:nvSpPr>
        <p:spPr>
          <a:xfrm>
            <a:off x="5280025" y="3181350"/>
            <a:ext cx="511175" cy="30480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t>字线</a:t>
            </a:r>
          </a:p>
        </p:txBody>
      </p:sp>
      <p:sp>
        <p:nvSpPr>
          <p:cNvPr id="278880" name="Text Box 352"/>
          <p:cNvSpPr txBox="1"/>
          <p:nvPr/>
        </p:nvSpPr>
        <p:spPr>
          <a:xfrm>
            <a:off x="7831138" y="3463925"/>
            <a:ext cx="779462" cy="590550"/>
          </a:xfrm>
          <a:prstGeom prst="rect">
            <a:avLst/>
          </a:prstGeom>
          <a:solidFill>
            <a:srgbClr val="CCFFFF"/>
          </a:solidFill>
          <a:ln w="9525" cap="flat" cmpd="sng">
            <a:solidFill>
              <a:srgbClr val="0033CC"/>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80000"/>
              </a:lnSpc>
              <a:spcBef>
                <a:spcPct val="0"/>
              </a:spcBef>
              <a:buNone/>
            </a:pPr>
            <a:r>
              <a:rPr lang="zh-CN" altLang="en-US" sz="2000" b="1" dirty="0">
                <a:solidFill>
                  <a:srgbClr val="996600"/>
                </a:solidFill>
              </a:rPr>
              <a:t>输出</a:t>
            </a:r>
          </a:p>
          <a:p>
            <a:pPr marL="0" lvl="0" indent="0" algn="ctr" eaLnBrk="1" hangingPunct="1">
              <a:lnSpc>
                <a:spcPct val="80000"/>
              </a:lnSpc>
              <a:spcBef>
                <a:spcPct val="0"/>
              </a:spcBef>
              <a:buNone/>
            </a:pPr>
            <a:r>
              <a:rPr lang="zh-CN" altLang="en-US" sz="2000" b="1" dirty="0">
                <a:solidFill>
                  <a:srgbClr val="996600"/>
                </a:solidFill>
              </a:rPr>
              <a:t>缓冲</a:t>
            </a:r>
          </a:p>
        </p:txBody>
      </p:sp>
      <p:graphicFrame>
        <p:nvGraphicFramePr>
          <p:cNvPr id="278881" name="Object 353"/>
          <p:cNvGraphicFramePr>
            <a:graphicFrameLocks noChangeAspect="1"/>
          </p:cNvGraphicFramePr>
          <p:nvPr/>
        </p:nvGraphicFramePr>
        <p:xfrm>
          <a:off x="7110413" y="5919788"/>
          <a:ext cx="525462" cy="384175"/>
        </p:xfrm>
        <a:graphic>
          <a:graphicData uri="http://schemas.openxmlformats.org/presentationml/2006/ole">
            <mc:AlternateContent xmlns:mc="http://schemas.openxmlformats.org/markup-compatibility/2006">
              <mc:Choice xmlns:v="urn:schemas-microsoft-com:vml" Requires="v">
                <p:oleObj spid="_x0000_s76863" r:id="rId7" imgW="147955" imgH="83820" progId="Equation.3">
                  <p:embed/>
                </p:oleObj>
              </mc:Choice>
              <mc:Fallback>
                <p:oleObj r:id="rId7" imgW="147955" imgH="83820" progId="Equation.3">
                  <p:embed/>
                  <p:pic>
                    <p:nvPicPr>
                      <p:cNvPr id="0" name="图片 3116"/>
                      <p:cNvPicPr/>
                      <p:nvPr/>
                    </p:nvPicPr>
                    <p:blipFill>
                      <a:blip r:embed="rId8">
                        <a:clrChange>
                          <a:clrFrom>
                            <a:srgbClr val="000000"/>
                          </a:clrFrom>
                          <a:clrTo>
                            <a:srgbClr val="FF0066"/>
                          </a:clrTo>
                        </a:clrChange>
                      </a:blip>
                      <a:stretch>
                        <a:fillRect/>
                      </a:stretch>
                    </p:blipFill>
                    <p:spPr>
                      <a:xfrm>
                        <a:off x="7110413" y="5919788"/>
                        <a:ext cx="525462" cy="384175"/>
                      </a:xfrm>
                      <a:prstGeom prst="rect">
                        <a:avLst/>
                      </a:prstGeom>
                      <a:solidFill>
                        <a:srgbClr val="CCFFFF"/>
                      </a:solidFill>
                      <a:ln w="9525" cap="flat" cmpd="sng">
                        <a:solidFill>
                          <a:srgbClr val="9966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78559"/>
                                        </p:tgtEl>
                                        <p:attrNameLst>
                                          <p:attrName>style.visibility</p:attrName>
                                        </p:attrNameLst>
                                      </p:cBhvr>
                                      <p:to>
                                        <p:strVal val="visible"/>
                                      </p:to>
                                    </p:set>
                                    <p:animEffect transition="in" filter="wipe(left)">
                                      <p:cBhvr>
                                        <p:cTn id="7" dur="75"/>
                                        <p:tgtEl>
                                          <p:spTgt spid="2785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78560"/>
                                        </p:tgtEl>
                                        <p:attrNameLst>
                                          <p:attrName>style.visibility</p:attrName>
                                        </p:attrNameLst>
                                      </p:cBhvr>
                                      <p:to>
                                        <p:strVal val="visible"/>
                                      </p:to>
                                    </p:set>
                                    <p:animEffect transition="in" filter="wipe(left)">
                                      <p:cBhvr>
                                        <p:cTn id="12" dur="75"/>
                                        <p:tgtEl>
                                          <p:spTgt spid="27856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8886"/>
                                        </p:tgtEl>
                                        <p:attrNameLst>
                                          <p:attrName>style.visibility</p:attrName>
                                        </p:attrNameLst>
                                      </p:cBhvr>
                                      <p:to>
                                        <p:strVal val="visible"/>
                                      </p:to>
                                    </p:set>
                                    <p:anim calcmode="lin" valueType="num">
                                      <p:cBhvr additive="base">
                                        <p:cTn id="17" dur="500" fill="hold"/>
                                        <p:tgtEl>
                                          <p:spTgt spid="278886"/>
                                        </p:tgtEl>
                                        <p:attrNameLst>
                                          <p:attrName>ppt_x</p:attrName>
                                        </p:attrNameLst>
                                      </p:cBhvr>
                                      <p:tavLst>
                                        <p:tav tm="0">
                                          <p:val>
                                            <p:strVal val="#ppt_x"/>
                                          </p:val>
                                        </p:tav>
                                        <p:tav tm="100000">
                                          <p:val>
                                            <p:strVal val="#ppt_x"/>
                                          </p:val>
                                        </p:tav>
                                      </p:tavLst>
                                    </p:anim>
                                    <p:anim calcmode="lin" valueType="num">
                                      <p:cBhvr additive="base">
                                        <p:cTn id="18" dur="500" fill="hold"/>
                                        <p:tgtEl>
                                          <p:spTgt spid="27888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iterate type="lt">
                                    <p:tmPct val="100000"/>
                                  </p:iterate>
                                  <p:childTnLst>
                                    <p:set>
                                      <p:cBhvr>
                                        <p:cTn id="22" dur="1" fill="hold">
                                          <p:stCondLst>
                                            <p:cond delay="0"/>
                                          </p:stCondLst>
                                        </p:cTn>
                                        <p:tgtEl>
                                          <p:spTgt spid="278562"/>
                                        </p:tgtEl>
                                        <p:attrNameLst>
                                          <p:attrName>style.visibility</p:attrName>
                                        </p:attrNameLst>
                                      </p:cBhvr>
                                      <p:to>
                                        <p:strVal val="visible"/>
                                      </p:to>
                                    </p:set>
                                    <p:animEffect transition="in" filter="wipe(left)">
                                      <p:cBhvr>
                                        <p:cTn id="23" dur="75"/>
                                        <p:tgtEl>
                                          <p:spTgt spid="27856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78530"/>
                                        </p:tgtEl>
                                        <p:attrNameLst>
                                          <p:attrName>style.visibility</p:attrName>
                                        </p:attrNameLst>
                                      </p:cBhvr>
                                      <p:to>
                                        <p:strVal val="visible"/>
                                      </p:to>
                                    </p:set>
                                    <p:animEffect transition="in" filter="slide(fromBottom)">
                                      <p:cBhvr>
                                        <p:cTn id="28" dur="500"/>
                                        <p:tgtEl>
                                          <p:spTgt spid="2785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type="lt">
                                    <p:tmPct val="100000"/>
                                  </p:iterate>
                                  <p:childTnLst>
                                    <p:set>
                                      <p:cBhvr>
                                        <p:cTn id="32" dur="1" fill="hold">
                                          <p:stCondLst>
                                            <p:cond delay="0"/>
                                          </p:stCondLst>
                                        </p:cTn>
                                        <p:tgtEl>
                                          <p:spTgt spid="278561"/>
                                        </p:tgtEl>
                                        <p:attrNameLst>
                                          <p:attrName>style.visibility</p:attrName>
                                        </p:attrNameLst>
                                      </p:cBhvr>
                                      <p:to>
                                        <p:strVal val="visible"/>
                                      </p:to>
                                    </p:set>
                                    <p:animEffect transition="in" filter="wipe(left)">
                                      <p:cBhvr>
                                        <p:cTn id="33" dur="75"/>
                                        <p:tgtEl>
                                          <p:spTgt spid="27856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78591"/>
                                        </p:tgtEl>
                                        <p:attrNameLst>
                                          <p:attrName>style.visibility</p:attrName>
                                        </p:attrNameLst>
                                      </p:cBhvr>
                                      <p:to>
                                        <p:strVal val="visible"/>
                                      </p:to>
                                    </p:set>
                                    <p:animEffect transition="in" filter="wipe(up)">
                                      <p:cBhvr>
                                        <p:cTn id="38" dur="500"/>
                                        <p:tgtEl>
                                          <p:spTgt spid="27859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78870"/>
                                        </p:tgtEl>
                                        <p:attrNameLst>
                                          <p:attrName>style.visibility</p:attrName>
                                        </p:attrNameLst>
                                      </p:cBhvr>
                                      <p:to>
                                        <p:strVal val="visible"/>
                                      </p:to>
                                    </p:set>
                                    <p:animEffect transition="in" filter="dissolve">
                                      <p:cBhvr>
                                        <p:cTn id="43" dur="500"/>
                                        <p:tgtEl>
                                          <p:spTgt spid="278870"/>
                                        </p:tgtEl>
                                      </p:cBhvr>
                                    </p:animEffect>
                                  </p:childTnLst>
                                </p:cTn>
                              </p:par>
                            </p:childTnLst>
                          </p:cTn>
                        </p:par>
                        <p:par>
                          <p:cTn id="44" fill="hold">
                            <p:stCondLst>
                              <p:cond delay="500"/>
                            </p:stCondLst>
                            <p:childTnLst>
                              <p:par>
                                <p:cTn id="45" presetID="12" presetClass="entr" presetSubtype="2" fill="hold" nodeType="afterEffect">
                                  <p:stCondLst>
                                    <p:cond delay="1000"/>
                                  </p:stCondLst>
                                  <p:childTnLst>
                                    <p:set>
                                      <p:cBhvr>
                                        <p:cTn id="46" dur="1" fill="hold">
                                          <p:stCondLst>
                                            <p:cond delay="0"/>
                                          </p:stCondLst>
                                        </p:cTn>
                                        <p:tgtEl>
                                          <p:spTgt spid="278872"/>
                                        </p:tgtEl>
                                        <p:attrNameLst>
                                          <p:attrName>style.visibility</p:attrName>
                                        </p:attrNameLst>
                                      </p:cBhvr>
                                      <p:to>
                                        <p:strVal val="visible"/>
                                      </p:to>
                                    </p:set>
                                    <p:animEffect transition="in" filter="slide(fromRight)">
                                      <p:cBhvr>
                                        <p:cTn id="47" dur="500"/>
                                        <p:tgtEl>
                                          <p:spTgt spid="27887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78871"/>
                                        </p:tgtEl>
                                        <p:attrNameLst>
                                          <p:attrName>style.visibility</p:attrName>
                                        </p:attrNameLst>
                                      </p:cBhvr>
                                      <p:to>
                                        <p:strVal val="visible"/>
                                      </p:to>
                                    </p:set>
                                    <p:animEffect transition="in" filter="dissolve">
                                      <p:cBhvr>
                                        <p:cTn id="52" dur="500"/>
                                        <p:tgtEl>
                                          <p:spTgt spid="278871"/>
                                        </p:tgtEl>
                                      </p:cBhvr>
                                    </p:animEffect>
                                  </p:childTnLst>
                                </p:cTn>
                              </p:par>
                            </p:childTnLst>
                          </p:cTn>
                        </p:par>
                        <p:par>
                          <p:cTn id="53" fill="hold">
                            <p:stCondLst>
                              <p:cond delay="500"/>
                            </p:stCondLst>
                            <p:childTnLst>
                              <p:par>
                                <p:cTn id="54" presetID="12" presetClass="entr" presetSubtype="8" fill="hold" nodeType="afterEffect">
                                  <p:stCondLst>
                                    <p:cond delay="1000"/>
                                  </p:stCondLst>
                                  <p:childTnLst>
                                    <p:set>
                                      <p:cBhvr>
                                        <p:cTn id="55" dur="1" fill="hold">
                                          <p:stCondLst>
                                            <p:cond delay="0"/>
                                          </p:stCondLst>
                                        </p:cTn>
                                        <p:tgtEl>
                                          <p:spTgt spid="278875"/>
                                        </p:tgtEl>
                                        <p:attrNameLst>
                                          <p:attrName>style.visibility</p:attrName>
                                        </p:attrNameLst>
                                      </p:cBhvr>
                                      <p:to>
                                        <p:strVal val="visible"/>
                                      </p:to>
                                    </p:set>
                                    <p:animEffect transition="in" filter="slide(fromLeft)">
                                      <p:cBhvr>
                                        <p:cTn id="56" dur="500"/>
                                        <p:tgtEl>
                                          <p:spTgt spid="27887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78879"/>
                                        </p:tgtEl>
                                        <p:attrNameLst>
                                          <p:attrName>style.visibility</p:attrName>
                                        </p:attrNameLst>
                                      </p:cBhvr>
                                      <p:to>
                                        <p:strVal val="visible"/>
                                      </p:to>
                                    </p:set>
                                    <p:animEffect transition="in" filter="dissolve">
                                      <p:cBhvr>
                                        <p:cTn id="61" dur="500"/>
                                        <p:tgtEl>
                                          <p:spTgt spid="278879"/>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78878"/>
                                        </p:tgtEl>
                                        <p:attrNameLst>
                                          <p:attrName>style.visibility</p:attrName>
                                        </p:attrNameLst>
                                      </p:cBhvr>
                                      <p:to>
                                        <p:strVal val="visible"/>
                                      </p:to>
                                    </p:set>
                                    <p:animEffect transition="in" filter="dissolve">
                                      <p:cBhvr>
                                        <p:cTn id="66" dur="500"/>
                                        <p:tgtEl>
                                          <p:spTgt spid="278878"/>
                                        </p:tgtEl>
                                      </p:cBhvr>
                                    </p:animEffec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nodeType="clickEffect">
                                  <p:stCondLst>
                                    <p:cond delay="0"/>
                                  </p:stCondLst>
                                  <p:childTnLst>
                                    <p:set>
                                      <p:cBhvr>
                                        <p:cTn id="70" dur="1" fill="hold">
                                          <p:stCondLst>
                                            <p:cond delay="0"/>
                                          </p:stCondLst>
                                        </p:cTn>
                                        <p:tgtEl>
                                          <p:spTgt spid="278881"/>
                                        </p:tgtEl>
                                        <p:attrNameLst>
                                          <p:attrName>style.visibility</p:attrName>
                                        </p:attrNameLst>
                                      </p:cBhvr>
                                      <p:to>
                                        <p:strVal val="visible"/>
                                      </p:to>
                                    </p:set>
                                    <p:anim calcmode="lin" valueType="num">
                                      <p:cBhvr>
                                        <p:cTn id="71" dur="500" fill="hold"/>
                                        <p:tgtEl>
                                          <p:spTgt spid="278881"/>
                                        </p:tgtEl>
                                        <p:attrNameLst>
                                          <p:attrName>ppt_w</p:attrName>
                                        </p:attrNameLst>
                                      </p:cBhvr>
                                      <p:tavLst>
                                        <p:tav tm="0">
                                          <p:val>
                                            <p:fltVal val="0"/>
                                          </p:val>
                                        </p:tav>
                                        <p:tav tm="100000">
                                          <p:val>
                                            <p:strVal val="#ppt_w"/>
                                          </p:val>
                                        </p:tav>
                                      </p:tavLst>
                                    </p:anim>
                                    <p:anim calcmode="lin" valueType="num">
                                      <p:cBhvr>
                                        <p:cTn id="72" dur="500" fill="hold"/>
                                        <p:tgtEl>
                                          <p:spTgt spid="278881"/>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grpId="0" nodeType="clickEffect">
                                  <p:stCondLst>
                                    <p:cond delay="0"/>
                                  </p:stCondLst>
                                  <p:childTnLst>
                                    <p:set>
                                      <p:cBhvr>
                                        <p:cTn id="76" dur="1" fill="hold">
                                          <p:stCondLst>
                                            <p:cond delay="0"/>
                                          </p:stCondLst>
                                        </p:cTn>
                                        <p:tgtEl>
                                          <p:spTgt spid="278880"/>
                                        </p:tgtEl>
                                        <p:attrNameLst>
                                          <p:attrName>style.visibility</p:attrName>
                                        </p:attrNameLst>
                                      </p:cBhvr>
                                      <p:to>
                                        <p:strVal val="visible"/>
                                      </p:to>
                                    </p:set>
                                    <p:anim calcmode="lin" valueType="num">
                                      <p:cBhvr>
                                        <p:cTn id="77" dur="500" fill="hold"/>
                                        <p:tgtEl>
                                          <p:spTgt spid="278880"/>
                                        </p:tgtEl>
                                        <p:attrNameLst>
                                          <p:attrName>ppt_w</p:attrName>
                                        </p:attrNameLst>
                                      </p:cBhvr>
                                      <p:tavLst>
                                        <p:tav tm="0">
                                          <p:val>
                                            <p:fltVal val="0"/>
                                          </p:val>
                                        </p:tav>
                                        <p:tav tm="100000">
                                          <p:val>
                                            <p:strVal val="#ppt_w"/>
                                          </p:val>
                                        </p:tav>
                                      </p:tavLst>
                                    </p:anim>
                                    <p:anim calcmode="lin" valueType="num">
                                      <p:cBhvr>
                                        <p:cTn id="78" dur="500" fill="hold"/>
                                        <p:tgtEl>
                                          <p:spTgt spid="2788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59" grpId="0"/>
      <p:bldP spid="278560" grpId="0"/>
      <p:bldP spid="278561" grpId="0"/>
      <p:bldP spid="278562" grpId="0"/>
      <p:bldP spid="278878" grpId="0" animBg="1"/>
      <p:bldP spid="278879" grpId="0"/>
      <p:bldP spid="27888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126</a:t>
            </a:fld>
            <a:r>
              <a:rPr lang="zh-CN" altLang="en-US" sz="1400" dirty="0"/>
              <a:t>）</a:t>
            </a:r>
          </a:p>
        </p:txBody>
      </p:sp>
      <p:sp>
        <p:nvSpPr>
          <p:cNvPr id="279554" name="Text Box 2"/>
          <p:cNvSpPr txBox="1"/>
          <p:nvPr/>
        </p:nvSpPr>
        <p:spPr>
          <a:xfrm>
            <a:off x="661988" y="501650"/>
            <a:ext cx="35909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2. </a:t>
            </a:r>
            <a:r>
              <a:rPr lang="zh-CN" altLang="en-US" sz="2800" b="1" dirty="0"/>
              <a:t>工作原理</a:t>
            </a:r>
          </a:p>
        </p:txBody>
      </p:sp>
      <p:sp>
        <p:nvSpPr>
          <p:cNvPr id="279555" name="Text Box 3"/>
          <p:cNvSpPr txBox="1"/>
          <p:nvPr/>
        </p:nvSpPr>
        <p:spPr>
          <a:xfrm>
            <a:off x="623888" y="944563"/>
            <a:ext cx="423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latin typeface="宋体" panose="02010600030101010101" pitchFamily="2" charset="-122"/>
              </a:rPr>
              <a:t>输出信号的逻辑表达式</a:t>
            </a:r>
          </a:p>
        </p:txBody>
      </p:sp>
      <p:graphicFrame>
        <p:nvGraphicFramePr>
          <p:cNvPr id="279556" name="Object 4"/>
          <p:cNvGraphicFramePr>
            <a:graphicFrameLocks noChangeAspect="1"/>
          </p:cNvGraphicFramePr>
          <p:nvPr/>
        </p:nvGraphicFramePr>
        <p:xfrm>
          <a:off x="1677988" y="1490663"/>
          <a:ext cx="2155825" cy="533400"/>
        </p:xfrm>
        <a:graphic>
          <a:graphicData uri="http://schemas.openxmlformats.org/presentationml/2006/ole">
            <mc:AlternateContent xmlns:mc="http://schemas.openxmlformats.org/markup-compatibility/2006">
              <mc:Choice xmlns:v="urn:schemas-microsoft-com:vml" Requires="v">
                <p:oleObj spid="_x0000_s78005" r:id="rId3" imgW="785495" imgH="128905" progId="Equation.3">
                  <p:embed/>
                </p:oleObj>
              </mc:Choice>
              <mc:Fallback>
                <p:oleObj r:id="rId3" imgW="785495" imgH="128905" progId="Equation.3">
                  <p:embed/>
                  <p:pic>
                    <p:nvPicPr>
                      <p:cNvPr id="0" name="图片 3114"/>
                      <p:cNvPicPr/>
                      <p:nvPr/>
                    </p:nvPicPr>
                    <p:blipFill>
                      <a:blip r:embed="rId4">
                        <a:clrChange>
                          <a:clrFrom>
                            <a:srgbClr val="000000"/>
                          </a:clrFrom>
                          <a:clrTo>
                            <a:srgbClr val="0033CC"/>
                          </a:clrTo>
                        </a:clrChange>
                      </a:blip>
                      <a:stretch>
                        <a:fillRect/>
                      </a:stretch>
                    </p:blipFill>
                    <p:spPr>
                      <a:xfrm>
                        <a:off x="1677988" y="1490663"/>
                        <a:ext cx="2155825" cy="533400"/>
                      </a:xfrm>
                      <a:prstGeom prst="rect">
                        <a:avLst/>
                      </a:prstGeom>
                      <a:noFill/>
                      <a:ln w="38100">
                        <a:noFill/>
                        <a:miter/>
                      </a:ln>
                    </p:spPr>
                  </p:pic>
                </p:oleObj>
              </mc:Fallback>
            </mc:AlternateContent>
          </a:graphicData>
        </a:graphic>
      </p:graphicFrame>
      <p:graphicFrame>
        <p:nvGraphicFramePr>
          <p:cNvPr id="279557" name="Object 5"/>
          <p:cNvGraphicFramePr>
            <a:graphicFrameLocks noChangeAspect="1"/>
          </p:cNvGraphicFramePr>
          <p:nvPr/>
        </p:nvGraphicFramePr>
        <p:xfrm>
          <a:off x="1677988" y="2005013"/>
          <a:ext cx="2073275" cy="531812"/>
        </p:xfrm>
        <a:graphic>
          <a:graphicData uri="http://schemas.openxmlformats.org/presentationml/2006/ole">
            <mc:AlternateContent xmlns:mc="http://schemas.openxmlformats.org/markup-compatibility/2006">
              <mc:Choice xmlns:v="urn:schemas-microsoft-com:vml" Requires="v">
                <p:oleObj spid="_x0000_s78006" r:id="rId5" imgW="753110" imgH="128905" progId="Equation.3">
                  <p:embed/>
                </p:oleObj>
              </mc:Choice>
              <mc:Fallback>
                <p:oleObj r:id="rId5" imgW="753110" imgH="128905" progId="Equation.3">
                  <p:embed/>
                  <p:pic>
                    <p:nvPicPr>
                      <p:cNvPr id="0" name="图片 3115"/>
                      <p:cNvPicPr/>
                      <p:nvPr/>
                    </p:nvPicPr>
                    <p:blipFill>
                      <a:blip r:embed="rId6">
                        <a:clrChange>
                          <a:clrFrom>
                            <a:srgbClr val="000000"/>
                          </a:clrFrom>
                          <a:clrTo>
                            <a:srgbClr val="0033CC"/>
                          </a:clrTo>
                        </a:clrChange>
                      </a:blip>
                      <a:stretch>
                        <a:fillRect/>
                      </a:stretch>
                    </p:blipFill>
                    <p:spPr>
                      <a:xfrm>
                        <a:off x="1677988" y="2005013"/>
                        <a:ext cx="2073275" cy="531812"/>
                      </a:xfrm>
                      <a:prstGeom prst="rect">
                        <a:avLst/>
                      </a:prstGeom>
                      <a:noFill/>
                      <a:ln w="38100">
                        <a:noFill/>
                        <a:miter/>
                      </a:ln>
                    </p:spPr>
                  </p:pic>
                </p:oleObj>
              </mc:Fallback>
            </mc:AlternateContent>
          </a:graphicData>
        </a:graphic>
      </p:graphicFrame>
      <p:graphicFrame>
        <p:nvGraphicFramePr>
          <p:cNvPr id="279558" name="Object 6"/>
          <p:cNvGraphicFramePr>
            <a:graphicFrameLocks noChangeAspect="1"/>
          </p:cNvGraphicFramePr>
          <p:nvPr/>
        </p:nvGraphicFramePr>
        <p:xfrm>
          <a:off x="1677988" y="2516188"/>
          <a:ext cx="2270125" cy="560387"/>
        </p:xfrm>
        <a:graphic>
          <a:graphicData uri="http://schemas.openxmlformats.org/presentationml/2006/ole">
            <mc:AlternateContent xmlns:mc="http://schemas.openxmlformats.org/markup-compatibility/2006">
              <mc:Choice xmlns:v="urn:schemas-microsoft-com:vml" Requires="v">
                <p:oleObj spid="_x0000_s78007" r:id="rId7" imgW="785495" imgH="128905" progId="Equation.3">
                  <p:embed/>
                </p:oleObj>
              </mc:Choice>
              <mc:Fallback>
                <p:oleObj r:id="rId7" imgW="785495" imgH="128905" progId="Equation.3">
                  <p:embed/>
                  <p:pic>
                    <p:nvPicPr>
                      <p:cNvPr id="0" name="图片 3121"/>
                      <p:cNvPicPr/>
                      <p:nvPr/>
                    </p:nvPicPr>
                    <p:blipFill>
                      <a:blip r:embed="rId8">
                        <a:clrChange>
                          <a:clrFrom>
                            <a:srgbClr val="000000"/>
                          </a:clrFrom>
                          <a:clrTo>
                            <a:srgbClr val="0033CC"/>
                          </a:clrTo>
                        </a:clrChange>
                      </a:blip>
                      <a:stretch>
                        <a:fillRect/>
                      </a:stretch>
                    </p:blipFill>
                    <p:spPr>
                      <a:xfrm>
                        <a:off x="1677988" y="2516188"/>
                        <a:ext cx="2270125" cy="560387"/>
                      </a:xfrm>
                      <a:prstGeom prst="rect">
                        <a:avLst/>
                      </a:prstGeom>
                      <a:noFill/>
                      <a:ln w="38100">
                        <a:noFill/>
                        <a:miter/>
                      </a:ln>
                    </p:spPr>
                  </p:pic>
                </p:oleObj>
              </mc:Fallback>
            </mc:AlternateContent>
          </a:graphicData>
        </a:graphic>
      </p:graphicFrame>
      <p:graphicFrame>
        <p:nvGraphicFramePr>
          <p:cNvPr id="279559" name="Object 7"/>
          <p:cNvGraphicFramePr>
            <a:graphicFrameLocks noChangeAspect="1"/>
          </p:cNvGraphicFramePr>
          <p:nvPr/>
        </p:nvGraphicFramePr>
        <p:xfrm>
          <a:off x="1677988" y="3055938"/>
          <a:ext cx="2101850" cy="479425"/>
        </p:xfrm>
        <a:graphic>
          <a:graphicData uri="http://schemas.openxmlformats.org/presentationml/2006/ole">
            <mc:AlternateContent xmlns:mc="http://schemas.openxmlformats.org/markup-compatibility/2006">
              <mc:Choice xmlns:v="urn:schemas-microsoft-com:vml" Requires="v">
                <p:oleObj spid="_x0000_s78008" r:id="rId9" imgW="760095" imgH="109220" progId="Equation.3">
                  <p:embed/>
                </p:oleObj>
              </mc:Choice>
              <mc:Fallback>
                <p:oleObj r:id="rId9" imgW="760095" imgH="109220" progId="Equation.3">
                  <p:embed/>
                  <p:pic>
                    <p:nvPicPr>
                      <p:cNvPr id="0" name="图片 3118"/>
                      <p:cNvPicPr/>
                      <p:nvPr/>
                    </p:nvPicPr>
                    <p:blipFill>
                      <a:blip r:embed="rId10">
                        <a:clrChange>
                          <a:clrFrom>
                            <a:srgbClr val="000000"/>
                          </a:clrFrom>
                          <a:clrTo>
                            <a:srgbClr val="0033CC"/>
                          </a:clrTo>
                        </a:clrChange>
                      </a:blip>
                      <a:stretch>
                        <a:fillRect/>
                      </a:stretch>
                    </p:blipFill>
                    <p:spPr>
                      <a:xfrm>
                        <a:off x="1677988" y="3055938"/>
                        <a:ext cx="2101850" cy="479425"/>
                      </a:xfrm>
                      <a:prstGeom prst="rect">
                        <a:avLst/>
                      </a:prstGeom>
                      <a:noFill/>
                      <a:ln w="38100">
                        <a:noFill/>
                        <a:miter/>
                      </a:ln>
                    </p:spPr>
                  </p:pic>
                </p:oleObj>
              </mc:Fallback>
            </mc:AlternateContent>
          </a:graphicData>
        </a:graphic>
      </p:graphicFrame>
      <p:graphicFrame>
        <p:nvGraphicFramePr>
          <p:cNvPr id="279560" name="Object 8"/>
          <p:cNvGraphicFramePr>
            <a:graphicFrameLocks noChangeAspect="1"/>
          </p:cNvGraphicFramePr>
          <p:nvPr/>
        </p:nvGraphicFramePr>
        <p:xfrm>
          <a:off x="423863" y="3910013"/>
          <a:ext cx="3167062" cy="906462"/>
        </p:xfrm>
        <a:graphic>
          <a:graphicData uri="http://schemas.openxmlformats.org/presentationml/2006/ole">
            <mc:AlternateContent xmlns:mc="http://schemas.openxmlformats.org/markup-compatibility/2006">
              <mc:Choice xmlns:v="urn:schemas-microsoft-com:vml" Requires="v">
                <p:oleObj spid="_x0000_s78009" r:id="rId11" imgW="1197610" imgH="276860" progId="Equation.3">
                  <p:embed/>
                </p:oleObj>
              </mc:Choice>
              <mc:Fallback>
                <p:oleObj r:id="rId11" imgW="1197610" imgH="276860" progId="Equation.3">
                  <p:embed/>
                  <p:pic>
                    <p:nvPicPr>
                      <p:cNvPr id="0" name="图片 3117"/>
                      <p:cNvPicPr/>
                      <p:nvPr/>
                    </p:nvPicPr>
                    <p:blipFill>
                      <a:blip r:embed="rId12">
                        <a:clrChange>
                          <a:clrFrom>
                            <a:srgbClr val="000000"/>
                          </a:clrFrom>
                          <a:clrTo>
                            <a:srgbClr val="FF0066"/>
                          </a:clrTo>
                        </a:clrChange>
                      </a:blip>
                      <a:stretch>
                        <a:fillRect/>
                      </a:stretch>
                    </p:blipFill>
                    <p:spPr>
                      <a:xfrm>
                        <a:off x="423863" y="3910013"/>
                        <a:ext cx="3167062" cy="906462"/>
                      </a:xfrm>
                      <a:prstGeom prst="rect">
                        <a:avLst/>
                      </a:prstGeom>
                      <a:noFill/>
                      <a:ln w="38100">
                        <a:noFill/>
                        <a:miter/>
                      </a:ln>
                    </p:spPr>
                  </p:pic>
                </p:oleObj>
              </mc:Fallback>
            </mc:AlternateContent>
          </a:graphicData>
        </a:graphic>
      </p:graphicFrame>
      <p:graphicFrame>
        <p:nvGraphicFramePr>
          <p:cNvPr id="279561" name="Object 9"/>
          <p:cNvGraphicFramePr>
            <a:graphicFrameLocks noChangeAspect="1"/>
          </p:cNvGraphicFramePr>
          <p:nvPr/>
        </p:nvGraphicFramePr>
        <p:xfrm>
          <a:off x="423863" y="4787900"/>
          <a:ext cx="3700462" cy="479425"/>
        </p:xfrm>
        <a:graphic>
          <a:graphicData uri="http://schemas.openxmlformats.org/presentationml/2006/ole">
            <mc:AlternateContent xmlns:mc="http://schemas.openxmlformats.org/markup-compatibility/2006">
              <mc:Choice xmlns:v="urn:schemas-microsoft-com:vml" Requires="v">
                <p:oleObj spid="_x0000_s78010" r:id="rId13" imgW="1403985" imgH="109220" progId="Equation.3">
                  <p:embed/>
                </p:oleObj>
              </mc:Choice>
              <mc:Fallback>
                <p:oleObj r:id="rId13" imgW="1403985" imgH="109220" progId="Equation.3">
                  <p:embed/>
                  <p:pic>
                    <p:nvPicPr>
                      <p:cNvPr id="0" name="图片 3119"/>
                      <p:cNvPicPr/>
                      <p:nvPr/>
                    </p:nvPicPr>
                    <p:blipFill>
                      <a:blip r:embed="rId14">
                        <a:clrChange>
                          <a:clrFrom>
                            <a:srgbClr val="000000"/>
                          </a:clrFrom>
                          <a:clrTo>
                            <a:srgbClr val="FF0066"/>
                          </a:clrTo>
                        </a:clrChange>
                      </a:blip>
                      <a:stretch>
                        <a:fillRect/>
                      </a:stretch>
                    </p:blipFill>
                    <p:spPr>
                      <a:xfrm>
                        <a:off x="423863" y="4787900"/>
                        <a:ext cx="3700462" cy="479425"/>
                      </a:xfrm>
                      <a:prstGeom prst="rect">
                        <a:avLst/>
                      </a:prstGeom>
                      <a:noFill/>
                      <a:ln w="38100">
                        <a:noFill/>
                        <a:miter/>
                      </a:ln>
                    </p:spPr>
                  </p:pic>
                </p:oleObj>
              </mc:Fallback>
            </mc:AlternateContent>
          </a:graphicData>
        </a:graphic>
      </p:graphicFrame>
      <p:graphicFrame>
        <p:nvGraphicFramePr>
          <p:cNvPr id="279562" name="Object 10"/>
          <p:cNvGraphicFramePr>
            <a:graphicFrameLocks noChangeAspect="1"/>
          </p:cNvGraphicFramePr>
          <p:nvPr/>
        </p:nvGraphicFramePr>
        <p:xfrm>
          <a:off x="423863" y="5238750"/>
          <a:ext cx="3752850" cy="533400"/>
        </p:xfrm>
        <a:graphic>
          <a:graphicData uri="http://schemas.openxmlformats.org/presentationml/2006/ole">
            <mc:AlternateContent xmlns:mc="http://schemas.openxmlformats.org/markup-compatibility/2006">
              <mc:Choice xmlns:v="urn:schemas-microsoft-com:vml" Requires="v">
                <p:oleObj spid="_x0000_s78011" r:id="rId15" imgW="1429385" imgH="128905" progId="Equation.3">
                  <p:embed/>
                </p:oleObj>
              </mc:Choice>
              <mc:Fallback>
                <p:oleObj r:id="rId15" imgW="1429385" imgH="128905" progId="Equation.3">
                  <p:embed/>
                  <p:pic>
                    <p:nvPicPr>
                      <p:cNvPr id="0" name="图片 3120"/>
                      <p:cNvPicPr/>
                      <p:nvPr/>
                    </p:nvPicPr>
                    <p:blipFill>
                      <a:blip r:embed="rId16">
                        <a:clrChange>
                          <a:clrFrom>
                            <a:srgbClr val="000000"/>
                          </a:clrFrom>
                          <a:clrTo>
                            <a:srgbClr val="FF0066"/>
                          </a:clrTo>
                        </a:clrChange>
                      </a:blip>
                      <a:stretch>
                        <a:fillRect/>
                      </a:stretch>
                    </p:blipFill>
                    <p:spPr>
                      <a:xfrm>
                        <a:off x="423863" y="5238750"/>
                        <a:ext cx="3752850" cy="533400"/>
                      </a:xfrm>
                      <a:prstGeom prst="rect">
                        <a:avLst/>
                      </a:prstGeom>
                      <a:noFill/>
                      <a:ln w="38100">
                        <a:noFill/>
                        <a:miter/>
                      </a:ln>
                    </p:spPr>
                  </p:pic>
                </p:oleObj>
              </mc:Fallback>
            </mc:AlternateContent>
          </a:graphicData>
        </a:graphic>
      </p:graphicFrame>
      <p:graphicFrame>
        <p:nvGraphicFramePr>
          <p:cNvPr id="279563" name="Object 11"/>
          <p:cNvGraphicFramePr>
            <a:graphicFrameLocks noChangeAspect="1"/>
          </p:cNvGraphicFramePr>
          <p:nvPr/>
        </p:nvGraphicFramePr>
        <p:xfrm>
          <a:off x="423863" y="5743575"/>
          <a:ext cx="2451100" cy="481013"/>
        </p:xfrm>
        <a:graphic>
          <a:graphicData uri="http://schemas.openxmlformats.org/presentationml/2006/ole">
            <mc:AlternateContent xmlns:mc="http://schemas.openxmlformats.org/markup-compatibility/2006">
              <mc:Choice xmlns:v="urn:schemas-microsoft-com:vml" Requires="v">
                <p:oleObj spid="_x0000_s78012" r:id="rId17" imgW="908050" imgH="109220" progId="Equation.3">
                  <p:embed/>
                </p:oleObj>
              </mc:Choice>
              <mc:Fallback>
                <p:oleObj r:id="rId17" imgW="908050" imgH="109220" progId="Equation.3">
                  <p:embed/>
                  <p:pic>
                    <p:nvPicPr>
                      <p:cNvPr id="0" name="图片 3122"/>
                      <p:cNvPicPr/>
                      <p:nvPr/>
                    </p:nvPicPr>
                    <p:blipFill>
                      <a:blip r:embed="rId18">
                        <a:clrChange>
                          <a:clrFrom>
                            <a:srgbClr val="000000"/>
                          </a:clrFrom>
                          <a:clrTo>
                            <a:srgbClr val="FF0066"/>
                          </a:clrTo>
                        </a:clrChange>
                      </a:blip>
                      <a:stretch>
                        <a:fillRect/>
                      </a:stretch>
                    </p:blipFill>
                    <p:spPr>
                      <a:xfrm>
                        <a:off x="423863" y="5743575"/>
                        <a:ext cx="2451100" cy="481013"/>
                      </a:xfrm>
                      <a:prstGeom prst="rect">
                        <a:avLst/>
                      </a:prstGeom>
                      <a:noFill/>
                      <a:ln w="38100">
                        <a:noFill/>
                        <a:miter/>
                      </a:ln>
                    </p:spPr>
                  </p:pic>
                </p:oleObj>
              </mc:Fallback>
            </mc:AlternateContent>
          </a:graphicData>
        </a:graphic>
      </p:graphicFrame>
      <p:grpSp>
        <p:nvGrpSpPr>
          <p:cNvPr id="141325" name="Group 12"/>
          <p:cNvGrpSpPr/>
          <p:nvPr/>
        </p:nvGrpSpPr>
        <p:grpSpPr>
          <a:xfrm>
            <a:off x="4010025" y="671513"/>
            <a:ext cx="4967288" cy="5767387"/>
            <a:chOff x="2631" y="500"/>
            <a:chExt cx="3129" cy="3633"/>
          </a:xfrm>
        </p:grpSpPr>
        <p:sp>
          <p:nvSpPr>
            <p:cNvPr id="141328" name="Oval 13"/>
            <p:cNvSpPr/>
            <p:nvPr/>
          </p:nvSpPr>
          <p:spPr>
            <a:xfrm rot="5400000" flipH="1" flipV="1">
              <a:off x="3760" y="646"/>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29" name="Line 14"/>
            <p:cNvSpPr/>
            <p:nvPr/>
          </p:nvSpPr>
          <p:spPr>
            <a:xfrm>
              <a:off x="3800" y="665"/>
              <a:ext cx="1012" cy="0"/>
            </a:xfrm>
            <a:prstGeom prst="line">
              <a:avLst/>
            </a:prstGeom>
            <a:ln w="28575" cap="flat" cmpd="sng">
              <a:solidFill>
                <a:srgbClr val="0033CC"/>
              </a:solidFill>
              <a:prstDash val="solid"/>
              <a:headEnd type="none" w="med" len="med"/>
              <a:tailEnd type="none" w="med" len="med"/>
            </a:ln>
          </p:spPr>
        </p:sp>
        <p:sp>
          <p:nvSpPr>
            <p:cNvPr id="141330" name="Line 15"/>
            <p:cNvSpPr/>
            <p:nvPr/>
          </p:nvSpPr>
          <p:spPr>
            <a:xfrm>
              <a:off x="4022" y="663"/>
              <a:ext cx="0" cy="1764"/>
            </a:xfrm>
            <a:prstGeom prst="line">
              <a:avLst/>
            </a:prstGeom>
            <a:ln w="28575" cap="flat" cmpd="sng">
              <a:solidFill>
                <a:srgbClr val="0033CC"/>
              </a:solidFill>
              <a:prstDash val="solid"/>
              <a:headEnd type="none" w="med" len="med"/>
              <a:tailEnd type="none" w="med" len="med"/>
            </a:ln>
          </p:spPr>
        </p:sp>
        <p:sp>
          <p:nvSpPr>
            <p:cNvPr id="141331" name="Line 16"/>
            <p:cNvSpPr/>
            <p:nvPr/>
          </p:nvSpPr>
          <p:spPr>
            <a:xfrm>
              <a:off x="4286" y="663"/>
              <a:ext cx="0" cy="1764"/>
            </a:xfrm>
            <a:prstGeom prst="line">
              <a:avLst/>
            </a:prstGeom>
            <a:ln w="28575" cap="flat" cmpd="sng">
              <a:solidFill>
                <a:srgbClr val="0033CC"/>
              </a:solidFill>
              <a:prstDash val="solid"/>
              <a:headEnd type="none" w="med" len="med"/>
              <a:tailEnd type="none" w="med" len="med"/>
            </a:ln>
          </p:spPr>
        </p:sp>
        <p:sp>
          <p:nvSpPr>
            <p:cNvPr id="141332" name="Line 17"/>
            <p:cNvSpPr/>
            <p:nvPr/>
          </p:nvSpPr>
          <p:spPr>
            <a:xfrm>
              <a:off x="4550" y="663"/>
              <a:ext cx="0" cy="1764"/>
            </a:xfrm>
            <a:prstGeom prst="line">
              <a:avLst/>
            </a:prstGeom>
            <a:ln w="28575" cap="flat" cmpd="sng">
              <a:solidFill>
                <a:srgbClr val="0033CC"/>
              </a:solidFill>
              <a:prstDash val="solid"/>
              <a:headEnd type="none" w="med" len="med"/>
              <a:tailEnd type="none" w="med" len="med"/>
            </a:ln>
          </p:spPr>
        </p:sp>
        <p:sp>
          <p:nvSpPr>
            <p:cNvPr id="141333" name="Line 18"/>
            <p:cNvSpPr/>
            <p:nvPr/>
          </p:nvSpPr>
          <p:spPr>
            <a:xfrm>
              <a:off x="4814" y="663"/>
              <a:ext cx="0" cy="1764"/>
            </a:xfrm>
            <a:prstGeom prst="line">
              <a:avLst/>
            </a:prstGeom>
            <a:ln w="28575" cap="flat" cmpd="sng">
              <a:solidFill>
                <a:srgbClr val="0033CC"/>
              </a:solidFill>
              <a:prstDash val="solid"/>
              <a:headEnd type="none" w="med" len="med"/>
              <a:tailEnd type="none" w="med" len="med"/>
            </a:ln>
          </p:spPr>
        </p:sp>
        <p:sp>
          <p:nvSpPr>
            <p:cNvPr id="141334" name="Rectangle 19"/>
            <p:cNvSpPr/>
            <p:nvPr/>
          </p:nvSpPr>
          <p:spPr>
            <a:xfrm>
              <a:off x="3986" y="765"/>
              <a:ext cx="72" cy="15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35" name="Rectangle 20"/>
            <p:cNvSpPr/>
            <p:nvPr/>
          </p:nvSpPr>
          <p:spPr>
            <a:xfrm>
              <a:off x="4250" y="762"/>
              <a:ext cx="72" cy="15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36" name="Rectangle 21"/>
            <p:cNvSpPr/>
            <p:nvPr/>
          </p:nvSpPr>
          <p:spPr>
            <a:xfrm>
              <a:off x="4514" y="759"/>
              <a:ext cx="72" cy="15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37" name="Rectangle 22"/>
            <p:cNvSpPr/>
            <p:nvPr/>
          </p:nvSpPr>
          <p:spPr>
            <a:xfrm>
              <a:off x="4778" y="759"/>
              <a:ext cx="72" cy="15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38" name="Oval 23"/>
            <p:cNvSpPr/>
            <p:nvPr/>
          </p:nvSpPr>
          <p:spPr>
            <a:xfrm rot="5400000" flipH="1" flipV="1">
              <a:off x="3610" y="1165"/>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39" name="Rectangle 24"/>
            <p:cNvSpPr/>
            <p:nvPr/>
          </p:nvSpPr>
          <p:spPr>
            <a:xfrm>
              <a:off x="3029" y="1309"/>
              <a:ext cx="159" cy="28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40" name="Oval 25"/>
            <p:cNvSpPr/>
            <p:nvPr/>
          </p:nvSpPr>
          <p:spPr>
            <a:xfrm rot="5400000" flipH="1" flipV="1">
              <a:off x="3196" y="1435"/>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41" name="Oval 26"/>
            <p:cNvSpPr/>
            <p:nvPr/>
          </p:nvSpPr>
          <p:spPr>
            <a:xfrm rot="5400000" flipH="1" flipV="1">
              <a:off x="2869" y="1435"/>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42" name="Line 27"/>
            <p:cNvSpPr/>
            <p:nvPr/>
          </p:nvSpPr>
          <p:spPr>
            <a:xfrm flipV="1">
              <a:off x="2912" y="1455"/>
              <a:ext cx="114" cy="0"/>
            </a:xfrm>
            <a:prstGeom prst="line">
              <a:avLst/>
            </a:prstGeom>
            <a:ln w="28575" cap="flat" cmpd="sng">
              <a:solidFill>
                <a:srgbClr val="0033CC"/>
              </a:solidFill>
              <a:prstDash val="solid"/>
              <a:headEnd type="none" w="med" len="med"/>
              <a:tailEnd type="none" w="med" len="med"/>
            </a:ln>
          </p:spPr>
        </p:sp>
        <p:sp>
          <p:nvSpPr>
            <p:cNvPr id="141343" name="Line 28"/>
            <p:cNvSpPr/>
            <p:nvPr/>
          </p:nvSpPr>
          <p:spPr>
            <a:xfrm flipV="1">
              <a:off x="3332" y="1175"/>
              <a:ext cx="106" cy="1"/>
            </a:xfrm>
            <a:prstGeom prst="line">
              <a:avLst/>
            </a:prstGeom>
            <a:ln w="28575" cap="flat" cmpd="sng">
              <a:solidFill>
                <a:srgbClr val="0033CC"/>
              </a:solidFill>
              <a:prstDash val="solid"/>
              <a:headEnd type="none" w="med" len="med"/>
              <a:tailEnd type="none" w="med" len="med"/>
            </a:ln>
          </p:spPr>
        </p:sp>
        <p:sp>
          <p:nvSpPr>
            <p:cNvPr id="141344" name="Line 29"/>
            <p:cNvSpPr/>
            <p:nvPr/>
          </p:nvSpPr>
          <p:spPr>
            <a:xfrm>
              <a:off x="3341" y="1176"/>
              <a:ext cx="0" cy="276"/>
            </a:xfrm>
            <a:prstGeom prst="line">
              <a:avLst/>
            </a:prstGeom>
            <a:ln w="28575" cap="flat" cmpd="sng">
              <a:solidFill>
                <a:srgbClr val="0033CC"/>
              </a:solidFill>
              <a:prstDash val="solid"/>
              <a:headEnd type="none" w="med" len="med"/>
              <a:tailEnd type="none" w="med" len="med"/>
            </a:ln>
          </p:spPr>
        </p:sp>
        <p:sp>
          <p:nvSpPr>
            <p:cNvPr id="141345" name="Line 30"/>
            <p:cNvSpPr/>
            <p:nvPr/>
          </p:nvSpPr>
          <p:spPr>
            <a:xfrm>
              <a:off x="3650" y="1185"/>
              <a:ext cx="1275" cy="1"/>
            </a:xfrm>
            <a:prstGeom prst="line">
              <a:avLst/>
            </a:prstGeom>
            <a:ln w="28575" cap="flat" cmpd="sng">
              <a:solidFill>
                <a:srgbClr val="0033CC"/>
              </a:solidFill>
              <a:prstDash val="solid"/>
              <a:headEnd type="none" w="med" len="med"/>
              <a:tailEnd type="none" w="med" len="med"/>
            </a:ln>
          </p:spPr>
        </p:sp>
        <p:sp>
          <p:nvSpPr>
            <p:cNvPr id="141346" name="Line 31"/>
            <p:cNvSpPr/>
            <p:nvPr/>
          </p:nvSpPr>
          <p:spPr>
            <a:xfrm>
              <a:off x="3234" y="1455"/>
              <a:ext cx="1688" cy="1"/>
            </a:xfrm>
            <a:prstGeom prst="line">
              <a:avLst/>
            </a:prstGeom>
            <a:ln w="28575" cap="flat" cmpd="sng">
              <a:solidFill>
                <a:srgbClr val="0033CC"/>
              </a:solidFill>
              <a:prstDash val="solid"/>
              <a:headEnd type="none" w="med" len="med"/>
              <a:tailEnd type="none" w="med" len="med"/>
            </a:ln>
          </p:spPr>
        </p:sp>
        <p:sp>
          <p:nvSpPr>
            <p:cNvPr id="141347" name="Text Box 32"/>
            <p:cNvSpPr txBox="1"/>
            <p:nvPr/>
          </p:nvSpPr>
          <p:spPr>
            <a:xfrm>
              <a:off x="3017" y="1293"/>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rPr>
                <a:t>1</a:t>
              </a:r>
            </a:p>
          </p:txBody>
        </p:sp>
        <p:sp>
          <p:nvSpPr>
            <p:cNvPr id="141348" name="Oval 33"/>
            <p:cNvSpPr/>
            <p:nvPr/>
          </p:nvSpPr>
          <p:spPr>
            <a:xfrm>
              <a:off x="3317" y="1432"/>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49" name="Text Box 34"/>
            <p:cNvSpPr txBox="1"/>
            <p:nvPr/>
          </p:nvSpPr>
          <p:spPr>
            <a:xfrm>
              <a:off x="2632" y="1312"/>
              <a:ext cx="275"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A</a:t>
              </a:r>
              <a:r>
                <a:rPr lang="en-US" altLang="zh-CN" sz="2000" b="1" baseline="-25000" dirty="0">
                  <a:solidFill>
                    <a:srgbClr val="FF0066"/>
                  </a:solidFill>
                </a:rPr>
                <a:t>1</a:t>
              </a:r>
              <a:endParaRPr lang="en-US" altLang="zh-CN" sz="2000" b="1" i="1" dirty="0">
                <a:solidFill>
                  <a:srgbClr val="FF0066"/>
                </a:solidFill>
              </a:endParaRPr>
            </a:p>
          </p:txBody>
        </p:sp>
        <p:grpSp>
          <p:nvGrpSpPr>
            <p:cNvPr id="141350" name="Group 35"/>
            <p:cNvGrpSpPr/>
            <p:nvPr/>
          </p:nvGrpSpPr>
          <p:grpSpPr>
            <a:xfrm>
              <a:off x="4333" y="1787"/>
              <a:ext cx="232" cy="227"/>
              <a:chOff x="3577" y="1183"/>
              <a:chExt cx="232" cy="227"/>
            </a:xfrm>
          </p:grpSpPr>
          <p:grpSp>
            <p:nvGrpSpPr>
              <p:cNvPr id="141605" name="Group 36"/>
              <p:cNvGrpSpPr/>
              <p:nvPr/>
            </p:nvGrpSpPr>
            <p:grpSpPr>
              <a:xfrm>
                <a:off x="3577" y="1183"/>
                <a:ext cx="232" cy="227"/>
                <a:chOff x="3577" y="1183"/>
                <a:chExt cx="232" cy="227"/>
              </a:xfrm>
            </p:grpSpPr>
            <p:sp>
              <p:nvSpPr>
                <p:cNvPr id="141610" name="Oval 37"/>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611" name="Oval 38"/>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612" name="Line 39"/>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1606" name="Line 40"/>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1607" name="Line 41"/>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1608" name="Line 42"/>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1609" name="Line 43"/>
              <p:cNvSpPr/>
              <p:nvPr/>
            </p:nvSpPr>
            <p:spPr>
              <a:xfrm>
                <a:off x="3622" y="1287"/>
                <a:ext cx="80" cy="78"/>
              </a:xfrm>
              <a:prstGeom prst="line">
                <a:avLst/>
              </a:prstGeom>
              <a:ln w="19050" cap="flat" cmpd="sng">
                <a:solidFill>
                  <a:srgbClr val="0033CC"/>
                </a:solidFill>
                <a:prstDash val="solid"/>
                <a:headEnd type="none" w="med" len="med"/>
                <a:tailEnd type="none" w="med" len="med"/>
              </a:ln>
            </p:spPr>
          </p:sp>
        </p:grpSp>
        <p:sp>
          <p:nvSpPr>
            <p:cNvPr id="141351" name="Rectangle 44"/>
            <p:cNvSpPr/>
            <p:nvPr/>
          </p:nvSpPr>
          <p:spPr>
            <a:xfrm>
              <a:off x="3442" y="1034"/>
              <a:ext cx="159" cy="28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52" name="Text Box 45"/>
            <p:cNvSpPr txBox="1"/>
            <p:nvPr/>
          </p:nvSpPr>
          <p:spPr>
            <a:xfrm>
              <a:off x="3429" y="1020"/>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rPr>
                <a:t>1</a:t>
              </a:r>
            </a:p>
          </p:txBody>
        </p:sp>
        <p:sp>
          <p:nvSpPr>
            <p:cNvPr id="141353" name="Oval 46"/>
            <p:cNvSpPr/>
            <p:nvPr/>
          </p:nvSpPr>
          <p:spPr>
            <a:xfrm rot="5400000" flipH="1" flipV="1">
              <a:off x="3614" y="1710"/>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54" name="Rectangle 47"/>
            <p:cNvSpPr/>
            <p:nvPr/>
          </p:nvSpPr>
          <p:spPr>
            <a:xfrm>
              <a:off x="3033" y="1854"/>
              <a:ext cx="159" cy="28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55" name="Oval 48"/>
            <p:cNvSpPr/>
            <p:nvPr/>
          </p:nvSpPr>
          <p:spPr>
            <a:xfrm rot="5400000" flipH="1" flipV="1">
              <a:off x="3200" y="1980"/>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56" name="Oval 49"/>
            <p:cNvSpPr/>
            <p:nvPr/>
          </p:nvSpPr>
          <p:spPr>
            <a:xfrm rot="5400000" flipH="1" flipV="1">
              <a:off x="2873" y="1980"/>
              <a:ext cx="42" cy="40"/>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57" name="Line 50"/>
            <p:cNvSpPr/>
            <p:nvPr/>
          </p:nvSpPr>
          <p:spPr>
            <a:xfrm flipV="1">
              <a:off x="2916" y="2000"/>
              <a:ext cx="114" cy="0"/>
            </a:xfrm>
            <a:prstGeom prst="line">
              <a:avLst/>
            </a:prstGeom>
            <a:ln w="28575" cap="flat" cmpd="sng">
              <a:solidFill>
                <a:srgbClr val="0033CC"/>
              </a:solidFill>
              <a:prstDash val="solid"/>
              <a:headEnd type="none" w="med" len="med"/>
              <a:tailEnd type="none" w="med" len="med"/>
            </a:ln>
          </p:spPr>
        </p:sp>
        <p:sp>
          <p:nvSpPr>
            <p:cNvPr id="141358" name="Line 51"/>
            <p:cNvSpPr/>
            <p:nvPr/>
          </p:nvSpPr>
          <p:spPr>
            <a:xfrm flipV="1">
              <a:off x="3336" y="1720"/>
              <a:ext cx="106" cy="1"/>
            </a:xfrm>
            <a:prstGeom prst="line">
              <a:avLst/>
            </a:prstGeom>
            <a:ln w="28575" cap="flat" cmpd="sng">
              <a:solidFill>
                <a:srgbClr val="0033CC"/>
              </a:solidFill>
              <a:prstDash val="solid"/>
              <a:headEnd type="none" w="med" len="med"/>
              <a:tailEnd type="none" w="med" len="med"/>
            </a:ln>
          </p:spPr>
        </p:sp>
        <p:sp>
          <p:nvSpPr>
            <p:cNvPr id="141359" name="Line 52"/>
            <p:cNvSpPr/>
            <p:nvPr/>
          </p:nvSpPr>
          <p:spPr>
            <a:xfrm>
              <a:off x="3345" y="1721"/>
              <a:ext cx="0" cy="276"/>
            </a:xfrm>
            <a:prstGeom prst="line">
              <a:avLst/>
            </a:prstGeom>
            <a:ln w="28575" cap="flat" cmpd="sng">
              <a:solidFill>
                <a:srgbClr val="0033CC"/>
              </a:solidFill>
              <a:prstDash val="solid"/>
              <a:headEnd type="none" w="med" len="med"/>
              <a:tailEnd type="none" w="med" len="med"/>
            </a:ln>
          </p:spPr>
        </p:sp>
        <p:sp>
          <p:nvSpPr>
            <p:cNvPr id="141360" name="Line 53"/>
            <p:cNvSpPr/>
            <p:nvPr/>
          </p:nvSpPr>
          <p:spPr>
            <a:xfrm>
              <a:off x="3654" y="1730"/>
              <a:ext cx="1275" cy="1"/>
            </a:xfrm>
            <a:prstGeom prst="line">
              <a:avLst/>
            </a:prstGeom>
            <a:ln w="28575" cap="flat" cmpd="sng">
              <a:solidFill>
                <a:srgbClr val="0033CC"/>
              </a:solidFill>
              <a:prstDash val="solid"/>
              <a:headEnd type="none" w="med" len="med"/>
              <a:tailEnd type="none" w="med" len="med"/>
            </a:ln>
          </p:spPr>
        </p:sp>
        <p:sp>
          <p:nvSpPr>
            <p:cNvPr id="141361" name="Line 54"/>
            <p:cNvSpPr/>
            <p:nvPr/>
          </p:nvSpPr>
          <p:spPr>
            <a:xfrm>
              <a:off x="3238" y="2000"/>
              <a:ext cx="1688" cy="1"/>
            </a:xfrm>
            <a:prstGeom prst="line">
              <a:avLst/>
            </a:prstGeom>
            <a:ln w="28575" cap="flat" cmpd="sng">
              <a:solidFill>
                <a:srgbClr val="0033CC"/>
              </a:solidFill>
              <a:prstDash val="solid"/>
              <a:headEnd type="none" w="med" len="med"/>
              <a:tailEnd type="none" w="med" len="med"/>
            </a:ln>
          </p:spPr>
        </p:sp>
        <p:sp>
          <p:nvSpPr>
            <p:cNvPr id="141362" name="Text Box 55"/>
            <p:cNvSpPr txBox="1"/>
            <p:nvPr/>
          </p:nvSpPr>
          <p:spPr>
            <a:xfrm>
              <a:off x="3021" y="1838"/>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rPr>
                <a:t>1</a:t>
              </a:r>
            </a:p>
          </p:txBody>
        </p:sp>
        <p:sp>
          <p:nvSpPr>
            <p:cNvPr id="141363" name="Oval 56"/>
            <p:cNvSpPr/>
            <p:nvPr/>
          </p:nvSpPr>
          <p:spPr>
            <a:xfrm>
              <a:off x="3321" y="1977"/>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64" name="Text Box 57"/>
            <p:cNvSpPr txBox="1"/>
            <p:nvPr/>
          </p:nvSpPr>
          <p:spPr>
            <a:xfrm>
              <a:off x="2753" y="1732"/>
              <a:ext cx="275"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A</a:t>
              </a:r>
              <a:r>
                <a:rPr lang="en-US" altLang="zh-CN" sz="2000" b="1" baseline="-25000" dirty="0">
                  <a:solidFill>
                    <a:srgbClr val="FF0066"/>
                  </a:solidFill>
                </a:rPr>
                <a:t>0</a:t>
              </a:r>
              <a:endParaRPr lang="en-US" altLang="zh-CN" sz="2000" b="1" i="1" dirty="0">
                <a:solidFill>
                  <a:srgbClr val="FF0066"/>
                </a:solidFill>
              </a:endParaRPr>
            </a:p>
          </p:txBody>
        </p:sp>
        <p:sp>
          <p:nvSpPr>
            <p:cNvPr id="141365" name="Rectangle 58"/>
            <p:cNvSpPr/>
            <p:nvPr/>
          </p:nvSpPr>
          <p:spPr>
            <a:xfrm>
              <a:off x="3446" y="1579"/>
              <a:ext cx="159" cy="28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66" name="Text Box 59"/>
            <p:cNvSpPr txBox="1"/>
            <p:nvPr/>
          </p:nvSpPr>
          <p:spPr>
            <a:xfrm>
              <a:off x="3433" y="1565"/>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rPr>
                <a:t>1</a:t>
              </a:r>
            </a:p>
          </p:txBody>
        </p:sp>
        <p:sp>
          <p:nvSpPr>
            <p:cNvPr id="141367" name="Text Box 60"/>
            <p:cNvSpPr txBox="1"/>
            <p:nvPr/>
          </p:nvSpPr>
          <p:spPr>
            <a:xfrm>
              <a:off x="3452" y="500"/>
              <a:ext cx="337"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0033CC"/>
                  </a:solidFill>
                </a:rPr>
                <a:t>V</a:t>
              </a:r>
              <a:r>
                <a:rPr lang="en-US" altLang="zh-CN" sz="2400" b="1" baseline="-25000" dirty="0">
                  <a:solidFill>
                    <a:srgbClr val="0033CC"/>
                  </a:solidFill>
                </a:rPr>
                <a:t>cc</a:t>
              </a:r>
              <a:endParaRPr lang="en-US" altLang="zh-CN" sz="2000" b="1" i="1" dirty="0">
                <a:solidFill>
                  <a:srgbClr val="0033CC"/>
                </a:solidFill>
              </a:endParaRPr>
            </a:p>
          </p:txBody>
        </p:sp>
        <p:grpSp>
          <p:nvGrpSpPr>
            <p:cNvPr id="141368" name="Group 61"/>
            <p:cNvGrpSpPr/>
            <p:nvPr/>
          </p:nvGrpSpPr>
          <p:grpSpPr>
            <a:xfrm>
              <a:off x="3807" y="1248"/>
              <a:ext cx="232" cy="227"/>
              <a:chOff x="3577" y="1183"/>
              <a:chExt cx="232" cy="227"/>
            </a:xfrm>
          </p:grpSpPr>
          <p:grpSp>
            <p:nvGrpSpPr>
              <p:cNvPr id="141597" name="Group 62"/>
              <p:cNvGrpSpPr/>
              <p:nvPr/>
            </p:nvGrpSpPr>
            <p:grpSpPr>
              <a:xfrm>
                <a:off x="3577" y="1183"/>
                <a:ext cx="232" cy="227"/>
                <a:chOff x="3577" y="1183"/>
                <a:chExt cx="232" cy="227"/>
              </a:xfrm>
            </p:grpSpPr>
            <p:sp>
              <p:nvSpPr>
                <p:cNvPr id="141602" name="Oval 63"/>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603" name="Oval 64"/>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604" name="Line 65"/>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1598" name="Line 66"/>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1599" name="Line 67"/>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1600" name="Line 68"/>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1601" name="Line 69"/>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1369" name="Group 70"/>
            <p:cNvGrpSpPr/>
            <p:nvPr/>
          </p:nvGrpSpPr>
          <p:grpSpPr>
            <a:xfrm>
              <a:off x="4071" y="1240"/>
              <a:ext cx="232" cy="227"/>
              <a:chOff x="3577" y="1183"/>
              <a:chExt cx="232" cy="227"/>
            </a:xfrm>
          </p:grpSpPr>
          <p:grpSp>
            <p:nvGrpSpPr>
              <p:cNvPr id="141589" name="Group 71"/>
              <p:cNvGrpSpPr/>
              <p:nvPr/>
            </p:nvGrpSpPr>
            <p:grpSpPr>
              <a:xfrm>
                <a:off x="3577" y="1183"/>
                <a:ext cx="232" cy="227"/>
                <a:chOff x="3577" y="1183"/>
                <a:chExt cx="232" cy="227"/>
              </a:xfrm>
            </p:grpSpPr>
            <p:sp>
              <p:nvSpPr>
                <p:cNvPr id="141594" name="Oval 72"/>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95" name="Oval 73"/>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96" name="Line 74"/>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1590" name="Line 75"/>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1591" name="Line 76"/>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1592" name="Line 77"/>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1593" name="Line 78"/>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1370" name="Group 79"/>
            <p:cNvGrpSpPr/>
            <p:nvPr/>
          </p:nvGrpSpPr>
          <p:grpSpPr>
            <a:xfrm>
              <a:off x="4335" y="972"/>
              <a:ext cx="232" cy="227"/>
              <a:chOff x="3577" y="1183"/>
              <a:chExt cx="232" cy="227"/>
            </a:xfrm>
          </p:grpSpPr>
          <p:grpSp>
            <p:nvGrpSpPr>
              <p:cNvPr id="141581" name="Group 80"/>
              <p:cNvGrpSpPr/>
              <p:nvPr/>
            </p:nvGrpSpPr>
            <p:grpSpPr>
              <a:xfrm>
                <a:off x="3577" y="1183"/>
                <a:ext cx="232" cy="227"/>
                <a:chOff x="3577" y="1183"/>
                <a:chExt cx="232" cy="227"/>
              </a:xfrm>
            </p:grpSpPr>
            <p:sp>
              <p:nvSpPr>
                <p:cNvPr id="141586" name="Oval 81"/>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87" name="Oval 82"/>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88" name="Line 83"/>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1582" name="Line 84"/>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1583" name="Line 85"/>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1584" name="Line 86"/>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1585" name="Line 87"/>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1371" name="Group 88"/>
            <p:cNvGrpSpPr/>
            <p:nvPr/>
          </p:nvGrpSpPr>
          <p:grpSpPr>
            <a:xfrm>
              <a:off x="4603" y="976"/>
              <a:ext cx="232" cy="227"/>
              <a:chOff x="3577" y="1183"/>
              <a:chExt cx="232" cy="227"/>
            </a:xfrm>
          </p:grpSpPr>
          <p:grpSp>
            <p:nvGrpSpPr>
              <p:cNvPr id="141573" name="Group 89"/>
              <p:cNvGrpSpPr/>
              <p:nvPr/>
            </p:nvGrpSpPr>
            <p:grpSpPr>
              <a:xfrm>
                <a:off x="3577" y="1183"/>
                <a:ext cx="232" cy="227"/>
                <a:chOff x="3577" y="1183"/>
                <a:chExt cx="232" cy="227"/>
              </a:xfrm>
            </p:grpSpPr>
            <p:sp>
              <p:nvSpPr>
                <p:cNvPr id="141578" name="Oval 90"/>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79" name="Oval 91"/>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80" name="Line 92"/>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1574" name="Line 93"/>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1575" name="Line 94"/>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1576" name="Line 95"/>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1577" name="Line 96"/>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1372" name="Group 97"/>
            <p:cNvGrpSpPr/>
            <p:nvPr/>
          </p:nvGrpSpPr>
          <p:grpSpPr>
            <a:xfrm>
              <a:off x="4069" y="1511"/>
              <a:ext cx="232" cy="227"/>
              <a:chOff x="3577" y="1183"/>
              <a:chExt cx="232" cy="227"/>
            </a:xfrm>
          </p:grpSpPr>
          <p:grpSp>
            <p:nvGrpSpPr>
              <p:cNvPr id="141565" name="Group 98"/>
              <p:cNvGrpSpPr/>
              <p:nvPr/>
            </p:nvGrpSpPr>
            <p:grpSpPr>
              <a:xfrm>
                <a:off x="3577" y="1183"/>
                <a:ext cx="232" cy="227"/>
                <a:chOff x="3577" y="1183"/>
                <a:chExt cx="232" cy="227"/>
              </a:xfrm>
            </p:grpSpPr>
            <p:sp>
              <p:nvSpPr>
                <p:cNvPr id="141570" name="Oval 99"/>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71" name="Oval 100"/>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72" name="Line 101"/>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1566" name="Line 102"/>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1567" name="Line 103"/>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1568" name="Line 104"/>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1569" name="Line 105"/>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1373" name="Group 106"/>
            <p:cNvGrpSpPr/>
            <p:nvPr/>
          </p:nvGrpSpPr>
          <p:grpSpPr>
            <a:xfrm>
              <a:off x="3809" y="1785"/>
              <a:ext cx="232" cy="227"/>
              <a:chOff x="3577" y="1183"/>
              <a:chExt cx="232" cy="227"/>
            </a:xfrm>
          </p:grpSpPr>
          <p:grpSp>
            <p:nvGrpSpPr>
              <p:cNvPr id="141557" name="Group 107"/>
              <p:cNvGrpSpPr/>
              <p:nvPr/>
            </p:nvGrpSpPr>
            <p:grpSpPr>
              <a:xfrm>
                <a:off x="3577" y="1183"/>
                <a:ext cx="232" cy="227"/>
                <a:chOff x="3577" y="1183"/>
                <a:chExt cx="232" cy="227"/>
              </a:xfrm>
            </p:grpSpPr>
            <p:sp>
              <p:nvSpPr>
                <p:cNvPr id="141562" name="Oval 108"/>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63" name="Oval 109"/>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64" name="Line 110"/>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1558" name="Line 111"/>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1559" name="Line 112"/>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1560" name="Line 113"/>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1561" name="Line 114"/>
              <p:cNvSpPr/>
              <p:nvPr/>
            </p:nvSpPr>
            <p:spPr>
              <a:xfrm>
                <a:off x="3622" y="1287"/>
                <a:ext cx="80" cy="78"/>
              </a:xfrm>
              <a:prstGeom prst="line">
                <a:avLst/>
              </a:prstGeom>
              <a:ln w="19050" cap="flat" cmpd="sng">
                <a:solidFill>
                  <a:srgbClr val="0033CC"/>
                </a:solidFill>
                <a:prstDash val="solid"/>
                <a:headEnd type="none" w="med" len="med"/>
                <a:tailEnd type="none" w="med" len="med"/>
              </a:ln>
            </p:spPr>
          </p:sp>
        </p:grpSp>
        <p:grpSp>
          <p:nvGrpSpPr>
            <p:cNvPr id="141374" name="Group 115"/>
            <p:cNvGrpSpPr/>
            <p:nvPr/>
          </p:nvGrpSpPr>
          <p:grpSpPr>
            <a:xfrm>
              <a:off x="4597" y="1515"/>
              <a:ext cx="232" cy="227"/>
              <a:chOff x="3577" y="1183"/>
              <a:chExt cx="232" cy="227"/>
            </a:xfrm>
          </p:grpSpPr>
          <p:grpSp>
            <p:nvGrpSpPr>
              <p:cNvPr id="141549" name="Group 116"/>
              <p:cNvGrpSpPr/>
              <p:nvPr/>
            </p:nvGrpSpPr>
            <p:grpSpPr>
              <a:xfrm>
                <a:off x="3577" y="1183"/>
                <a:ext cx="232" cy="227"/>
                <a:chOff x="3577" y="1183"/>
                <a:chExt cx="232" cy="227"/>
              </a:xfrm>
            </p:grpSpPr>
            <p:sp>
              <p:nvSpPr>
                <p:cNvPr id="141554" name="Oval 117"/>
                <p:cNvSpPr/>
                <p:nvPr/>
              </p:nvSpPr>
              <p:spPr>
                <a:xfrm>
                  <a:off x="3773" y="118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55" name="Oval 118"/>
                <p:cNvSpPr/>
                <p:nvPr/>
              </p:nvSpPr>
              <p:spPr>
                <a:xfrm>
                  <a:off x="3577" y="1373"/>
                  <a:ext cx="36" cy="37"/>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56" name="Line 119"/>
                <p:cNvSpPr/>
                <p:nvPr/>
              </p:nvSpPr>
              <p:spPr>
                <a:xfrm flipH="1">
                  <a:off x="3596" y="1197"/>
                  <a:ext cx="198" cy="198"/>
                </a:xfrm>
                <a:prstGeom prst="line">
                  <a:avLst/>
                </a:prstGeom>
                <a:ln w="19050" cap="flat" cmpd="sng">
                  <a:solidFill>
                    <a:srgbClr val="0033CC"/>
                  </a:solidFill>
                  <a:prstDash val="solid"/>
                  <a:headEnd type="none" w="med" len="med"/>
                  <a:tailEnd type="none" w="med" len="med"/>
                </a:ln>
              </p:spPr>
            </p:sp>
          </p:grpSp>
          <p:sp>
            <p:nvSpPr>
              <p:cNvPr id="141550" name="Line 120"/>
              <p:cNvSpPr/>
              <p:nvPr/>
            </p:nvSpPr>
            <p:spPr>
              <a:xfrm>
                <a:off x="3676" y="1239"/>
                <a:ext cx="82" cy="77"/>
              </a:xfrm>
              <a:prstGeom prst="line">
                <a:avLst/>
              </a:prstGeom>
              <a:ln w="19050" cap="flat" cmpd="sng">
                <a:solidFill>
                  <a:srgbClr val="0033CC"/>
                </a:solidFill>
                <a:prstDash val="solid"/>
                <a:headEnd type="none" w="med" len="med"/>
                <a:tailEnd type="none" w="med" len="med"/>
              </a:ln>
            </p:spPr>
          </p:sp>
          <p:sp>
            <p:nvSpPr>
              <p:cNvPr id="141551" name="Line 121"/>
              <p:cNvSpPr/>
              <p:nvPr/>
            </p:nvSpPr>
            <p:spPr>
              <a:xfrm flipH="1">
                <a:off x="3664" y="1242"/>
                <a:ext cx="17" cy="82"/>
              </a:xfrm>
              <a:prstGeom prst="line">
                <a:avLst/>
              </a:prstGeom>
              <a:ln w="19050" cap="flat" cmpd="sng">
                <a:solidFill>
                  <a:srgbClr val="0033CC"/>
                </a:solidFill>
                <a:prstDash val="solid"/>
                <a:headEnd type="none" w="med" len="med"/>
                <a:tailEnd type="none" w="med" len="med"/>
              </a:ln>
            </p:spPr>
          </p:sp>
          <p:sp>
            <p:nvSpPr>
              <p:cNvPr id="141552" name="Line 122"/>
              <p:cNvSpPr/>
              <p:nvPr/>
            </p:nvSpPr>
            <p:spPr>
              <a:xfrm flipH="1">
                <a:off x="3669" y="1309"/>
                <a:ext cx="78" cy="20"/>
              </a:xfrm>
              <a:prstGeom prst="line">
                <a:avLst/>
              </a:prstGeom>
              <a:ln w="19050" cap="flat" cmpd="sng">
                <a:solidFill>
                  <a:srgbClr val="0033CC"/>
                </a:solidFill>
                <a:prstDash val="solid"/>
                <a:headEnd type="none" w="med" len="med"/>
                <a:tailEnd type="none" w="med" len="med"/>
              </a:ln>
            </p:spPr>
          </p:sp>
          <p:sp>
            <p:nvSpPr>
              <p:cNvPr id="141553" name="Line 123"/>
              <p:cNvSpPr/>
              <p:nvPr/>
            </p:nvSpPr>
            <p:spPr>
              <a:xfrm>
                <a:off x="3622" y="1287"/>
                <a:ext cx="80" cy="78"/>
              </a:xfrm>
              <a:prstGeom prst="line">
                <a:avLst/>
              </a:prstGeom>
              <a:ln w="19050" cap="flat" cmpd="sng">
                <a:solidFill>
                  <a:srgbClr val="0033CC"/>
                </a:solidFill>
                <a:prstDash val="solid"/>
                <a:headEnd type="none" w="med" len="med"/>
                <a:tailEnd type="none" w="med" len="med"/>
              </a:ln>
            </p:spPr>
          </p:sp>
        </p:grpSp>
        <p:sp>
          <p:nvSpPr>
            <p:cNvPr id="141375" name="Line 124"/>
            <p:cNvSpPr/>
            <p:nvPr/>
          </p:nvSpPr>
          <p:spPr>
            <a:xfrm>
              <a:off x="4022" y="2295"/>
              <a:ext cx="0" cy="1424"/>
            </a:xfrm>
            <a:prstGeom prst="line">
              <a:avLst/>
            </a:prstGeom>
            <a:ln w="28575" cap="flat" cmpd="sng">
              <a:solidFill>
                <a:srgbClr val="FF0066"/>
              </a:solidFill>
              <a:prstDash val="solid"/>
              <a:headEnd type="none" w="med" len="med"/>
              <a:tailEnd type="none" w="med" len="med"/>
            </a:ln>
          </p:spPr>
        </p:sp>
        <p:sp>
          <p:nvSpPr>
            <p:cNvPr id="141376" name="Line 125"/>
            <p:cNvSpPr/>
            <p:nvPr/>
          </p:nvSpPr>
          <p:spPr>
            <a:xfrm>
              <a:off x="4286" y="2295"/>
              <a:ext cx="0" cy="1416"/>
            </a:xfrm>
            <a:prstGeom prst="line">
              <a:avLst/>
            </a:prstGeom>
            <a:ln w="28575" cap="flat" cmpd="sng">
              <a:solidFill>
                <a:srgbClr val="FF0066"/>
              </a:solidFill>
              <a:prstDash val="solid"/>
              <a:headEnd type="none" w="med" len="med"/>
              <a:tailEnd type="none" w="med" len="med"/>
            </a:ln>
          </p:spPr>
        </p:sp>
        <p:sp>
          <p:nvSpPr>
            <p:cNvPr id="141377" name="Line 126"/>
            <p:cNvSpPr/>
            <p:nvPr/>
          </p:nvSpPr>
          <p:spPr>
            <a:xfrm>
              <a:off x="4550" y="2295"/>
              <a:ext cx="0" cy="1416"/>
            </a:xfrm>
            <a:prstGeom prst="line">
              <a:avLst/>
            </a:prstGeom>
            <a:ln w="28575" cap="flat" cmpd="sng">
              <a:solidFill>
                <a:srgbClr val="FF0066"/>
              </a:solidFill>
              <a:prstDash val="solid"/>
              <a:headEnd type="none" w="med" len="med"/>
              <a:tailEnd type="none" w="med" len="med"/>
            </a:ln>
          </p:spPr>
        </p:sp>
        <p:sp>
          <p:nvSpPr>
            <p:cNvPr id="141378" name="Line 127"/>
            <p:cNvSpPr/>
            <p:nvPr/>
          </p:nvSpPr>
          <p:spPr>
            <a:xfrm flipH="1">
              <a:off x="4814" y="2295"/>
              <a:ext cx="0" cy="1420"/>
            </a:xfrm>
            <a:prstGeom prst="line">
              <a:avLst/>
            </a:prstGeom>
            <a:ln w="28575" cap="flat" cmpd="sng">
              <a:solidFill>
                <a:srgbClr val="FF0066"/>
              </a:solidFill>
              <a:prstDash val="solid"/>
              <a:headEnd type="none" w="med" len="med"/>
              <a:tailEnd type="none" w="med" len="med"/>
            </a:ln>
          </p:spPr>
        </p:sp>
        <p:sp>
          <p:nvSpPr>
            <p:cNvPr id="141379" name="Line 128"/>
            <p:cNvSpPr/>
            <p:nvPr/>
          </p:nvSpPr>
          <p:spPr>
            <a:xfrm flipV="1">
              <a:off x="3230" y="2818"/>
              <a:ext cx="1987" cy="1"/>
            </a:xfrm>
            <a:prstGeom prst="line">
              <a:avLst/>
            </a:prstGeom>
            <a:ln w="28575" cap="flat" cmpd="sng">
              <a:solidFill>
                <a:srgbClr val="FF0066"/>
              </a:solidFill>
              <a:prstDash val="solid"/>
              <a:headEnd type="none" w="med" len="med"/>
              <a:tailEnd type="none" w="med" len="med"/>
            </a:ln>
          </p:spPr>
        </p:sp>
        <p:sp>
          <p:nvSpPr>
            <p:cNvPr id="141380" name="Line 129"/>
            <p:cNvSpPr/>
            <p:nvPr/>
          </p:nvSpPr>
          <p:spPr>
            <a:xfrm flipV="1">
              <a:off x="3234" y="3080"/>
              <a:ext cx="1976" cy="7"/>
            </a:xfrm>
            <a:prstGeom prst="line">
              <a:avLst/>
            </a:prstGeom>
            <a:ln w="28575" cap="flat" cmpd="sng">
              <a:solidFill>
                <a:srgbClr val="FF0066"/>
              </a:solidFill>
              <a:prstDash val="solid"/>
              <a:headEnd type="none" w="med" len="med"/>
              <a:tailEnd type="none" w="med" len="med"/>
            </a:ln>
          </p:spPr>
        </p:sp>
        <p:sp>
          <p:nvSpPr>
            <p:cNvPr id="141381" name="Line 130"/>
            <p:cNvSpPr/>
            <p:nvPr/>
          </p:nvSpPr>
          <p:spPr>
            <a:xfrm flipV="1">
              <a:off x="3234" y="3359"/>
              <a:ext cx="1983" cy="3"/>
            </a:xfrm>
            <a:prstGeom prst="line">
              <a:avLst/>
            </a:prstGeom>
            <a:ln w="28575" cap="flat" cmpd="sng">
              <a:solidFill>
                <a:srgbClr val="FF0066"/>
              </a:solidFill>
              <a:prstDash val="solid"/>
              <a:headEnd type="none" w="med" len="med"/>
              <a:tailEnd type="none" w="med" len="med"/>
            </a:ln>
          </p:spPr>
        </p:sp>
        <p:sp>
          <p:nvSpPr>
            <p:cNvPr id="141382" name="Line 131"/>
            <p:cNvSpPr/>
            <p:nvPr/>
          </p:nvSpPr>
          <p:spPr>
            <a:xfrm>
              <a:off x="3238" y="3632"/>
              <a:ext cx="1984" cy="1"/>
            </a:xfrm>
            <a:prstGeom prst="line">
              <a:avLst/>
            </a:prstGeom>
            <a:ln w="28575" cap="flat" cmpd="sng">
              <a:solidFill>
                <a:srgbClr val="FF0066"/>
              </a:solidFill>
              <a:prstDash val="solid"/>
              <a:headEnd type="none" w="med" len="med"/>
              <a:tailEnd type="none" w="med" len="med"/>
            </a:ln>
          </p:spPr>
        </p:sp>
        <p:sp>
          <p:nvSpPr>
            <p:cNvPr id="141383" name="Line 132"/>
            <p:cNvSpPr/>
            <p:nvPr/>
          </p:nvSpPr>
          <p:spPr>
            <a:xfrm flipH="1">
              <a:off x="3236" y="2819"/>
              <a:ext cx="2" cy="1063"/>
            </a:xfrm>
            <a:prstGeom prst="line">
              <a:avLst/>
            </a:prstGeom>
            <a:ln w="28575" cap="flat" cmpd="sng">
              <a:solidFill>
                <a:srgbClr val="FF0066"/>
              </a:solidFill>
              <a:prstDash val="solid"/>
              <a:headEnd type="none" w="med" len="med"/>
              <a:tailEnd type="none" w="med" len="med"/>
            </a:ln>
          </p:spPr>
        </p:sp>
        <p:sp>
          <p:nvSpPr>
            <p:cNvPr id="141384" name="Line 133"/>
            <p:cNvSpPr/>
            <p:nvPr/>
          </p:nvSpPr>
          <p:spPr>
            <a:xfrm>
              <a:off x="3192" y="3883"/>
              <a:ext cx="96" cy="0"/>
            </a:xfrm>
            <a:prstGeom prst="line">
              <a:avLst/>
            </a:prstGeom>
            <a:ln w="57150" cap="flat" cmpd="sng">
              <a:solidFill>
                <a:srgbClr val="FF0066"/>
              </a:solidFill>
              <a:prstDash val="solid"/>
              <a:headEnd type="none" w="med" len="med"/>
              <a:tailEnd type="none" w="med" len="med"/>
            </a:ln>
          </p:spPr>
        </p:sp>
        <p:sp>
          <p:nvSpPr>
            <p:cNvPr id="141385" name="Rectangle 134"/>
            <p:cNvSpPr/>
            <p:nvPr/>
          </p:nvSpPr>
          <p:spPr>
            <a:xfrm>
              <a:off x="3372" y="2775"/>
              <a:ext cx="188" cy="80"/>
            </a:xfrm>
            <a:prstGeom prst="rect">
              <a:avLst/>
            </a:prstGeom>
            <a:solidFill>
              <a:srgbClr val="CCFFFF"/>
            </a:solidFill>
            <a:ln w="38100" cap="flat" cmpd="sng">
              <a:solidFill>
                <a:srgbClr val="FF0066"/>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86" name="Rectangle 135"/>
            <p:cNvSpPr/>
            <p:nvPr/>
          </p:nvSpPr>
          <p:spPr>
            <a:xfrm>
              <a:off x="3372" y="3043"/>
              <a:ext cx="188" cy="80"/>
            </a:xfrm>
            <a:prstGeom prst="rect">
              <a:avLst/>
            </a:prstGeom>
            <a:solidFill>
              <a:srgbClr val="CCFFFF"/>
            </a:solidFill>
            <a:ln w="38100" cap="flat" cmpd="sng">
              <a:solidFill>
                <a:srgbClr val="FF0066"/>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87" name="Rectangle 136"/>
            <p:cNvSpPr/>
            <p:nvPr/>
          </p:nvSpPr>
          <p:spPr>
            <a:xfrm>
              <a:off x="3372" y="3315"/>
              <a:ext cx="188" cy="80"/>
            </a:xfrm>
            <a:prstGeom prst="rect">
              <a:avLst/>
            </a:prstGeom>
            <a:solidFill>
              <a:srgbClr val="CCFFFF"/>
            </a:solidFill>
            <a:ln w="38100" cap="flat" cmpd="sng">
              <a:solidFill>
                <a:srgbClr val="FF0066"/>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88" name="Rectangle 137"/>
            <p:cNvSpPr/>
            <p:nvPr/>
          </p:nvSpPr>
          <p:spPr>
            <a:xfrm>
              <a:off x="3372" y="3587"/>
              <a:ext cx="188" cy="80"/>
            </a:xfrm>
            <a:prstGeom prst="rect">
              <a:avLst/>
            </a:prstGeom>
            <a:solidFill>
              <a:srgbClr val="CCFFFF"/>
            </a:solidFill>
            <a:ln w="38100" cap="flat" cmpd="sng">
              <a:solidFill>
                <a:srgbClr val="FF0066"/>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89" name="Oval 138"/>
            <p:cNvSpPr/>
            <p:nvPr/>
          </p:nvSpPr>
          <p:spPr>
            <a:xfrm>
              <a:off x="3219" y="3069"/>
              <a:ext cx="39" cy="39"/>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90" name="Oval 139"/>
            <p:cNvSpPr/>
            <p:nvPr/>
          </p:nvSpPr>
          <p:spPr>
            <a:xfrm>
              <a:off x="3217" y="3345"/>
              <a:ext cx="39" cy="39"/>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391" name="Oval 140"/>
            <p:cNvSpPr/>
            <p:nvPr/>
          </p:nvSpPr>
          <p:spPr>
            <a:xfrm>
              <a:off x="3215" y="3612"/>
              <a:ext cx="39" cy="39"/>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41392" name="Group 141"/>
            <p:cNvGrpSpPr/>
            <p:nvPr/>
          </p:nvGrpSpPr>
          <p:grpSpPr>
            <a:xfrm>
              <a:off x="4335" y="3153"/>
              <a:ext cx="232" cy="227"/>
              <a:chOff x="3577" y="1183"/>
              <a:chExt cx="232" cy="227"/>
            </a:xfrm>
          </p:grpSpPr>
          <p:grpSp>
            <p:nvGrpSpPr>
              <p:cNvPr id="141541" name="Group 142"/>
              <p:cNvGrpSpPr/>
              <p:nvPr/>
            </p:nvGrpSpPr>
            <p:grpSpPr>
              <a:xfrm>
                <a:off x="3577" y="1183"/>
                <a:ext cx="232" cy="227"/>
                <a:chOff x="3577" y="1183"/>
                <a:chExt cx="232" cy="227"/>
              </a:xfrm>
            </p:grpSpPr>
            <p:sp>
              <p:nvSpPr>
                <p:cNvPr id="141546" name="Oval 143"/>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47" name="Oval 144"/>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48" name="Line 145"/>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542" name="Line 146"/>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543" name="Line 147"/>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544" name="Line 148"/>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545" name="Line 149"/>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1393" name="Group 150"/>
            <p:cNvGrpSpPr/>
            <p:nvPr/>
          </p:nvGrpSpPr>
          <p:grpSpPr>
            <a:xfrm>
              <a:off x="4075" y="2607"/>
              <a:ext cx="232" cy="227"/>
              <a:chOff x="3577" y="1183"/>
              <a:chExt cx="232" cy="227"/>
            </a:xfrm>
          </p:grpSpPr>
          <p:grpSp>
            <p:nvGrpSpPr>
              <p:cNvPr id="141533" name="Group 151"/>
              <p:cNvGrpSpPr/>
              <p:nvPr/>
            </p:nvGrpSpPr>
            <p:grpSpPr>
              <a:xfrm>
                <a:off x="3577" y="1183"/>
                <a:ext cx="232" cy="227"/>
                <a:chOff x="3577" y="1183"/>
                <a:chExt cx="232" cy="227"/>
              </a:xfrm>
            </p:grpSpPr>
            <p:sp>
              <p:nvSpPr>
                <p:cNvPr id="141538" name="Oval 152"/>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39" name="Oval 153"/>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40" name="Line 154"/>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534" name="Line 155"/>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535" name="Line 156"/>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536" name="Line 157"/>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537" name="Line 158"/>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1394" name="Group 159"/>
            <p:cNvGrpSpPr/>
            <p:nvPr/>
          </p:nvGrpSpPr>
          <p:grpSpPr>
            <a:xfrm>
              <a:off x="4602" y="2611"/>
              <a:ext cx="232" cy="227"/>
              <a:chOff x="3577" y="1183"/>
              <a:chExt cx="232" cy="227"/>
            </a:xfrm>
          </p:grpSpPr>
          <p:grpSp>
            <p:nvGrpSpPr>
              <p:cNvPr id="141525" name="Group 160"/>
              <p:cNvGrpSpPr/>
              <p:nvPr/>
            </p:nvGrpSpPr>
            <p:grpSpPr>
              <a:xfrm>
                <a:off x="3577" y="1183"/>
                <a:ext cx="232" cy="227"/>
                <a:chOff x="3577" y="1183"/>
                <a:chExt cx="232" cy="227"/>
              </a:xfrm>
            </p:grpSpPr>
            <p:sp>
              <p:nvSpPr>
                <p:cNvPr id="141530" name="Oval 161"/>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31" name="Oval 162"/>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32" name="Line 163"/>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526" name="Line 164"/>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527" name="Line 165"/>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528" name="Line 166"/>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529" name="Line 167"/>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1395" name="Group 168"/>
            <p:cNvGrpSpPr/>
            <p:nvPr/>
          </p:nvGrpSpPr>
          <p:grpSpPr>
            <a:xfrm>
              <a:off x="3804" y="2874"/>
              <a:ext cx="232" cy="227"/>
              <a:chOff x="3577" y="1183"/>
              <a:chExt cx="232" cy="227"/>
            </a:xfrm>
          </p:grpSpPr>
          <p:grpSp>
            <p:nvGrpSpPr>
              <p:cNvPr id="141517" name="Group 169"/>
              <p:cNvGrpSpPr/>
              <p:nvPr/>
            </p:nvGrpSpPr>
            <p:grpSpPr>
              <a:xfrm>
                <a:off x="3577" y="1183"/>
                <a:ext cx="232" cy="227"/>
                <a:chOff x="3577" y="1183"/>
                <a:chExt cx="232" cy="227"/>
              </a:xfrm>
            </p:grpSpPr>
            <p:sp>
              <p:nvSpPr>
                <p:cNvPr id="141522" name="Oval 170"/>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23" name="Oval 171"/>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24" name="Line 172"/>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518" name="Line 173"/>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519" name="Line 174"/>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520" name="Line 175"/>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521" name="Line 176"/>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1396" name="Group 177"/>
            <p:cNvGrpSpPr/>
            <p:nvPr/>
          </p:nvGrpSpPr>
          <p:grpSpPr>
            <a:xfrm>
              <a:off x="4335" y="2876"/>
              <a:ext cx="232" cy="227"/>
              <a:chOff x="3577" y="1183"/>
              <a:chExt cx="232" cy="227"/>
            </a:xfrm>
          </p:grpSpPr>
          <p:grpSp>
            <p:nvGrpSpPr>
              <p:cNvPr id="141509" name="Group 178"/>
              <p:cNvGrpSpPr/>
              <p:nvPr/>
            </p:nvGrpSpPr>
            <p:grpSpPr>
              <a:xfrm>
                <a:off x="3577" y="1183"/>
                <a:ext cx="232" cy="227"/>
                <a:chOff x="3577" y="1183"/>
                <a:chExt cx="232" cy="227"/>
              </a:xfrm>
            </p:grpSpPr>
            <p:sp>
              <p:nvSpPr>
                <p:cNvPr id="141514" name="Oval 179"/>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15" name="Oval 180"/>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16" name="Line 181"/>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510" name="Line 182"/>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511" name="Line 183"/>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512" name="Line 184"/>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513" name="Line 185"/>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1397" name="Group 186"/>
            <p:cNvGrpSpPr/>
            <p:nvPr/>
          </p:nvGrpSpPr>
          <p:grpSpPr>
            <a:xfrm>
              <a:off x="4598" y="2877"/>
              <a:ext cx="232" cy="227"/>
              <a:chOff x="3577" y="1183"/>
              <a:chExt cx="232" cy="227"/>
            </a:xfrm>
          </p:grpSpPr>
          <p:grpSp>
            <p:nvGrpSpPr>
              <p:cNvPr id="141501" name="Group 187"/>
              <p:cNvGrpSpPr/>
              <p:nvPr/>
            </p:nvGrpSpPr>
            <p:grpSpPr>
              <a:xfrm>
                <a:off x="3577" y="1183"/>
                <a:ext cx="232" cy="227"/>
                <a:chOff x="3577" y="1183"/>
                <a:chExt cx="232" cy="227"/>
              </a:xfrm>
            </p:grpSpPr>
            <p:sp>
              <p:nvSpPr>
                <p:cNvPr id="141506" name="Oval 188"/>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07" name="Oval 189"/>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08" name="Line 190"/>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502" name="Line 191"/>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503" name="Line 192"/>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504" name="Line 193"/>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505" name="Line 194"/>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1398" name="Group 195"/>
            <p:cNvGrpSpPr/>
            <p:nvPr/>
          </p:nvGrpSpPr>
          <p:grpSpPr>
            <a:xfrm>
              <a:off x="4598" y="3150"/>
              <a:ext cx="232" cy="227"/>
              <a:chOff x="3577" y="1183"/>
              <a:chExt cx="232" cy="227"/>
            </a:xfrm>
          </p:grpSpPr>
          <p:grpSp>
            <p:nvGrpSpPr>
              <p:cNvPr id="141493" name="Group 196"/>
              <p:cNvGrpSpPr/>
              <p:nvPr/>
            </p:nvGrpSpPr>
            <p:grpSpPr>
              <a:xfrm>
                <a:off x="3577" y="1183"/>
                <a:ext cx="232" cy="227"/>
                <a:chOff x="3577" y="1183"/>
                <a:chExt cx="232" cy="227"/>
              </a:xfrm>
            </p:grpSpPr>
            <p:sp>
              <p:nvSpPr>
                <p:cNvPr id="141498" name="Oval 197"/>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99" name="Oval 198"/>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500" name="Line 199"/>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494" name="Line 200"/>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495" name="Line 201"/>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496" name="Line 202"/>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497" name="Line 203"/>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1399" name="Group 204"/>
            <p:cNvGrpSpPr/>
            <p:nvPr/>
          </p:nvGrpSpPr>
          <p:grpSpPr>
            <a:xfrm>
              <a:off x="4335" y="3426"/>
              <a:ext cx="232" cy="227"/>
              <a:chOff x="3577" y="1183"/>
              <a:chExt cx="232" cy="227"/>
            </a:xfrm>
          </p:grpSpPr>
          <p:grpSp>
            <p:nvGrpSpPr>
              <p:cNvPr id="141485" name="Group 205"/>
              <p:cNvGrpSpPr/>
              <p:nvPr/>
            </p:nvGrpSpPr>
            <p:grpSpPr>
              <a:xfrm>
                <a:off x="3577" y="1183"/>
                <a:ext cx="232" cy="227"/>
                <a:chOff x="3577" y="1183"/>
                <a:chExt cx="232" cy="227"/>
              </a:xfrm>
            </p:grpSpPr>
            <p:sp>
              <p:nvSpPr>
                <p:cNvPr id="141490" name="Oval 206"/>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91" name="Oval 207"/>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92" name="Line 208"/>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486" name="Line 209"/>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487" name="Line 210"/>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488" name="Line 211"/>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489" name="Line 212"/>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1400" name="Group 213"/>
            <p:cNvGrpSpPr/>
            <p:nvPr/>
          </p:nvGrpSpPr>
          <p:grpSpPr>
            <a:xfrm>
              <a:off x="3809" y="3421"/>
              <a:ext cx="232" cy="227"/>
              <a:chOff x="3577" y="1183"/>
              <a:chExt cx="232" cy="227"/>
            </a:xfrm>
          </p:grpSpPr>
          <p:grpSp>
            <p:nvGrpSpPr>
              <p:cNvPr id="141477" name="Group 214"/>
              <p:cNvGrpSpPr/>
              <p:nvPr/>
            </p:nvGrpSpPr>
            <p:grpSpPr>
              <a:xfrm>
                <a:off x="3577" y="1183"/>
                <a:ext cx="232" cy="227"/>
                <a:chOff x="3577" y="1183"/>
                <a:chExt cx="232" cy="227"/>
              </a:xfrm>
            </p:grpSpPr>
            <p:sp>
              <p:nvSpPr>
                <p:cNvPr id="141482" name="Oval 215"/>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83" name="Oval 216"/>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84" name="Line 217"/>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478" name="Line 218"/>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479" name="Line 219"/>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480" name="Line 220"/>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481" name="Line 221"/>
              <p:cNvSpPr/>
              <p:nvPr/>
            </p:nvSpPr>
            <p:spPr>
              <a:xfrm>
                <a:off x="3622" y="1287"/>
                <a:ext cx="80" cy="78"/>
              </a:xfrm>
              <a:prstGeom prst="line">
                <a:avLst/>
              </a:prstGeom>
              <a:ln w="19050" cap="flat" cmpd="sng">
                <a:solidFill>
                  <a:srgbClr val="FF0066"/>
                </a:solidFill>
                <a:prstDash val="solid"/>
                <a:headEnd type="none" w="med" len="med"/>
                <a:tailEnd type="none" w="med" len="med"/>
              </a:ln>
            </p:spPr>
          </p:sp>
        </p:grpSp>
        <p:grpSp>
          <p:nvGrpSpPr>
            <p:cNvPr id="141401" name="Group 222"/>
            <p:cNvGrpSpPr/>
            <p:nvPr/>
          </p:nvGrpSpPr>
          <p:grpSpPr>
            <a:xfrm>
              <a:off x="4070" y="3155"/>
              <a:ext cx="232" cy="227"/>
              <a:chOff x="3577" y="1183"/>
              <a:chExt cx="232" cy="227"/>
            </a:xfrm>
          </p:grpSpPr>
          <p:grpSp>
            <p:nvGrpSpPr>
              <p:cNvPr id="141469" name="Group 223"/>
              <p:cNvGrpSpPr/>
              <p:nvPr/>
            </p:nvGrpSpPr>
            <p:grpSpPr>
              <a:xfrm>
                <a:off x="3577" y="1183"/>
                <a:ext cx="232" cy="227"/>
                <a:chOff x="3577" y="1183"/>
                <a:chExt cx="232" cy="227"/>
              </a:xfrm>
            </p:grpSpPr>
            <p:sp>
              <p:nvSpPr>
                <p:cNvPr id="141474" name="Oval 224"/>
                <p:cNvSpPr/>
                <p:nvPr/>
              </p:nvSpPr>
              <p:spPr>
                <a:xfrm>
                  <a:off x="3773" y="118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75" name="Oval 225"/>
                <p:cNvSpPr/>
                <p:nvPr/>
              </p:nvSpPr>
              <p:spPr>
                <a:xfrm>
                  <a:off x="3577" y="1373"/>
                  <a:ext cx="36" cy="37"/>
                </a:xfrm>
                <a:prstGeom prst="ellipse">
                  <a:avLst/>
                </a:prstGeom>
                <a:solidFill>
                  <a:srgbClr val="FF0066"/>
                </a:solidFill>
                <a:ln w="9525"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76" name="Line 226"/>
                <p:cNvSpPr/>
                <p:nvPr/>
              </p:nvSpPr>
              <p:spPr>
                <a:xfrm flipH="1">
                  <a:off x="3596" y="1197"/>
                  <a:ext cx="198" cy="198"/>
                </a:xfrm>
                <a:prstGeom prst="line">
                  <a:avLst/>
                </a:prstGeom>
                <a:ln w="19050" cap="flat" cmpd="sng">
                  <a:solidFill>
                    <a:srgbClr val="FF0066"/>
                  </a:solidFill>
                  <a:prstDash val="solid"/>
                  <a:headEnd type="none" w="med" len="med"/>
                  <a:tailEnd type="none" w="med" len="med"/>
                </a:ln>
              </p:spPr>
            </p:sp>
          </p:grpSp>
          <p:sp>
            <p:nvSpPr>
              <p:cNvPr id="141470" name="Line 227"/>
              <p:cNvSpPr/>
              <p:nvPr/>
            </p:nvSpPr>
            <p:spPr>
              <a:xfrm>
                <a:off x="3676" y="1239"/>
                <a:ext cx="82" cy="77"/>
              </a:xfrm>
              <a:prstGeom prst="line">
                <a:avLst/>
              </a:prstGeom>
              <a:ln w="19050" cap="flat" cmpd="sng">
                <a:solidFill>
                  <a:srgbClr val="FF0066"/>
                </a:solidFill>
                <a:prstDash val="solid"/>
                <a:headEnd type="none" w="med" len="med"/>
                <a:tailEnd type="none" w="med" len="med"/>
              </a:ln>
            </p:spPr>
          </p:sp>
          <p:sp>
            <p:nvSpPr>
              <p:cNvPr id="141471" name="Line 228"/>
              <p:cNvSpPr/>
              <p:nvPr/>
            </p:nvSpPr>
            <p:spPr>
              <a:xfrm flipH="1">
                <a:off x="3664" y="1242"/>
                <a:ext cx="17" cy="82"/>
              </a:xfrm>
              <a:prstGeom prst="line">
                <a:avLst/>
              </a:prstGeom>
              <a:ln w="19050" cap="flat" cmpd="sng">
                <a:solidFill>
                  <a:srgbClr val="FF0066"/>
                </a:solidFill>
                <a:prstDash val="solid"/>
                <a:headEnd type="none" w="med" len="med"/>
                <a:tailEnd type="none" w="med" len="med"/>
              </a:ln>
            </p:spPr>
          </p:sp>
          <p:sp>
            <p:nvSpPr>
              <p:cNvPr id="141472" name="Line 229"/>
              <p:cNvSpPr/>
              <p:nvPr/>
            </p:nvSpPr>
            <p:spPr>
              <a:xfrm flipH="1">
                <a:off x="3669" y="1309"/>
                <a:ext cx="78" cy="20"/>
              </a:xfrm>
              <a:prstGeom prst="line">
                <a:avLst/>
              </a:prstGeom>
              <a:ln w="19050" cap="flat" cmpd="sng">
                <a:solidFill>
                  <a:srgbClr val="FF0066"/>
                </a:solidFill>
                <a:prstDash val="solid"/>
                <a:headEnd type="none" w="med" len="med"/>
                <a:tailEnd type="none" w="med" len="med"/>
              </a:ln>
            </p:spPr>
          </p:sp>
          <p:sp>
            <p:nvSpPr>
              <p:cNvPr id="141473" name="Line 230"/>
              <p:cNvSpPr/>
              <p:nvPr/>
            </p:nvSpPr>
            <p:spPr>
              <a:xfrm>
                <a:off x="3622" y="1287"/>
                <a:ext cx="80" cy="78"/>
              </a:xfrm>
              <a:prstGeom prst="line">
                <a:avLst/>
              </a:prstGeom>
              <a:ln w="19050" cap="flat" cmpd="sng">
                <a:solidFill>
                  <a:srgbClr val="FF0066"/>
                </a:solidFill>
                <a:prstDash val="solid"/>
                <a:headEnd type="none" w="med" len="med"/>
                <a:tailEnd type="none" w="med" len="med"/>
              </a:ln>
            </p:spPr>
          </p:sp>
        </p:grpSp>
        <p:sp>
          <p:nvSpPr>
            <p:cNvPr id="141402" name="Rectangle 231"/>
            <p:cNvSpPr/>
            <p:nvPr/>
          </p:nvSpPr>
          <p:spPr>
            <a:xfrm>
              <a:off x="5214" y="2739"/>
              <a:ext cx="180" cy="22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03" name="AutoShape 232"/>
            <p:cNvSpPr/>
            <p:nvPr/>
          </p:nvSpPr>
          <p:spPr>
            <a:xfrm flipV="1">
              <a:off x="5254" y="2763"/>
              <a:ext cx="100" cy="64"/>
            </a:xfrm>
            <a:prstGeom prst="triangle">
              <a:avLst>
                <a:gd name="adj" fmla="val 50000"/>
              </a:avLst>
            </a:prstGeom>
            <a:noFill/>
            <a:ln w="1905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04" name="Text Box 233"/>
            <p:cNvSpPr txBox="1"/>
            <p:nvPr/>
          </p:nvSpPr>
          <p:spPr>
            <a:xfrm>
              <a:off x="5168" y="2786"/>
              <a:ext cx="272" cy="19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400" b="1" dirty="0">
                  <a:solidFill>
                    <a:srgbClr val="0033CC"/>
                  </a:solidFill>
                </a:rPr>
                <a:t>EN</a:t>
              </a:r>
            </a:p>
          </p:txBody>
        </p:sp>
        <p:sp>
          <p:nvSpPr>
            <p:cNvPr id="141405" name="Line 234"/>
            <p:cNvSpPr/>
            <p:nvPr/>
          </p:nvSpPr>
          <p:spPr>
            <a:xfrm>
              <a:off x="5398" y="2847"/>
              <a:ext cx="168" cy="0"/>
            </a:xfrm>
            <a:prstGeom prst="line">
              <a:avLst/>
            </a:prstGeom>
            <a:ln w="28575" cap="flat" cmpd="sng">
              <a:solidFill>
                <a:srgbClr val="0033CC"/>
              </a:solidFill>
              <a:prstDash val="solid"/>
              <a:headEnd type="none" w="med" len="med"/>
              <a:tailEnd type="none" w="med" len="med"/>
            </a:ln>
          </p:spPr>
        </p:sp>
        <p:sp>
          <p:nvSpPr>
            <p:cNvPr id="141406" name="Oval 235"/>
            <p:cNvSpPr/>
            <p:nvPr/>
          </p:nvSpPr>
          <p:spPr>
            <a:xfrm rot="5400000" flipH="1" flipV="1">
              <a:off x="5562" y="2822"/>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07" name="Oval 236"/>
            <p:cNvSpPr/>
            <p:nvPr/>
          </p:nvSpPr>
          <p:spPr>
            <a:xfrm rot="5400000" flipH="1" flipV="1">
              <a:off x="5165" y="2859"/>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08" name="Line 237"/>
            <p:cNvSpPr/>
            <p:nvPr/>
          </p:nvSpPr>
          <p:spPr>
            <a:xfrm flipH="1">
              <a:off x="5089" y="2882"/>
              <a:ext cx="75" cy="0"/>
            </a:xfrm>
            <a:prstGeom prst="line">
              <a:avLst/>
            </a:prstGeom>
            <a:ln w="28575" cap="flat" cmpd="sng">
              <a:solidFill>
                <a:srgbClr val="0033CC"/>
              </a:solidFill>
              <a:prstDash val="solid"/>
              <a:headEnd type="none" w="med" len="med"/>
              <a:tailEnd type="none" w="med" len="med"/>
            </a:ln>
          </p:spPr>
        </p:sp>
        <p:sp>
          <p:nvSpPr>
            <p:cNvPr id="141409" name="Text Box 238"/>
            <p:cNvSpPr txBox="1"/>
            <p:nvPr/>
          </p:nvSpPr>
          <p:spPr>
            <a:xfrm>
              <a:off x="5492" y="2623"/>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FF0066"/>
                  </a:solidFill>
                </a:rPr>
                <a:t>D</a:t>
              </a:r>
              <a:r>
                <a:rPr lang="en-US" altLang="zh-CN" sz="1800" b="1" baseline="-25000" dirty="0">
                  <a:solidFill>
                    <a:srgbClr val="FF0066"/>
                  </a:solidFill>
                </a:rPr>
                <a:t>3</a:t>
              </a:r>
              <a:endParaRPr lang="en-US" altLang="zh-CN" sz="1800" b="1" i="1" dirty="0">
                <a:solidFill>
                  <a:srgbClr val="FF0066"/>
                </a:solidFill>
              </a:endParaRPr>
            </a:p>
          </p:txBody>
        </p:sp>
        <p:sp>
          <p:nvSpPr>
            <p:cNvPr id="141410" name="Rectangle 239"/>
            <p:cNvSpPr/>
            <p:nvPr/>
          </p:nvSpPr>
          <p:spPr>
            <a:xfrm>
              <a:off x="5214" y="3019"/>
              <a:ext cx="180" cy="220"/>
            </a:xfrm>
            <a:prstGeom prst="rect">
              <a:avLst/>
            </a:prstGeom>
            <a:solidFill>
              <a:srgbClr val="CCFFFF"/>
            </a:solidFill>
            <a:ln w="3810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11" name="AutoShape 240"/>
            <p:cNvSpPr/>
            <p:nvPr/>
          </p:nvSpPr>
          <p:spPr>
            <a:xfrm flipV="1">
              <a:off x="5254" y="3043"/>
              <a:ext cx="100" cy="64"/>
            </a:xfrm>
            <a:prstGeom prst="triangle">
              <a:avLst>
                <a:gd name="adj" fmla="val 50000"/>
              </a:avLst>
            </a:prstGeom>
            <a:noFill/>
            <a:ln w="1905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12" name="Text Box 241"/>
            <p:cNvSpPr txBox="1"/>
            <p:nvPr/>
          </p:nvSpPr>
          <p:spPr>
            <a:xfrm>
              <a:off x="5168" y="3066"/>
              <a:ext cx="272" cy="19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400" b="1" dirty="0">
                  <a:solidFill>
                    <a:srgbClr val="0033CC"/>
                  </a:solidFill>
                </a:rPr>
                <a:t>EN</a:t>
              </a:r>
            </a:p>
          </p:txBody>
        </p:sp>
        <p:sp>
          <p:nvSpPr>
            <p:cNvPr id="141413" name="Line 242"/>
            <p:cNvSpPr/>
            <p:nvPr/>
          </p:nvSpPr>
          <p:spPr>
            <a:xfrm>
              <a:off x="5398" y="3127"/>
              <a:ext cx="168" cy="0"/>
            </a:xfrm>
            <a:prstGeom prst="line">
              <a:avLst/>
            </a:prstGeom>
            <a:ln w="28575" cap="flat" cmpd="sng">
              <a:solidFill>
                <a:srgbClr val="0033CC"/>
              </a:solidFill>
              <a:prstDash val="solid"/>
              <a:headEnd type="none" w="med" len="med"/>
              <a:tailEnd type="none" w="med" len="med"/>
            </a:ln>
          </p:spPr>
        </p:sp>
        <p:sp>
          <p:nvSpPr>
            <p:cNvPr id="141414" name="Oval 243"/>
            <p:cNvSpPr/>
            <p:nvPr/>
          </p:nvSpPr>
          <p:spPr>
            <a:xfrm rot="5400000" flipH="1" flipV="1">
              <a:off x="5562" y="3102"/>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15" name="Oval 244"/>
            <p:cNvSpPr/>
            <p:nvPr/>
          </p:nvSpPr>
          <p:spPr>
            <a:xfrm rot="5400000" flipH="1" flipV="1">
              <a:off x="5165" y="3139"/>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16" name="Line 245"/>
            <p:cNvSpPr/>
            <p:nvPr/>
          </p:nvSpPr>
          <p:spPr>
            <a:xfrm flipH="1">
              <a:off x="5089" y="3162"/>
              <a:ext cx="75" cy="0"/>
            </a:xfrm>
            <a:prstGeom prst="line">
              <a:avLst/>
            </a:prstGeom>
            <a:ln w="28575" cap="flat" cmpd="sng">
              <a:solidFill>
                <a:srgbClr val="0033CC"/>
              </a:solidFill>
              <a:prstDash val="solid"/>
              <a:headEnd type="none" w="med" len="med"/>
              <a:tailEnd type="none" w="med" len="med"/>
            </a:ln>
          </p:spPr>
        </p:sp>
        <p:sp>
          <p:nvSpPr>
            <p:cNvPr id="141417" name="Oval 246"/>
            <p:cNvSpPr/>
            <p:nvPr/>
          </p:nvSpPr>
          <p:spPr>
            <a:xfrm>
              <a:off x="5071" y="3142"/>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18" name="Text Box 247"/>
            <p:cNvSpPr txBox="1"/>
            <p:nvPr/>
          </p:nvSpPr>
          <p:spPr>
            <a:xfrm>
              <a:off x="5492" y="2903"/>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FF0066"/>
                  </a:solidFill>
                </a:rPr>
                <a:t>D</a:t>
              </a:r>
              <a:r>
                <a:rPr lang="en-US" altLang="zh-CN" sz="1800" b="1" baseline="-25000" dirty="0">
                  <a:solidFill>
                    <a:srgbClr val="FF0066"/>
                  </a:solidFill>
                </a:rPr>
                <a:t>2</a:t>
              </a:r>
              <a:endParaRPr lang="en-US" altLang="zh-CN" sz="1800" b="1" i="1" dirty="0">
                <a:solidFill>
                  <a:srgbClr val="FF0066"/>
                </a:solidFill>
              </a:endParaRPr>
            </a:p>
          </p:txBody>
        </p:sp>
        <p:sp>
          <p:nvSpPr>
            <p:cNvPr id="141419" name="Rectangle 248"/>
            <p:cNvSpPr/>
            <p:nvPr/>
          </p:nvSpPr>
          <p:spPr>
            <a:xfrm>
              <a:off x="5214" y="3299"/>
              <a:ext cx="180" cy="22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20" name="AutoShape 249"/>
            <p:cNvSpPr/>
            <p:nvPr/>
          </p:nvSpPr>
          <p:spPr>
            <a:xfrm flipV="1">
              <a:off x="5254" y="3323"/>
              <a:ext cx="100" cy="64"/>
            </a:xfrm>
            <a:prstGeom prst="triangle">
              <a:avLst>
                <a:gd name="adj" fmla="val 50000"/>
              </a:avLst>
            </a:prstGeom>
            <a:noFill/>
            <a:ln w="1905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21" name="Text Box 250"/>
            <p:cNvSpPr txBox="1"/>
            <p:nvPr/>
          </p:nvSpPr>
          <p:spPr>
            <a:xfrm>
              <a:off x="5168" y="3346"/>
              <a:ext cx="272" cy="19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400" b="1" dirty="0">
                  <a:solidFill>
                    <a:srgbClr val="0033CC"/>
                  </a:solidFill>
                </a:rPr>
                <a:t>EN</a:t>
              </a:r>
            </a:p>
          </p:txBody>
        </p:sp>
        <p:sp>
          <p:nvSpPr>
            <p:cNvPr id="141422" name="Line 251"/>
            <p:cNvSpPr/>
            <p:nvPr/>
          </p:nvSpPr>
          <p:spPr>
            <a:xfrm>
              <a:off x="5398" y="3407"/>
              <a:ext cx="168" cy="0"/>
            </a:xfrm>
            <a:prstGeom prst="line">
              <a:avLst/>
            </a:prstGeom>
            <a:ln w="28575" cap="flat" cmpd="sng">
              <a:solidFill>
                <a:srgbClr val="0033CC"/>
              </a:solidFill>
              <a:prstDash val="solid"/>
              <a:headEnd type="none" w="med" len="med"/>
              <a:tailEnd type="none" w="med" len="med"/>
            </a:ln>
          </p:spPr>
        </p:sp>
        <p:sp>
          <p:nvSpPr>
            <p:cNvPr id="141423" name="Oval 252"/>
            <p:cNvSpPr/>
            <p:nvPr/>
          </p:nvSpPr>
          <p:spPr>
            <a:xfrm rot="5400000" flipH="1" flipV="1">
              <a:off x="5562" y="3382"/>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24" name="Oval 253"/>
            <p:cNvSpPr/>
            <p:nvPr/>
          </p:nvSpPr>
          <p:spPr>
            <a:xfrm rot="5400000" flipH="1" flipV="1">
              <a:off x="5165" y="3419"/>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25" name="Line 254"/>
            <p:cNvSpPr/>
            <p:nvPr/>
          </p:nvSpPr>
          <p:spPr>
            <a:xfrm flipH="1">
              <a:off x="5089" y="3442"/>
              <a:ext cx="75" cy="0"/>
            </a:xfrm>
            <a:prstGeom prst="line">
              <a:avLst/>
            </a:prstGeom>
            <a:ln w="28575" cap="flat" cmpd="sng">
              <a:solidFill>
                <a:srgbClr val="0033CC"/>
              </a:solidFill>
              <a:prstDash val="solid"/>
              <a:headEnd type="none" w="med" len="med"/>
              <a:tailEnd type="none" w="med" len="med"/>
            </a:ln>
          </p:spPr>
        </p:sp>
        <p:sp>
          <p:nvSpPr>
            <p:cNvPr id="141426" name="Oval 255"/>
            <p:cNvSpPr/>
            <p:nvPr/>
          </p:nvSpPr>
          <p:spPr>
            <a:xfrm>
              <a:off x="5071" y="3422"/>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27" name="Text Box 256"/>
            <p:cNvSpPr txBox="1"/>
            <p:nvPr/>
          </p:nvSpPr>
          <p:spPr>
            <a:xfrm>
              <a:off x="5492" y="3183"/>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FF0066"/>
                  </a:solidFill>
                </a:rPr>
                <a:t>D</a:t>
              </a:r>
              <a:r>
                <a:rPr lang="en-US" altLang="zh-CN" sz="1800" b="1" baseline="-25000" dirty="0">
                  <a:solidFill>
                    <a:srgbClr val="FF0066"/>
                  </a:solidFill>
                </a:rPr>
                <a:t>1</a:t>
              </a:r>
              <a:endParaRPr lang="en-US" altLang="zh-CN" sz="1800" b="1" i="1" dirty="0">
                <a:solidFill>
                  <a:srgbClr val="FF0066"/>
                </a:solidFill>
              </a:endParaRPr>
            </a:p>
          </p:txBody>
        </p:sp>
        <p:sp>
          <p:nvSpPr>
            <p:cNvPr id="141428" name="Rectangle 257"/>
            <p:cNvSpPr/>
            <p:nvPr/>
          </p:nvSpPr>
          <p:spPr>
            <a:xfrm>
              <a:off x="5214" y="3579"/>
              <a:ext cx="180" cy="220"/>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29" name="AutoShape 258"/>
            <p:cNvSpPr/>
            <p:nvPr/>
          </p:nvSpPr>
          <p:spPr>
            <a:xfrm flipV="1">
              <a:off x="5254" y="3603"/>
              <a:ext cx="100" cy="64"/>
            </a:xfrm>
            <a:prstGeom prst="triangle">
              <a:avLst>
                <a:gd name="adj" fmla="val 50000"/>
              </a:avLst>
            </a:prstGeom>
            <a:noFill/>
            <a:ln w="19050" cap="flat" cmpd="sng">
              <a:solidFill>
                <a:srgbClr val="0033CC"/>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30" name="Text Box 259"/>
            <p:cNvSpPr txBox="1"/>
            <p:nvPr/>
          </p:nvSpPr>
          <p:spPr>
            <a:xfrm>
              <a:off x="5168" y="3626"/>
              <a:ext cx="272" cy="19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400" b="1" dirty="0">
                  <a:solidFill>
                    <a:srgbClr val="0033CC"/>
                  </a:solidFill>
                </a:rPr>
                <a:t>EN</a:t>
              </a:r>
            </a:p>
          </p:txBody>
        </p:sp>
        <p:sp>
          <p:nvSpPr>
            <p:cNvPr id="141431" name="Line 260"/>
            <p:cNvSpPr/>
            <p:nvPr/>
          </p:nvSpPr>
          <p:spPr>
            <a:xfrm>
              <a:off x="5398" y="3687"/>
              <a:ext cx="168" cy="0"/>
            </a:xfrm>
            <a:prstGeom prst="line">
              <a:avLst/>
            </a:prstGeom>
            <a:ln w="28575" cap="flat" cmpd="sng">
              <a:solidFill>
                <a:srgbClr val="0033CC"/>
              </a:solidFill>
              <a:prstDash val="solid"/>
              <a:headEnd type="none" w="med" len="med"/>
              <a:tailEnd type="none" w="med" len="med"/>
            </a:ln>
          </p:spPr>
        </p:sp>
        <p:sp>
          <p:nvSpPr>
            <p:cNvPr id="141432" name="Oval 261"/>
            <p:cNvSpPr/>
            <p:nvPr/>
          </p:nvSpPr>
          <p:spPr>
            <a:xfrm rot="5400000" flipH="1" flipV="1">
              <a:off x="5562" y="3662"/>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33" name="Oval 262"/>
            <p:cNvSpPr/>
            <p:nvPr/>
          </p:nvSpPr>
          <p:spPr>
            <a:xfrm rot="5400000" flipH="1" flipV="1">
              <a:off x="5165" y="3699"/>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34" name="Line 263"/>
            <p:cNvSpPr/>
            <p:nvPr/>
          </p:nvSpPr>
          <p:spPr>
            <a:xfrm flipH="1">
              <a:off x="5089" y="3722"/>
              <a:ext cx="75" cy="0"/>
            </a:xfrm>
            <a:prstGeom prst="line">
              <a:avLst/>
            </a:prstGeom>
            <a:ln w="28575" cap="flat" cmpd="sng">
              <a:solidFill>
                <a:srgbClr val="0033CC"/>
              </a:solidFill>
              <a:prstDash val="solid"/>
              <a:headEnd type="none" w="med" len="med"/>
              <a:tailEnd type="none" w="med" len="med"/>
            </a:ln>
          </p:spPr>
        </p:sp>
        <p:sp>
          <p:nvSpPr>
            <p:cNvPr id="141435" name="Oval 264"/>
            <p:cNvSpPr/>
            <p:nvPr/>
          </p:nvSpPr>
          <p:spPr>
            <a:xfrm>
              <a:off x="5071" y="3702"/>
              <a:ext cx="39" cy="39"/>
            </a:xfrm>
            <a:prstGeom prst="ellipse">
              <a:avLst/>
            </a:prstGeom>
            <a:solidFill>
              <a:srgbClr val="0033CC"/>
            </a:solidFill>
            <a:ln w="9525" cap="flat" cmpd="sng">
              <a:solidFill>
                <a:srgbClr val="0033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1436" name="Text Box 265"/>
            <p:cNvSpPr txBox="1"/>
            <p:nvPr/>
          </p:nvSpPr>
          <p:spPr>
            <a:xfrm>
              <a:off x="5492" y="3463"/>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FF0066"/>
                  </a:solidFill>
                </a:rPr>
                <a:t>D</a:t>
              </a:r>
              <a:r>
                <a:rPr lang="en-US" altLang="zh-CN" sz="1800" b="1" baseline="-25000" dirty="0">
                  <a:solidFill>
                    <a:srgbClr val="FF0066"/>
                  </a:solidFill>
                </a:rPr>
                <a:t>0</a:t>
              </a:r>
              <a:endParaRPr lang="en-US" altLang="zh-CN" sz="1800" b="1" i="1" dirty="0">
                <a:solidFill>
                  <a:srgbClr val="FF0066"/>
                </a:solidFill>
              </a:endParaRPr>
            </a:p>
          </p:txBody>
        </p:sp>
        <p:sp>
          <p:nvSpPr>
            <p:cNvPr id="141437" name="Line 266"/>
            <p:cNvSpPr/>
            <p:nvPr/>
          </p:nvSpPr>
          <p:spPr>
            <a:xfrm>
              <a:off x="5090" y="2879"/>
              <a:ext cx="0" cy="1004"/>
            </a:xfrm>
            <a:prstGeom prst="line">
              <a:avLst/>
            </a:prstGeom>
            <a:ln w="28575" cap="flat" cmpd="sng">
              <a:solidFill>
                <a:srgbClr val="0033CC"/>
              </a:solidFill>
              <a:prstDash val="solid"/>
              <a:headEnd type="none" w="med" len="med"/>
              <a:tailEnd type="none" w="med" len="med"/>
            </a:ln>
          </p:spPr>
        </p:sp>
        <p:sp>
          <p:nvSpPr>
            <p:cNvPr id="141438" name="Oval 267"/>
            <p:cNvSpPr/>
            <p:nvPr/>
          </p:nvSpPr>
          <p:spPr>
            <a:xfrm rot="5400000" flipH="1" flipV="1">
              <a:off x="5069" y="3887"/>
              <a:ext cx="42" cy="44"/>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41439" name="Group 268"/>
            <p:cNvGrpSpPr/>
            <p:nvPr/>
          </p:nvGrpSpPr>
          <p:grpSpPr>
            <a:xfrm>
              <a:off x="4832" y="2548"/>
              <a:ext cx="268" cy="274"/>
              <a:chOff x="4366" y="2485"/>
              <a:chExt cx="268" cy="274"/>
            </a:xfrm>
          </p:grpSpPr>
          <p:sp>
            <p:nvSpPr>
              <p:cNvPr id="141467" name="Text Box 269"/>
              <p:cNvSpPr txBox="1"/>
              <p:nvPr/>
            </p:nvSpPr>
            <p:spPr>
              <a:xfrm>
                <a:off x="4366" y="252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D</a:t>
                </a:r>
                <a:r>
                  <a:rPr lang="en-US" altLang="zh-CN" sz="1800" b="1" baseline="-25000" dirty="0">
                    <a:solidFill>
                      <a:srgbClr val="0033CC"/>
                    </a:solidFill>
                  </a:rPr>
                  <a:t>3</a:t>
                </a:r>
                <a:endParaRPr lang="en-US" altLang="zh-CN" sz="1800" b="1" i="1" dirty="0">
                  <a:solidFill>
                    <a:srgbClr val="0033CC"/>
                  </a:solidFill>
                </a:endParaRPr>
              </a:p>
            </p:txBody>
          </p:sp>
          <p:sp>
            <p:nvSpPr>
              <p:cNvPr id="141468" name="Text Box 270"/>
              <p:cNvSpPr txBox="1"/>
              <p:nvPr/>
            </p:nvSpPr>
            <p:spPr>
              <a:xfrm>
                <a:off x="4466" y="2485"/>
                <a:ext cx="1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sym typeface="Symbol" panose="05050102010706020507" pitchFamily="18" charset="2"/>
                  </a:rPr>
                  <a:t></a:t>
                </a:r>
              </a:p>
            </p:txBody>
          </p:sp>
        </p:grpSp>
        <p:grpSp>
          <p:nvGrpSpPr>
            <p:cNvPr id="141440" name="Group 271"/>
            <p:cNvGrpSpPr/>
            <p:nvPr/>
          </p:nvGrpSpPr>
          <p:grpSpPr>
            <a:xfrm>
              <a:off x="4832" y="2816"/>
              <a:ext cx="268" cy="274"/>
              <a:chOff x="4366" y="2485"/>
              <a:chExt cx="268" cy="274"/>
            </a:xfrm>
          </p:grpSpPr>
          <p:sp>
            <p:nvSpPr>
              <p:cNvPr id="141465" name="Text Box 272"/>
              <p:cNvSpPr txBox="1"/>
              <p:nvPr/>
            </p:nvSpPr>
            <p:spPr>
              <a:xfrm>
                <a:off x="4366" y="252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D</a:t>
                </a:r>
                <a:r>
                  <a:rPr lang="en-US" altLang="zh-CN" sz="1800" b="1" baseline="-25000" dirty="0">
                    <a:solidFill>
                      <a:srgbClr val="0033CC"/>
                    </a:solidFill>
                  </a:rPr>
                  <a:t>2</a:t>
                </a:r>
                <a:endParaRPr lang="en-US" altLang="zh-CN" sz="1800" b="1" i="1" dirty="0">
                  <a:solidFill>
                    <a:srgbClr val="0033CC"/>
                  </a:solidFill>
                </a:endParaRPr>
              </a:p>
            </p:txBody>
          </p:sp>
          <p:sp>
            <p:nvSpPr>
              <p:cNvPr id="141466" name="Text Box 273"/>
              <p:cNvSpPr txBox="1"/>
              <p:nvPr/>
            </p:nvSpPr>
            <p:spPr>
              <a:xfrm>
                <a:off x="4466" y="2485"/>
                <a:ext cx="1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sym typeface="Symbol" panose="05050102010706020507" pitchFamily="18" charset="2"/>
                  </a:rPr>
                  <a:t></a:t>
                </a:r>
              </a:p>
            </p:txBody>
          </p:sp>
        </p:grpSp>
        <p:grpSp>
          <p:nvGrpSpPr>
            <p:cNvPr id="141441" name="Group 274"/>
            <p:cNvGrpSpPr/>
            <p:nvPr/>
          </p:nvGrpSpPr>
          <p:grpSpPr>
            <a:xfrm>
              <a:off x="4832" y="3100"/>
              <a:ext cx="268" cy="274"/>
              <a:chOff x="4366" y="2485"/>
              <a:chExt cx="268" cy="274"/>
            </a:xfrm>
          </p:grpSpPr>
          <p:sp>
            <p:nvSpPr>
              <p:cNvPr id="141463" name="Text Box 275"/>
              <p:cNvSpPr txBox="1"/>
              <p:nvPr/>
            </p:nvSpPr>
            <p:spPr>
              <a:xfrm>
                <a:off x="4366" y="252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D</a:t>
                </a:r>
                <a:r>
                  <a:rPr lang="en-US" altLang="zh-CN" sz="1800" b="1" baseline="-25000" dirty="0">
                    <a:solidFill>
                      <a:srgbClr val="0033CC"/>
                    </a:solidFill>
                  </a:rPr>
                  <a:t>1</a:t>
                </a:r>
                <a:endParaRPr lang="en-US" altLang="zh-CN" sz="1800" b="1" i="1" dirty="0">
                  <a:solidFill>
                    <a:srgbClr val="0033CC"/>
                  </a:solidFill>
                </a:endParaRPr>
              </a:p>
            </p:txBody>
          </p:sp>
          <p:sp>
            <p:nvSpPr>
              <p:cNvPr id="141464" name="Text Box 276"/>
              <p:cNvSpPr txBox="1"/>
              <p:nvPr/>
            </p:nvSpPr>
            <p:spPr>
              <a:xfrm>
                <a:off x="4466" y="2485"/>
                <a:ext cx="1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sym typeface="Symbol" panose="05050102010706020507" pitchFamily="18" charset="2"/>
                  </a:rPr>
                  <a:t></a:t>
                </a:r>
              </a:p>
            </p:txBody>
          </p:sp>
        </p:grpSp>
        <p:grpSp>
          <p:nvGrpSpPr>
            <p:cNvPr id="141442" name="Group 277"/>
            <p:cNvGrpSpPr/>
            <p:nvPr/>
          </p:nvGrpSpPr>
          <p:grpSpPr>
            <a:xfrm>
              <a:off x="4832" y="3364"/>
              <a:ext cx="268" cy="274"/>
              <a:chOff x="4366" y="2485"/>
              <a:chExt cx="268" cy="274"/>
            </a:xfrm>
          </p:grpSpPr>
          <p:sp>
            <p:nvSpPr>
              <p:cNvPr id="141461" name="Text Box 278"/>
              <p:cNvSpPr txBox="1"/>
              <p:nvPr/>
            </p:nvSpPr>
            <p:spPr>
              <a:xfrm>
                <a:off x="4366" y="2528"/>
                <a:ext cx="26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D</a:t>
                </a:r>
                <a:r>
                  <a:rPr lang="en-US" altLang="zh-CN" sz="1800" b="1" baseline="-25000" dirty="0">
                    <a:solidFill>
                      <a:srgbClr val="0033CC"/>
                    </a:solidFill>
                  </a:rPr>
                  <a:t>0</a:t>
                </a:r>
                <a:endParaRPr lang="en-US" altLang="zh-CN" sz="1800" b="1" i="1" dirty="0">
                  <a:solidFill>
                    <a:srgbClr val="0033CC"/>
                  </a:solidFill>
                </a:endParaRPr>
              </a:p>
            </p:txBody>
          </p:sp>
          <p:sp>
            <p:nvSpPr>
              <p:cNvPr id="141462" name="Text Box 279"/>
              <p:cNvSpPr txBox="1"/>
              <p:nvPr/>
            </p:nvSpPr>
            <p:spPr>
              <a:xfrm>
                <a:off x="4466" y="2485"/>
                <a:ext cx="1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0033CC"/>
                    </a:solidFill>
                    <a:sym typeface="Symbol" panose="05050102010706020507" pitchFamily="18" charset="2"/>
                  </a:rPr>
                  <a:t></a:t>
                </a:r>
              </a:p>
            </p:txBody>
          </p:sp>
        </p:grpSp>
        <p:grpSp>
          <p:nvGrpSpPr>
            <p:cNvPr id="141443" name="Group 280"/>
            <p:cNvGrpSpPr/>
            <p:nvPr/>
          </p:nvGrpSpPr>
          <p:grpSpPr>
            <a:xfrm>
              <a:off x="3965" y="2047"/>
              <a:ext cx="372" cy="371"/>
              <a:chOff x="1555" y="1860"/>
              <a:chExt cx="372" cy="371"/>
            </a:xfrm>
          </p:grpSpPr>
          <p:sp>
            <p:nvSpPr>
              <p:cNvPr id="141459" name="Text Box 281"/>
              <p:cNvSpPr txBox="1"/>
              <p:nvPr/>
            </p:nvSpPr>
            <p:spPr>
              <a:xfrm>
                <a:off x="1582" y="1860"/>
                <a:ext cx="29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W</a:t>
                </a:r>
                <a:r>
                  <a:rPr lang="en-US" altLang="zh-CN" sz="1800" b="1" baseline="-25000" dirty="0">
                    <a:solidFill>
                      <a:srgbClr val="0033CC"/>
                    </a:solidFill>
                  </a:rPr>
                  <a:t>0</a:t>
                </a:r>
                <a:endParaRPr lang="en-US" altLang="zh-CN" sz="1800" b="1" dirty="0">
                  <a:solidFill>
                    <a:srgbClr val="0033CC"/>
                  </a:solidFill>
                </a:endParaRPr>
              </a:p>
            </p:txBody>
          </p:sp>
          <p:sp>
            <p:nvSpPr>
              <p:cNvPr id="141460" name="Text Box 282"/>
              <p:cNvSpPr txBox="1"/>
              <p:nvPr/>
            </p:nvSpPr>
            <p:spPr>
              <a:xfrm>
                <a:off x="1555" y="2000"/>
                <a:ext cx="37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FF0066"/>
                    </a:solidFill>
                  </a:rPr>
                  <a:t>(</a:t>
                </a:r>
                <a:r>
                  <a:rPr lang="en-US" altLang="zh-CN" sz="1800" b="1" i="1" dirty="0">
                    <a:solidFill>
                      <a:srgbClr val="FF0066"/>
                    </a:solidFill>
                  </a:rPr>
                  <a:t>m</a:t>
                </a:r>
                <a:r>
                  <a:rPr lang="en-US" altLang="zh-CN" sz="1800" b="1" baseline="-25000" dirty="0">
                    <a:solidFill>
                      <a:srgbClr val="FF0066"/>
                    </a:solidFill>
                  </a:rPr>
                  <a:t>0</a:t>
                </a:r>
                <a:r>
                  <a:rPr lang="en-US" altLang="zh-CN" sz="1800" b="1" dirty="0">
                    <a:solidFill>
                      <a:srgbClr val="FF0066"/>
                    </a:solidFill>
                  </a:rPr>
                  <a:t>)</a:t>
                </a:r>
              </a:p>
            </p:txBody>
          </p:sp>
        </p:grpSp>
        <p:grpSp>
          <p:nvGrpSpPr>
            <p:cNvPr id="141444" name="Group 283"/>
            <p:cNvGrpSpPr/>
            <p:nvPr/>
          </p:nvGrpSpPr>
          <p:grpSpPr>
            <a:xfrm>
              <a:off x="4231" y="2047"/>
              <a:ext cx="372" cy="371"/>
              <a:chOff x="1555" y="1860"/>
              <a:chExt cx="372" cy="371"/>
            </a:xfrm>
          </p:grpSpPr>
          <p:sp>
            <p:nvSpPr>
              <p:cNvPr id="141457" name="Text Box 284"/>
              <p:cNvSpPr txBox="1"/>
              <p:nvPr/>
            </p:nvSpPr>
            <p:spPr>
              <a:xfrm>
                <a:off x="1582" y="1860"/>
                <a:ext cx="29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W</a:t>
                </a:r>
                <a:r>
                  <a:rPr lang="en-US" altLang="zh-CN" sz="1800" b="1" baseline="-25000" dirty="0">
                    <a:solidFill>
                      <a:srgbClr val="0033CC"/>
                    </a:solidFill>
                  </a:rPr>
                  <a:t>1</a:t>
                </a:r>
                <a:endParaRPr lang="en-US" altLang="zh-CN" sz="1800" b="1" dirty="0">
                  <a:solidFill>
                    <a:srgbClr val="0033CC"/>
                  </a:solidFill>
                </a:endParaRPr>
              </a:p>
            </p:txBody>
          </p:sp>
          <p:sp>
            <p:nvSpPr>
              <p:cNvPr id="141458" name="Text Box 285"/>
              <p:cNvSpPr txBox="1"/>
              <p:nvPr/>
            </p:nvSpPr>
            <p:spPr>
              <a:xfrm>
                <a:off x="1555" y="2000"/>
                <a:ext cx="37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FF0066"/>
                    </a:solidFill>
                  </a:rPr>
                  <a:t>(</a:t>
                </a:r>
                <a:r>
                  <a:rPr lang="en-US" altLang="zh-CN" sz="1800" b="1" i="1" dirty="0">
                    <a:solidFill>
                      <a:srgbClr val="FF0066"/>
                    </a:solidFill>
                  </a:rPr>
                  <a:t>m</a:t>
                </a:r>
                <a:r>
                  <a:rPr lang="en-US" altLang="zh-CN" sz="1800" b="1" baseline="-25000" dirty="0">
                    <a:solidFill>
                      <a:srgbClr val="FF0066"/>
                    </a:solidFill>
                  </a:rPr>
                  <a:t>1</a:t>
                </a:r>
                <a:r>
                  <a:rPr lang="en-US" altLang="zh-CN" sz="1800" b="1" dirty="0">
                    <a:solidFill>
                      <a:srgbClr val="FF0066"/>
                    </a:solidFill>
                  </a:rPr>
                  <a:t>)</a:t>
                </a:r>
              </a:p>
            </p:txBody>
          </p:sp>
        </p:grpSp>
        <p:sp>
          <p:nvSpPr>
            <p:cNvPr id="141445" name="Text Box 286"/>
            <p:cNvSpPr txBox="1"/>
            <p:nvPr/>
          </p:nvSpPr>
          <p:spPr>
            <a:xfrm>
              <a:off x="4523" y="2047"/>
              <a:ext cx="29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W</a:t>
              </a:r>
              <a:r>
                <a:rPr lang="en-US" altLang="zh-CN" sz="1800" b="1" baseline="-25000" dirty="0">
                  <a:solidFill>
                    <a:srgbClr val="0033CC"/>
                  </a:solidFill>
                </a:rPr>
                <a:t>2</a:t>
              </a:r>
              <a:endParaRPr lang="en-US" altLang="zh-CN" sz="1800" b="1" dirty="0">
                <a:solidFill>
                  <a:srgbClr val="0033CC"/>
                </a:solidFill>
              </a:endParaRPr>
            </a:p>
          </p:txBody>
        </p:sp>
        <p:sp>
          <p:nvSpPr>
            <p:cNvPr id="141446" name="Text Box 287"/>
            <p:cNvSpPr txBox="1"/>
            <p:nvPr/>
          </p:nvSpPr>
          <p:spPr>
            <a:xfrm>
              <a:off x="4496" y="2187"/>
              <a:ext cx="37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FF0066"/>
                  </a:solidFill>
                </a:rPr>
                <a:t>(</a:t>
              </a:r>
              <a:r>
                <a:rPr lang="en-US" altLang="zh-CN" sz="1800" b="1" i="1" dirty="0">
                  <a:solidFill>
                    <a:srgbClr val="FF0066"/>
                  </a:solidFill>
                </a:rPr>
                <a:t>m</a:t>
              </a:r>
              <a:r>
                <a:rPr lang="en-US" altLang="zh-CN" sz="1800" b="1" baseline="-25000" dirty="0">
                  <a:solidFill>
                    <a:srgbClr val="FF0066"/>
                  </a:solidFill>
                </a:rPr>
                <a:t>2</a:t>
              </a:r>
              <a:r>
                <a:rPr lang="en-US" altLang="zh-CN" sz="1800" b="1" dirty="0">
                  <a:solidFill>
                    <a:srgbClr val="FF0066"/>
                  </a:solidFill>
                </a:rPr>
                <a:t>)</a:t>
              </a:r>
            </a:p>
          </p:txBody>
        </p:sp>
        <p:sp>
          <p:nvSpPr>
            <p:cNvPr id="141447" name="Text Box 288"/>
            <p:cNvSpPr txBox="1"/>
            <p:nvPr/>
          </p:nvSpPr>
          <p:spPr>
            <a:xfrm>
              <a:off x="4788" y="2047"/>
              <a:ext cx="29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solidFill>
                    <a:srgbClr val="0033CC"/>
                  </a:solidFill>
                </a:rPr>
                <a:t>W</a:t>
              </a:r>
              <a:r>
                <a:rPr lang="en-US" altLang="zh-CN" sz="1800" b="1" baseline="-25000" dirty="0">
                  <a:solidFill>
                    <a:srgbClr val="0033CC"/>
                  </a:solidFill>
                </a:rPr>
                <a:t>3</a:t>
              </a:r>
              <a:endParaRPr lang="en-US" altLang="zh-CN" sz="1800" b="1" dirty="0">
                <a:solidFill>
                  <a:srgbClr val="0033CC"/>
                </a:solidFill>
              </a:endParaRPr>
            </a:p>
          </p:txBody>
        </p:sp>
        <p:sp>
          <p:nvSpPr>
            <p:cNvPr id="141448" name="Text Box 289"/>
            <p:cNvSpPr txBox="1"/>
            <p:nvPr/>
          </p:nvSpPr>
          <p:spPr>
            <a:xfrm>
              <a:off x="4761" y="2187"/>
              <a:ext cx="37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solidFill>
                    <a:srgbClr val="FF0066"/>
                  </a:solidFill>
                </a:rPr>
                <a:t>(</a:t>
              </a:r>
              <a:r>
                <a:rPr lang="en-US" altLang="zh-CN" sz="1800" b="1" i="1" dirty="0">
                  <a:solidFill>
                    <a:srgbClr val="FF0066"/>
                  </a:solidFill>
                </a:rPr>
                <a:t>m</a:t>
              </a:r>
              <a:r>
                <a:rPr lang="en-US" altLang="zh-CN" sz="1800" b="1" baseline="-25000" dirty="0">
                  <a:solidFill>
                    <a:srgbClr val="FF0066"/>
                  </a:solidFill>
                </a:rPr>
                <a:t>3</a:t>
              </a:r>
              <a:r>
                <a:rPr lang="en-US" altLang="zh-CN" sz="1800" b="1" dirty="0">
                  <a:solidFill>
                    <a:srgbClr val="FF0066"/>
                  </a:solidFill>
                </a:rPr>
                <a:t>)</a:t>
              </a:r>
            </a:p>
          </p:txBody>
        </p:sp>
        <p:sp>
          <p:nvSpPr>
            <p:cNvPr id="141449" name="Text Box 290"/>
            <p:cNvSpPr txBox="1"/>
            <p:nvPr/>
          </p:nvSpPr>
          <p:spPr>
            <a:xfrm>
              <a:off x="5192" y="743"/>
              <a:ext cx="315" cy="984"/>
            </a:xfrm>
            <a:prstGeom prst="rect">
              <a:avLst/>
            </a:prstGeom>
            <a:solidFill>
              <a:srgbClr val="FFFFCC"/>
            </a:solidFill>
            <a:ln w="9525" cap="flat" cmpd="sng">
              <a:solidFill>
                <a:srgbClr val="99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rPr>
                <a:t>与</a:t>
              </a:r>
            </a:p>
            <a:p>
              <a:pPr marL="0" lvl="0" indent="0" eaLnBrk="1" hangingPunct="1">
                <a:spcBef>
                  <a:spcPct val="0"/>
                </a:spcBef>
                <a:buNone/>
              </a:pPr>
              <a:r>
                <a:rPr lang="zh-CN" altLang="en-US" sz="2400" b="1" dirty="0">
                  <a:solidFill>
                    <a:srgbClr val="0033CC"/>
                  </a:solidFill>
                </a:rPr>
                <a:t>门</a:t>
              </a:r>
            </a:p>
            <a:p>
              <a:pPr marL="0" lvl="0" indent="0" eaLnBrk="1" hangingPunct="1">
                <a:spcBef>
                  <a:spcPct val="0"/>
                </a:spcBef>
                <a:buNone/>
              </a:pPr>
              <a:r>
                <a:rPr lang="zh-CN" altLang="en-US" sz="2400" b="1" dirty="0">
                  <a:solidFill>
                    <a:srgbClr val="0033CC"/>
                  </a:solidFill>
                </a:rPr>
                <a:t>阵</a:t>
              </a:r>
            </a:p>
            <a:p>
              <a:pPr marL="0" lvl="0" indent="0" eaLnBrk="1" hangingPunct="1">
                <a:spcBef>
                  <a:spcPct val="0"/>
                </a:spcBef>
                <a:buNone/>
              </a:pPr>
              <a:r>
                <a:rPr lang="zh-CN" altLang="en-US" sz="2400" b="1" dirty="0">
                  <a:solidFill>
                    <a:srgbClr val="0033CC"/>
                  </a:solidFill>
                </a:rPr>
                <a:t>列</a:t>
              </a:r>
            </a:p>
          </p:txBody>
        </p:sp>
        <p:sp>
          <p:nvSpPr>
            <p:cNvPr id="141450" name="Text Box 291"/>
            <p:cNvSpPr txBox="1"/>
            <p:nvPr/>
          </p:nvSpPr>
          <p:spPr>
            <a:xfrm>
              <a:off x="4997" y="1809"/>
              <a:ext cx="761"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latin typeface="宋体" panose="02010600030101010101" pitchFamily="2" charset="-122"/>
                </a:rPr>
                <a:t>(</a:t>
              </a:r>
              <a:r>
                <a:rPr lang="zh-CN" altLang="en-US" sz="2000" b="1" dirty="0">
                  <a:solidFill>
                    <a:srgbClr val="0033CC"/>
                  </a:solidFill>
                  <a:latin typeface="宋体" panose="02010600030101010101" pitchFamily="2" charset="-122"/>
                </a:rPr>
                <a:t>译码器</a:t>
              </a:r>
              <a:r>
                <a:rPr lang="en-US" altLang="zh-CN" sz="2000" b="1" dirty="0">
                  <a:solidFill>
                    <a:srgbClr val="0033CC"/>
                  </a:solidFill>
                  <a:latin typeface="宋体" panose="02010600030101010101" pitchFamily="2" charset="-122"/>
                </a:rPr>
                <a:t>)</a:t>
              </a:r>
            </a:p>
          </p:txBody>
        </p:sp>
        <p:sp>
          <p:nvSpPr>
            <p:cNvPr id="141451" name="Text Box 292"/>
            <p:cNvSpPr txBox="1"/>
            <p:nvPr/>
          </p:nvSpPr>
          <p:spPr>
            <a:xfrm>
              <a:off x="2827" y="2840"/>
              <a:ext cx="315" cy="984"/>
            </a:xfrm>
            <a:prstGeom prst="rect">
              <a:avLst/>
            </a:prstGeom>
            <a:solidFill>
              <a:srgbClr val="FFFFCC"/>
            </a:solidFill>
            <a:ln w="9525" cap="flat" cmpd="sng">
              <a:solidFill>
                <a:srgbClr val="99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rPr>
                <a:t>或</a:t>
              </a:r>
            </a:p>
            <a:p>
              <a:pPr marL="0" lvl="0" indent="0" eaLnBrk="1" hangingPunct="1">
                <a:spcBef>
                  <a:spcPct val="0"/>
                </a:spcBef>
                <a:buNone/>
              </a:pPr>
              <a:r>
                <a:rPr lang="zh-CN" altLang="en-US" sz="2400" b="1" dirty="0">
                  <a:solidFill>
                    <a:srgbClr val="FF0066"/>
                  </a:solidFill>
                </a:rPr>
                <a:t>门</a:t>
              </a:r>
            </a:p>
            <a:p>
              <a:pPr marL="0" lvl="0" indent="0" eaLnBrk="1" hangingPunct="1">
                <a:spcBef>
                  <a:spcPct val="0"/>
                </a:spcBef>
                <a:buNone/>
              </a:pPr>
              <a:r>
                <a:rPr lang="zh-CN" altLang="en-US" sz="2400" b="1" dirty="0">
                  <a:solidFill>
                    <a:srgbClr val="FF0066"/>
                  </a:solidFill>
                </a:rPr>
                <a:t>阵</a:t>
              </a:r>
            </a:p>
            <a:p>
              <a:pPr marL="0" lvl="0" indent="0" eaLnBrk="1" hangingPunct="1">
                <a:spcBef>
                  <a:spcPct val="0"/>
                </a:spcBef>
                <a:buNone/>
              </a:pPr>
              <a:r>
                <a:rPr lang="zh-CN" altLang="en-US" sz="2400" b="1" dirty="0">
                  <a:solidFill>
                    <a:srgbClr val="FF0066"/>
                  </a:solidFill>
                </a:rPr>
                <a:t>列</a:t>
              </a:r>
            </a:p>
          </p:txBody>
        </p:sp>
        <p:sp>
          <p:nvSpPr>
            <p:cNvPr id="141452" name="Text Box 293"/>
            <p:cNvSpPr txBox="1"/>
            <p:nvPr/>
          </p:nvSpPr>
          <p:spPr>
            <a:xfrm>
              <a:off x="2631" y="3883"/>
              <a:ext cx="761"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dirty="0">
                  <a:solidFill>
                    <a:srgbClr val="0033CC"/>
                  </a:solidFill>
                  <a:latin typeface="宋体" panose="02010600030101010101" pitchFamily="2" charset="-122"/>
                </a:rPr>
                <a:t>(</a:t>
              </a:r>
              <a:r>
                <a:rPr lang="zh-CN" altLang="en-US" sz="2000" b="1" dirty="0">
                  <a:solidFill>
                    <a:srgbClr val="0033CC"/>
                  </a:solidFill>
                  <a:latin typeface="宋体" panose="02010600030101010101" pitchFamily="2" charset="-122"/>
                </a:rPr>
                <a:t>编码器</a:t>
              </a:r>
              <a:r>
                <a:rPr lang="en-US" altLang="zh-CN" sz="2000" b="1" dirty="0">
                  <a:solidFill>
                    <a:srgbClr val="0033CC"/>
                  </a:solidFill>
                  <a:latin typeface="宋体" panose="02010600030101010101" pitchFamily="2" charset="-122"/>
                </a:rPr>
                <a:t>)</a:t>
              </a:r>
            </a:p>
          </p:txBody>
        </p:sp>
        <p:sp>
          <p:nvSpPr>
            <p:cNvPr id="141453" name="Text Box 294"/>
            <p:cNvSpPr txBox="1"/>
            <p:nvPr/>
          </p:nvSpPr>
          <p:spPr>
            <a:xfrm>
              <a:off x="3592" y="3129"/>
              <a:ext cx="277" cy="4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t>位</a:t>
              </a:r>
            </a:p>
            <a:p>
              <a:pPr marL="0" lvl="0" indent="0" eaLnBrk="1" hangingPunct="1">
                <a:spcBef>
                  <a:spcPct val="0"/>
                </a:spcBef>
                <a:buNone/>
              </a:pPr>
              <a:r>
                <a:rPr lang="zh-CN" altLang="en-US" sz="2000" b="1" dirty="0"/>
                <a:t>线</a:t>
              </a:r>
            </a:p>
          </p:txBody>
        </p:sp>
        <p:sp>
          <p:nvSpPr>
            <p:cNvPr id="141454" name="Text Box 295"/>
            <p:cNvSpPr txBox="1"/>
            <p:nvPr/>
          </p:nvSpPr>
          <p:spPr>
            <a:xfrm>
              <a:off x="5142" y="2293"/>
              <a:ext cx="491" cy="372"/>
            </a:xfrm>
            <a:prstGeom prst="rect">
              <a:avLst/>
            </a:prstGeom>
            <a:solidFill>
              <a:srgbClr val="CCFFFF"/>
            </a:solidFill>
            <a:ln w="9525" cap="flat" cmpd="sng">
              <a:solidFill>
                <a:srgbClr val="0033CC"/>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80000"/>
                </a:lnSpc>
                <a:spcBef>
                  <a:spcPct val="0"/>
                </a:spcBef>
                <a:buNone/>
              </a:pPr>
              <a:r>
                <a:rPr lang="zh-CN" altLang="en-US" sz="2000" b="1" dirty="0">
                  <a:solidFill>
                    <a:srgbClr val="996600"/>
                  </a:solidFill>
                </a:rPr>
                <a:t>输出</a:t>
              </a:r>
            </a:p>
            <a:p>
              <a:pPr marL="0" lvl="0" indent="0" algn="ctr" eaLnBrk="1" hangingPunct="1">
                <a:lnSpc>
                  <a:spcPct val="80000"/>
                </a:lnSpc>
                <a:spcBef>
                  <a:spcPct val="0"/>
                </a:spcBef>
                <a:buNone/>
              </a:pPr>
              <a:r>
                <a:rPr lang="zh-CN" altLang="en-US" sz="2000" b="1" dirty="0">
                  <a:solidFill>
                    <a:srgbClr val="996600"/>
                  </a:solidFill>
                </a:rPr>
                <a:t>缓冲</a:t>
              </a:r>
            </a:p>
          </p:txBody>
        </p:sp>
        <p:graphicFrame>
          <p:nvGraphicFramePr>
            <p:cNvPr id="141455" name="Object 296"/>
            <p:cNvGraphicFramePr>
              <a:graphicFrameLocks noChangeAspect="1"/>
            </p:cNvGraphicFramePr>
            <p:nvPr/>
          </p:nvGraphicFramePr>
          <p:xfrm>
            <a:off x="4688" y="3840"/>
            <a:ext cx="331" cy="242"/>
          </p:xfrm>
          <a:graphic>
            <a:graphicData uri="http://schemas.openxmlformats.org/presentationml/2006/ole">
              <mc:AlternateContent xmlns:mc="http://schemas.openxmlformats.org/markup-compatibility/2006">
                <mc:Choice xmlns:v="urn:schemas-microsoft-com:vml" Requires="v">
                  <p:oleObj spid="_x0000_s78013" r:id="rId19" imgW="147955" imgH="83820" progId="Equation.3">
                    <p:embed/>
                  </p:oleObj>
                </mc:Choice>
                <mc:Fallback>
                  <p:oleObj r:id="rId19" imgW="147955" imgH="83820" progId="Equation.3">
                    <p:embed/>
                    <p:pic>
                      <p:nvPicPr>
                        <p:cNvPr id="0" name="图片 3123"/>
                        <p:cNvPicPr/>
                        <p:nvPr/>
                      </p:nvPicPr>
                      <p:blipFill>
                        <a:blip r:embed="rId20">
                          <a:clrChange>
                            <a:clrFrom>
                              <a:srgbClr val="000000"/>
                            </a:clrFrom>
                            <a:clrTo>
                              <a:srgbClr val="FF0066"/>
                            </a:clrTo>
                          </a:clrChange>
                        </a:blip>
                        <a:stretch>
                          <a:fillRect/>
                        </a:stretch>
                      </p:blipFill>
                      <p:spPr>
                        <a:xfrm>
                          <a:off x="4688" y="3840"/>
                          <a:ext cx="331" cy="242"/>
                        </a:xfrm>
                        <a:prstGeom prst="rect">
                          <a:avLst/>
                        </a:prstGeom>
                        <a:solidFill>
                          <a:srgbClr val="CCFFFF"/>
                        </a:solidFill>
                        <a:ln w="9525" cap="flat" cmpd="sng">
                          <a:solidFill>
                            <a:srgbClr val="996600"/>
                          </a:solidFill>
                          <a:prstDash val="solid"/>
                          <a:miter/>
                          <a:headEnd type="none" w="med" len="med"/>
                          <a:tailEnd type="none" w="med" len="med"/>
                        </a:ln>
                      </p:spPr>
                    </p:pic>
                  </p:oleObj>
                </mc:Fallback>
              </mc:AlternateContent>
            </a:graphicData>
          </a:graphic>
        </p:graphicFrame>
        <p:sp>
          <p:nvSpPr>
            <p:cNvPr id="141456" name="Text Box 297"/>
            <p:cNvSpPr txBox="1"/>
            <p:nvPr/>
          </p:nvSpPr>
          <p:spPr>
            <a:xfrm>
              <a:off x="3535" y="2115"/>
              <a:ext cx="43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t>字线</a:t>
              </a:r>
            </a:p>
          </p:txBody>
        </p:sp>
      </p:grpSp>
      <p:sp>
        <p:nvSpPr>
          <p:cNvPr id="279850" name="Text Box 298"/>
          <p:cNvSpPr txBox="1"/>
          <p:nvPr/>
        </p:nvSpPr>
        <p:spPr>
          <a:xfrm>
            <a:off x="592138" y="1514475"/>
            <a:ext cx="16033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字线：</a:t>
            </a:r>
          </a:p>
        </p:txBody>
      </p:sp>
      <p:sp>
        <p:nvSpPr>
          <p:cNvPr id="279851" name="Text Box 299"/>
          <p:cNvSpPr txBox="1"/>
          <p:nvPr/>
        </p:nvSpPr>
        <p:spPr>
          <a:xfrm>
            <a:off x="592138" y="3382963"/>
            <a:ext cx="1752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位线：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79554"/>
                                        </p:tgtEl>
                                        <p:attrNameLst>
                                          <p:attrName>style.visibility</p:attrName>
                                        </p:attrNameLst>
                                      </p:cBhvr>
                                      <p:to>
                                        <p:strVal val="visible"/>
                                      </p:to>
                                    </p:set>
                                    <p:animEffect transition="in" filter="wipe(left)">
                                      <p:cBhvr>
                                        <p:cTn id="7" dur="75"/>
                                        <p:tgtEl>
                                          <p:spTgt spid="2795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79555"/>
                                        </p:tgtEl>
                                        <p:attrNameLst>
                                          <p:attrName>style.visibility</p:attrName>
                                        </p:attrNameLst>
                                      </p:cBhvr>
                                      <p:to>
                                        <p:strVal val="visible"/>
                                      </p:to>
                                    </p:set>
                                    <p:animEffect transition="in" filter="wipe(left)">
                                      <p:cBhvr>
                                        <p:cTn id="12" dur="75"/>
                                        <p:tgtEl>
                                          <p:spTgt spid="2795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9850"/>
                                        </p:tgtEl>
                                        <p:attrNameLst>
                                          <p:attrName>style.visibility</p:attrName>
                                        </p:attrNameLst>
                                      </p:cBhvr>
                                      <p:to>
                                        <p:strVal val="visible"/>
                                      </p:to>
                                    </p:set>
                                    <p:animEffect transition="in" filter="wipe(left)">
                                      <p:cBhvr>
                                        <p:cTn id="17" dur="500"/>
                                        <p:tgtEl>
                                          <p:spTgt spid="2798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9556"/>
                                        </p:tgtEl>
                                        <p:attrNameLst>
                                          <p:attrName>style.visibility</p:attrName>
                                        </p:attrNameLst>
                                      </p:cBhvr>
                                      <p:to>
                                        <p:strVal val="visible"/>
                                      </p:to>
                                    </p:set>
                                    <p:animEffect transition="in" filter="wipe(left)">
                                      <p:cBhvr>
                                        <p:cTn id="22" dur="500"/>
                                        <p:tgtEl>
                                          <p:spTgt spid="2795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9557"/>
                                        </p:tgtEl>
                                        <p:attrNameLst>
                                          <p:attrName>style.visibility</p:attrName>
                                        </p:attrNameLst>
                                      </p:cBhvr>
                                      <p:to>
                                        <p:strVal val="visible"/>
                                      </p:to>
                                    </p:set>
                                    <p:animEffect transition="in" filter="wipe(left)">
                                      <p:cBhvr>
                                        <p:cTn id="27" dur="500"/>
                                        <p:tgtEl>
                                          <p:spTgt spid="2795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9558"/>
                                        </p:tgtEl>
                                        <p:attrNameLst>
                                          <p:attrName>style.visibility</p:attrName>
                                        </p:attrNameLst>
                                      </p:cBhvr>
                                      <p:to>
                                        <p:strVal val="visible"/>
                                      </p:to>
                                    </p:set>
                                    <p:animEffect transition="in" filter="wipe(left)">
                                      <p:cBhvr>
                                        <p:cTn id="32" dur="500"/>
                                        <p:tgtEl>
                                          <p:spTgt spid="2795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9559"/>
                                        </p:tgtEl>
                                        <p:attrNameLst>
                                          <p:attrName>style.visibility</p:attrName>
                                        </p:attrNameLst>
                                      </p:cBhvr>
                                      <p:to>
                                        <p:strVal val="visible"/>
                                      </p:to>
                                    </p:set>
                                    <p:animEffect transition="in" filter="wipe(left)">
                                      <p:cBhvr>
                                        <p:cTn id="37" dur="500"/>
                                        <p:tgtEl>
                                          <p:spTgt spid="2795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9851"/>
                                        </p:tgtEl>
                                        <p:attrNameLst>
                                          <p:attrName>style.visibility</p:attrName>
                                        </p:attrNameLst>
                                      </p:cBhvr>
                                      <p:to>
                                        <p:strVal val="visible"/>
                                      </p:to>
                                    </p:set>
                                    <p:animEffect transition="in" filter="wipe(left)">
                                      <p:cBhvr>
                                        <p:cTn id="42" dur="500"/>
                                        <p:tgtEl>
                                          <p:spTgt spid="2798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9560"/>
                                        </p:tgtEl>
                                        <p:attrNameLst>
                                          <p:attrName>style.visibility</p:attrName>
                                        </p:attrNameLst>
                                      </p:cBhvr>
                                      <p:to>
                                        <p:strVal val="visible"/>
                                      </p:to>
                                    </p:set>
                                    <p:animEffect transition="in" filter="wipe(left)">
                                      <p:cBhvr>
                                        <p:cTn id="47" dur="500"/>
                                        <p:tgtEl>
                                          <p:spTgt spid="2795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79561"/>
                                        </p:tgtEl>
                                        <p:attrNameLst>
                                          <p:attrName>style.visibility</p:attrName>
                                        </p:attrNameLst>
                                      </p:cBhvr>
                                      <p:to>
                                        <p:strVal val="visible"/>
                                      </p:to>
                                    </p:set>
                                    <p:animEffect transition="in" filter="wipe(left)">
                                      <p:cBhvr>
                                        <p:cTn id="52" dur="500"/>
                                        <p:tgtEl>
                                          <p:spTgt spid="2795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9562"/>
                                        </p:tgtEl>
                                        <p:attrNameLst>
                                          <p:attrName>style.visibility</p:attrName>
                                        </p:attrNameLst>
                                      </p:cBhvr>
                                      <p:to>
                                        <p:strVal val="visible"/>
                                      </p:to>
                                    </p:set>
                                    <p:animEffect transition="in" filter="wipe(left)">
                                      <p:cBhvr>
                                        <p:cTn id="57" dur="500"/>
                                        <p:tgtEl>
                                          <p:spTgt spid="27956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9563"/>
                                        </p:tgtEl>
                                        <p:attrNameLst>
                                          <p:attrName>style.visibility</p:attrName>
                                        </p:attrNameLst>
                                      </p:cBhvr>
                                      <p:to>
                                        <p:strVal val="visible"/>
                                      </p:to>
                                    </p:set>
                                    <p:animEffect transition="in" filter="wipe(left)">
                                      <p:cBhvr>
                                        <p:cTn id="62" dur="500"/>
                                        <p:tgtEl>
                                          <p:spTgt spid="279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p:bldP spid="279555" grpId="0"/>
      <p:bldP spid="279850" grpId="0"/>
      <p:bldP spid="27985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127</a:t>
            </a:fld>
            <a:r>
              <a:rPr lang="zh-CN" altLang="en-US" sz="1400" dirty="0"/>
              <a:t>）</a:t>
            </a:r>
          </a:p>
        </p:txBody>
      </p:sp>
      <p:sp>
        <p:nvSpPr>
          <p:cNvPr id="280578" name="Text Box 2"/>
          <p:cNvSpPr txBox="1"/>
          <p:nvPr/>
        </p:nvSpPr>
        <p:spPr>
          <a:xfrm>
            <a:off x="4457700" y="869950"/>
            <a:ext cx="2644775" cy="466725"/>
          </a:xfrm>
          <a:prstGeom prst="rect">
            <a:avLst/>
          </a:prstGeom>
          <a:solidFill>
            <a:srgbClr val="FFFFCC"/>
          </a:solidFill>
          <a:ln w="9525" cap="flat" cmpd="sng">
            <a:solidFill>
              <a:srgbClr val="99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latin typeface="宋体" panose="02010600030101010101" pitchFamily="2" charset="-122"/>
              </a:rPr>
              <a:t>输出信号的真值表</a:t>
            </a:r>
          </a:p>
        </p:txBody>
      </p:sp>
      <p:grpSp>
        <p:nvGrpSpPr>
          <p:cNvPr id="280579" name="Group 3"/>
          <p:cNvGrpSpPr/>
          <p:nvPr/>
        </p:nvGrpSpPr>
        <p:grpSpPr>
          <a:xfrm>
            <a:off x="4114800" y="1984375"/>
            <a:ext cx="869950" cy="1676400"/>
            <a:chOff x="2610" y="1084"/>
            <a:chExt cx="548" cy="1056"/>
          </a:xfrm>
        </p:grpSpPr>
        <p:sp>
          <p:nvSpPr>
            <p:cNvPr id="142387" name="Text Box 4"/>
            <p:cNvSpPr txBox="1"/>
            <p:nvPr/>
          </p:nvSpPr>
          <p:spPr>
            <a:xfrm>
              <a:off x="2610" y="1084"/>
              <a:ext cx="54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0     0</a:t>
              </a:r>
            </a:p>
          </p:txBody>
        </p:sp>
        <p:sp>
          <p:nvSpPr>
            <p:cNvPr id="142388" name="Text Box 5"/>
            <p:cNvSpPr txBox="1"/>
            <p:nvPr/>
          </p:nvSpPr>
          <p:spPr>
            <a:xfrm>
              <a:off x="2610" y="1340"/>
              <a:ext cx="54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0     1</a:t>
              </a:r>
            </a:p>
          </p:txBody>
        </p:sp>
        <p:sp>
          <p:nvSpPr>
            <p:cNvPr id="142389" name="Text Box 6"/>
            <p:cNvSpPr txBox="1"/>
            <p:nvPr/>
          </p:nvSpPr>
          <p:spPr>
            <a:xfrm>
              <a:off x="2610" y="1596"/>
              <a:ext cx="54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1     0</a:t>
              </a:r>
            </a:p>
          </p:txBody>
        </p:sp>
        <p:sp>
          <p:nvSpPr>
            <p:cNvPr id="142390" name="Text Box 7"/>
            <p:cNvSpPr txBox="1"/>
            <p:nvPr/>
          </p:nvSpPr>
          <p:spPr>
            <a:xfrm>
              <a:off x="2610" y="1852"/>
              <a:ext cx="54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1     1</a:t>
              </a:r>
            </a:p>
          </p:txBody>
        </p:sp>
      </p:grpSp>
      <p:sp>
        <p:nvSpPr>
          <p:cNvPr id="280584" name="Text Box 8"/>
          <p:cNvSpPr txBox="1"/>
          <p:nvPr/>
        </p:nvSpPr>
        <p:spPr>
          <a:xfrm>
            <a:off x="5399088" y="1984375"/>
            <a:ext cx="1936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0     1     0     1</a:t>
            </a:r>
          </a:p>
        </p:txBody>
      </p:sp>
      <p:sp>
        <p:nvSpPr>
          <p:cNvPr id="280585" name="Text Box 9"/>
          <p:cNvSpPr txBox="1"/>
          <p:nvPr/>
        </p:nvSpPr>
        <p:spPr>
          <a:xfrm>
            <a:off x="4100513" y="1543050"/>
            <a:ext cx="1587500" cy="45720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rPr>
              <a:t>A</a:t>
            </a:r>
            <a:r>
              <a:rPr lang="en-US" altLang="zh-CN" sz="2400" b="1" baseline="-25000" dirty="0">
                <a:solidFill>
                  <a:srgbClr val="FF0066"/>
                </a:solidFill>
              </a:rPr>
              <a:t>1</a:t>
            </a:r>
            <a:r>
              <a:rPr lang="en-US" altLang="zh-CN" sz="2400" b="1" dirty="0">
                <a:solidFill>
                  <a:srgbClr val="FF0066"/>
                </a:solidFill>
              </a:rPr>
              <a:t>   </a:t>
            </a:r>
            <a:r>
              <a:rPr lang="en-US" altLang="zh-CN" sz="2400" b="1" i="1" dirty="0">
                <a:solidFill>
                  <a:srgbClr val="FF0066"/>
                </a:solidFill>
              </a:rPr>
              <a:t>A</a:t>
            </a:r>
            <a:r>
              <a:rPr lang="en-US" altLang="zh-CN" sz="2400" b="1" baseline="-25000" dirty="0">
                <a:solidFill>
                  <a:srgbClr val="FF0066"/>
                </a:solidFill>
              </a:rPr>
              <a:t>0</a:t>
            </a:r>
            <a:endParaRPr lang="en-US" altLang="zh-CN" sz="2400" b="1" dirty="0">
              <a:solidFill>
                <a:srgbClr val="FF0066"/>
              </a:solidFill>
            </a:endParaRPr>
          </a:p>
        </p:txBody>
      </p:sp>
      <p:sp>
        <p:nvSpPr>
          <p:cNvPr id="280586" name="Text Box 10"/>
          <p:cNvSpPr txBox="1"/>
          <p:nvPr/>
        </p:nvSpPr>
        <p:spPr>
          <a:xfrm>
            <a:off x="5359400" y="1541463"/>
            <a:ext cx="2538413" cy="45720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rPr>
              <a:t>D</a:t>
            </a:r>
            <a:r>
              <a:rPr lang="en-US" altLang="zh-CN" sz="2400" b="1" baseline="-25000" dirty="0">
                <a:solidFill>
                  <a:srgbClr val="FF0066"/>
                </a:solidFill>
              </a:rPr>
              <a:t>3</a:t>
            </a:r>
            <a:r>
              <a:rPr lang="en-US" altLang="zh-CN" sz="2400" b="1" dirty="0">
                <a:solidFill>
                  <a:srgbClr val="FF0066"/>
                </a:solidFill>
              </a:rPr>
              <a:t>   </a:t>
            </a:r>
            <a:r>
              <a:rPr lang="en-US" altLang="zh-CN" sz="2400" b="1" i="1" dirty="0">
                <a:solidFill>
                  <a:srgbClr val="FF0066"/>
                </a:solidFill>
              </a:rPr>
              <a:t>D</a:t>
            </a:r>
            <a:r>
              <a:rPr lang="en-US" altLang="zh-CN" sz="2400" b="1" baseline="-25000" dirty="0">
                <a:solidFill>
                  <a:srgbClr val="FF0066"/>
                </a:solidFill>
              </a:rPr>
              <a:t>2</a:t>
            </a:r>
            <a:r>
              <a:rPr lang="en-US" altLang="zh-CN" sz="2400" b="1" dirty="0">
                <a:solidFill>
                  <a:srgbClr val="FF0066"/>
                </a:solidFill>
              </a:rPr>
              <a:t>   </a:t>
            </a:r>
            <a:r>
              <a:rPr lang="en-US" altLang="zh-CN" sz="2400" b="1" i="1" dirty="0">
                <a:solidFill>
                  <a:srgbClr val="FF0066"/>
                </a:solidFill>
              </a:rPr>
              <a:t>D</a:t>
            </a:r>
            <a:r>
              <a:rPr lang="en-US" altLang="zh-CN" sz="2400" b="1" baseline="-25000" dirty="0">
                <a:solidFill>
                  <a:srgbClr val="FF0066"/>
                </a:solidFill>
              </a:rPr>
              <a:t>1 </a:t>
            </a:r>
            <a:r>
              <a:rPr lang="en-US" altLang="zh-CN" sz="2400" b="1" dirty="0">
                <a:solidFill>
                  <a:srgbClr val="FF0066"/>
                </a:solidFill>
              </a:rPr>
              <a:t>  </a:t>
            </a:r>
            <a:r>
              <a:rPr lang="en-US" altLang="zh-CN" sz="2400" b="1" i="1" dirty="0">
                <a:solidFill>
                  <a:srgbClr val="FF0066"/>
                </a:solidFill>
              </a:rPr>
              <a:t>D</a:t>
            </a:r>
            <a:r>
              <a:rPr lang="en-US" altLang="zh-CN" sz="2400" b="1" baseline="-25000" dirty="0">
                <a:solidFill>
                  <a:srgbClr val="FF0066"/>
                </a:solidFill>
              </a:rPr>
              <a:t>0</a:t>
            </a:r>
            <a:endParaRPr lang="en-US" altLang="zh-CN" sz="2400" b="1" dirty="0">
              <a:solidFill>
                <a:srgbClr val="FF0066"/>
              </a:solidFill>
            </a:endParaRPr>
          </a:p>
        </p:txBody>
      </p:sp>
      <p:grpSp>
        <p:nvGrpSpPr>
          <p:cNvPr id="280587" name="Group 11"/>
          <p:cNvGrpSpPr/>
          <p:nvPr/>
        </p:nvGrpSpPr>
        <p:grpSpPr>
          <a:xfrm>
            <a:off x="4032250" y="1512888"/>
            <a:ext cx="3506788" cy="2185987"/>
            <a:chOff x="2558" y="787"/>
            <a:chExt cx="2209" cy="1377"/>
          </a:xfrm>
        </p:grpSpPr>
        <p:sp>
          <p:nvSpPr>
            <p:cNvPr id="142383" name="Line 12"/>
            <p:cNvSpPr/>
            <p:nvPr/>
          </p:nvSpPr>
          <p:spPr>
            <a:xfrm>
              <a:off x="3347" y="787"/>
              <a:ext cx="1" cy="1377"/>
            </a:xfrm>
            <a:prstGeom prst="line">
              <a:avLst/>
            </a:prstGeom>
            <a:ln w="19050" cap="flat" cmpd="sng">
              <a:solidFill>
                <a:srgbClr val="0033CC"/>
              </a:solidFill>
              <a:prstDash val="solid"/>
              <a:headEnd type="none" w="med" len="med"/>
              <a:tailEnd type="none" w="med" len="med"/>
            </a:ln>
          </p:spPr>
        </p:sp>
        <p:sp>
          <p:nvSpPr>
            <p:cNvPr id="142384" name="Line 13"/>
            <p:cNvSpPr/>
            <p:nvPr/>
          </p:nvSpPr>
          <p:spPr>
            <a:xfrm>
              <a:off x="2579" y="1091"/>
              <a:ext cx="2188" cy="1"/>
            </a:xfrm>
            <a:prstGeom prst="line">
              <a:avLst/>
            </a:prstGeom>
            <a:ln w="28575" cap="flat" cmpd="sng">
              <a:solidFill>
                <a:srgbClr val="0033CC"/>
              </a:solidFill>
              <a:prstDash val="solid"/>
              <a:headEnd type="none" w="med" len="med"/>
              <a:tailEnd type="none" w="med" len="med"/>
            </a:ln>
          </p:spPr>
        </p:sp>
        <p:sp>
          <p:nvSpPr>
            <p:cNvPr id="142385" name="Line 14"/>
            <p:cNvSpPr/>
            <p:nvPr/>
          </p:nvSpPr>
          <p:spPr>
            <a:xfrm>
              <a:off x="2558" y="2153"/>
              <a:ext cx="2188" cy="1"/>
            </a:xfrm>
            <a:prstGeom prst="line">
              <a:avLst/>
            </a:prstGeom>
            <a:ln w="38100" cap="flat" cmpd="sng">
              <a:solidFill>
                <a:srgbClr val="0033CC"/>
              </a:solidFill>
              <a:prstDash val="solid"/>
              <a:headEnd type="none" w="med" len="med"/>
              <a:tailEnd type="none" w="med" len="med"/>
            </a:ln>
          </p:spPr>
        </p:sp>
        <p:sp>
          <p:nvSpPr>
            <p:cNvPr id="142386" name="Line 15"/>
            <p:cNvSpPr/>
            <p:nvPr/>
          </p:nvSpPr>
          <p:spPr>
            <a:xfrm>
              <a:off x="2569" y="793"/>
              <a:ext cx="2188" cy="1"/>
            </a:xfrm>
            <a:prstGeom prst="line">
              <a:avLst/>
            </a:prstGeom>
            <a:ln w="38100" cap="flat" cmpd="sng">
              <a:solidFill>
                <a:srgbClr val="0033CC"/>
              </a:solidFill>
              <a:prstDash val="solid"/>
              <a:headEnd type="none" w="med" len="med"/>
              <a:tailEnd type="none" w="med" len="med"/>
            </a:ln>
          </p:spPr>
        </p:sp>
      </p:grpSp>
      <p:sp>
        <p:nvSpPr>
          <p:cNvPr id="280592" name="Text Box 16"/>
          <p:cNvSpPr txBox="1"/>
          <p:nvPr/>
        </p:nvSpPr>
        <p:spPr>
          <a:xfrm>
            <a:off x="5399088" y="2390775"/>
            <a:ext cx="1936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1     0     1     0</a:t>
            </a:r>
          </a:p>
        </p:txBody>
      </p:sp>
      <p:sp>
        <p:nvSpPr>
          <p:cNvPr id="280593" name="Text Box 17"/>
          <p:cNvSpPr txBox="1"/>
          <p:nvPr/>
        </p:nvSpPr>
        <p:spPr>
          <a:xfrm>
            <a:off x="5399088" y="2797175"/>
            <a:ext cx="1936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0     1     1     1</a:t>
            </a:r>
          </a:p>
        </p:txBody>
      </p:sp>
      <p:sp>
        <p:nvSpPr>
          <p:cNvPr id="280594" name="Text Box 18"/>
          <p:cNvSpPr txBox="1"/>
          <p:nvPr/>
        </p:nvSpPr>
        <p:spPr>
          <a:xfrm>
            <a:off x="5399088" y="3203575"/>
            <a:ext cx="1936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1     1     1     0</a:t>
            </a:r>
          </a:p>
        </p:txBody>
      </p:sp>
      <p:sp>
        <p:nvSpPr>
          <p:cNvPr id="280595" name="Text Box 19"/>
          <p:cNvSpPr txBox="1"/>
          <p:nvPr/>
        </p:nvSpPr>
        <p:spPr>
          <a:xfrm>
            <a:off x="495300" y="234950"/>
            <a:ext cx="26019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0066"/>
                </a:solidFill>
              </a:rPr>
              <a:t>2. </a:t>
            </a:r>
            <a:r>
              <a:rPr lang="zh-CN" altLang="en-US" sz="2800" b="1" dirty="0">
                <a:solidFill>
                  <a:srgbClr val="FF0066"/>
                </a:solidFill>
              </a:rPr>
              <a:t>功能说明</a:t>
            </a:r>
          </a:p>
        </p:txBody>
      </p:sp>
      <p:sp>
        <p:nvSpPr>
          <p:cNvPr id="280596" name="Text Box 20"/>
          <p:cNvSpPr txBox="1"/>
          <p:nvPr/>
        </p:nvSpPr>
        <p:spPr>
          <a:xfrm>
            <a:off x="415925" y="746125"/>
            <a:ext cx="25003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(1) </a:t>
            </a:r>
            <a:r>
              <a:rPr lang="zh-CN" altLang="en-US" sz="2800" b="1" dirty="0">
                <a:solidFill>
                  <a:srgbClr val="0033CC"/>
                </a:solidFill>
              </a:rPr>
              <a:t>存储器</a:t>
            </a:r>
          </a:p>
        </p:txBody>
      </p:sp>
      <p:sp>
        <p:nvSpPr>
          <p:cNvPr id="280597" name="Text Box 21"/>
          <p:cNvSpPr txBox="1"/>
          <p:nvPr/>
        </p:nvSpPr>
        <p:spPr>
          <a:xfrm>
            <a:off x="430213" y="1916113"/>
            <a:ext cx="29051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(2) </a:t>
            </a:r>
            <a:r>
              <a:rPr lang="zh-CN" altLang="en-US" sz="2800" b="1" dirty="0">
                <a:solidFill>
                  <a:srgbClr val="0033CC"/>
                </a:solidFill>
              </a:rPr>
              <a:t>函数发生器</a:t>
            </a:r>
          </a:p>
        </p:txBody>
      </p:sp>
      <p:sp>
        <p:nvSpPr>
          <p:cNvPr id="280598" name="AutoShape 22"/>
          <p:cNvSpPr/>
          <p:nvPr/>
        </p:nvSpPr>
        <p:spPr>
          <a:xfrm>
            <a:off x="2824163" y="2149475"/>
            <a:ext cx="1074737" cy="555625"/>
          </a:xfrm>
          <a:prstGeom prst="wedgeRoundRectCallout">
            <a:avLst>
              <a:gd name="adj1" fmla="val 58421"/>
              <a:gd name="adj2" fmla="val -96856"/>
              <a:gd name="adj3" fmla="val 16667"/>
            </a:avLst>
          </a:prstGeom>
          <a:solidFill>
            <a:srgbClr val="FFFFCC"/>
          </a:solidFill>
          <a:ln w="12700" cap="flat" cmpd="sng">
            <a:solidFill>
              <a:srgbClr val="9966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996600"/>
                </a:solidFill>
              </a:rPr>
              <a:t>地址</a:t>
            </a:r>
          </a:p>
        </p:txBody>
      </p:sp>
      <p:sp>
        <p:nvSpPr>
          <p:cNvPr id="280599" name="AutoShape 23"/>
          <p:cNvSpPr/>
          <p:nvPr/>
        </p:nvSpPr>
        <p:spPr>
          <a:xfrm>
            <a:off x="7797800" y="2057400"/>
            <a:ext cx="1074738" cy="914400"/>
          </a:xfrm>
          <a:prstGeom prst="wedgeRoundRectCallout">
            <a:avLst>
              <a:gd name="adj1" fmla="val -91213"/>
              <a:gd name="adj2" fmla="val -51565"/>
              <a:gd name="adj3" fmla="val 16667"/>
            </a:avLst>
          </a:prstGeom>
          <a:solidFill>
            <a:srgbClr val="FFFFCC"/>
          </a:solidFill>
          <a:ln w="12700" cap="flat" cmpd="sng">
            <a:solidFill>
              <a:srgbClr val="9966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996600"/>
                </a:solidFill>
              </a:rPr>
              <a:t>存储数据</a:t>
            </a:r>
          </a:p>
        </p:txBody>
      </p:sp>
      <p:sp>
        <p:nvSpPr>
          <p:cNvPr id="280600" name="Text Box 24"/>
          <p:cNvSpPr txBox="1"/>
          <p:nvPr/>
        </p:nvSpPr>
        <p:spPr>
          <a:xfrm>
            <a:off x="430213" y="2436813"/>
            <a:ext cx="1828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rPr>
              <a:t>输入变量</a:t>
            </a:r>
          </a:p>
        </p:txBody>
      </p:sp>
      <p:graphicFrame>
        <p:nvGraphicFramePr>
          <p:cNvPr id="280601" name="Object 25"/>
          <p:cNvGraphicFramePr>
            <a:graphicFrameLocks noChangeAspect="1"/>
          </p:cNvGraphicFramePr>
          <p:nvPr/>
        </p:nvGraphicFramePr>
        <p:xfrm>
          <a:off x="2120900" y="2419350"/>
          <a:ext cx="1000125" cy="501650"/>
        </p:xfrm>
        <a:graphic>
          <a:graphicData uri="http://schemas.openxmlformats.org/presentationml/2006/ole">
            <mc:AlternateContent xmlns:mc="http://schemas.openxmlformats.org/markup-compatibility/2006">
              <mc:Choice xmlns:v="urn:schemas-microsoft-com:vml" Requires="v">
                <p:oleObj spid="_x0000_s78969" r:id="rId3" imgW="302895" imgH="109220" progId="Equation.3">
                  <p:embed/>
                </p:oleObj>
              </mc:Choice>
              <mc:Fallback>
                <p:oleObj r:id="rId3" imgW="302895" imgH="109220" progId="Equation.3">
                  <p:embed/>
                  <p:pic>
                    <p:nvPicPr>
                      <p:cNvPr id="0" name="图片 3125"/>
                      <p:cNvPicPr/>
                      <p:nvPr/>
                    </p:nvPicPr>
                    <p:blipFill>
                      <a:blip r:embed="rId4">
                        <a:clrChange>
                          <a:clrFrom>
                            <a:srgbClr val="000000"/>
                          </a:clrFrom>
                          <a:clrTo>
                            <a:srgbClr val="0033CC"/>
                          </a:clrTo>
                        </a:clrChange>
                      </a:blip>
                      <a:stretch>
                        <a:fillRect/>
                      </a:stretch>
                    </p:blipFill>
                    <p:spPr>
                      <a:xfrm>
                        <a:off x="2120900" y="2419350"/>
                        <a:ext cx="1000125" cy="501650"/>
                      </a:xfrm>
                      <a:prstGeom prst="rect">
                        <a:avLst/>
                      </a:prstGeom>
                      <a:noFill/>
                      <a:ln w="38100">
                        <a:noFill/>
                        <a:miter/>
                      </a:ln>
                    </p:spPr>
                  </p:pic>
                </p:oleObj>
              </mc:Fallback>
            </mc:AlternateContent>
          </a:graphicData>
        </a:graphic>
      </p:graphicFrame>
      <p:sp>
        <p:nvSpPr>
          <p:cNvPr id="280602" name="Text Box 26"/>
          <p:cNvSpPr txBox="1"/>
          <p:nvPr/>
        </p:nvSpPr>
        <p:spPr>
          <a:xfrm>
            <a:off x="430213" y="2917825"/>
            <a:ext cx="1828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rPr>
              <a:t>输出函数</a:t>
            </a:r>
          </a:p>
        </p:txBody>
      </p:sp>
      <p:graphicFrame>
        <p:nvGraphicFramePr>
          <p:cNvPr id="280603" name="Object 27"/>
          <p:cNvGraphicFramePr>
            <a:graphicFrameLocks noChangeAspect="1"/>
          </p:cNvGraphicFramePr>
          <p:nvPr/>
        </p:nvGraphicFramePr>
        <p:xfrm>
          <a:off x="2076450" y="2930525"/>
          <a:ext cx="1905000" cy="477838"/>
        </p:xfrm>
        <a:graphic>
          <a:graphicData uri="http://schemas.openxmlformats.org/presentationml/2006/ole">
            <mc:AlternateContent xmlns:mc="http://schemas.openxmlformats.org/markup-compatibility/2006">
              <mc:Choice xmlns:v="urn:schemas-microsoft-com:vml" Requires="v">
                <p:oleObj spid="_x0000_s78970" r:id="rId5" imgW="688975" imgH="109220" progId="Equation.3">
                  <p:embed/>
                </p:oleObj>
              </mc:Choice>
              <mc:Fallback>
                <p:oleObj r:id="rId5" imgW="688975" imgH="109220" progId="Equation.3">
                  <p:embed/>
                  <p:pic>
                    <p:nvPicPr>
                      <p:cNvPr id="0" name="图片 3124"/>
                      <p:cNvPicPr/>
                      <p:nvPr/>
                    </p:nvPicPr>
                    <p:blipFill>
                      <a:blip r:embed="rId6">
                        <a:clrChange>
                          <a:clrFrom>
                            <a:srgbClr val="000000"/>
                          </a:clrFrom>
                          <a:clrTo>
                            <a:srgbClr val="0033CC"/>
                          </a:clrTo>
                        </a:clrChange>
                      </a:blip>
                      <a:stretch>
                        <a:fillRect/>
                      </a:stretch>
                    </p:blipFill>
                    <p:spPr>
                      <a:xfrm>
                        <a:off x="2076450" y="2930525"/>
                        <a:ext cx="1905000" cy="477838"/>
                      </a:xfrm>
                      <a:prstGeom prst="rect">
                        <a:avLst/>
                      </a:prstGeom>
                      <a:noFill/>
                      <a:ln w="38100">
                        <a:noFill/>
                        <a:miter/>
                      </a:ln>
                    </p:spPr>
                  </p:pic>
                </p:oleObj>
              </mc:Fallback>
            </mc:AlternateContent>
          </a:graphicData>
        </a:graphic>
      </p:graphicFrame>
      <p:sp>
        <p:nvSpPr>
          <p:cNvPr id="280604" name="Text Box 28"/>
          <p:cNvSpPr txBox="1"/>
          <p:nvPr/>
        </p:nvSpPr>
        <p:spPr>
          <a:xfrm>
            <a:off x="433388" y="3384550"/>
            <a:ext cx="26638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(3) </a:t>
            </a:r>
            <a:r>
              <a:rPr lang="zh-CN" altLang="en-US" sz="2800" b="1" dirty="0">
                <a:solidFill>
                  <a:srgbClr val="0033CC"/>
                </a:solidFill>
              </a:rPr>
              <a:t>译码编码</a:t>
            </a:r>
          </a:p>
        </p:txBody>
      </p:sp>
      <p:sp>
        <p:nvSpPr>
          <p:cNvPr id="280605" name="Text Box 29"/>
          <p:cNvSpPr txBox="1"/>
          <p:nvPr/>
        </p:nvSpPr>
        <p:spPr>
          <a:xfrm>
            <a:off x="5199063" y="4029075"/>
            <a:ext cx="14033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rPr>
              <a:t>字线</a:t>
            </a:r>
          </a:p>
        </p:txBody>
      </p:sp>
      <p:sp>
        <p:nvSpPr>
          <p:cNvPr id="280606" name="Text Box 30"/>
          <p:cNvSpPr txBox="1"/>
          <p:nvPr/>
        </p:nvSpPr>
        <p:spPr>
          <a:xfrm>
            <a:off x="6467475" y="4029075"/>
            <a:ext cx="242093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rPr>
              <a:t>编码</a:t>
            </a:r>
          </a:p>
        </p:txBody>
      </p:sp>
      <p:graphicFrame>
        <p:nvGraphicFramePr>
          <p:cNvPr id="280607" name="Object 31"/>
          <p:cNvGraphicFramePr>
            <a:graphicFrameLocks noChangeAspect="1"/>
          </p:cNvGraphicFramePr>
          <p:nvPr/>
        </p:nvGraphicFramePr>
        <p:xfrm>
          <a:off x="5414963" y="4462463"/>
          <a:ext cx="446087" cy="500062"/>
        </p:xfrm>
        <a:graphic>
          <a:graphicData uri="http://schemas.openxmlformats.org/presentationml/2006/ole">
            <mc:AlternateContent xmlns:mc="http://schemas.openxmlformats.org/markup-compatibility/2006">
              <mc:Choice xmlns:v="urn:schemas-microsoft-com:vml" Requires="v">
                <p:oleObj spid="_x0000_s78971" r:id="rId7" imgW="203200" imgH="228600" progId="Equation.3">
                  <p:embed/>
                </p:oleObj>
              </mc:Choice>
              <mc:Fallback>
                <p:oleObj r:id="rId7" imgW="203200" imgH="228600" progId="Equation.3">
                  <p:embed/>
                  <p:pic>
                    <p:nvPicPr>
                      <p:cNvPr id="0" name="图片 3126"/>
                      <p:cNvPicPr/>
                      <p:nvPr/>
                    </p:nvPicPr>
                    <p:blipFill>
                      <a:blip r:embed="rId8"/>
                      <a:stretch>
                        <a:fillRect/>
                      </a:stretch>
                    </p:blipFill>
                    <p:spPr>
                      <a:xfrm>
                        <a:off x="5414963" y="4462463"/>
                        <a:ext cx="446087" cy="500062"/>
                      </a:xfrm>
                      <a:prstGeom prst="rect">
                        <a:avLst/>
                      </a:prstGeom>
                      <a:noFill/>
                      <a:ln w="38100">
                        <a:noFill/>
                        <a:miter/>
                      </a:ln>
                    </p:spPr>
                  </p:pic>
                </p:oleObj>
              </mc:Fallback>
            </mc:AlternateContent>
          </a:graphicData>
        </a:graphic>
      </p:graphicFrame>
      <p:sp>
        <p:nvSpPr>
          <p:cNvPr id="280608" name="Text Box 32"/>
          <p:cNvSpPr txBox="1"/>
          <p:nvPr/>
        </p:nvSpPr>
        <p:spPr>
          <a:xfrm>
            <a:off x="6418263" y="4435475"/>
            <a:ext cx="17081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0 1 0 1</a:t>
            </a:r>
          </a:p>
        </p:txBody>
      </p:sp>
      <p:sp>
        <p:nvSpPr>
          <p:cNvPr id="280609" name="Text Box 33"/>
          <p:cNvSpPr txBox="1"/>
          <p:nvPr/>
        </p:nvSpPr>
        <p:spPr>
          <a:xfrm>
            <a:off x="6418263" y="4837113"/>
            <a:ext cx="20891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1 0 1 0</a:t>
            </a:r>
          </a:p>
        </p:txBody>
      </p:sp>
      <p:sp>
        <p:nvSpPr>
          <p:cNvPr id="280610" name="Text Box 34"/>
          <p:cNvSpPr txBox="1"/>
          <p:nvPr/>
        </p:nvSpPr>
        <p:spPr>
          <a:xfrm>
            <a:off x="6418263" y="5238750"/>
            <a:ext cx="16319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0 1 1 1</a:t>
            </a:r>
          </a:p>
        </p:txBody>
      </p:sp>
      <p:sp>
        <p:nvSpPr>
          <p:cNvPr id="280611" name="Text Box 35"/>
          <p:cNvSpPr txBox="1"/>
          <p:nvPr/>
        </p:nvSpPr>
        <p:spPr>
          <a:xfrm>
            <a:off x="6418263" y="5640388"/>
            <a:ext cx="17081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1 1 1 0</a:t>
            </a:r>
          </a:p>
        </p:txBody>
      </p:sp>
      <p:grpSp>
        <p:nvGrpSpPr>
          <p:cNvPr id="280612" name="Group 36"/>
          <p:cNvGrpSpPr/>
          <p:nvPr/>
        </p:nvGrpSpPr>
        <p:grpSpPr>
          <a:xfrm>
            <a:off x="4037013" y="4011613"/>
            <a:ext cx="3392487" cy="2090737"/>
            <a:chOff x="2779" y="2593"/>
            <a:chExt cx="2137" cy="1317"/>
          </a:xfrm>
        </p:grpSpPr>
        <p:sp>
          <p:nvSpPr>
            <p:cNvPr id="142378" name="Line 37"/>
            <p:cNvSpPr/>
            <p:nvPr/>
          </p:nvSpPr>
          <p:spPr>
            <a:xfrm>
              <a:off x="2794" y="2593"/>
              <a:ext cx="2108" cy="2"/>
            </a:xfrm>
            <a:prstGeom prst="line">
              <a:avLst/>
            </a:prstGeom>
            <a:ln w="38100" cap="flat" cmpd="sng">
              <a:solidFill>
                <a:srgbClr val="0033CC"/>
              </a:solidFill>
              <a:prstDash val="solid"/>
              <a:headEnd type="none" w="med" len="med"/>
              <a:tailEnd type="none" w="med" len="med"/>
            </a:ln>
          </p:spPr>
        </p:sp>
        <p:sp>
          <p:nvSpPr>
            <p:cNvPr id="142379" name="Line 38"/>
            <p:cNvSpPr/>
            <p:nvPr/>
          </p:nvSpPr>
          <p:spPr>
            <a:xfrm>
              <a:off x="3463" y="2596"/>
              <a:ext cx="0" cy="1314"/>
            </a:xfrm>
            <a:prstGeom prst="line">
              <a:avLst/>
            </a:prstGeom>
            <a:ln w="28575" cap="flat" cmpd="sng">
              <a:solidFill>
                <a:srgbClr val="0033CC"/>
              </a:solidFill>
              <a:prstDash val="solid"/>
              <a:headEnd type="none" w="med" len="med"/>
              <a:tailEnd type="none" w="med" len="med"/>
            </a:ln>
          </p:spPr>
        </p:sp>
        <p:sp>
          <p:nvSpPr>
            <p:cNvPr id="142380" name="Line 39"/>
            <p:cNvSpPr/>
            <p:nvPr/>
          </p:nvSpPr>
          <p:spPr>
            <a:xfrm flipV="1">
              <a:off x="2779" y="3896"/>
              <a:ext cx="2130" cy="1"/>
            </a:xfrm>
            <a:prstGeom prst="line">
              <a:avLst/>
            </a:prstGeom>
            <a:ln w="38100" cap="flat" cmpd="sng">
              <a:solidFill>
                <a:srgbClr val="0033CC"/>
              </a:solidFill>
              <a:prstDash val="solid"/>
              <a:headEnd type="none" w="med" len="med"/>
              <a:tailEnd type="none" w="med" len="med"/>
            </a:ln>
          </p:spPr>
        </p:sp>
        <p:sp>
          <p:nvSpPr>
            <p:cNvPr id="142381" name="Line 40"/>
            <p:cNvSpPr/>
            <p:nvPr/>
          </p:nvSpPr>
          <p:spPr>
            <a:xfrm flipV="1">
              <a:off x="2802" y="2881"/>
              <a:ext cx="2114" cy="1"/>
            </a:xfrm>
            <a:prstGeom prst="line">
              <a:avLst/>
            </a:prstGeom>
            <a:ln w="28575" cap="flat" cmpd="sng">
              <a:solidFill>
                <a:srgbClr val="0033CC"/>
              </a:solidFill>
              <a:prstDash val="solid"/>
              <a:headEnd type="none" w="med" len="med"/>
              <a:tailEnd type="none" w="med" len="med"/>
            </a:ln>
          </p:spPr>
        </p:sp>
        <p:sp>
          <p:nvSpPr>
            <p:cNvPr id="142382" name="Line 41"/>
            <p:cNvSpPr/>
            <p:nvPr/>
          </p:nvSpPr>
          <p:spPr>
            <a:xfrm>
              <a:off x="4183" y="2597"/>
              <a:ext cx="0" cy="1306"/>
            </a:xfrm>
            <a:prstGeom prst="line">
              <a:avLst/>
            </a:prstGeom>
            <a:ln w="28575" cap="flat" cmpd="sng">
              <a:solidFill>
                <a:srgbClr val="0033CC"/>
              </a:solidFill>
              <a:prstDash val="solid"/>
              <a:headEnd type="none" w="med" len="med"/>
              <a:tailEnd type="none" w="med" len="med"/>
            </a:ln>
          </p:spPr>
        </p:sp>
      </p:grpSp>
      <p:sp>
        <p:nvSpPr>
          <p:cNvPr id="280618" name="Text Box 42"/>
          <p:cNvSpPr txBox="1"/>
          <p:nvPr/>
        </p:nvSpPr>
        <p:spPr>
          <a:xfrm>
            <a:off x="4154488" y="4048125"/>
            <a:ext cx="14573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ea typeface="楷体_GB2312" pitchFamily="1" charset="-122"/>
              </a:rPr>
              <a:t>A</a:t>
            </a:r>
            <a:r>
              <a:rPr lang="en-US" altLang="zh-CN" sz="2400" b="1" baseline="-25000" dirty="0">
                <a:solidFill>
                  <a:srgbClr val="FF0066"/>
                </a:solidFill>
                <a:ea typeface="楷体_GB2312" pitchFamily="1" charset="-122"/>
              </a:rPr>
              <a:t>1 </a:t>
            </a:r>
            <a:r>
              <a:rPr lang="en-US" altLang="zh-CN" sz="2400" b="1" dirty="0">
                <a:solidFill>
                  <a:srgbClr val="FF0066"/>
                </a:solidFill>
                <a:ea typeface="楷体_GB2312" pitchFamily="1" charset="-122"/>
              </a:rPr>
              <a:t> </a:t>
            </a:r>
            <a:r>
              <a:rPr lang="en-US" altLang="zh-CN" sz="2400" b="1" i="1" dirty="0">
                <a:solidFill>
                  <a:srgbClr val="FF0066"/>
                </a:solidFill>
                <a:ea typeface="楷体_GB2312" pitchFamily="1" charset="-122"/>
              </a:rPr>
              <a:t>A</a:t>
            </a:r>
            <a:r>
              <a:rPr lang="en-US" altLang="zh-CN" sz="2400" b="1" baseline="-25000" dirty="0">
                <a:solidFill>
                  <a:srgbClr val="FF0066"/>
                </a:solidFill>
                <a:ea typeface="楷体_GB2312" pitchFamily="1" charset="-122"/>
              </a:rPr>
              <a:t>0</a:t>
            </a:r>
          </a:p>
        </p:txBody>
      </p:sp>
      <p:sp>
        <p:nvSpPr>
          <p:cNvPr id="280619" name="Text Box 43"/>
          <p:cNvSpPr txBox="1"/>
          <p:nvPr/>
        </p:nvSpPr>
        <p:spPr>
          <a:xfrm>
            <a:off x="4237038" y="4445000"/>
            <a:ext cx="15271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0   0</a:t>
            </a:r>
            <a:endParaRPr lang="en-US" altLang="zh-CN" sz="2400" b="1" baseline="-25000" dirty="0">
              <a:solidFill>
                <a:srgbClr val="0033CC"/>
              </a:solidFill>
              <a:ea typeface="楷体_GB2312" pitchFamily="1" charset="-122"/>
            </a:endParaRPr>
          </a:p>
        </p:txBody>
      </p:sp>
      <p:sp>
        <p:nvSpPr>
          <p:cNvPr id="280620" name="Text Box 44"/>
          <p:cNvSpPr txBox="1"/>
          <p:nvPr/>
        </p:nvSpPr>
        <p:spPr>
          <a:xfrm>
            <a:off x="4237038" y="4848225"/>
            <a:ext cx="12223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0   1</a:t>
            </a:r>
            <a:endParaRPr lang="en-US" altLang="zh-CN" sz="2400" b="1" baseline="-25000" dirty="0">
              <a:solidFill>
                <a:srgbClr val="0033CC"/>
              </a:solidFill>
              <a:ea typeface="楷体_GB2312" pitchFamily="1" charset="-122"/>
            </a:endParaRPr>
          </a:p>
        </p:txBody>
      </p:sp>
      <p:sp>
        <p:nvSpPr>
          <p:cNvPr id="280621" name="Text Box 45"/>
          <p:cNvSpPr txBox="1"/>
          <p:nvPr/>
        </p:nvSpPr>
        <p:spPr>
          <a:xfrm>
            <a:off x="4237038" y="5249863"/>
            <a:ext cx="15271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1   0</a:t>
            </a:r>
            <a:endParaRPr lang="en-US" altLang="zh-CN" sz="2400" b="1" baseline="-25000" dirty="0">
              <a:solidFill>
                <a:srgbClr val="0033CC"/>
              </a:solidFill>
              <a:ea typeface="楷体_GB2312" pitchFamily="1" charset="-122"/>
            </a:endParaRPr>
          </a:p>
        </p:txBody>
      </p:sp>
      <p:sp>
        <p:nvSpPr>
          <p:cNvPr id="280622" name="Text Box 46"/>
          <p:cNvSpPr txBox="1"/>
          <p:nvPr/>
        </p:nvSpPr>
        <p:spPr>
          <a:xfrm>
            <a:off x="4237038" y="5651500"/>
            <a:ext cx="11461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ea typeface="楷体_GB2312" pitchFamily="1" charset="-122"/>
              </a:rPr>
              <a:t>1   1</a:t>
            </a:r>
            <a:endParaRPr lang="en-US" altLang="zh-CN" sz="2400" b="1" baseline="-25000" dirty="0">
              <a:solidFill>
                <a:srgbClr val="0033CC"/>
              </a:solidFill>
              <a:ea typeface="楷体_GB2312" pitchFamily="1" charset="-122"/>
            </a:endParaRPr>
          </a:p>
        </p:txBody>
      </p:sp>
      <p:sp>
        <p:nvSpPr>
          <p:cNvPr id="280623" name="AutoShape 47"/>
          <p:cNvSpPr/>
          <p:nvPr/>
        </p:nvSpPr>
        <p:spPr>
          <a:xfrm>
            <a:off x="2792413" y="2117725"/>
            <a:ext cx="1112837" cy="876300"/>
          </a:xfrm>
          <a:prstGeom prst="wedgeRoundRectCallout">
            <a:avLst>
              <a:gd name="adj1" fmla="val 67120"/>
              <a:gd name="adj2" fmla="val -81343"/>
              <a:gd name="adj3" fmla="val 16667"/>
            </a:avLst>
          </a:prstGeom>
          <a:solidFill>
            <a:srgbClr val="FFFFCC"/>
          </a:solidFill>
          <a:ln w="12700" cap="flat" cmpd="sng">
            <a:solidFill>
              <a:srgbClr val="9966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rPr>
              <a:t>输入变量</a:t>
            </a:r>
          </a:p>
        </p:txBody>
      </p:sp>
      <p:sp>
        <p:nvSpPr>
          <p:cNvPr id="280624" name="AutoShape 48"/>
          <p:cNvSpPr/>
          <p:nvPr/>
        </p:nvSpPr>
        <p:spPr>
          <a:xfrm>
            <a:off x="7789863" y="2049463"/>
            <a:ext cx="1074737" cy="914400"/>
          </a:xfrm>
          <a:prstGeom prst="wedgeRoundRectCallout">
            <a:avLst>
              <a:gd name="adj1" fmla="val -92394"/>
              <a:gd name="adj2" fmla="val -48958"/>
              <a:gd name="adj3" fmla="val 16667"/>
            </a:avLst>
          </a:prstGeom>
          <a:solidFill>
            <a:srgbClr val="FFFFCC"/>
          </a:solidFill>
          <a:ln w="12700" cap="flat" cmpd="sng">
            <a:solidFill>
              <a:srgbClr val="9966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rPr>
              <a:t>输出函数</a:t>
            </a:r>
          </a:p>
        </p:txBody>
      </p:sp>
      <p:graphicFrame>
        <p:nvGraphicFramePr>
          <p:cNvPr id="280625" name="Object 49"/>
          <p:cNvGraphicFramePr>
            <a:graphicFrameLocks noChangeAspect="1"/>
          </p:cNvGraphicFramePr>
          <p:nvPr/>
        </p:nvGraphicFramePr>
        <p:xfrm>
          <a:off x="5416550" y="4873625"/>
          <a:ext cx="446088" cy="471488"/>
        </p:xfrm>
        <a:graphic>
          <a:graphicData uri="http://schemas.openxmlformats.org/presentationml/2006/ole">
            <mc:AlternateContent xmlns:mc="http://schemas.openxmlformats.org/markup-compatibility/2006">
              <mc:Choice xmlns:v="urn:schemas-microsoft-com:vml" Requires="v">
                <p:oleObj spid="_x0000_s78972" r:id="rId9" imgW="203200" imgH="215900" progId="Equation.3">
                  <p:embed/>
                </p:oleObj>
              </mc:Choice>
              <mc:Fallback>
                <p:oleObj r:id="rId9" imgW="203200" imgH="215900" progId="Equation.3">
                  <p:embed/>
                  <p:pic>
                    <p:nvPicPr>
                      <p:cNvPr id="0" name="图片 3129"/>
                      <p:cNvPicPr/>
                      <p:nvPr/>
                    </p:nvPicPr>
                    <p:blipFill>
                      <a:blip r:embed="rId10"/>
                      <a:stretch>
                        <a:fillRect/>
                      </a:stretch>
                    </p:blipFill>
                    <p:spPr>
                      <a:xfrm>
                        <a:off x="5416550" y="4873625"/>
                        <a:ext cx="446088" cy="471488"/>
                      </a:xfrm>
                      <a:prstGeom prst="rect">
                        <a:avLst/>
                      </a:prstGeom>
                      <a:noFill/>
                      <a:ln w="38100">
                        <a:noFill/>
                        <a:miter/>
                      </a:ln>
                    </p:spPr>
                  </p:pic>
                </p:oleObj>
              </mc:Fallback>
            </mc:AlternateContent>
          </a:graphicData>
        </a:graphic>
      </p:graphicFrame>
      <p:graphicFrame>
        <p:nvGraphicFramePr>
          <p:cNvPr id="280626" name="Object 50"/>
          <p:cNvGraphicFramePr>
            <a:graphicFrameLocks noChangeAspect="1"/>
          </p:cNvGraphicFramePr>
          <p:nvPr/>
        </p:nvGraphicFramePr>
        <p:xfrm>
          <a:off x="5416550" y="5254625"/>
          <a:ext cx="446088" cy="473075"/>
        </p:xfrm>
        <a:graphic>
          <a:graphicData uri="http://schemas.openxmlformats.org/presentationml/2006/ole">
            <mc:AlternateContent xmlns:mc="http://schemas.openxmlformats.org/markup-compatibility/2006">
              <mc:Choice xmlns:v="urn:schemas-microsoft-com:vml" Requires="v">
                <p:oleObj spid="_x0000_s78973" r:id="rId11" imgW="203200" imgH="215900" progId="Equation.3">
                  <p:embed/>
                </p:oleObj>
              </mc:Choice>
              <mc:Fallback>
                <p:oleObj r:id="rId11" imgW="203200" imgH="215900" progId="Equation.3">
                  <p:embed/>
                  <p:pic>
                    <p:nvPicPr>
                      <p:cNvPr id="0" name="图片 3127"/>
                      <p:cNvPicPr/>
                      <p:nvPr/>
                    </p:nvPicPr>
                    <p:blipFill>
                      <a:blip r:embed="rId12"/>
                      <a:stretch>
                        <a:fillRect/>
                      </a:stretch>
                    </p:blipFill>
                    <p:spPr>
                      <a:xfrm>
                        <a:off x="5416550" y="5254625"/>
                        <a:ext cx="446088" cy="473075"/>
                      </a:xfrm>
                      <a:prstGeom prst="rect">
                        <a:avLst/>
                      </a:prstGeom>
                      <a:noFill/>
                      <a:ln w="38100">
                        <a:noFill/>
                        <a:miter/>
                      </a:ln>
                    </p:spPr>
                  </p:pic>
                </p:oleObj>
              </mc:Fallback>
            </mc:AlternateContent>
          </a:graphicData>
        </a:graphic>
      </p:graphicFrame>
      <p:graphicFrame>
        <p:nvGraphicFramePr>
          <p:cNvPr id="280627" name="Object 51"/>
          <p:cNvGraphicFramePr>
            <a:graphicFrameLocks noChangeAspect="1"/>
          </p:cNvGraphicFramePr>
          <p:nvPr/>
        </p:nvGraphicFramePr>
        <p:xfrm>
          <a:off x="5416550" y="5637213"/>
          <a:ext cx="446088" cy="500062"/>
        </p:xfrm>
        <a:graphic>
          <a:graphicData uri="http://schemas.openxmlformats.org/presentationml/2006/ole">
            <mc:AlternateContent xmlns:mc="http://schemas.openxmlformats.org/markup-compatibility/2006">
              <mc:Choice xmlns:v="urn:schemas-microsoft-com:vml" Requires="v">
                <p:oleObj spid="_x0000_s78974" r:id="rId13" imgW="203200" imgH="228600" progId="Equation.3">
                  <p:embed/>
                </p:oleObj>
              </mc:Choice>
              <mc:Fallback>
                <p:oleObj r:id="rId13" imgW="203200" imgH="228600" progId="Equation.3">
                  <p:embed/>
                  <p:pic>
                    <p:nvPicPr>
                      <p:cNvPr id="0" name="图片 3128"/>
                      <p:cNvPicPr/>
                      <p:nvPr/>
                    </p:nvPicPr>
                    <p:blipFill>
                      <a:blip r:embed="rId14"/>
                      <a:stretch>
                        <a:fillRect/>
                      </a:stretch>
                    </p:blipFill>
                    <p:spPr>
                      <a:xfrm>
                        <a:off x="5416550" y="5637213"/>
                        <a:ext cx="446088" cy="500062"/>
                      </a:xfrm>
                      <a:prstGeom prst="rect">
                        <a:avLst/>
                      </a:prstGeom>
                      <a:noFill/>
                      <a:ln w="38100">
                        <a:noFill/>
                        <a:miter/>
                      </a:ln>
                    </p:spPr>
                  </p:pic>
                </p:oleObj>
              </mc:Fallback>
            </mc:AlternateContent>
          </a:graphicData>
        </a:graphic>
      </p:graphicFrame>
      <p:sp>
        <p:nvSpPr>
          <p:cNvPr id="280632" name="Text Box 56"/>
          <p:cNvSpPr txBox="1"/>
          <p:nvPr/>
        </p:nvSpPr>
        <p:spPr>
          <a:xfrm>
            <a:off x="381000" y="3967163"/>
            <a:ext cx="3460750" cy="2282825"/>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    </a:t>
            </a:r>
            <a:r>
              <a:rPr lang="zh-CN" altLang="en-US" sz="2400" b="1" dirty="0"/>
              <a:t>由与门阵列先对输入的二进制代码</a:t>
            </a:r>
            <a:r>
              <a:rPr lang="en-US" altLang="zh-CN" sz="2400" b="1" dirty="0"/>
              <a:t>A</a:t>
            </a:r>
            <a:r>
              <a:rPr lang="en-US" altLang="zh-CN" sz="2400" b="1" baseline="-25000" dirty="0"/>
              <a:t>1</a:t>
            </a:r>
            <a:r>
              <a:rPr lang="en-US" altLang="zh-CN" sz="2400" b="1" dirty="0"/>
              <a:t>A</a:t>
            </a:r>
            <a:r>
              <a:rPr lang="en-US" altLang="zh-CN" sz="2400" b="1" baseline="-25000" dirty="0"/>
              <a:t>0</a:t>
            </a:r>
            <a:r>
              <a:rPr lang="zh-CN" altLang="en-US" sz="2400" b="1" dirty="0"/>
              <a:t>进行译码，得到</a:t>
            </a:r>
            <a:r>
              <a:rPr lang="en-US" altLang="zh-CN" sz="2400" b="1" dirty="0"/>
              <a:t>4</a:t>
            </a:r>
            <a:r>
              <a:rPr lang="zh-CN" altLang="en-US" sz="2400" b="1" dirty="0"/>
              <a:t>个输出信号</a:t>
            </a:r>
            <a:r>
              <a:rPr lang="en-US" altLang="zh-CN" sz="2400" b="1" dirty="0"/>
              <a:t>W</a:t>
            </a:r>
            <a:r>
              <a:rPr lang="en-US" altLang="zh-CN" sz="2400" b="1" baseline="-25000" dirty="0"/>
              <a:t>0</a:t>
            </a:r>
            <a:r>
              <a:rPr lang="zh-CN" altLang="en-US" sz="2400" b="1" dirty="0"/>
              <a:t>、</a:t>
            </a:r>
            <a:r>
              <a:rPr lang="en-US" altLang="zh-CN" sz="2400" b="1" dirty="0"/>
              <a:t>W</a:t>
            </a:r>
            <a:r>
              <a:rPr lang="en-US" altLang="zh-CN" sz="2400" b="1" baseline="-25000" dirty="0"/>
              <a:t>1</a:t>
            </a:r>
            <a:r>
              <a:rPr lang="zh-CN" altLang="en-US" sz="2400" b="1" dirty="0"/>
              <a:t>、</a:t>
            </a:r>
            <a:r>
              <a:rPr lang="en-US" altLang="zh-CN" sz="2400" b="1" dirty="0"/>
              <a:t>W</a:t>
            </a:r>
            <a:r>
              <a:rPr lang="en-US" altLang="zh-CN" sz="2400" b="1" baseline="-25000" dirty="0"/>
              <a:t>2</a:t>
            </a:r>
            <a:r>
              <a:rPr lang="zh-CN" altLang="en-US" sz="2400" b="1" dirty="0"/>
              <a:t>、</a:t>
            </a:r>
            <a:r>
              <a:rPr lang="en-US" altLang="zh-CN" sz="2400" b="1" dirty="0"/>
              <a:t>W</a:t>
            </a:r>
            <a:r>
              <a:rPr lang="en-US" altLang="zh-CN" sz="2400" b="1" baseline="-25000" dirty="0"/>
              <a:t>3</a:t>
            </a:r>
            <a:r>
              <a:rPr lang="zh-CN" altLang="en-US" sz="2400" b="1" dirty="0"/>
              <a:t>，再由或门阵列对</a:t>
            </a:r>
            <a:r>
              <a:rPr lang="en-US" altLang="zh-CN" sz="2400" b="1" dirty="0"/>
              <a:t>W</a:t>
            </a:r>
            <a:r>
              <a:rPr lang="en-US" altLang="zh-CN" sz="2400" b="1" baseline="-25000" dirty="0"/>
              <a:t>0 </a:t>
            </a:r>
            <a:r>
              <a:rPr lang="zh-CN" altLang="en-US" sz="2400" b="1" dirty="0"/>
              <a:t>～</a:t>
            </a:r>
            <a:r>
              <a:rPr lang="en-US" altLang="zh-CN" sz="2400" b="1" dirty="0"/>
              <a:t>W</a:t>
            </a:r>
            <a:r>
              <a:rPr lang="en-US" altLang="zh-CN" sz="2400" b="1" baseline="-25000" dirty="0"/>
              <a:t>3</a:t>
            </a:r>
            <a:r>
              <a:rPr lang="en-US" altLang="zh-CN" sz="2400" b="1" dirty="0"/>
              <a:t>4</a:t>
            </a:r>
            <a:r>
              <a:rPr lang="zh-CN" altLang="en-US" sz="2400" b="1" dirty="0"/>
              <a:t>个信号进行编码。</a:t>
            </a:r>
            <a:endParaRPr lang="zh-CN" altLang="en-US" sz="2400" b="1" baseline="-25000" dirty="0"/>
          </a:p>
        </p:txBody>
      </p:sp>
      <p:sp>
        <p:nvSpPr>
          <p:cNvPr id="280633" name="Text Box 57"/>
          <p:cNvSpPr txBox="1"/>
          <p:nvPr/>
        </p:nvSpPr>
        <p:spPr>
          <a:xfrm>
            <a:off x="366713" y="1150938"/>
            <a:ext cx="3460750" cy="822325"/>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a:t>
            </a:r>
            <a:r>
              <a:rPr lang="en-US" altLang="zh-CN" sz="2400" b="1" baseline="-25000" dirty="0"/>
              <a:t>1</a:t>
            </a:r>
            <a:r>
              <a:rPr lang="en-US" altLang="zh-CN" sz="2400" b="1" dirty="0"/>
              <a:t>A</a:t>
            </a:r>
            <a:r>
              <a:rPr lang="en-US" altLang="zh-CN" sz="2400" b="1" baseline="-25000" dirty="0"/>
              <a:t>0</a:t>
            </a:r>
            <a:r>
              <a:rPr lang="zh-CN" altLang="en-US" sz="2400" b="1" dirty="0"/>
              <a:t>是地址码，</a:t>
            </a:r>
            <a:r>
              <a:rPr lang="en-US" altLang="zh-CN" sz="2400" b="1" dirty="0"/>
              <a:t>D</a:t>
            </a:r>
            <a:r>
              <a:rPr lang="en-US" altLang="zh-CN" sz="2400" b="1" baseline="-25000" dirty="0"/>
              <a:t>3</a:t>
            </a:r>
            <a:r>
              <a:rPr lang="zh-CN" altLang="en-US" sz="2400" b="1" dirty="0"/>
              <a:t>、</a:t>
            </a:r>
            <a:r>
              <a:rPr lang="en-US" altLang="zh-CN" sz="2400" b="1" dirty="0"/>
              <a:t>D</a:t>
            </a:r>
            <a:r>
              <a:rPr lang="en-US" altLang="zh-CN" sz="2400" b="1" baseline="-25000" dirty="0"/>
              <a:t>2</a:t>
            </a:r>
            <a:r>
              <a:rPr lang="zh-CN" altLang="en-US" sz="2400" b="1" dirty="0"/>
              <a:t>、</a:t>
            </a:r>
            <a:r>
              <a:rPr lang="en-US" altLang="zh-CN" sz="2400" b="1" dirty="0"/>
              <a:t>D</a:t>
            </a:r>
            <a:r>
              <a:rPr lang="en-US" altLang="zh-CN" sz="2400" b="1" baseline="-25000" dirty="0"/>
              <a:t>1</a:t>
            </a:r>
            <a:r>
              <a:rPr lang="zh-CN" altLang="en-US" sz="2400" b="1" dirty="0"/>
              <a:t>、</a:t>
            </a:r>
            <a:r>
              <a:rPr lang="en-US" altLang="zh-CN" sz="2400" b="1" dirty="0"/>
              <a:t>D</a:t>
            </a:r>
            <a:r>
              <a:rPr lang="en-US" altLang="zh-CN" sz="2400" b="1" baseline="-25000" dirty="0"/>
              <a:t>0</a:t>
            </a:r>
            <a:r>
              <a:rPr lang="zh-CN" altLang="en-US" sz="2400" b="1" dirty="0"/>
              <a:t>是数据。</a:t>
            </a:r>
            <a:endParaRPr lang="zh-CN" altLang="en-US" sz="2400" b="1"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0595"/>
                                        </p:tgtEl>
                                        <p:attrNameLst>
                                          <p:attrName>style.visibility</p:attrName>
                                        </p:attrNameLst>
                                      </p:cBhvr>
                                      <p:to>
                                        <p:strVal val="visible"/>
                                      </p:to>
                                    </p:set>
                                    <p:animEffect transition="in" filter="wipe(left)">
                                      <p:cBhvr>
                                        <p:cTn id="7" dur="500"/>
                                        <p:tgtEl>
                                          <p:spTgt spid="2805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0596"/>
                                        </p:tgtEl>
                                        <p:attrNameLst>
                                          <p:attrName>style.visibility</p:attrName>
                                        </p:attrNameLst>
                                      </p:cBhvr>
                                      <p:to>
                                        <p:strVal val="visible"/>
                                      </p:to>
                                    </p:set>
                                    <p:animEffect transition="in" filter="wipe(left)">
                                      <p:cBhvr>
                                        <p:cTn id="12" dur="500"/>
                                        <p:tgtEl>
                                          <p:spTgt spid="2805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0633"/>
                                        </p:tgtEl>
                                        <p:attrNameLst>
                                          <p:attrName>style.visibility</p:attrName>
                                        </p:attrNameLst>
                                      </p:cBhvr>
                                      <p:to>
                                        <p:strVal val="visible"/>
                                      </p:to>
                                    </p:set>
                                    <p:animEffect transition="in" filter="wipe(left)">
                                      <p:cBhvr>
                                        <p:cTn id="17" dur="500"/>
                                        <p:tgtEl>
                                          <p:spTgt spid="2806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80578"/>
                                        </p:tgtEl>
                                        <p:attrNameLst>
                                          <p:attrName>style.visibility</p:attrName>
                                        </p:attrNameLst>
                                      </p:cBhvr>
                                      <p:to>
                                        <p:strVal val="visible"/>
                                      </p:to>
                                    </p:set>
                                    <p:animEffect transition="in" filter="dissolve">
                                      <p:cBhvr>
                                        <p:cTn id="22" dur="500"/>
                                        <p:tgtEl>
                                          <p:spTgt spid="280578"/>
                                        </p:tgtEl>
                                      </p:cBhvr>
                                    </p:animEffect>
                                  </p:childTnLst>
                                </p:cTn>
                              </p:par>
                            </p:childTnLst>
                          </p:cTn>
                        </p:par>
                        <p:par>
                          <p:cTn id="23" fill="hold">
                            <p:stCondLst>
                              <p:cond delay="500"/>
                            </p:stCondLst>
                            <p:childTnLst>
                              <p:par>
                                <p:cTn id="24" presetID="17" presetClass="entr" presetSubtype="10" fill="hold" nodeType="afterEffect">
                                  <p:stCondLst>
                                    <p:cond delay="1000"/>
                                  </p:stCondLst>
                                  <p:childTnLst>
                                    <p:set>
                                      <p:cBhvr>
                                        <p:cTn id="25" dur="1" fill="hold">
                                          <p:stCondLst>
                                            <p:cond delay="0"/>
                                          </p:stCondLst>
                                        </p:cTn>
                                        <p:tgtEl>
                                          <p:spTgt spid="280587"/>
                                        </p:tgtEl>
                                        <p:attrNameLst>
                                          <p:attrName>style.visibility</p:attrName>
                                        </p:attrNameLst>
                                      </p:cBhvr>
                                      <p:to>
                                        <p:strVal val="visible"/>
                                      </p:to>
                                    </p:set>
                                    <p:anim calcmode="lin" valueType="num">
                                      <p:cBhvr>
                                        <p:cTn id="26" dur="500" fill="hold"/>
                                        <p:tgtEl>
                                          <p:spTgt spid="280587"/>
                                        </p:tgtEl>
                                        <p:attrNameLst>
                                          <p:attrName>ppt_w</p:attrName>
                                        </p:attrNameLst>
                                      </p:cBhvr>
                                      <p:tavLst>
                                        <p:tav tm="0">
                                          <p:val>
                                            <p:fltVal val="0"/>
                                          </p:val>
                                        </p:tav>
                                        <p:tav tm="100000">
                                          <p:val>
                                            <p:strVal val="#ppt_w"/>
                                          </p:val>
                                        </p:tav>
                                      </p:tavLst>
                                    </p:anim>
                                    <p:anim calcmode="lin" valueType="num">
                                      <p:cBhvr>
                                        <p:cTn id="27" dur="500" fill="hold"/>
                                        <p:tgtEl>
                                          <p:spTgt spid="280587"/>
                                        </p:tgtEl>
                                        <p:attrNameLst>
                                          <p:attrName>ppt_h</p:attrName>
                                        </p:attrNameLst>
                                      </p:cBhvr>
                                      <p:tavLst>
                                        <p:tav tm="0">
                                          <p:val>
                                            <p:strVal val="#ppt_h"/>
                                          </p:val>
                                        </p:tav>
                                        <p:tav tm="100000">
                                          <p:val>
                                            <p:strVal val="#ppt_h"/>
                                          </p:val>
                                        </p:tav>
                                      </p:tavLst>
                                    </p:anim>
                                  </p:childTnLst>
                                </p:cTn>
                              </p:par>
                            </p:childTnLst>
                          </p:cTn>
                        </p:par>
                        <p:par>
                          <p:cTn id="28" fill="hold">
                            <p:stCondLst>
                              <p:cond delay="2000"/>
                            </p:stCondLst>
                            <p:childTnLst>
                              <p:par>
                                <p:cTn id="29" presetID="22" presetClass="entr" presetSubtype="8" fill="hold" grpId="0" nodeType="afterEffect">
                                  <p:stCondLst>
                                    <p:cond delay="1000"/>
                                  </p:stCondLst>
                                  <p:childTnLst>
                                    <p:set>
                                      <p:cBhvr>
                                        <p:cTn id="30" dur="1" fill="hold">
                                          <p:stCondLst>
                                            <p:cond delay="0"/>
                                          </p:stCondLst>
                                        </p:cTn>
                                        <p:tgtEl>
                                          <p:spTgt spid="280585">
                                            <p:txEl>
                                              <p:pRg st="0" end="0"/>
                                            </p:txEl>
                                          </p:spTgt>
                                        </p:tgtEl>
                                        <p:attrNameLst>
                                          <p:attrName>style.visibility</p:attrName>
                                        </p:attrNameLst>
                                      </p:cBhvr>
                                      <p:to>
                                        <p:strVal val="visible"/>
                                      </p:to>
                                    </p:set>
                                    <p:animEffect transition="in" filter="wipe(left)">
                                      <p:cBhvr>
                                        <p:cTn id="31" dur="500"/>
                                        <p:tgtEl>
                                          <p:spTgt spid="280585">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1000"/>
                                  </p:stCondLst>
                                  <p:childTnLst>
                                    <p:set>
                                      <p:cBhvr>
                                        <p:cTn id="34" dur="1" fill="hold">
                                          <p:stCondLst>
                                            <p:cond delay="0"/>
                                          </p:stCondLst>
                                        </p:cTn>
                                        <p:tgtEl>
                                          <p:spTgt spid="280586">
                                            <p:txEl>
                                              <p:pRg st="0" end="0"/>
                                            </p:txEl>
                                          </p:spTgt>
                                        </p:tgtEl>
                                        <p:attrNameLst>
                                          <p:attrName>style.visibility</p:attrName>
                                        </p:attrNameLst>
                                      </p:cBhvr>
                                      <p:to>
                                        <p:strVal val="visible"/>
                                      </p:to>
                                    </p:set>
                                    <p:animEffect transition="in" filter="wipe(left)">
                                      <p:cBhvr>
                                        <p:cTn id="35" dur="500"/>
                                        <p:tgtEl>
                                          <p:spTgt spid="280586">
                                            <p:txEl>
                                              <p:pRg st="0" end="0"/>
                                            </p:txEl>
                                          </p:spTgt>
                                        </p:tgtEl>
                                      </p:cBhvr>
                                    </p:animEffect>
                                  </p:childTnLst>
                                </p:cTn>
                              </p:par>
                            </p:childTnLst>
                          </p:cTn>
                        </p:par>
                        <p:par>
                          <p:cTn id="36" fill="hold">
                            <p:stCondLst>
                              <p:cond delay="5000"/>
                            </p:stCondLst>
                            <p:childTnLst>
                              <p:par>
                                <p:cTn id="37" presetID="22" presetClass="entr" presetSubtype="1" fill="hold" nodeType="afterEffect">
                                  <p:stCondLst>
                                    <p:cond delay="2000"/>
                                  </p:stCondLst>
                                  <p:childTnLst>
                                    <p:set>
                                      <p:cBhvr>
                                        <p:cTn id="38" dur="1" fill="hold">
                                          <p:stCondLst>
                                            <p:cond delay="0"/>
                                          </p:stCondLst>
                                        </p:cTn>
                                        <p:tgtEl>
                                          <p:spTgt spid="280579"/>
                                        </p:tgtEl>
                                        <p:attrNameLst>
                                          <p:attrName>style.visibility</p:attrName>
                                        </p:attrNameLst>
                                      </p:cBhvr>
                                      <p:to>
                                        <p:strVal val="visible"/>
                                      </p:to>
                                    </p:set>
                                    <p:animEffect transition="in" filter="wipe(up)">
                                      <p:cBhvr>
                                        <p:cTn id="39" dur="500"/>
                                        <p:tgtEl>
                                          <p:spTgt spid="280579"/>
                                        </p:tgtEl>
                                      </p:cBhvr>
                                    </p:animEffect>
                                  </p:childTnLst>
                                </p:cTn>
                              </p:par>
                            </p:childTnLst>
                          </p:cTn>
                        </p:par>
                        <p:par>
                          <p:cTn id="40" fill="hold">
                            <p:stCondLst>
                              <p:cond delay="7500"/>
                            </p:stCondLst>
                            <p:childTnLst>
                              <p:par>
                                <p:cTn id="41" presetID="22" presetClass="entr" presetSubtype="8" fill="hold" grpId="0" nodeType="afterEffect">
                                  <p:stCondLst>
                                    <p:cond delay="1000"/>
                                  </p:stCondLst>
                                  <p:childTnLst>
                                    <p:set>
                                      <p:cBhvr>
                                        <p:cTn id="42" dur="1" fill="hold">
                                          <p:stCondLst>
                                            <p:cond delay="0"/>
                                          </p:stCondLst>
                                        </p:cTn>
                                        <p:tgtEl>
                                          <p:spTgt spid="280584">
                                            <p:txEl>
                                              <p:pRg st="0" end="0"/>
                                            </p:txEl>
                                          </p:spTgt>
                                        </p:tgtEl>
                                        <p:attrNameLst>
                                          <p:attrName>style.visibility</p:attrName>
                                        </p:attrNameLst>
                                      </p:cBhvr>
                                      <p:to>
                                        <p:strVal val="visible"/>
                                      </p:to>
                                    </p:set>
                                    <p:animEffect transition="in" filter="wipe(left)">
                                      <p:cBhvr>
                                        <p:cTn id="43" dur="500"/>
                                        <p:tgtEl>
                                          <p:spTgt spid="280584">
                                            <p:txEl>
                                              <p:pRg st="0" end="0"/>
                                            </p:txEl>
                                          </p:spTgt>
                                        </p:tgtEl>
                                      </p:cBhvr>
                                    </p:animEffect>
                                  </p:childTnLst>
                                </p:cTn>
                              </p:par>
                            </p:childTnLst>
                          </p:cTn>
                        </p:par>
                        <p:par>
                          <p:cTn id="44" fill="hold">
                            <p:stCondLst>
                              <p:cond delay="9000"/>
                            </p:stCondLst>
                            <p:childTnLst>
                              <p:par>
                                <p:cTn id="45" presetID="22" presetClass="entr" presetSubtype="8" fill="hold" grpId="0" nodeType="afterEffect">
                                  <p:stCondLst>
                                    <p:cond delay="1000"/>
                                  </p:stCondLst>
                                  <p:childTnLst>
                                    <p:set>
                                      <p:cBhvr>
                                        <p:cTn id="46" dur="1" fill="hold">
                                          <p:stCondLst>
                                            <p:cond delay="0"/>
                                          </p:stCondLst>
                                        </p:cTn>
                                        <p:tgtEl>
                                          <p:spTgt spid="280592">
                                            <p:txEl>
                                              <p:pRg st="0" end="0"/>
                                            </p:txEl>
                                          </p:spTgt>
                                        </p:tgtEl>
                                        <p:attrNameLst>
                                          <p:attrName>style.visibility</p:attrName>
                                        </p:attrNameLst>
                                      </p:cBhvr>
                                      <p:to>
                                        <p:strVal val="visible"/>
                                      </p:to>
                                    </p:set>
                                    <p:animEffect transition="in" filter="wipe(left)">
                                      <p:cBhvr>
                                        <p:cTn id="47" dur="500"/>
                                        <p:tgtEl>
                                          <p:spTgt spid="280592">
                                            <p:txEl>
                                              <p:pRg st="0" end="0"/>
                                            </p:txEl>
                                          </p:spTgt>
                                        </p:tgtEl>
                                      </p:cBhvr>
                                    </p:animEffect>
                                  </p:childTnLst>
                                </p:cTn>
                              </p:par>
                            </p:childTnLst>
                          </p:cTn>
                        </p:par>
                        <p:par>
                          <p:cTn id="48" fill="hold">
                            <p:stCondLst>
                              <p:cond delay="10500"/>
                            </p:stCondLst>
                            <p:childTnLst>
                              <p:par>
                                <p:cTn id="49" presetID="22" presetClass="entr" presetSubtype="8" fill="hold" grpId="0" nodeType="afterEffect">
                                  <p:stCondLst>
                                    <p:cond delay="1000"/>
                                  </p:stCondLst>
                                  <p:childTnLst>
                                    <p:set>
                                      <p:cBhvr>
                                        <p:cTn id="50" dur="1" fill="hold">
                                          <p:stCondLst>
                                            <p:cond delay="0"/>
                                          </p:stCondLst>
                                        </p:cTn>
                                        <p:tgtEl>
                                          <p:spTgt spid="280593">
                                            <p:txEl>
                                              <p:pRg st="0" end="0"/>
                                            </p:txEl>
                                          </p:spTgt>
                                        </p:tgtEl>
                                        <p:attrNameLst>
                                          <p:attrName>style.visibility</p:attrName>
                                        </p:attrNameLst>
                                      </p:cBhvr>
                                      <p:to>
                                        <p:strVal val="visible"/>
                                      </p:to>
                                    </p:set>
                                    <p:animEffect transition="in" filter="wipe(left)">
                                      <p:cBhvr>
                                        <p:cTn id="51" dur="500"/>
                                        <p:tgtEl>
                                          <p:spTgt spid="280593">
                                            <p:txEl>
                                              <p:pRg st="0" end="0"/>
                                            </p:txEl>
                                          </p:spTgt>
                                        </p:tgtEl>
                                      </p:cBhvr>
                                    </p:animEffect>
                                  </p:childTnLst>
                                </p:cTn>
                              </p:par>
                            </p:childTnLst>
                          </p:cTn>
                        </p:par>
                        <p:par>
                          <p:cTn id="52" fill="hold">
                            <p:stCondLst>
                              <p:cond delay="12000"/>
                            </p:stCondLst>
                            <p:childTnLst>
                              <p:par>
                                <p:cTn id="53" presetID="22" presetClass="entr" presetSubtype="8" fill="hold" grpId="0" nodeType="afterEffect">
                                  <p:stCondLst>
                                    <p:cond delay="1000"/>
                                  </p:stCondLst>
                                  <p:childTnLst>
                                    <p:set>
                                      <p:cBhvr>
                                        <p:cTn id="54" dur="1" fill="hold">
                                          <p:stCondLst>
                                            <p:cond delay="0"/>
                                          </p:stCondLst>
                                        </p:cTn>
                                        <p:tgtEl>
                                          <p:spTgt spid="280594"/>
                                        </p:tgtEl>
                                        <p:attrNameLst>
                                          <p:attrName>style.visibility</p:attrName>
                                        </p:attrNameLst>
                                      </p:cBhvr>
                                      <p:to>
                                        <p:strVal val="visible"/>
                                      </p:to>
                                    </p:set>
                                    <p:animEffect transition="in" filter="wipe(left)">
                                      <p:cBhvr>
                                        <p:cTn id="55" dur="500"/>
                                        <p:tgtEl>
                                          <p:spTgt spid="280594"/>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280598"/>
                                        </p:tgtEl>
                                        <p:attrNameLst>
                                          <p:attrName>style.visibility</p:attrName>
                                        </p:attrNameLst>
                                      </p:cBhvr>
                                      <p:to>
                                        <p:strVal val="visible"/>
                                      </p:to>
                                    </p:set>
                                    <p:animEffect transition="in" filter="slide(fromBottom)">
                                      <p:cBhvr>
                                        <p:cTn id="60" dur="500"/>
                                        <p:tgtEl>
                                          <p:spTgt spid="280598"/>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280599"/>
                                        </p:tgtEl>
                                        <p:attrNameLst>
                                          <p:attrName>style.visibility</p:attrName>
                                        </p:attrNameLst>
                                      </p:cBhvr>
                                      <p:to>
                                        <p:strVal val="visible"/>
                                      </p:to>
                                    </p:set>
                                    <p:animEffect transition="in" filter="slide(fromBottom)">
                                      <p:cBhvr>
                                        <p:cTn id="65" dur="500"/>
                                        <p:tgtEl>
                                          <p:spTgt spid="28059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80597"/>
                                        </p:tgtEl>
                                        <p:attrNameLst>
                                          <p:attrName>style.visibility</p:attrName>
                                        </p:attrNameLst>
                                      </p:cBhvr>
                                      <p:to>
                                        <p:strVal val="visible"/>
                                      </p:to>
                                    </p:set>
                                    <p:animEffect transition="in" filter="wipe(left)">
                                      <p:cBhvr>
                                        <p:cTn id="70" dur="500"/>
                                        <p:tgtEl>
                                          <p:spTgt spid="28059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80600">
                                            <p:txEl>
                                              <p:pRg st="0" end="0"/>
                                            </p:txEl>
                                          </p:spTgt>
                                        </p:tgtEl>
                                        <p:attrNameLst>
                                          <p:attrName>style.visibility</p:attrName>
                                        </p:attrNameLst>
                                      </p:cBhvr>
                                      <p:to>
                                        <p:strVal val="visible"/>
                                      </p:to>
                                    </p:set>
                                    <p:animEffect transition="in" filter="wipe(left)">
                                      <p:cBhvr>
                                        <p:cTn id="75" dur="500"/>
                                        <p:tgtEl>
                                          <p:spTgt spid="280600">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80601"/>
                                        </p:tgtEl>
                                        <p:attrNameLst>
                                          <p:attrName>style.visibility</p:attrName>
                                        </p:attrNameLst>
                                      </p:cBhvr>
                                      <p:to>
                                        <p:strVal val="visible"/>
                                      </p:to>
                                    </p:set>
                                    <p:animEffect transition="in" filter="wipe(left)">
                                      <p:cBhvr>
                                        <p:cTn id="80" dur="500"/>
                                        <p:tgtEl>
                                          <p:spTgt spid="28060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80602">
                                            <p:txEl>
                                              <p:pRg st="0" end="0"/>
                                            </p:txEl>
                                          </p:spTgt>
                                        </p:tgtEl>
                                        <p:attrNameLst>
                                          <p:attrName>style.visibility</p:attrName>
                                        </p:attrNameLst>
                                      </p:cBhvr>
                                      <p:to>
                                        <p:strVal val="visible"/>
                                      </p:to>
                                    </p:set>
                                    <p:animEffect transition="in" filter="wipe(left)">
                                      <p:cBhvr>
                                        <p:cTn id="85" dur="500"/>
                                        <p:tgtEl>
                                          <p:spTgt spid="280602">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80603"/>
                                        </p:tgtEl>
                                        <p:attrNameLst>
                                          <p:attrName>style.visibility</p:attrName>
                                        </p:attrNameLst>
                                      </p:cBhvr>
                                      <p:to>
                                        <p:strVal val="visible"/>
                                      </p:to>
                                    </p:set>
                                    <p:animEffect transition="in" filter="wipe(left)">
                                      <p:cBhvr>
                                        <p:cTn id="90" dur="500"/>
                                        <p:tgtEl>
                                          <p:spTgt spid="280603"/>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280623"/>
                                        </p:tgtEl>
                                        <p:attrNameLst>
                                          <p:attrName>style.visibility</p:attrName>
                                        </p:attrNameLst>
                                      </p:cBhvr>
                                      <p:to>
                                        <p:strVal val="visible"/>
                                      </p:to>
                                    </p:set>
                                    <p:animEffect transition="in" filter="slide(fromBottom)">
                                      <p:cBhvr>
                                        <p:cTn id="95" dur="500"/>
                                        <p:tgtEl>
                                          <p:spTgt spid="280623"/>
                                        </p:tgtEl>
                                      </p:cBhvr>
                                    </p:animEffect>
                                  </p:childTnLst>
                                </p:cTn>
                              </p:par>
                            </p:childTnLst>
                          </p:cTn>
                        </p:par>
                        <p:par>
                          <p:cTn id="96" fill="hold">
                            <p:stCondLst>
                              <p:cond delay="500"/>
                            </p:stCondLst>
                            <p:childTnLst>
                              <p:par>
                                <p:cTn id="97" presetID="12" presetClass="entr" presetSubtype="4" fill="hold" grpId="0" nodeType="afterEffect">
                                  <p:stCondLst>
                                    <p:cond delay="0"/>
                                  </p:stCondLst>
                                  <p:childTnLst>
                                    <p:set>
                                      <p:cBhvr>
                                        <p:cTn id="98" dur="1" fill="hold">
                                          <p:stCondLst>
                                            <p:cond delay="0"/>
                                          </p:stCondLst>
                                        </p:cTn>
                                        <p:tgtEl>
                                          <p:spTgt spid="280624"/>
                                        </p:tgtEl>
                                        <p:attrNameLst>
                                          <p:attrName>style.visibility</p:attrName>
                                        </p:attrNameLst>
                                      </p:cBhvr>
                                      <p:to>
                                        <p:strVal val="visible"/>
                                      </p:to>
                                    </p:set>
                                    <p:animEffect transition="in" filter="slide(fromBottom)">
                                      <p:cBhvr>
                                        <p:cTn id="99" dur="500"/>
                                        <p:tgtEl>
                                          <p:spTgt spid="28062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80604"/>
                                        </p:tgtEl>
                                        <p:attrNameLst>
                                          <p:attrName>style.visibility</p:attrName>
                                        </p:attrNameLst>
                                      </p:cBhvr>
                                      <p:to>
                                        <p:strVal val="visible"/>
                                      </p:to>
                                    </p:set>
                                    <p:animEffect transition="in" filter="wipe(left)">
                                      <p:cBhvr>
                                        <p:cTn id="104" dur="500"/>
                                        <p:tgtEl>
                                          <p:spTgt spid="28060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80632"/>
                                        </p:tgtEl>
                                        <p:attrNameLst>
                                          <p:attrName>style.visibility</p:attrName>
                                        </p:attrNameLst>
                                      </p:cBhvr>
                                      <p:to>
                                        <p:strVal val="visible"/>
                                      </p:to>
                                    </p:set>
                                    <p:animEffect transition="in" filter="wipe(left)">
                                      <p:cBhvr>
                                        <p:cTn id="109" dur="500"/>
                                        <p:tgtEl>
                                          <p:spTgt spid="280632"/>
                                        </p:tgtEl>
                                      </p:cBhvr>
                                    </p:animEffect>
                                  </p:childTnLst>
                                </p:cTn>
                              </p:par>
                            </p:childTnLst>
                          </p:cTn>
                        </p:par>
                      </p:childTnLst>
                    </p:cTn>
                  </p:par>
                  <p:par>
                    <p:cTn id="110" fill="hold">
                      <p:stCondLst>
                        <p:cond delay="indefinite"/>
                      </p:stCondLst>
                      <p:childTnLst>
                        <p:par>
                          <p:cTn id="111" fill="hold">
                            <p:stCondLst>
                              <p:cond delay="0"/>
                            </p:stCondLst>
                            <p:childTnLst>
                              <p:par>
                                <p:cTn id="112" presetID="17" presetClass="entr" presetSubtype="10" fill="hold" nodeType="clickEffect">
                                  <p:stCondLst>
                                    <p:cond delay="0"/>
                                  </p:stCondLst>
                                  <p:childTnLst>
                                    <p:set>
                                      <p:cBhvr>
                                        <p:cTn id="113" dur="1" fill="hold">
                                          <p:stCondLst>
                                            <p:cond delay="0"/>
                                          </p:stCondLst>
                                        </p:cTn>
                                        <p:tgtEl>
                                          <p:spTgt spid="280612"/>
                                        </p:tgtEl>
                                        <p:attrNameLst>
                                          <p:attrName>style.visibility</p:attrName>
                                        </p:attrNameLst>
                                      </p:cBhvr>
                                      <p:to>
                                        <p:strVal val="visible"/>
                                      </p:to>
                                    </p:set>
                                    <p:anim calcmode="lin" valueType="num">
                                      <p:cBhvr>
                                        <p:cTn id="114" dur="500" fill="hold"/>
                                        <p:tgtEl>
                                          <p:spTgt spid="280612"/>
                                        </p:tgtEl>
                                        <p:attrNameLst>
                                          <p:attrName>ppt_w</p:attrName>
                                        </p:attrNameLst>
                                      </p:cBhvr>
                                      <p:tavLst>
                                        <p:tav tm="0">
                                          <p:val>
                                            <p:fltVal val="0"/>
                                          </p:val>
                                        </p:tav>
                                        <p:tav tm="100000">
                                          <p:val>
                                            <p:strVal val="#ppt_w"/>
                                          </p:val>
                                        </p:tav>
                                      </p:tavLst>
                                    </p:anim>
                                    <p:anim calcmode="lin" valueType="num">
                                      <p:cBhvr>
                                        <p:cTn id="115" dur="500" fill="hold"/>
                                        <p:tgtEl>
                                          <p:spTgt spid="280612"/>
                                        </p:tgtEl>
                                        <p:attrNameLst>
                                          <p:attrName>ppt_h</p:attrName>
                                        </p:attrNameLst>
                                      </p:cBhvr>
                                      <p:tavLst>
                                        <p:tav tm="0">
                                          <p:val>
                                            <p:strVal val="#ppt_h"/>
                                          </p:val>
                                        </p:tav>
                                        <p:tav tm="100000">
                                          <p:val>
                                            <p:strVal val="#ppt_h"/>
                                          </p:val>
                                        </p:tav>
                                      </p:tavLst>
                                    </p:anim>
                                  </p:childTnLst>
                                </p:cTn>
                              </p:par>
                            </p:childTnLst>
                          </p:cTn>
                        </p:par>
                        <p:par>
                          <p:cTn id="116" fill="hold">
                            <p:stCondLst>
                              <p:cond delay="500"/>
                            </p:stCondLst>
                            <p:childTnLst>
                              <p:par>
                                <p:cTn id="117" presetID="22" presetClass="entr" presetSubtype="8" fill="hold" grpId="0" nodeType="afterEffect">
                                  <p:stCondLst>
                                    <p:cond delay="1000"/>
                                  </p:stCondLst>
                                  <p:childTnLst>
                                    <p:set>
                                      <p:cBhvr>
                                        <p:cTn id="118" dur="1" fill="hold">
                                          <p:stCondLst>
                                            <p:cond delay="0"/>
                                          </p:stCondLst>
                                        </p:cTn>
                                        <p:tgtEl>
                                          <p:spTgt spid="280618"/>
                                        </p:tgtEl>
                                        <p:attrNameLst>
                                          <p:attrName>style.visibility</p:attrName>
                                        </p:attrNameLst>
                                      </p:cBhvr>
                                      <p:to>
                                        <p:strVal val="visible"/>
                                      </p:to>
                                    </p:set>
                                    <p:animEffect transition="in" filter="wipe(left)">
                                      <p:cBhvr>
                                        <p:cTn id="119" dur="500"/>
                                        <p:tgtEl>
                                          <p:spTgt spid="280618"/>
                                        </p:tgtEl>
                                      </p:cBhvr>
                                    </p:animEffect>
                                  </p:childTnLst>
                                </p:cTn>
                              </p:par>
                            </p:childTnLst>
                          </p:cTn>
                        </p:par>
                        <p:par>
                          <p:cTn id="120" fill="hold">
                            <p:stCondLst>
                              <p:cond delay="2000"/>
                            </p:stCondLst>
                            <p:childTnLst>
                              <p:par>
                                <p:cTn id="121" presetID="22" presetClass="entr" presetSubtype="8" fill="hold" grpId="0" nodeType="afterEffect">
                                  <p:stCondLst>
                                    <p:cond delay="1000"/>
                                  </p:stCondLst>
                                  <p:childTnLst>
                                    <p:set>
                                      <p:cBhvr>
                                        <p:cTn id="122" dur="1" fill="hold">
                                          <p:stCondLst>
                                            <p:cond delay="0"/>
                                          </p:stCondLst>
                                        </p:cTn>
                                        <p:tgtEl>
                                          <p:spTgt spid="280619"/>
                                        </p:tgtEl>
                                        <p:attrNameLst>
                                          <p:attrName>style.visibility</p:attrName>
                                        </p:attrNameLst>
                                      </p:cBhvr>
                                      <p:to>
                                        <p:strVal val="visible"/>
                                      </p:to>
                                    </p:set>
                                    <p:animEffect transition="in" filter="wipe(left)">
                                      <p:cBhvr>
                                        <p:cTn id="123" dur="500"/>
                                        <p:tgtEl>
                                          <p:spTgt spid="280619"/>
                                        </p:tgtEl>
                                      </p:cBhvr>
                                    </p:animEffect>
                                  </p:childTnLst>
                                </p:cTn>
                              </p:par>
                            </p:childTnLst>
                          </p:cTn>
                        </p:par>
                        <p:par>
                          <p:cTn id="124" fill="hold">
                            <p:stCondLst>
                              <p:cond delay="3500"/>
                            </p:stCondLst>
                            <p:childTnLst>
                              <p:par>
                                <p:cTn id="125" presetID="22" presetClass="entr" presetSubtype="8" fill="hold" grpId="0" nodeType="afterEffect">
                                  <p:stCondLst>
                                    <p:cond delay="1000"/>
                                  </p:stCondLst>
                                  <p:childTnLst>
                                    <p:set>
                                      <p:cBhvr>
                                        <p:cTn id="126" dur="1" fill="hold">
                                          <p:stCondLst>
                                            <p:cond delay="0"/>
                                          </p:stCondLst>
                                        </p:cTn>
                                        <p:tgtEl>
                                          <p:spTgt spid="280620"/>
                                        </p:tgtEl>
                                        <p:attrNameLst>
                                          <p:attrName>style.visibility</p:attrName>
                                        </p:attrNameLst>
                                      </p:cBhvr>
                                      <p:to>
                                        <p:strVal val="visible"/>
                                      </p:to>
                                    </p:set>
                                    <p:animEffect transition="in" filter="wipe(left)">
                                      <p:cBhvr>
                                        <p:cTn id="127" dur="500"/>
                                        <p:tgtEl>
                                          <p:spTgt spid="280620"/>
                                        </p:tgtEl>
                                      </p:cBhvr>
                                    </p:animEffect>
                                  </p:childTnLst>
                                </p:cTn>
                              </p:par>
                            </p:childTnLst>
                          </p:cTn>
                        </p:par>
                        <p:par>
                          <p:cTn id="128" fill="hold">
                            <p:stCondLst>
                              <p:cond delay="5000"/>
                            </p:stCondLst>
                            <p:childTnLst>
                              <p:par>
                                <p:cTn id="129" presetID="22" presetClass="entr" presetSubtype="8" fill="hold" grpId="0" nodeType="afterEffect">
                                  <p:stCondLst>
                                    <p:cond delay="1000"/>
                                  </p:stCondLst>
                                  <p:childTnLst>
                                    <p:set>
                                      <p:cBhvr>
                                        <p:cTn id="130" dur="1" fill="hold">
                                          <p:stCondLst>
                                            <p:cond delay="0"/>
                                          </p:stCondLst>
                                        </p:cTn>
                                        <p:tgtEl>
                                          <p:spTgt spid="280621"/>
                                        </p:tgtEl>
                                        <p:attrNameLst>
                                          <p:attrName>style.visibility</p:attrName>
                                        </p:attrNameLst>
                                      </p:cBhvr>
                                      <p:to>
                                        <p:strVal val="visible"/>
                                      </p:to>
                                    </p:set>
                                    <p:animEffect transition="in" filter="wipe(left)">
                                      <p:cBhvr>
                                        <p:cTn id="131" dur="500"/>
                                        <p:tgtEl>
                                          <p:spTgt spid="280621"/>
                                        </p:tgtEl>
                                      </p:cBhvr>
                                    </p:animEffect>
                                  </p:childTnLst>
                                </p:cTn>
                              </p:par>
                            </p:childTnLst>
                          </p:cTn>
                        </p:par>
                        <p:par>
                          <p:cTn id="132" fill="hold">
                            <p:stCondLst>
                              <p:cond delay="6500"/>
                            </p:stCondLst>
                            <p:childTnLst>
                              <p:par>
                                <p:cTn id="133" presetID="22" presetClass="entr" presetSubtype="8" fill="hold" grpId="0" nodeType="afterEffect">
                                  <p:stCondLst>
                                    <p:cond delay="1000"/>
                                  </p:stCondLst>
                                  <p:childTnLst>
                                    <p:set>
                                      <p:cBhvr>
                                        <p:cTn id="134" dur="1" fill="hold">
                                          <p:stCondLst>
                                            <p:cond delay="0"/>
                                          </p:stCondLst>
                                        </p:cTn>
                                        <p:tgtEl>
                                          <p:spTgt spid="280622"/>
                                        </p:tgtEl>
                                        <p:attrNameLst>
                                          <p:attrName>style.visibility</p:attrName>
                                        </p:attrNameLst>
                                      </p:cBhvr>
                                      <p:to>
                                        <p:strVal val="visible"/>
                                      </p:to>
                                    </p:set>
                                    <p:animEffect transition="in" filter="wipe(left)">
                                      <p:cBhvr>
                                        <p:cTn id="135" dur="500"/>
                                        <p:tgtEl>
                                          <p:spTgt spid="280622"/>
                                        </p:tgtEl>
                                      </p:cBhvr>
                                    </p:animEffect>
                                  </p:childTnLst>
                                </p:cTn>
                              </p:par>
                            </p:childTnLst>
                          </p:cTn>
                        </p:par>
                        <p:par>
                          <p:cTn id="136" fill="hold">
                            <p:stCondLst>
                              <p:cond delay="8000"/>
                            </p:stCondLst>
                            <p:childTnLst>
                              <p:par>
                                <p:cTn id="137" presetID="22" presetClass="entr" presetSubtype="8" fill="hold" grpId="0" nodeType="afterEffect">
                                  <p:stCondLst>
                                    <p:cond delay="1000"/>
                                  </p:stCondLst>
                                  <p:childTnLst>
                                    <p:set>
                                      <p:cBhvr>
                                        <p:cTn id="138" dur="1" fill="hold">
                                          <p:stCondLst>
                                            <p:cond delay="0"/>
                                          </p:stCondLst>
                                        </p:cTn>
                                        <p:tgtEl>
                                          <p:spTgt spid="280605">
                                            <p:txEl>
                                              <p:pRg st="0" end="0"/>
                                            </p:txEl>
                                          </p:spTgt>
                                        </p:tgtEl>
                                        <p:attrNameLst>
                                          <p:attrName>style.visibility</p:attrName>
                                        </p:attrNameLst>
                                      </p:cBhvr>
                                      <p:to>
                                        <p:strVal val="visible"/>
                                      </p:to>
                                    </p:set>
                                    <p:animEffect transition="in" filter="wipe(left)">
                                      <p:cBhvr>
                                        <p:cTn id="139" dur="500"/>
                                        <p:tgtEl>
                                          <p:spTgt spid="280605">
                                            <p:txEl>
                                              <p:pRg st="0" end="0"/>
                                            </p:txEl>
                                          </p:spTgt>
                                        </p:tgtEl>
                                      </p:cBhvr>
                                    </p:animEffect>
                                  </p:childTnLst>
                                </p:cTn>
                              </p:par>
                            </p:childTnLst>
                          </p:cTn>
                        </p:par>
                        <p:par>
                          <p:cTn id="140" fill="hold">
                            <p:stCondLst>
                              <p:cond delay="9500"/>
                            </p:stCondLst>
                            <p:childTnLst>
                              <p:par>
                                <p:cTn id="141" presetID="22" presetClass="entr" presetSubtype="8" fill="hold" nodeType="afterEffect">
                                  <p:stCondLst>
                                    <p:cond delay="1000"/>
                                  </p:stCondLst>
                                  <p:childTnLst>
                                    <p:set>
                                      <p:cBhvr>
                                        <p:cTn id="142" dur="1" fill="hold">
                                          <p:stCondLst>
                                            <p:cond delay="0"/>
                                          </p:stCondLst>
                                        </p:cTn>
                                        <p:tgtEl>
                                          <p:spTgt spid="280607"/>
                                        </p:tgtEl>
                                        <p:attrNameLst>
                                          <p:attrName>style.visibility</p:attrName>
                                        </p:attrNameLst>
                                      </p:cBhvr>
                                      <p:to>
                                        <p:strVal val="visible"/>
                                      </p:to>
                                    </p:set>
                                    <p:animEffect transition="in" filter="wipe(left)">
                                      <p:cBhvr>
                                        <p:cTn id="143" dur="500"/>
                                        <p:tgtEl>
                                          <p:spTgt spid="280607"/>
                                        </p:tgtEl>
                                      </p:cBhvr>
                                    </p:animEffect>
                                  </p:childTnLst>
                                </p:cTn>
                              </p:par>
                            </p:childTnLst>
                          </p:cTn>
                        </p:par>
                        <p:par>
                          <p:cTn id="144" fill="hold">
                            <p:stCondLst>
                              <p:cond delay="11000"/>
                            </p:stCondLst>
                            <p:childTnLst>
                              <p:par>
                                <p:cTn id="145" presetID="22" presetClass="entr" presetSubtype="8" fill="hold" nodeType="afterEffect">
                                  <p:stCondLst>
                                    <p:cond delay="1000"/>
                                  </p:stCondLst>
                                  <p:childTnLst>
                                    <p:set>
                                      <p:cBhvr>
                                        <p:cTn id="146" dur="1" fill="hold">
                                          <p:stCondLst>
                                            <p:cond delay="0"/>
                                          </p:stCondLst>
                                        </p:cTn>
                                        <p:tgtEl>
                                          <p:spTgt spid="280625"/>
                                        </p:tgtEl>
                                        <p:attrNameLst>
                                          <p:attrName>style.visibility</p:attrName>
                                        </p:attrNameLst>
                                      </p:cBhvr>
                                      <p:to>
                                        <p:strVal val="visible"/>
                                      </p:to>
                                    </p:set>
                                    <p:animEffect transition="in" filter="wipe(left)">
                                      <p:cBhvr>
                                        <p:cTn id="147" dur="500"/>
                                        <p:tgtEl>
                                          <p:spTgt spid="280625"/>
                                        </p:tgtEl>
                                      </p:cBhvr>
                                    </p:animEffect>
                                  </p:childTnLst>
                                </p:cTn>
                              </p:par>
                            </p:childTnLst>
                          </p:cTn>
                        </p:par>
                        <p:par>
                          <p:cTn id="148" fill="hold">
                            <p:stCondLst>
                              <p:cond delay="12500"/>
                            </p:stCondLst>
                            <p:childTnLst>
                              <p:par>
                                <p:cTn id="149" presetID="22" presetClass="entr" presetSubtype="8" fill="hold" nodeType="afterEffect">
                                  <p:stCondLst>
                                    <p:cond delay="1000"/>
                                  </p:stCondLst>
                                  <p:childTnLst>
                                    <p:set>
                                      <p:cBhvr>
                                        <p:cTn id="150" dur="1" fill="hold">
                                          <p:stCondLst>
                                            <p:cond delay="0"/>
                                          </p:stCondLst>
                                        </p:cTn>
                                        <p:tgtEl>
                                          <p:spTgt spid="280626"/>
                                        </p:tgtEl>
                                        <p:attrNameLst>
                                          <p:attrName>style.visibility</p:attrName>
                                        </p:attrNameLst>
                                      </p:cBhvr>
                                      <p:to>
                                        <p:strVal val="visible"/>
                                      </p:to>
                                    </p:set>
                                    <p:animEffect transition="in" filter="wipe(left)">
                                      <p:cBhvr>
                                        <p:cTn id="151" dur="500"/>
                                        <p:tgtEl>
                                          <p:spTgt spid="280626"/>
                                        </p:tgtEl>
                                      </p:cBhvr>
                                    </p:animEffect>
                                  </p:childTnLst>
                                </p:cTn>
                              </p:par>
                            </p:childTnLst>
                          </p:cTn>
                        </p:par>
                        <p:par>
                          <p:cTn id="152" fill="hold">
                            <p:stCondLst>
                              <p:cond delay="14000"/>
                            </p:stCondLst>
                            <p:childTnLst>
                              <p:par>
                                <p:cTn id="153" presetID="22" presetClass="entr" presetSubtype="8" fill="hold" nodeType="afterEffect">
                                  <p:stCondLst>
                                    <p:cond delay="1000"/>
                                  </p:stCondLst>
                                  <p:childTnLst>
                                    <p:set>
                                      <p:cBhvr>
                                        <p:cTn id="154" dur="1" fill="hold">
                                          <p:stCondLst>
                                            <p:cond delay="0"/>
                                          </p:stCondLst>
                                        </p:cTn>
                                        <p:tgtEl>
                                          <p:spTgt spid="280627"/>
                                        </p:tgtEl>
                                        <p:attrNameLst>
                                          <p:attrName>style.visibility</p:attrName>
                                        </p:attrNameLst>
                                      </p:cBhvr>
                                      <p:to>
                                        <p:strVal val="visible"/>
                                      </p:to>
                                    </p:set>
                                    <p:animEffect transition="in" filter="wipe(left)">
                                      <p:cBhvr>
                                        <p:cTn id="155" dur="500"/>
                                        <p:tgtEl>
                                          <p:spTgt spid="280627"/>
                                        </p:tgtEl>
                                      </p:cBhvr>
                                    </p:animEffect>
                                  </p:childTnLst>
                                </p:cTn>
                              </p:par>
                            </p:childTnLst>
                          </p:cTn>
                        </p:par>
                        <p:par>
                          <p:cTn id="156" fill="hold">
                            <p:stCondLst>
                              <p:cond delay="15500"/>
                            </p:stCondLst>
                            <p:childTnLst>
                              <p:par>
                                <p:cTn id="157" presetID="22" presetClass="entr" presetSubtype="8" fill="hold" grpId="0" nodeType="afterEffect">
                                  <p:stCondLst>
                                    <p:cond delay="0"/>
                                  </p:stCondLst>
                                  <p:childTnLst>
                                    <p:set>
                                      <p:cBhvr>
                                        <p:cTn id="158" dur="1" fill="hold">
                                          <p:stCondLst>
                                            <p:cond delay="0"/>
                                          </p:stCondLst>
                                        </p:cTn>
                                        <p:tgtEl>
                                          <p:spTgt spid="280606">
                                            <p:txEl>
                                              <p:pRg st="0" end="0"/>
                                            </p:txEl>
                                          </p:spTgt>
                                        </p:tgtEl>
                                        <p:attrNameLst>
                                          <p:attrName>style.visibility</p:attrName>
                                        </p:attrNameLst>
                                      </p:cBhvr>
                                      <p:to>
                                        <p:strVal val="visible"/>
                                      </p:to>
                                    </p:set>
                                    <p:animEffect transition="in" filter="wipe(left)">
                                      <p:cBhvr>
                                        <p:cTn id="159" dur="500"/>
                                        <p:tgtEl>
                                          <p:spTgt spid="280606">
                                            <p:txEl>
                                              <p:pRg st="0" end="0"/>
                                            </p:txEl>
                                          </p:spTgt>
                                        </p:tgtEl>
                                      </p:cBhvr>
                                    </p:animEffect>
                                  </p:childTnLst>
                                </p:cTn>
                              </p:par>
                            </p:childTnLst>
                          </p:cTn>
                        </p:par>
                        <p:par>
                          <p:cTn id="160" fill="hold">
                            <p:stCondLst>
                              <p:cond delay="16000"/>
                            </p:stCondLst>
                            <p:childTnLst>
                              <p:par>
                                <p:cTn id="161" presetID="22" presetClass="entr" presetSubtype="8" fill="hold" grpId="0" nodeType="afterEffect">
                                  <p:stCondLst>
                                    <p:cond delay="1000"/>
                                  </p:stCondLst>
                                  <p:childTnLst>
                                    <p:set>
                                      <p:cBhvr>
                                        <p:cTn id="162" dur="1" fill="hold">
                                          <p:stCondLst>
                                            <p:cond delay="0"/>
                                          </p:stCondLst>
                                        </p:cTn>
                                        <p:tgtEl>
                                          <p:spTgt spid="280608">
                                            <p:txEl>
                                              <p:pRg st="0" end="0"/>
                                            </p:txEl>
                                          </p:spTgt>
                                        </p:tgtEl>
                                        <p:attrNameLst>
                                          <p:attrName>style.visibility</p:attrName>
                                        </p:attrNameLst>
                                      </p:cBhvr>
                                      <p:to>
                                        <p:strVal val="visible"/>
                                      </p:to>
                                    </p:set>
                                    <p:animEffect transition="in" filter="wipe(left)">
                                      <p:cBhvr>
                                        <p:cTn id="163" dur="500"/>
                                        <p:tgtEl>
                                          <p:spTgt spid="280608">
                                            <p:txEl>
                                              <p:pRg st="0" end="0"/>
                                            </p:txEl>
                                          </p:spTgt>
                                        </p:tgtEl>
                                      </p:cBhvr>
                                    </p:animEffect>
                                  </p:childTnLst>
                                </p:cTn>
                              </p:par>
                            </p:childTnLst>
                          </p:cTn>
                        </p:par>
                        <p:par>
                          <p:cTn id="164" fill="hold">
                            <p:stCondLst>
                              <p:cond delay="17500"/>
                            </p:stCondLst>
                            <p:childTnLst>
                              <p:par>
                                <p:cTn id="165" presetID="22" presetClass="entr" presetSubtype="8" fill="hold" grpId="0" nodeType="afterEffect">
                                  <p:stCondLst>
                                    <p:cond delay="1000"/>
                                  </p:stCondLst>
                                  <p:childTnLst>
                                    <p:set>
                                      <p:cBhvr>
                                        <p:cTn id="166" dur="1" fill="hold">
                                          <p:stCondLst>
                                            <p:cond delay="0"/>
                                          </p:stCondLst>
                                        </p:cTn>
                                        <p:tgtEl>
                                          <p:spTgt spid="280609">
                                            <p:txEl>
                                              <p:pRg st="0" end="0"/>
                                            </p:txEl>
                                          </p:spTgt>
                                        </p:tgtEl>
                                        <p:attrNameLst>
                                          <p:attrName>style.visibility</p:attrName>
                                        </p:attrNameLst>
                                      </p:cBhvr>
                                      <p:to>
                                        <p:strVal val="visible"/>
                                      </p:to>
                                    </p:set>
                                    <p:animEffect transition="in" filter="wipe(left)">
                                      <p:cBhvr>
                                        <p:cTn id="167" dur="500"/>
                                        <p:tgtEl>
                                          <p:spTgt spid="280609">
                                            <p:txEl>
                                              <p:pRg st="0" end="0"/>
                                            </p:txEl>
                                          </p:spTgt>
                                        </p:tgtEl>
                                      </p:cBhvr>
                                    </p:animEffect>
                                  </p:childTnLst>
                                </p:cTn>
                              </p:par>
                            </p:childTnLst>
                          </p:cTn>
                        </p:par>
                        <p:par>
                          <p:cTn id="168" fill="hold">
                            <p:stCondLst>
                              <p:cond delay="19000"/>
                            </p:stCondLst>
                            <p:childTnLst>
                              <p:par>
                                <p:cTn id="169" presetID="22" presetClass="entr" presetSubtype="8" fill="hold" grpId="0" nodeType="afterEffect">
                                  <p:stCondLst>
                                    <p:cond delay="1000"/>
                                  </p:stCondLst>
                                  <p:childTnLst>
                                    <p:set>
                                      <p:cBhvr>
                                        <p:cTn id="170" dur="1" fill="hold">
                                          <p:stCondLst>
                                            <p:cond delay="0"/>
                                          </p:stCondLst>
                                        </p:cTn>
                                        <p:tgtEl>
                                          <p:spTgt spid="280610">
                                            <p:txEl>
                                              <p:pRg st="0" end="0"/>
                                            </p:txEl>
                                          </p:spTgt>
                                        </p:tgtEl>
                                        <p:attrNameLst>
                                          <p:attrName>style.visibility</p:attrName>
                                        </p:attrNameLst>
                                      </p:cBhvr>
                                      <p:to>
                                        <p:strVal val="visible"/>
                                      </p:to>
                                    </p:set>
                                    <p:animEffect transition="in" filter="wipe(left)">
                                      <p:cBhvr>
                                        <p:cTn id="171" dur="500"/>
                                        <p:tgtEl>
                                          <p:spTgt spid="280610">
                                            <p:txEl>
                                              <p:pRg st="0" end="0"/>
                                            </p:txEl>
                                          </p:spTgt>
                                        </p:tgtEl>
                                      </p:cBhvr>
                                    </p:animEffect>
                                  </p:childTnLst>
                                </p:cTn>
                              </p:par>
                            </p:childTnLst>
                          </p:cTn>
                        </p:par>
                        <p:par>
                          <p:cTn id="172" fill="hold">
                            <p:stCondLst>
                              <p:cond delay="20500"/>
                            </p:stCondLst>
                            <p:childTnLst>
                              <p:par>
                                <p:cTn id="173" presetID="22" presetClass="entr" presetSubtype="8" fill="hold" grpId="0" nodeType="afterEffect">
                                  <p:stCondLst>
                                    <p:cond delay="1000"/>
                                  </p:stCondLst>
                                  <p:childTnLst>
                                    <p:set>
                                      <p:cBhvr>
                                        <p:cTn id="174" dur="1" fill="hold">
                                          <p:stCondLst>
                                            <p:cond delay="0"/>
                                          </p:stCondLst>
                                        </p:cTn>
                                        <p:tgtEl>
                                          <p:spTgt spid="280611">
                                            <p:txEl>
                                              <p:pRg st="0" end="0"/>
                                            </p:txEl>
                                          </p:spTgt>
                                        </p:tgtEl>
                                        <p:attrNameLst>
                                          <p:attrName>style.visibility</p:attrName>
                                        </p:attrNameLst>
                                      </p:cBhvr>
                                      <p:to>
                                        <p:strVal val="visible"/>
                                      </p:to>
                                    </p:set>
                                    <p:animEffect transition="in" filter="wipe(left)">
                                      <p:cBhvr>
                                        <p:cTn id="175" dur="500"/>
                                        <p:tgtEl>
                                          <p:spTgt spid="2806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animBg="1"/>
      <p:bldP spid="280584" grpId="0" build="p" advAuto="1000"/>
      <p:bldP spid="280585" grpId="0" build="p" advAuto="1000"/>
      <p:bldP spid="280586" grpId="0" build="p" advAuto="1000"/>
      <p:bldP spid="280592" grpId="0" build="p" advAuto="1000"/>
      <p:bldP spid="280593" grpId="0" build="p" advAuto="1000"/>
      <p:bldP spid="280594" grpId="0"/>
      <p:bldP spid="280595" grpId="0"/>
      <p:bldP spid="280596" grpId="0"/>
      <p:bldP spid="280597" grpId="0"/>
      <p:bldP spid="280598" grpId="0" animBg="1"/>
      <p:bldP spid="280599" grpId="0" animBg="1"/>
      <p:bldP spid="280600" grpId="0" build="p"/>
      <p:bldP spid="280602" grpId="0" build="p"/>
      <p:bldP spid="280604" grpId="0"/>
      <p:bldP spid="280605" grpId="0" build="p" advAuto="1000"/>
      <p:bldP spid="280606" grpId="0" build="p" advAuto="1000"/>
      <p:bldP spid="280608" grpId="0" build="p" advAuto="1000"/>
      <p:bldP spid="280609" grpId="0" build="p" advAuto="1000"/>
      <p:bldP spid="280610" grpId="0" build="p" advAuto="1000"/>
      <p:bldP spid="280611" grpId="0" build="p" advAuto="1000"/>
      <p:bldP spid="280618" grpId="0"/>
      <p:bldP spid="280619" grpId="0"/>
      <p:bldP spid="280620" grpId="0"/>
      <p:bldP spid="280621" grpId="0"/>
      <p:bldP spid="280622" grpId="0"/>
      <p:bldP spid="280623" grpId="0" animBg="1"/>
      <p:bldP spid="280624" grpId="0" animBg="1"/>
      <p:bldP spid="280632" grpId="0"/>
      <p:bldP spid="28063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128</a:t>
            </a:fld>
            <a:r>
              <a:rPr lang="zh-CN" altLang="en-US" sz="1400" dirty="0"/>
              <a:t>）</a:t>
            </a:r>
          </a:p>
        </p:txBody>
      </p:sp>
      <p:sp>
        <p:nvSpPr>
          <p:cNvPr id="281602" name="Text Box 2"/>
          <p:cNvSpPr txBox="1"/>
          <p:nvPr/>
        </p:nvSpPr>
        <p:spPr>
          <a:xfrm>
            <a:off x="527050" y="584200"/>
            <a:ext cx="73787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0066"/>
                </a:solidFill>
                <a:ea typeface="楷体_GB2312" pitchFamily="1" charset="-122"/>
              </a:rPr>
              <a:t>2.6.2   ROM </a:t>
            </a:r>
            <a:r>
              <a:rPr lang="zh-CN" altLang="en-US" sz="2800" b="1" dirty="0">
                <a:solidFill>
                  <a:srgbClr val="FF0066"/>
                </a:solidFill>
              </a:rPr>
              <a:t>应用举例及容量扩展</a:t>
            </a:r>
          </a:p>
        </p:txBody>
      </p:sp>
      <p:sp>
        <p:nvSpPr>
          <p:cNvPr id="281603" name="Text Box 3"/>
          <p:cNvSpPr txBox="1"/>
          <p:nvPr/>
        </p:nvSpPr>
        <p:spPr>
          <a:xfrm>
            <a:off x="454025" y="1062038"/>
            <a:ext cx="39465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0033CC"/>
                </a:solidFill>
              </a:rPr>
              <a:t>一、</a:t>
            </a:r>
            <a:r>
              <a:rPr lang="en-US" altLang="zh-CN" sz="2800" b="1" dirty="0">
                <a:solidFill>
                  <a:srgbClr val="0033CC"/>
                </a:solidFill>
              </a:rPr>
              <a:t>ROM </a:t>
            </a:r>
            <a:r>
              <a:rPr lang="zh-CN" altLang="en-US" sz="2800" b="1" dirty="0">
                <a:solidFill>
                  <a:srgbClr val="0033CC"/>
                </a:solidFill>
              </a:rPr>
              <a:t>应用举例</a:t>
            </a:r>
          </a:p>
        </p:txBody>
      </p:sp>
      <p:sp>
        <p:nvSpPr>
          <p:cNvPr id="281604" name="Text Box 4"/>
          <p:cNvSpPr txBox="1"/>
          <p:nvPr/>
        </p:nvSpPr>
        <p:spPr>
          <a:xfrm>
            <a:off x="1841500" y="1620838"/>
            <a:ext cx="227965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rPr>
              <a:t>用 </a:t>
            </a:r>
            <a:r>
              <a:rPr lang="en-US" altLang="zh-CN" sz="2400" b="1" dirty="0">
                <a:solidFill>
                  <a:srgbClr val="0033CC"/>
                </a:solidFill>
              </a:rPr>
              <a:t>ROM </a:t>
            </a:r>
            <a:r>
              <a:rPr lang="zh-CN" altLang="en-US" sz="2400" b="1" dirty="0">
                <a:solidFill>
                  <a:srgbClr val="0033CC"/>
                </a:solidFill>
              </a:rPr>
              <a:t>实现以下逻辑函数</a:t>
            </a:r>
          </a:p>
        </p:txBody>
      </p:sp>
      <p:sp>
        <p:nvSpPr>
          <p:cNvPr id="281605" name="Text Box 5"/>
          <p:cNvSpPr txBox="1"/>
          <p:nvPr/>
        </p:nvSpPr>
        <p:spPr>
          <a:xfrm>
            <a:off x="477838" y="1609725"/>
            <a:ext cx="16160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66"/>
                </a:solidFill>
              </a:rPr>
              <a:t>[</a:t>
            </a:r>
            <a:r>
              <a:rPr lang="zh-CN" altLang="en-US" sz="2400" b="1" dirty="0">
                <a:solidFill>
                  <a:srgbClr val="FF0066"/>
                </a:solidFill>
              </a:rPr>
              <a:t>例 </a:t>
            </a:r>
            <a:r>
              <a:rPr lang="en-US" altLang="zh-CN" sz="2400" b="1" dirty="0">
                <a:solidFill>
                  <a:srgbClr val="FF0066"/>
                </a:solidFill>
              </a:rPr>
              <a:t>2.6.2]</a:t>
            </a:r>
          </a:p>
        </p:txBody>
      </p:sp>
      <p:sp>
        <p:nvSpPr>
          <p:cNvPr id="281606" name="AutoShape 6"/>
          <p:cNvSpPr/>
          <p:nvPr/>
        </p:nvSpPr>
        <p:spPr>
          <a:xfrm>
            <a:off x="3943350" y="1243013"/>
            <a:ext cx="152400" cy="1604962"/>
          </a:xfrm>
          <a:prstGeom prst="leftBrace">
            <a:avLst>
              <a:gd name="adj1" fmla="val 87760"/>
              <a:gd name="adj2" fmla="val 50000"/>
            </a:avLst>
          </a:prstGeom>
          <a:no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81607" name="Text Box 7"/>
          <p:cNvSpPr txBox="1"/>
          <p:nvPr/>
        </p:nvSpPr>
        <p:spPr>
          <a:xfrm>
            <a:off x="4121150" y="1081088"/>
            <a:ext cx="449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0033CC"/>
                </a:solidFill>
                <a:ea typeface="楷体_GB2312" pitchFamily="1" charset="-122"/>
              </a:rPr>
              <a:t>Y</a:t>
            </a:r>
            <a:r>
              <a:rPr lang="en-US" altLang="zh-CN" sz="2400" b="1" baseline="-25000" dirty="0">
                <a:solidFill>
                  <a:srgbClr val="0033CC"/>
                </a:solidFill>
                <a:ea typeface="楷体_GB2312" pitchFamily="1" charset="-122"/>
              </a:rPr>
              <a:t>1</a:t>
            </a:r>
            <a:r>
              <a:rPr lang="en-US" altLang="zh-CN" sz="2400" b="1" dirty="0">
                <a:solidFill>
                  <a:srgbClr val="0033CC"/>
                </a:solidFill>
                <a:ea typeface="楷体_GB2312" pitchFamily="1" charset="-122"/>
              </a:rPr>
              <a:t>= </a:t>
            </a:r>
            <a:r>
              <a:rPr lang="en-US" altLang="zh-CN" sz="2400" b="1" dirty="0">
                <a:solidFill>
                  <a:srgbClr val="0033CC"/>
                </a:solidFill>
                <a:ea typeface="楷体_GB2312" pitchFamily="1" charset="-122"/>
                <a:sym typeface="Symbol" panose="05050102010706020507" pitchFamily="18" charset="2"/>
              </a:rPr>
              <a:t></a:t>
            </a:r>
            <a:r>
              <a:rPr lang="en-US" altLang="zh-CN" sz="2400" b="1" dirty="0">
                <a:solidFill>
                  <a:srgbClr val="0033CC"/>
                </a:solidFill>
                <a:ea typeface="楷体_GB2312" pitchFamily="1" charset="-122"/>
              </a:rPr>
              <a:t> </a:t>
            </a:r>
            <a:r>
              <a:rPr lang="en-US" altLang="zh-CN" sz="2400" b="1" i="1" baseline="-25000" dirty="0">
                <a:solidFill>
                  <a:srgbClr val="0033CC"/>
                </a:solidFill>
                <a:ea typeface="楷体_GB2312" pitchFamily="1" charset="-122"/>
              </a:rPr>
              <a:t>m</a:t>
            </a:r>
            <a:r>
              <a:rPr lang="en-US" altLang="zh-CN" sz="2400" b="1" dirty="0">
                <a:solidFill>
                  <a:srgbClr val="0033CC"/>
                </a:solidFill>
                <a:ea typeface="楷体_GB2312" pitchFamily="1" charset="-122"/>
              </a:rPr>
              <a:t> (2,3,4,5,8,9,14,15</a:t>
            </a:r>
            <a:r>
              <a:rPr lang="zh-CN" altLang="en-US" sz="2400" b="1" dirty="0">
                <a:solidFill>
                  <a:srgbClr val="0033CC"/>
                </a:solidFill>
                <a:ea typeface="楷体_GB2312" pitchFamily="1" charset="-122"/>
              </a:rPr>
              <a:t>）</a:t>
            </a:r>
          </a:p>
        </p:txBody>
      </p:sp>
      <p:sp>
        <p:nvSpPr>
          <p:cNvPr id="281608" name="Text Box 8"/>
          <p:cNvSpPr txBox="1"/>
          <p:nvPr/>
        </p:nvSpPr>
        <p:spPr>
          <a:xfrm>
            <a:off x="4121150" y="1544638"/>
            <a:ext cx="449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0033CC"/>
                </a:solidFill>
                <a:ea typeface="楷体_GB2312" pitchFamily="1" charset="-122"/>
              </a:rPr>
              <a:t>Y</a:t>
            </a:r>
            <a:r>
              <a:rPr lang="en-US" altLang="zh-CN" sz="2400" b="1" baseline="-25000" dirty="0">
                <a:solidFill>
                  <a:srgbClr val="0033CC"/>
                </a:solidFill>
                <a:ea typeface="楷体_GB2312" pitchFamily="1" charset="-122"/>
              </a:rPr>
              <a:t>2</a:t>
            </a:r>
            <a:r>
              <a:rPr lang="en-US" altLang="zh-CN" sz="2400" b="1" dirty="0">
                <a:solidFill>
                  <a:srgbClr val="0033CC"/>
                </a:solidFill>
                <a:ea typeface="楷体_GB2312" pitchFamily="1" charset="-122"/>
              </a:rPr>
              <a:t>= </a:t>
            </a:r>
            <a:r>
              <a:rPr lang="en-US" altLang="zh-CN" sz="2400" b="1" dirty="0">
                <a:solidFill>
                  <a:srgbClr val="0033CC"/>
                </a:solidFill>
                <a:ea typeface="楷体_GB2312" pitchFamily="1" charset="-122"/>
                <a:sym typeface="Symbol" panose="05050102010706020507" pitchFamily="18" charset="2"/>
              </a:rPr>
              <a:t></a:t>
            </a:r>
            <a:r>
              <a:rPr lang="en-US" altLang="zh-CN" sz="2400" b="1" dirty="0">
                <a:solidFill>
                  <a:srgbClr val="0033CC"/>
                </a:solidFill>
                <a:ea typeface="楷体_GB2312" pitchFamily="1" charset="-122"/>
              </a:rPr>
              <a:t> </a:t>
            </a:r>
            <a:r>
              <a:rPr lang="en-US" altLang="zh-CN" sz="2400" b="1" i="1" baseline="-25000" dirty="0">
                <a:solidFill>
                  <a:srgbClr val="0033CC"/>
                </a:solidFill>
                <a:ea typeface="楷体_GB2312" pitchFamily="1" charset="-122"/>
              </a:rPr>
              <a:t>m</a:t>
            </a:r>
            <a:r>
              <a:rPr lang="en-US" altLang="zh-CN" sz="2400" b="1" dirty="0">
                <a:solidFill>
                  <a:srgbClr val="0033CC"/>
                </a:solidFill>
                <a:ea typeface="楷体_GB2312" pitchFamily="1" charset="-122"/>
              </a:rPr>
              <a:t> (6,7,10,11,14,15</a:t>
            </a:r>
            <a:r>
              <a:rPr lang="zh-CN" altLang="en-US" sz="2400" b="1" dirty="0">
                <a:solidFill>
                  <a:srgbClr val="0033CC"/>
                </a:solidFill>
                <a:ea typeface="楷体_GB2312" pitchFamily="1" charset="-122"/>
              </a:rPr>
              <a:t>）</a:t>
            </a:r>
          </a:p>
        </p:txBody>
      </p:sp>
      <p:sp>
        <p:nvSpPr>
          <p:cNvPr id="281609" name="Text Box 9"/>
          <p:cNvSpPr txBox="1"/>
          <p:nvPr/>
        </p:nvSpPr>
        <p:spPr>
          <a:xfrm>
            <a:off x="4121150" y="2001838"/>
            <a:ext cx="449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0033CC"/>
                </a:solidFill>
                <a:ea typeface="楷体_GB2312" pitchFamily="1" charset="-122"/>
              </a:rPr>
              <a:t>Y</a:t>
            </a:r>
            <a:r>
              <a:rPr lang="en-US" altLang="zh-CN" sz="2400" b="1" baseline="-25000" dirty="0">
                <a:solidFill>
                  <a:srgbClr val="0033CC"/>
                </a:solidFill>
                <a:ea typeface="楷体_GB2312" pitchFamily="1" charset="-122"/>
              </a:rPr>
              <a:t>3</a:t>
            </a:r>
            <a:r>
              <a:rPr lang="en-US" altLang="zh-CN" sz="2400" b="1" dirty="0">
                <a:solidFill>
                  <a:srgbClr val="0033CC"/>
                </a:solidFill>
                <a:ea typeface="楷体_GB2312" pitchFamily="1" charset="-122"/>
              </a:rPr>
              <a:t>= </a:t>
            </a:r>
            <a:r>
              <a:rPr lang="en-US" altLang="zh-CN" sz="2400" b="1" dirty="0">
                <a:solidFill>
                  <a:srgbClr val="0033CC"/>
                </a:solidFill>
                <a:ea typeface="楷体_GB2312" pitchFamily="1" charset="-122"/>
                <a:sym typeface="Symbol" panose="05050102010706020507" pitchFamily="18" charset="2"/>
              </a:rPr>
              <a:t></a:t>
            </a:r>
            <a:r>
              <a:rPr lang="en-US" altLang="zh-CN" sz="2400" b="1" dirty="0">
                <a:solidFill>
                  <a:srgbClr val="0033CC"/>
                </a:solidFill>
                <a:ea typeface="楷体_GB2312" pitchFamily="1" charset="-122"/>
              </a:rPr>
              <a:t> </a:t>
            </a:r>
            <a:r>
              <a:rPr lang="en-US" altLang="zh-CN" sz="2400" b="1" i="1" baseline="-25000" dirty="0">
                <a:solidFill>
                  <a:srgbClr val="0033CC"/>
                </a:solidFill>
                <a:ea typeface="楷体_GB2312" pitchFamily="1" charset="-122"/>
              </a:rPr>
              <a:t>m</a:t>
            </a:r>
            <a:r>
              <a:rPr lang="en-US" altLang="zh-CN" sz="2400" b="1" dirty="0">
                <a:solidFill>
                  <a:srgbClr val="0033CC"/>
                </a:solidFill>
                <a:ea typeface="楷体_GB2312" pitchFamily="1" charset="-122"/>
              </a:rPr>
              <a:t> (0,3,6,9,12,15</a:t>
            </a:r>
            <a:r>
              <a:rPr lang="zh-CN" altLang="en-US" sz="2400" b="1" dirty="0">
                <a:solidFill>
                  <a:srgbClr val="0033CC"/>
                </a:solidFill>
                <a:ea typeface="楷体_GB2312" pitchFamily="1" charset="-122"/>
              </a:rPr>
              <a:t>）</a:t>
            </a:r>
          </a:p>
        </p:txBody>
      </p:sp>
      <p:sp>
        <p:nvSpPr>
          <p:cNvPr id="281610" name="Text Box 10"/>
          <p:cNvSpPr txBox="1"/>
          <p:nvPr/>
        </p:nvSpPr>
        <p:spPr>
          <a:xfrm>
            <a:off x="4121150" y="2459038"/>
            <a:ext cx="449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0033CC"/>
                </a:solidFill>
                <a:ea typeface="楷体_GB2312" pitchFamily="1" charset="-122"/>
              </a:rPr>
              <a:t>Y</a:t>
            </a:r>
            <a:r>
              <a:rPr lang="en-US" altLang="zh-CN" sz="2400" b="1" baseline="-25000" dirty="0">
                <a:solidFill>
                  <a:srgbClr val="0033CC"/>
                </a:solidFill>
                <a:ea typeface="楷体_GB2312" pitchFamily="1" charset="-122"/>
              </a:rPr>
              <a:t>4</a:t>
            </a:r>
            <a:r>
              <a:rPr lang="en-US" altLang="zh-CN" sz="2400" b="1" dirty="0">
                <a:solidFill>
                  <a:srgbClr val="0033CC"/>
                </a:solidFill>
                <a:ea typeface="楷体_GB2312" pitchFamily="1" charset="-122"/>
              </a:rPr>
              <a:t>= </a:t>
            </a:r>
            <a:r>
              <a:rPr lang="en-US" altLang="zh-CN" sz="2400" b="1" dirty="0">
                <a:solidFill>
                  <a:srgbClr val="0033CC"/>
                </a:solidFill>
                <a:ea typeface="楷体_GB2312" pitchFamily="1" charset="-122"/>
                <a:sym typeface="Symbol" panose="05050102010706020507" pitchFamily="18" charset="2"/>
              </a:rPr>
              <a:t></a:t>
            </a:r>
            <a:r>
              <a:rPr lang="en-US" altLang="zh-CN" sz="2400" b="1" dirty="0">
                <a:solidFill>
                  <a:srgbClr val="0033CC"/>
                </a:solidFill>
                <a:ea typeface="楷体_GB2312" pitchFamily="1" charset="-122"/>
              </a:rPr>
              <a:t> </a:t>
            </a:r>
            <a:r>
              <a:rPr lang="en-US" altLang="zh-CN" sz="2400" b="1" i="1" baseline="-25000" dirty="0">
                <a:solidFill>
                  <a:srgbClr val="0033CC"/>
                </a:solidFill>
                <a:ea typeface="楷体_GB2312" pitchFamily="1" charset="-122"/>
              </a:rPr>
              <a:t>m</a:t>
            </a:r>
            <a:r>
              <a:rPr lang="en-US" altLang="zh-CN" sz="2400" b="1" dirty="0">
                <a:solidFill>
                  <a:srgbClr val="0033CC"/>
                </a:solidFill>
                <a:ea typeface="楷体_GB2312" pitchFamily="1" charset="-122"/>
              </a:rPr>
              <a:t> (7,11,13,14,15</a:t>
            </a:r>
            <a:r>
              <a:rPr lang="zh-CN" altLang="en-US" sz="2400" b="1" dirty="0">
                <a:solidFill>
                  <a:srgbClr val="0033CC"/>
                </a:solidFill>
                <a:ea typeface="楷体_GB2312" pitchFamily="1" charset="-122"/>
              </a:rPr>
              <a:t>）</a:t>
            </a:r>
          </a:p>
        </p:txBody>
      </p:sp>
      <p:grpSp>
        <p:nvGrpSpPr>
          <p:cNvPr id="281611" name="Group 11"/>
          <p:cNvGrpSpPr/>
          <p:nvPr/>
        </p:nvGrpSpPr>
        <p:grpSpPr>
          <a:xfrm>
            <a:off x="412750" y="2852738"/>
            <a:ext cx="8237538" cy="3589337"/>
            <a:chOff x="218" y="1832"/>
            <a:chExt cx="5189" cy="2261"/>
          </a:xfrm>
        </p:grpSpPr>
        <p:sp>
          <p:nvSpPr>
            <p:cNvPr id="143404" name="Line 12"/>
            <p:cNvSpPr/>
            <p:nvPr/>
          </p:nvSpPr>
          <p:spPr>
            <a:xfrm>
              <a:off x="1073" y="1973"/>
              <a:ext cx="4032" cy="0"/>
            </a:xfrm>
            <a:prstGeom prst="line">
              <a:avLst/>
            </a:prstGeom>
            <a:ln w="28575" cap="flat" cmpd="sng">
              <a:solidFill>
                <a:srgbClr val="0033CC"/>
              </a:solidFill>
              <a:prstDash val="solid"/>
              <a:headEnd type="none" w="med" len="med"/>
              <a:tailEnd type="none" w="med" len="med"/>
            </a:ln>
          </p:spPr>
        </p:sp>
        <p:sp>
          <p:nvSpPr>
            <p:cNvPr id="143405" name="Line 13"/>
            <p:cNvSpPr/>
            <p:nvPr/>
          </p:nvSpPr>
          <p:spPr>
            <a:xfrm>
              <a:off x="672" y="2139"/>
              <a:ext cx="4433" cy="0"/>
            </a:xfrm>
            <a:prstGeom prst="line">
              <a:avLst/>
            </a:prstGeom>
            <a:ln w="28575" cap="flat" cmpd="sng">
              <a:solidFill>
                <a:srgbClr val="0033CC"/>
              </a:solidFill>
              <a:prstDash val="solid"/>
              <a:headEnd type="none" w="med" len="med"/>
              <a:tailEnd type="none" w="med" len="med"/>
            </a:ln>
          </p:spPr>
        </p:sp>
        <p:sp>
          <p:nvSpPr>
            <p:cNvPr id="143406" name="Oval 14"/>
            <p:cNvSpPr/>
            <p:nvPr/>
          </p:nvSpPr>
          <p:spPr>
            <a:xfrm>
              <a:off x="1002" y="1944"/>
              <a:ext cx="69" cy="67"/>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07" name="Rectangle 15"/>
            <p:cNvSpPr/>
            <p:nvPr/>
          </p:nvSpPr>
          <p:spPr>
            <a:xfrm>
              <a:off x="857" y="1873"/>
              <a:ext cx="141" cy="20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08" name="Line 16"/>
            <p:cNvSpPr/>
            <p:nvPr/>
          </p:nvSpPr>
          <p:spPr>
            <a:xfrm flipH="1">
              <a:off x="484" y="1966"/>
              <a:ext cx="377" cy="0"/>
            </a:xfrm>
            <a:prstGeom prst="line">
              <a:avLst/>
            </a:prstGeom>
            <a:ln w="28575" cap="flat" cmpd="sng">
              <a:solidFill>
                <a:srgbClr val="0033CC"/>
              </a:solidFill>
              <a:prstDash val="solid"/>
              <a:headEnd type="none" w="med" len="med"/>
              <a:tailEnd type="none" w="med" len="med"/>
            </a:ln>
          </p:spPr>
        </p:sp>
        <p:sp>
          <p:nvSpPr>
            <p:cNvPr id="143409" name="Oval 17"/>
            <p:cNvSpPr/>
            <p:nvPr/>
          </p:nvSpPr>
          <p:spPr>
            <a:xfrm>
              <a:off x="436" y="1941"/>
              <a:ext cx="48" cy="48"/>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10" name="Line 18"/>
            <p:cNvSpPr/>
            <p:nvPr/>
          </p:nvSpPr>
          <p:spPr>
            <a:xfrm flipV="1">
              <a:off x="673" y="1966"/>
              <a:ext cx="0" cy="173"/>
            </a:xfrm>
            <a:prstGeom prst="line">
              <a:avLst/>
            </a:prstGeom>
            <a:ln w="28575" cap="flat" cmpd="sng">
              <a:solidFill>
                <a:srgbClr val="0033CC"/>
              </a:solidFill>
              <a:prstDash val="solid"/>
              <a:headEnd type="none" w="med" len="med"/>
              <a:tailEnd type="none" w="med" len="med"/>
            </a:ln>
          </p:spPr>
        </p:sp>
        <p:sp>
          <p:nvSpPr>
            <p:cNvPr id="143411" name="Oval 19"/>
            <p:cNvSpPr/>
            <p:nvPr/>
          </p:nvSpPr>
          <p:spPr>
            <a:xfrm>
              <a:off x="648" y="1942"/>
              <a:ext cx="54" cy="53"/>
            </a:xfrm>
            <a:prstGeom prst="ellipse">
              <a:avLst/>
            </a:prstGeom>
            <a:solidFill>
              <a:srgbClr val="0033CC"/>
            </a:solidFill>
            <a:ln w="63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12" name="Text Box 20"/>
            <p:cNvSpPr txBox="1"/>
            <p:nvPr/>
          </p:nvSpPr>
          <p:spPr>
            <a:xfrm>
              <a:off x="218" y="1832"/>
              <a:ext cx="387"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A</a:t>
              </a:r>
            </a:p>
          </p:txBody>
        </p:sp>
        <p:sp>
          <p:nvSpPr>
            <p:cNvPr id="143413" name="Text Box 21"/>
            <p:cNvSpPr txBox="1"/>
            <p:nvPr/>
          </p:nvSpPr>
          <p:spPr>
            <a:xfrm>
              <a:off x="834" y="1857"/>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solidFill>
                    <a:srgbClr val="0033CC"/>
                  </a:solidFill>
                </a:rPr>
                <a:t>1</a:t>
              </a:r>
            </a:p>
          </p:txBody>
        </p:sp>
        <p:sp>
          <p:nvSpPr>
            <p:cNvPr id="143414" name="Line 22"/>
            <p:cNvSpPr/>
            <p:nvPr/>
          </p:nvSpPr>
          <p:spPr>
            <a:xfrm>
              <a:off x="1073" y="2293"/>
              <a:ext cx="4032" cy="0"/>
            </a:xfrm>
            <a:prstGeom prst="line">
              <a:avLst/>
            </a:prstGeom>
            <a:ln w="28575" cap="flat" cmpd="sng">
              <a:solidFill>
                <a:srgbClr val="0033CC"/>
              </a:solidFill>
              <a:prstDash val="solid"/>
              <a:headEnd type="none" w="med" len="med"/>
              <a:tailEnd type="none" w="med" len="med"/>
            </a:ln>
          </p:spPr>
        </p:sp>
        <p:sp>
          <p:nvSpPr>
            <p:cNvPr id="143415" name="Line 23"/>
            <p:cNvSpPr/>
            <p:nvPr/>
          </p:nvSpPr>
          <p:spPr>
            <a:xfrm>
              <a:off x="672" y="2459"/>
              <a:ext cx="4433" cy="0"/>
            </a:xfrm>
            <a:prstGeom prst="line">
              <a:avLst/>
            </a:prstGeom>
            <a:ln w="28575" cap="flat" cmpd="sng">
              <a:solidFill>
                <a:srgbClr val="0033CC"/>
              </a:solidFill>
              <a:prstDash val="solid"/>
              <a:headEnd type="none" w="med" len="med"/>
              <a:tailEnd type="none" w="med" len="med"/>
            </a:ln>
          </p:spPr>
        </p:sp>
        <p:sp>
          <p:nvSpPr>
            <p:cNvPr id="143416" name="Oval 24"/>
            <p:cNvSpPr/>
            <p:nvPr/>
          </p:nvSpPr>
          <p:spPr>
            <a:xfrm>
              <a:off x="1002" y="2264"/>
              <a:ext cx="69" cy="67"/>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17" name="Rectangle 25"/>
            <p:cNvSpPr/>
            <p:nvPr/>
          </p:nvSpPr>
          <p:spPr>
            <a:xfrm>
              <a:off x="857" y="2193"/>
              <a:ext cx="141" cy="20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18" name="Line 26"/>
            <p:cNvSpPr/>
            <p:nvPr/>
          </p:nvSpPr>
          <p:spPr>
            <a:xfrm flipH="1">
              <a:off x="484" y="2286"/>
              <a:ext cx="377" cy="0"/>
            </a:xfrm>
            <a:prstGeom prst="line">
              <a:avLst/>
            </a:prstGeom>
            <a:ln w="28575" cap="flat" cmpd="sng">
              <a:solidFill>
                <a:srgbClr val="0033CC"/>
              </a:solidFill>
              <a:prstDash val="solid"/>
              <a:headEnd type="none" w="med" len="med"/>
              <a:tailEnd type="none" w="med" len="med"/>
            </a:ln>
          </p:spPr>
        </p:sp>
        <p:sp>
          <p:nvSpPr>
            <p:cNvPr id="143419" name="Oval 27"/>
            <p:cNvSpPr/>
            <p:nvPr/>
          </p:nvSpPr>
          <p:spPr>
            <a:xfrm>
              <a:off x="436" y="2261"/>
              <a:ext cx="48" cy="48"/>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20" name="Line 28"/>
            <p:cNvSpPr/>
            <p:nvPr/>
          </p:nvSpPr>
          <p:spPr>
            <a:xfrm flipV="1">
              <a:off x="673" y="2286"/>
              <a:ext cx="0" cy="173"/>
            </a:xfrm>
            <a:prstGeom prst="line">
              <a:avLst/>
            </a:prstGeom>
            <a:ln w="28575" cap="flat" cmpd="sng">
              <a:solidFill>
                <a:srgbClr val="0033CC"/>
              </a:solidFill>
              <a:prstDash val="solid"/>
              <a:headEnd type="none" w="med" len="med"/>
              <a:tailEnd type="none" w="med" len="med"/>
            </a:ln>
          </p:spPr>
        </p:sp>
        <p:sp>
          <p:nvSpPr>
            <p:cNvPr id="143421" name="Oval 29"/>
            <p:cNvSpPr/>
            <p:nvPr/>
          </p:nvSpPr>
          <p:spPr>
            <a:xfrm>
              <a:off x="648" y="2262"/>
              <a:ext cx="54" cy="53"/>
            </a:xfrm>
            <a:prstGeom prst="ellipse">
              <a:avLst/>
            </a:prstGeom>
            <a:solidFill>
              <a:srgbClr val="0033CC"/>
            </a:solidFill>
            <a:ln w="63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22" name="Text Box 30"/>
            <p:cNvSpPr txBox="1"/>
            <p:nvPr/>
          </p:nvSpPr>
          <p:spPr>
            <a:xfrm>
              <a:off x="218" y="2152"/>
              <a:ext cx="387"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B</a:t>
              </a:r>
            </a:p>
          </p:txBody>
        </p:sp>
        <p:sp>
          <p:nvSpPr>
            <p:cNvPr id="143423" name="Text Box 31"/>
            <p:cNvSpPr txBox="1"/>
            <p:nvPr/>
          </p:nvSpPr>
          <p:spPr>
            <a:xfrm>
              <a:off x="834" y="2177"/>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solidFill>
                    <a:srgbClr val="0033CC"/>
                  </a:solidFill>
                </a:rPr>
                <a:t>1</a:t>
              </a:r>
            </a:p>
          </p:txBody>
        </p:sp>
        <p:sp>
          <p:nvSpPr>
            <p:cNvPr id="143424" name="Line 32"/>
            <p:cNvSpPr/>
            <p:nvPr/>
          </p:nvSpPr>
          <p:spPr>
            <a:xfrm>
              <a:off x="1073" y="2613"/>
              <a:ext cx="4032" cy="0"/>
            </a:xfrm>
            <a:prstGeom prst="line">
              <a:avLst/>
            </a:prstGeom>
            <a:ln w="28575" cap="flat" cmpd="sng">
              <a:solidFill>
                <a:srgbClr val="0033CC"/>
              </a:solidFill>
              <a:prstDash val="solid"/>
              <a:headEnd type="none" w="med" len="med"/>
              <a:tailEnd type="none" w="med" len="med"/>
            </a:ln>
          </p:spPr>
        </p:sp>
        <p:sp>
          <p:nvSpPr>
            <p:cNvPr id="143425" name="Line 33"/>
            <p:cNvSpPr/>
            <p:nvPr/>
          </p:nvSpPr>
          <p:spPr>
            <a:xfrm>
              <a:off x="672" y="2779"/>
              <a:ext cx="4433" cy="0"/>
            </a:xfrm>
            <a:prstGeom prst="line">
              <a:avLst/>
            </a:prstGeom>
            <a:ln w="28575" cap="flat" cmpd="sng">
              <a:solidFill>
                <a:srgbClr val="0033CC"/>
              </a:solidFill>
              <a:prstDash val="solid"/>
              <a:headEnd type="none" w="med" len="med"/>
              <a:tailEnd type="none" w="med" len="med"/>
            </a:ln>
          </p:spPr>
        </p:sp>
        <p:sp>
          <p:nvSpPr>
            <p:cNvPr id="143426" name="Oval 34"/>
            <p:cNvSpPr/>
            <p:nvPr/>
          </p:nvSpPr>
          <p:spPr>
            <a:xfrm>
              <a:off x="1002" y="2584"/>
              <a:ext cx="69" cy="67"/>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27" name="Rectangle 35"/>
            <p:cNvSpPr/>
            <p:nvPr/>
          </p:nvSpPr>
          <p:spPr>
            <a:xfrm>
              <a:off x="857" y="2513"/>
              <a:ext cx="141" cy="20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28" name="Line 36"/>
            <p:cNvSpPr/>
            <p:nvPr/>
          </p:nvSpPr>
          <p:spPr>
            <a:xfrm flipH="1">
              <a:off x="484" y="2606"/>
              <a:ext cx="377" cy="0"/>
            </a:xfrm>
            <a:prstGeom prst="line">
              <a:avLst/>
            </a:prstGeom>
            <a:ln w="28575" cap="flat" cmpd="sng">
              <a:solidFill>
                <a:srgbClr val="0033CC"/>
              </a:solidFill>
              <a:prstDash val="solid"/>
              <a:headEnd type="none" w="med" len="med"/>
              <a:tailEnd type="none" w="med" len="med"/>
            </a:ln>
          </p:spPr>
        </p:sp>
        <p:sp>
          <p:nvSpPr>
            <p:cNvPr id="143429" name="Oval 37"/>
            <p:cNvSpPr/>
            <p:nvPr/>
          </p:nvSpPr>
          <p:spPr>
            <a:xfrm>
              <a:off x="436" y="2581"/>
              <a:ext cx="48" cy="48"/>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30" name="Line 38"/>
            <p:cNvSpPr/>
            <p:nvPr/>
          </p:nvSpPr>
          <p:spPr>
            <a:xfrm flipV="1">
              <a:off x="673" y="2606"/>
              <a:ext cx="0" cy="173"/>
            </a:xfrm>
            <a:prstGeom prst="line">
              <a:avLst/>
            </a:prstGeom>
            <a:ln w="28575" cap="flat" cmpd="sng">
              <a:solidFill>
                <a:srgbClr val="0033CC"/>
              </a:solidFill>
              <a:prstDash val="solid"/>
              <a:headEnd type="none" w="med" len="med"/>
              <a:tailEnd type="none" w="med" len="med"/>
            </a:ln>
          </p:spPr>
        </p:sp>
        <p:sp>
          <p:nvSpPr>
            <p:cNvPr id="143431" name="Oval 39"/>
            <p:cNvSpPr/>
            <p:nvPr/>
          </p:nvSpPr>
          <p:spPr>
            <a:xfrm>
              <a:off x="648" y="2582"/>
              <a:ext cx="54" cy="53"/>
            </a:xfrm>
            <a:prstGeom prst="ellipse">
              <a:avLst/>
            </a:prstGeom>
            <a:solidFill>
              <a:srgbClr val="0033CC"/>
            </a:solidFill>
            <a:ln w="63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32" name="Text Box 40"/>
            <p:cNvSpPr txBox="1"/>
            <p:nvPr/>
          </p:nvSpPr>
          <p:spPr>
            <a:xfrm>
              <a:off x="218" y="2472"/>
              <a:ext cx="387"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C</a:t>
              </a:r>
            </a:p>
          </p:txBody>
        </p:sp>
        <p:sp>
          <p:nvSpPr>
            <p:cNvPr id="143433" name="Text Box 41"/>
            <p:cNvSpPr txBox="1"/>
            <p:nvPr/>
          </p:nvSpPr>
          <p:spPr>
            <a:xfrm>
              <a:off x="834" y="2497"/>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solidFill>
                    <a:srgbClr val="0033CC"/>
                  </a:solidFill>
                </a:rPr>
                <a:t>1</a:t>
              </a:r>
            </a:p>
          </p:txBody>
        </p:sp>
        <p:sp>
          <p:nvSpPr>
            <p:cNvPr id="143434" name="Line 42"/>
            <p:cNvSpPr/>
            <p:nvPr/>
          </p:nvSpPr>
          <p:spPr>
            <a:xfrm>
              <a:off x="1073" y="2933"/>
              <a:ext cx="4032" cy="0"/>
            </a:xfrm>
            <a:prstGeom prst="line">
              <a:avLst/>
            </a:prstGeom>
            <a:ln w="28575" cap="flat" cmpd="sng">
              <a:solidFill>
                <a:srgbClr val="0033CC"/>
              </a:solidFill>
              <a:prstDash val="solid"/>
              <a:headEnd type="none" w="med" len="med"/>
              <a:tailEnd type="none" w="med" len="med"/>
            </a:ln>
          </p:spPr>
        </p:sp>
        <p:sp>
          <p:nvSpPr>
            <p:cNvPr id="143435" name="Line 43"/>
            <p:cNvSpPr/>
            <p:nvPr/>
          </p:nvSpPr>
          <p:spPr>
            <a:xfrm>
              <a:off x="672" y="3099"/>
              <a:ext cx="4433" cy="0"/>
            </a:xfrm>
            <a:prstGeom prst="line">
              <a:avLst/>
            </a:prstGeom>
            <a:ln w="28575" cap="flat" cmpd="sng">
              <a:solidFill>
                <a:srgbClr val="0033CC"/>
              </a:solidFill>
              <a:prstDash val="solid"/>
              <a:headEnd type="none" w="med" len="med"/>
              <a:tailEnd type="none" w="med" len="med"/>
            </a:ln>
          </p:spPr>
        </p:sp>
        <p:sp>
          <p:nvSpPr>
            <p:cNvPr id="143436" name="Oval 44"/>
            <p:cNvSpPr/>
            <p:nvPr/>
          </p:nvSpPr>
          <p:spPr>
            <a:xfrm>
              <a:off x="1002" y="2904"/>
              <a:ext cx="69" cy="67"/>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37" name="Rectangle 45"/>
            <p:cNvSpPr/>
            <p:nvPr/>
          </p:nvSpPr>
          <p:spPr>
            <a:xfrm>
              <a:off x="857" y="2833"/>
              <a:ext cx="141" cy="20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38" name="Line 46"/>
            <p:cNvSpPr/>
            <p:nvPr/>
          </p:nvSpPr>
          <p:spPr>
            <a:xfrm flipH="1">
              <a:off x="484" y="2926"/>
              <a:ext cx="377" cy="0"/>
            </a:xfrm>
            <a:prstGeom prst="line">
              <a:avLst/>
            </a:prstGeom>
            <a:ln w="28575" cap="flat" cmpd="sng">
              <a:solidFill>
                <a:srgbClr val="0033CC"/>
              </a:solidFill>
              <a:prstDash val="solid"/>
              <a:headEnd type="none" w="med" len="med"/>
              <a:tailEnd type="none" w="med" len="med"/>
            </a:ln>
          </p:spPr>
        </p:sp>
        <p:sp>
          <p:nvSpPr>
            <p:cNvPr id="143439" name="Oval 47"/>
            <p:cNvSpPr/>
            <p:nvPr/>
          </p:nvSpPr>
          <p:spPr>
            <a:xfrm>
              <a:off x="436" y="2901"/>
              <a:ext cx="48" cy="48"/>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40" name="Line 48"/>
            <p:cNvSpPr/>
            <p:nvPr/>
          </p:nvSpPr>
          <p:spPr>
            <a:xfrm flipV="1">
              <a:off x="673" y="2926"/>
              <a:ext cx="0" cy="173"/>
            </a:xfrm>
            <a:prstGeom prst="line">
              <a:avLst/>
            </a:prstGeom>
            <a:ln w="28575" cap="flat" cmpd="sng">
              <a:solidFill>
                <a:srgbClr val="0033CC"/>
              </a:solidFill>
              <a:prstDash val="solid"/>
              <a:headEnd type="none" w="med" len="med"/>
              <a:tailEnd type="none" w="med" len="med"/>
            </a:ln>
          </p:spPr>
        </p:sp>
        <p:sp>
          <p:nvSpPr>
            <p:cNvPr id="143441" name="Oval 49"/>
            <p:cNvSpPr/>
            <p:nvPr/>
          </p:nvSpPr>
          <p:spPr>
            <a:xfrm>
              <a:off x="648" y="2902"/>
              <a:ext cx="54" cy="53"/>
            </a:xfrm>
            <a:prstGeom prst="ellipse">
              <a:avLst/>
            </a:prstGeom>
            <a:solidFill>
              <a:srgbClr val="0033CC"/>
            </a:solidFill>
            <a:ln w="63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42" name="Text Box 50"/>
            <p:cNvSpPr txBox="1"/>
            <p:nvPr/>
          </p:nvSpPr>
          <p:spPr>
            <a:xfrm>
              <a:off x="218" y="2792"/>
              <a:ext cx="387"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D</a:t>
              </a:r>
            </a:p>
          </p:txBody>
        </p:sp>
        <p:sp>
          <p:nvSpPr>
            <p:cNvPr id="143443" name="Text Box 51"/>
            <p:cNvSpPr txBox="1"/>
            <p:nvPr/>
          </p:nvSpPr>
          <p:spPr>
            <a:xfrm>
              <a:off x="834" y="2817"/>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solidFill>
                    <a:srgbClr val="0033CC"/>
                  </a:solidFill>
                </a:rPr>
                <a:t>1</a:t>
              </a:r>
            </a:p>
          </p:txBody>
        </p:sp>
        <p:sp>
          <p:nvSpPr>
            <p:cNvPr id="143444" name="Line 52"/>
            <p:cNvSpPr/>
            <p:nvPr/>
          </p:nvSpPr>
          <p:spPr>
            <a:xfrm>
              <a:off x="1088" y="3509"/>
              <a:ext cx="4106" cy="0"/>
            </a:xfrm>
            <a:prstGeom prst="line">
              <a:avLst/>
            </a:prstGeom>
            <a:ln w="28575" cap="flat" cmpd="sng">
              <a:solidFill>
                <a:srgbClr val="0033CC"/>
              </a:solidFill>
              <a:prstDash val="solid"/>
              <a:headEnd type="none" w="med" len="med"/>
              <a:tailEnd type="none" w="med" len="med"/>
            </a:ln>
          </p:spPr>
        </p:sp>
        <p:sp>
          <p:nvSpPr>
            <p:cNvPr id="143445" name="Line 53"/>
            <p:cNvSpPr/>
            <p:nvPr/>
          </p:nvSpPr>
          <p:spPr>
            <a:xfrm>
              <a:off x="1088" y="3666"/>
              <a:ext cx="4106" cy="0"/>
            </a:xfrm>
            <a:prstGeom prst="line">
              <a:avLst/>
            </a:prstGeom>
            <a:ln w="28575" cap="flat" cmpd="sng">
              <a:solidFill>
                <a:srgbClr val="0033CC"/>
              </a:solidFill>
              <a:prstDash val="solid"/>
              <a:headEnd type="none" w="med" len="med"/>
              <a:tailEnd type="none" w="med" len="med"/>
            </a:ln>
          </p:spPr>
        </p:sp>
        <p:sp>
          <p:nvSpPr>
            <p:cNvPr id="143446" name="Line 54"/>
            <p:cNvSpPr/>
            <p:nvPr/>
          </p:nvSpPr>
          <p:spPr>
            <a:xfrm>
              <a:off x="1088" y="3824"/>
              <a:ext cx="4106" cy="0"/>
            </a:xfrm>
            <a:prstGeom prst="line">
              <a:avLst/>
            </a:prstGeom>
            <a:ln w="28575" cap="flat" cmpd="sng">
              <a:solidFill>
                <a:srgbClr val="0033CC"/>
              </a:solidFill>
              <a:prstDash val="solid"/>
              <a:headEnd type="none" w="med" len="med"/>
              <a:tailEnd type="none" w="med" len="med"/>
            </a:ln>
          </p:spPr>
        </p:sp>
        <p:sp>
          <p:nvSpPr>
            <p:cNvPr id="143447" name="Line 55"/>
            <p:cNvSpPr/>
            <p:nvPr/>
          </p:nvSpPr>
          <p:spPr>
            <a:xfrm>
              <a:off x="1088" y="3982"/>
              <a:ext cx="4106" cy="0"/>
            </a:xfrm>
            <a:prstGeom prst="line">
              <a:avLst/>
            </a:prstGeom>
            <a:ln w="28575" cap="flat" cmpd="sng">
              <a:solidFill>
                <a:srgbClr val="0033CC"/>
              </a:solidFill>
              <a:prstDash val="solid"/>
              <a:headEnd type="none" w="med" len="med"/>
              <a:tailEnd type="none" w="med" len="med"/>
            </a:ln>
          </p:spPr>
        </p:sp>
        <p:sp>
          <p:nvSpPr>
            <p:cNvPr id="143448" name="Line 56"/>
            <p:cNvSpPr/>
            <p:nvPr/>
          </p:nvSpPr>
          <p:spPr>
            <a:xfrm>
              <a:off x="1228" y="1885"/>
              <a:ext cx="0" cy="2208"/>
            </a:xfrm>
            <a:prstGeom prst="line">
              <a:avLst/>
            </a:prstGeom>
            <a:ln w="28575" cap="flat" cmpd="sng">
              <a:solidFill>
                <a:srgbClr val="0033CC"/>
              </a:solidFill>
              <a:prstDash val="solid"/>
              <a:headEnd type="none" w="med" len="med"/>
              <a:tailEnd type="none" w="med" len="med"/>
            </a:ln>
          </p:spPr>
        </p:sp>
        <p:sp>
          <p:nvSpPr>
            <p:cNvPr id="143449" name="Line 57"/>
            <p:cNvSpPr/>
            <p:nvPr/>
          </p:nvSpPr>
          <p:spPr>
            <a:xfrm>
              <a:off x="1466" y="1885"/>
              <a:ext cx="0" cy="2208"/>
            </a:xfrm>
            <a:prstGeom prst="line">
              <a:avLst/>
            </a:prstGeom>
            <a:ln w="28575" cap="flat" cmpd="sng">
              <a:solidFill>
                <a:srgbClr val="0033CC"/>
              </a:solidFill>
              <a:prstDash val="solid"/>
              <a:headEnd type="none" w="med" len="med"/>
              <a:tailEnd type="none" w="med" len="med"/>
            </a:ln>
          </p:spPr>
        </p:sp>
        <p:sp>
          <p:nvSpPr>
            <p:cNvPr id="143450" name="Line 58"/>
            <p:cNvSpPr/>
            <p:nvPr/>
          </p:nvSpPr>
          <p:spPr>
            <a:xfrm>
              <a:off x="1705" y="1885"/>
              <a:ext cx="0" cy="2208"/>
            </a:xfrm>
            <a:prstGeom prst="line">
              <a:avLst/>
            </a:prstGeom>
            <a:ln w="28575" cap="flat" cmpd="sng">
              <a:solidFill>
                <a:srgbClr val="0033CC"/>
              </a:solidFill>
              <a:prstDash val="solid"/>
              <a:headEnd type="none" w="med" len="med"/>
              <a:tailEnd type="none" w="med" len="med"/>
            </a:ln>
          </p:spPr>
        </p:sp>
        <p:sp>
          <p:nvSpPr>
            <p:cNvPr id="143451" name="Line 59"/>
            <p:cNvSpPr/>
            <p:nvPr/>
          </p:nvSpPr>
          <p:spPr>
            <a:xfrm>
              <a:off x="1943" y="1885"/>
              <a:ext cx="0" cy="2208"/>
            </a:xfrm>
            <a:prstGeom prst="line">
              <a:avLst/>
            </a:prstGeom>
            <a:ln w="28575" cap="flat" cmpd="sng">
              <a:solidFill>
                <a:srgbClr val="0033CC"/>
              </a:solidFill>
              <a:prstDash val="solid"/>
              <a:headEnd type="none" w="med" len="med"/>
              <a:tailEnd type="none" w="med" len="med"/>
            </a:ln>
          </p:spPr>
        </p:sp>
        <p:sp>
          <p:nvSpPr>
            <p:cNvPr id="143452" name="Line 60"/>
            <p:cNvSpPr/>
            <p:nvPr/>
          </p:nvSpPr>
          <p:spPr>
            <a:xfrm>
              <a:off x="2182" y="1885"/>
              <a:ext cx="0" cy="2208"/>
            </a:xfrm>
            <a:prstGeom prst="line">
              <a:avLst/>
            </a:prstGeom>
            <a:ln w="28575" cap="flat" cmpd="sng">
              <a:solidFill>
                <a:srgbClr val="0033CC"/>
              </a:solidFill>
              <a:prstDash val="solid"/>
              <a:headEnd type="none" w="med" len="med"/>
              <a:tailEnd type="none" w="med" len="med"/>
            </a:ln>
          </p:spPr>
        </p:sp>
        <p:sp>
          <p:nvSpPr>
            <p:cNvPr id="143453" name="Line 61"/>
            <p:cNvSpPr/>
            <p:nvPr/>
          </p:nvSpPr>
          <p:spPr>
            <a:xfrm>
              <a:off x="2421" y="1885"/>
              <a:ext cx="0" cy="2208"/>
            </a:xfrm>
            <a:prstGeom prst="line">
              <a:avLst/>
            </a:prstGeom>
            <a:ln w="28575" cap="flat" cmpd="sng">
              <a:solidFill>
                <a:srgbClr val="0033CC"/>
              </a:solidFill>
              <a:prstDash val="solid"/>
              <a:headEnd type="none" w="med" len="med"/>
              <a:tailEnd type="none" w="med" len="med"/>
            </a:ln>
          </p:spPr>
        </p:sp>
        <p:sp>
          <p:nvSpPr>
            <p:cNvPr id="143454" name="Line 62"/>
            <p:cNvSpPr/>
            <p:nvPr/>
          </p:nvSpPr>
          <p:spPr>
            <a:xfrm>
              <a:off x="2659" y="1885"/>
              <a:ext cx="0" cy="2208"/>
            </a:xfrm>
            <a:prstGeom prst="line">
              <a:avLst/>
            </a:prstGeom>
            <a:ln w="28575" cap="flat" cmpd="sng">
              <a:solidFill>
                <a:srgbClr val="0033CC"/>
              </a:solidFill>
              <a:prstDash val="solid"/>
              <a:headEnd type="none" w="med" len="med"/>
              <a:tailEnd type="none" w="med" len="med"/>
            </a:ln>
          </p:spPr>
        </p:sp>
        <p:sp>
          <p:nvSpPr>
            <p:cNvPr id="143455" name="Line 63"/>
            <p:cNvSpPr/>
            <p:nvPr/>
          </p:nvSpPr>
          <p:spPr>
            <a:xfrm>
              <a:off x="2898" y="1885"/>
              <a:ext cx="0" cy="2208"/>
            </a:xfrm>
            <a:prstGeom prst="line">
              <a:avLst/>
            </a:prstGeom>
            <a:ln w="28575" cap="flat" cmpd="sng">
              <a:solidFill>
                <a:srgbClr val="0033CC"/>
              </a:solidFill>
              <a:prstDash val="solid"/>
              <a:headEnd type="none" w="med" len="med"/>
              <a:tailEnd type="none" w="med" len="med"/>
            </a:ln>
          </p:spPr>
        </p:sp>
        <p:sp>
          <p:nvSpPr>
            <p:cNvPr id="143456" name="Line 64"/>
            <p:cNvSpPr/>
            <p:nvPr/>
          </p:nvSpPr>
          <p:spPr>
            <a:xfrm>
              <a:off x="3136" y="1885"/>
              <a:ext cx="0" cy="2208"/>
            </a:xfrm>
            <a:prstGeom prst="line">
              <a:avLst/>
            </a:prstGeom>
            <a:ln w="28575" cap="flat" cmpd="sng">
              <a:solidFill>
                <a:srgbClr val="0033CC"/>
              </a:solidFill>
              <a:prstDash val="solid"/>
              <a:headEnd type="none" w="med" len="med"/>
              <a:tailEnd type="none" w="med" len="med"/>
            </a:ln>
          </p:spPr>
        </p:sp>
        <p:sp>
          <p:nvSpPr>
            <p:cNvPr id="143457" name="Line 65"/>
            <p:cNvSpPr/>
            <p:nvPr/>
          </p:nvSpPr>
          <p:spPr>
            <a:xfrm>
              <a:off x="3375" y="1885"/>
              <a:ext cx="0" cy="2208"/>
            </a:xfrm>
            <a:prstGeom prst="line">
              <a:avLst/>
            </a:prstGeom>
            <a:ln w="28575" cap="flat" cmpd="sng">
              <a:solidFill>
                <a:srgbClr val="0033CC"/>
              </a:solidFill>
              <a:prstDash val="solid"/>
              <a:headEnd type="none" w="med" len="med"/>
              <a:tailEnd type="none" w="med" len="med"/>
            </a:ln>
          </p:spPr>
        </p:sp>
        <p:sp>
          <p:nvSpPr>
            <p:cNvPr id="143458" name="Line 66"/>
            <p:cNvSpPr/>
            <p:nvPr/>
          </p:nvSpPr>
          <p:spPr>
            <a:xfrm>
              <a:off x="3614" y="1885"/>
              <a:ext cx="0" cy="2208"/>
            </a:xfrm>
            <a:prstGeom prst="line">
              <a:avLst/>
            </a:prstGeom>
            <a:ln w="28575" cap="flat" cmpd="sng">
              <a:solidFill>
                <a:srgbClr val="0033CC"/>
              </a:solidFill>
              <a:prstDash val="solid"/>
              <a:headEnd type="none" w="med" len="med"/>
              <a:tailEnd type="none" w="med" len="med"/>
            </a:ln>
          </p:spPr>
        </p:sp>
        <p:sp>
          <p:nvSpPr>
            <p:cNvPr id="143459" name="Line 67"/>
            <p:cNvSpPr/>
            <p:nvPr/>
          </p:nvSpPr>
          <p:spPr>
            <a:xfrm>
              <a:off x="3884" y="1885"/>
              <a:ext cx="0" cy="2208"/>
            </a:xfrm>
            <a:prstGeom prst="line">
              <a:avLst/>
            </a:prstGeom>
            <a:ln w="28575" cap="flat" cmpd="sng">
              <a:solidFill>
                <a:srgbClr val="0033CC"/>
              </a:solidFill>
              <a:prstDash val="solid"/>
              <a:headEnd type="none" w="med" len="med"/>
              <a:tailEnd type="none" w="med" len="med"/>
            </a:ln>
          </p:spPr>
        </p:sp>
        <p:sp>
          <p:nvSpPr>
            <p:cNvPr id="143460" name="Line 68"/>
            <p:cNvSpPr/>
            <p:nvPr/>
          </p:nvSpPr>
          <p:spPr>
            <a:xfrm>
              <a:off x="4154" y="1885"/>
              <a:ext cx="0" cy="2208"/>
            </a:xfrm>
            <a:prstGeom prst="line">
              <a:avLst/>
            </a:prstGeom>
            <a:ln w="28575" cap="flat" cmpd="sng">
              <a:solidFill>
                <a:srgbClr val="0033CC"/>
              </a:solidFill>
              <a:prstDash val="solid"/>
              <a:headEnd type="none" w="med" len="med"/>
              <a:tailEnd type="none" w="med" len="med"/>
            </a:ln>
          </p:spPr>
        </p:sp>
        <p:sp>
          <p:nvSpPr>
            <p:cNvPr id="143461" name="Line 69"/>
            <p:cNvSpPr/>
            <p:nvPr/>
          </p:nvSpPr>
          <p:spPr>
            <a:xfrm>
              <a:off x="4424" y="1885"/>
              <a:ext cx="0" cy="2208"/>
            </a:xfrm>
            <a:prstGeom prst="line">
              <a:avLst/>
            </a:prstGeom>
            <a:ln w="28575" cap="flat" cmpd="sng">
              <a:solidFill>
                <a:srgbClr val="0033CC"/>
              </a:solidFill>
              <a:prstDash val="solid"/>
              <a:headEnd type="none" w="med" len="med"/>
              <a:tailEnd type="none" w="med" len="med"/>
            </a:ln>
          </p:spPr>
        </p:sp>
        <p:sp>
          <p:nvSpPr>
            <p:cNvPr id="143462" name="Line 70"/>
            <p:cNvSpPr/>
            <p:nvPr/>
          </p:nvSpPr>
          <p:spPr>
            <a:xfrm>
              <a:off x="4694" y="1885"/>
              <a:ext cx="0" cy="2208"/>
            </a:xfrm>
            <a:prstGeom prst="line">
              <a:avLst/>
            </a:prstGeom>
            <a:ln w="28575" cap="flat" cmpd="sng">
              <a:solidFill>
                <a:srgbClr val="0033CC"/>
              </a:solidFill>
              <a:prstDash val="solid"/>
              <a:headEnd type="none" w="med" len="med"/>
              <a:tailEnd type="none" w="med" len="med"/>
            </a:ln>
          </p:spPr>
        </p:sp>
        <p:sp>
          <p:nvSpPr>
            <p:cNvPr id="143463" name="Line 71"/>
            <p:cNvSpPr/>
            <p:nvPr/>
          </p:nvSpPr>
          <p:spPr>
            <a:xfrm>
              <a:off x="4965" y="1885"/>
              <a:ext cx="0" cy="2208"/>
            </a:xfrm>
            <a:prstGeom prst="line">
              <a:avLst/>
            </a:prstGeom>
            <a:ln w="28575" cap="flat" cmpd="sng">
              <a:solidFill>
                <a:srgbClr val="0033CC"/>
              </a:solidFill>
              <a:prstDash val="solid"/>
              <a:headEnd type="none" w="med" len="med"/>
              <a:tailEnd type="none" w="med" len="med"/>
            </a:ln>
          </p:spPr>
        </p:sp>
        <p:grpSp>
          <p:nvGrpSpPr>
            <p:cNvPr id="143464" name="Group 72"/>
            <p:cNvGrpSpPr/>
            <p:nvPr/>
          </p:nvGrpSpPr>
          <p:grpSpPr>
            <a:xfrm>
              <a:off x="1212" y="3095"/>
              <a:ext cx="4068" cy="250"/>
              <a:chOff x="1099" y="2185"/>
              <a:chExt cx="4068" cy="250"/>
            </a:xfrm>
          </p:grpSpPr>
          <p:sp>
            <p:nvSpPr>
              <p:cNvPr id="143534" name="Text Box 73"/>
              <p:cNvSpPr txBox="1"/>
              <p:nvPr/>
            </p:nvSpPr>
            <p:spPr>
              <a:xfrm>
                <a:off x="1099"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0</a:t>
                </a:r>
                <a:endParaRPr lang="en-US" altLang="zh-CN" sz="2000" b="1" i="1" dirty="0">
                  <a:solidFill>
                    <a:srgbClr val="FF0066"/>
                  </a:solidFill>
                </a:endParaRPr>
              </a:p>
            </p:txBody>
          </p:sp>
          <p:sp>
            <p:nvSpPr>
              <p:cNvPr id="143535" name="Text Box 74"/>
              <p:cNvSpPr txBox="1"/>
              <p:nvPr/>
            </p:nvSpPr>
            <p:spPr>
              <a:xfrm>
                <a:off x="1338"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a:t>
                </a:r>
                <a:endParaRPr lang="en-US" altLang="zh-CN" sz="2000" b="1" i="1" dirty="0">
                  <a:solidFill>
                    <a:srgbClr val="FF0066"/>
                  </a:solidFill>
                </a:endParaRPr>
              </a:p>
            </p:txBody>
          </p:sp>
          <p:sp>
            <p:nvSpPr>
              <p:cNvPr id="143536" name="Text Box 75"/>
              <p:cNvSpPr txBox="1"/>
              <p:nvPr/>
            </p:nvSpPr>
            <p:spPr>
              <a:xfrm>
                <a:off x="1576"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2</a:t>
                </a:r>
                <a:endParaRPr lang="en-US" altLang="zh-CN" sz="2000" b="1" i="1" dirty="0">
                  <a:solidFill>
                    <a:srgbClr val="FF0066"/>
                  </a:solidFill>
                </a:endParaRPr>
              </a:p>
            </p:txBody>
          </p:sp>
          <p:sp>
            <p:nvSpPr>
              <p:cNvPr id="143537" name="Text Box 76"/>
              <p:cNvSpPr txBox="1"/>
              <p:nvPr/>
            </p:nvSpPr>
            <p:spPr>
              <a:xfrm>
                <a:off x="1814"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3</a:t>
                </a:r>
                <a:endParaRPr lang="en-US" altLang="zh-CN" sz="2000" b="1" i="1" dirty="0">
                  <a:solidFill>
                    <a:srgbClr val="FF0066"/>
                  </a:solidFill>
                </a:endParaRPr>
              </a:p>
            </p:txBody>
          </p:sp>
          <p:sp>
            <p:nvSpPr>
              <p:cNvPr id="143538" name="Text Box 77"/>
              <p:cNvSpPr txBox="1"/>
              <p:nvPr/>
            </p:nvSpPr>
            <p:spPr>
              <a:xfrm>
                <a:off x="2052"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4</a:t>
                </a:r>
                <a:endParaRPr lang="en-US" altLang="zh-CN" sz="2000" b="1" i="1" dirty="0">
                  <a:solidFill>
                    <a:srgbClr val="FF0066"/>
                  </a:solidFill>
                </a:endParaRPr>
              </a:p>
            </p:txBody>
          </p:sp>
          <p:sp>
            <p:nvSpPr>
              <p:cNvPr id="143539" name="Text Box 78"/>
              <p:cNvSpPr txBox="1"/>
              <p:nvPr/>
            </p:nvSpPr>
            <p:spPr>
              <a:xfrm>
                <a:off x="2291"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5</a:t>
                </a:r>
                <a:endParaRPr lang="en-US" altLang="zh-CN" sz="2000" b="1" i="1" dirty="0">
                  <a:solidFill>
                    <a:srgbClr val="FF0066"/>
                  </a:solidFill>
                </a:endParaRPr>
              </a:p>
            </p:txBody>
          </p:sp>
          <p:sp>
            <p:nvSpPr>
              <p:cNvPr id="143540" name="Text Box 79"/>
              <p:cNvSpPr txBox="1"/>
              <p:nvPr/>
            </p:nvSpPr>
            <p:spPr>
              <a:xfrm>
                <a:off x="2529"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6</a:t>
                </a:r>
                <a:endParaRPr lang="en-US" altLang="zh-CN" sz="2000" b="1" i="1" dirty="0">
                  <a:solidFill>
                    <a:srgbClr val="FF0066"/>
                  </a:solidFill>
                </a:endParaRPr>
              </a:p>
            </p:txBody>
          </p:sp>
          <p:sp>
            <p:nvSpPr>
              <p:cNvPr id="143541" name="Text Box 80"/>
              <p:cNvSpPr txBox="1"/>
              <p:nvPr/>
            </p:nvSpPr>
            <p:spPr>
              <a:xfrm>
                <a:off x="2767"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7</a:t>
                </a:r>
                <a:endParaRPr lang="en-US" altLang="zh-CN" sz="2000" b="1" i="1" dirty="0">
                  <a:solidFill>
                    <a:srgbClr val="FF0066"/>
                  </a:solidFill>
                </a:endParaRPr>
              </a:p>
            </p:txBody>
          </p:sp>
          <p:sp>
            <p:nvSpPr>
              <p:cNvPr id="143542" name="Text Box 81"/>
              <p:cNvSpPr txBox="1"/>
              <p:nvPr/>
            </p:nvSpPr>
            <p:spPr>
              <a:xfrm>
                <a:off x="3005"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8</a:t>
                </a:r>
                <a:endParaRPr lang="en-US" altLang="zh-CN" sz="2000" b="1" i="1" dirty="0">
                  <a:solidFill>
                    <a:srgbClr val="FF0066"/>
                  </a:solidFill>
                </a:endParaRPr>
              </a:p>
            </p:txBody>
          </p:sp>
          <p:sp>
            <p:nvSpPr>
              <p:cNvPr id="143543" name="Text Box 82"/>
              <p:cNvSpPr txBox="1"/>
              <p:nvPr/>
            </p:nvSpPr>
            <p:spPr>
              <a:xfrm>
                <a:off x="3243"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9</a:t>
                </a:r>
                <a:endParaRPr lang="en-US" altLang="zh-CN" sz="2000" b="1" i="1" dirty="0">
                  <a:solidFill>
                    <a:srgbClr val="FF0066"/>
                  </a:solidFill>
                </a:endParaRPr>
              </a:p>
            </p:txBody>
          </p:sp>
          <p:sp>
            <p:nvSpPr>
              <p:cNvPr id="143544" name="Text Box 83"/>
              <p:cNvSpPr txBox="1"/>
              <p:nvPr/>
            </p:nvSpPr>
            <p:spPr>
              <a:xfrm>
                <a:off x="3467"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10</a:t>
                </a:r>
                <a:endParaRPr lang="en-US" altLang="zh-CN" sz="2000" b="1" i="1" dirty="0">
                  <a:solidFill>
                    <a:srgbClr val="FF0066"/>
                  </a:solidFill>
                </a:endParaRPr>
              </a:p>
            </p:txBody>
          </p:sp>
          <p:sp>
            <p:nvSpPr>
              <p:cNvPr id="143545" name="Text Box 84"/>
              <p:cNvSpPr txBox="1"/>
              <p:nvPr/>
            </p:nvSpPr>
            <p:spPr>
              <a:xfrm>
                <a:off x="3739"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11</a:t>
                </a:r>
                <a:endParaRPr lang="en-US" altLang="zh-CN" sz="2000" b="1" i="1" dirty="0">
                  <a:solidFill>
                    <a:srgbClr val="FF0066"/>
                  </a:solidFill>
                </a:endParaRPr>
              </a:p>
            </p:txBody>
          </p:sp>
          <p:sp>
            <p:nvSpPr>
              <p:cNvPr id="143546" name="Text Box 85"/>
              <p:cNvSpPr txBox="1"/>
              <p:nvPr/>
            </p:nvSpPr>
            <p:spPr>
              <a:xfrm>
                <a:off x="4010"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12</a:t>
                </a:r>
                <a:endParaRPr lang="en-US" altLang="zh-CN" sz="2000" b="1" i="1" dirty="0">
                  <a:solidFill>
                    <a:srgbClr val="FF0066"/>
                  </a:solidFill>
                </a:endParaRPr>
              </a:p>
            </p:txBody>
          </p:sp>
          <p:sp>
            <p:nvSpPr>
              <p:cNvPr id="143547" name="Text Box 86"/>
              <p:cNvSpPr txBox="1"/>
              <p:nvPr/>
            </p:nvSpPr>
            <p:spPr>
              <a:xfrm>
                <a:off x="4281"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13</a:t>
                </a:r>
                <a:endParaRPr lang="en-US" altLang="zh-CN" sz="2000" b="1" i="1" dirty="0">
                  <a:solidFill>
                    <a:srgbClr val="FF0066"/>
                  </a:solidFill>
                </a:endParaRPr>
              </a:p>
            </p:txBody>
          </p:sp>
          <p:sp>
            <p:nvSpPr>
              <p:cNvPr id="143548" name="Text Box 87"/>
              <p:cNvSpPr txBox="1"/>
              <p:nvPr/>
            </p:nvSpPr>
            <p:spPr>
              <a:xfrm>
                <a:off x="4552"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14</a:t>
                </a:r>
                <a:endParaRPr lang="en-US" altLang="zh-CN" sz="2000" b="1" i="1" dirty="0">
                  <a:solidFill>
                    <a:srgbClr val="FF0066"/>
                  </a:solidFill>
                </a:endParaRPr>
              </a:p>
            </p:txBody>
          </p:sp>
          <p:sp>
            <p:nvSpPr>
              <p:cNvPr id="143549" name="Text Box 88"/>
              <p:cNvSpPr txBox="1"/>
              <p:nvPr/>
            </p:nvSpPr>
            <p:spPr>
              <a:xfrm>
                <a:off x="4823"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15</a:t>
                </a:r>
                <a:endParaRPr lang="en-US" altLang="zh-CN" sz="2000" b="1" i="1" dirty="0">
                  <a:solidFill>
                    <a:srgbClr val="FF0066"/>
                  </a:solidFill>
                </a:endParaRPr>
              </a:p>
            </p:txBody>
          </p:sp>
        </p:grpSp>
        <p:sp>
          <p:nvSpPr>
            <p:cNvPr id="143465" name="Oval 89"/>
            <p:cNvSpPr/>
            <p:nvPr/>
          </p:nvSpPr>
          <p:spPr>
            <a:xfrm>
              <a:off x="1201" y="194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66" name="Oval 90"/>
            <p:cNvSpPr/>
            <p:nvPr/>
          </p:nvSpPr>
          <p:spPr>
            <a:xfrm>
              <a:off x="1439" y="194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67" name="Oval 91"/>
            <p:cNvSpPr/>
            <p:nvPr/>
          </p:nvSpPr>
          <p:spPr>
            <a:xfrm>
              <a:off x="1677" y="194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68" name="Oval 92"/>
            <p:cNvSpPr/>
            <p:nvPr/>
          </p:nvSpPr>
          <p:spPr>
            <a:xfrm>
              <a:off x="1915" y="194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69" name="Oval 93"/>
            <p:cNvSpPr/>
            <p:nvPr/>
          </p:nvSpPr>
          <p:spPr>
            <a:xfrm>
              <a:off x="1201" y="226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0" name="Oval 94"/>
            <p:cNvSpPr/>
            <p:nvPr/>
          </p:nvSpPr>
          <p:spPr>
            <a:xfrm>
              <a:off x="1439" y="226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1" name="Oval 95"/>
            <p:cNvSpPr/>
            <p:nvPr/>
          </p:nvSpPr>
          <p:spPr>
            <a:xfrm>
              <a:off x="1677" y="2262"/>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2" name="Oval 96"/>
            <p:cNvSpPr/>
            <p:nvPr/>
          </p:nvSpPr>
          <p:spPr>
            <a:xfrm>
              <a:off x="1915" y="226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3" name="Oval 97"/>
            <p:cNvSpPr/>
            <p:nvPr/>
          </p:nvSpPr>
          <p:spPr>
            <a:xfrm>
              <a:off x="1201" y="258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4" name="Oval 98"/>
            <p:cNvSpPr/>
            <p:nvPr/>
          </p:nvSpPr>
          <p:spPr>
            <a:xfrm>
              <a:off x="1439" y="258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5" name="Oval 99"/>
            <p:cNvSpPr/>
            <p:nvPr/>
          </p:nvSpPr>
          <p:spPr>
            <a:xfrm>
              <a:off x="2155" y="1946"/>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6" name="Oval 100"/>
            <p:cNvSpPr/>
            <p:nvPr/>
          </p:nvSpPr>
          <p:spPr>
            <a:xfrm>
              <a:off x="2393" y="194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7" name="Oval 101"/>
            <p:cNvSpPr/>
            <p:nvPr/>
          </p:nvSpPr>
          <p:spPr>
            <a:xfrm>
              <a:off x="2631" y="194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8" name="Oval 102"/>
            <p:cNvSpPr/>
            <p:nvPr/>
          </p:nvSpPr>
          <p:spPr>
            <a:xfrm>
              <a:off x="2869" y="194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79" name="Oval 103"/>
            <p:cNvSpPr/>
            <p:nvPr/>
          </p:nvSpPr>
          <p:spPr>
            <a:xfrm>
              <a:off x="2155" y="243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0" name="Oval 104"/>
            <p:cNvSpPr/>
            <p:nvPr/>
          </p:nvSpPr>
          <p:spPr>
            <a:xfrm>
              <a:off x="2393" y="243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1" name="Oval 105"/>
            <p:cNvSpPr/>
            <p:nvPr/>
          </p:nvSpPr>
          <p:spPr>
            <a:xfrm>
              <a:off x="2631" y="242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2" name="Oval 106"/>
            <p:cNvSpPr/>
            <p:nvPr/>
          </p:nvSpPr>
          <p:spPr>
            <a:xfrm>
              <a:off x="2869" y="243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3" name="Oval 107"/>
            <p:cNvSpPr/>
            <p:nvPr/>
          </p:nvSpPr>
          <p:spPr>
            <a:xfrm>
              <a:off x="2156" y="258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4" name="Oval 108"/>
            <p:cNvSpPr/>
            <p:nvPr/>
          </p:nvSpPr>
          <p:spPr>
            <a:xfrm>
              <a:off x="2394" y="258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5" name="Oval 109"/>
            <p:cNvSpPr/>
            <p:nvPr/>
          </p:nvSpPr>
          <p:spPr>
            <a:xfrm>
              <a:off x="2633" y="274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6" name="Oval 110"/>
            <p:cNvSpPr/>
            <p:nvPr/>
          </p:nvSpPr>
          <p:spPr>
            <a:xfrm>
              <a:off x="2871" y="275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7" name="Oval 111"/>
            <p:cNvSpPr/>
            <p:nvPr/>
          </p:nvSpPr>
          <p:spPr>
            <a:xfrm>
              <a:off x="2155" y="2906"/>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8" name="Oval 112"/>
            <p:cNvSpPr/>
            <p:nvPr/>
          </p:nvSpPr>
          <p:spPr>
            <a:xfrm>
              <a:off x="2631" y="290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89" name="Oval 113"/>
            <p:cNvSpPr/>
            <p:nvPr/>
          </p:nvSpPr>
          <p:spPr>
            <a:xfrm>
              <a:off x="2394" y="307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0" name="Oval 114"/>
            <p:cNvSpPr/>
            <p:nvPr/>
          </p:nvSpPr>
          <p:spPr>
            <a:xfrm>
              <a:off x="2870" y="307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1" name="Oval 115"/>
            <p:cNvSpPr/>
            <p:nvPr/>
          </p:nvSpPr>
          <p:spPr>
            <a:xfrm>
              <a:off x="3110" y="210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2" name="Oval 116"/>
            <p:cNvSpPr/>
            <p:nvPr/>
          </p:nvSpPr>
          <p:spPr>
            <a:xfrm>
              <a:off x="3348" y="211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3" name="Oval 117"/>
            <p:cNvSpPr/>
            <p:nvPr/>
          </p:nvSpPr>
          <p:spPr>
            <a:xfrm>
              <a:off x="3108" y="226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4" name="Oval 118"/>
            <p:cNvSpPr/>
            <p:nvPr/>
          </p:nvSpPr>
          <p:spPr>
            <a:xfrm>
              <a:off x="3346" y="226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5" name="Oval 119"/>
            <p:cNvSpPr/>
            <p:nvPr/>
          </p:nvSpPr>
          <p:spPr>
            <a:xfrm>
              <a:off x="3108" y="258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6" name="Oval 120"/>
            <p:cNvSpPr/>
            <p:nvPr/>
          </p:nvSpPr>
          <p:spPr>
            <a:xfrm>
              <a:off x="3346" y="258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7" name="Oval 121"/>
            <p:cNvSpPr/>
            <p:nvPr/>
          </p:nvSpPr>
          <p:spPr>
            <a:xfrm>
              <a:off x="3109" y="2902"/>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8" name="Oval 122"/>
            <p:cNvSpPr/>
            <p:nvPr/>
          </p:nvSpPr>
          <p:spPr>
            <a:xfrm>
              <a:off x="3347" y="3068"/>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99" name="Oval 123"/>
            <p:cNvSpPr/>
            <p:nvPr/>
          </p:nvSpPr>
          <p:spPr>
            <a:xfrm>
              <a:off x="1678" y="274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0" name="Oval 124"/>
            <p:cNvSpPr/>
            <p:nvPr/>
          </p:nvSpPr>
          <p:spPr>
            <a:xfrm>
              <a:off x="1916" y="275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1" name="Oval 125"/>
            <p:cNvSpPr/>
            <p:nvPr/>
          </p:nvSpPr>
          <p:spPr>
            <a:xfrm>
              <a:off x="1438" y="3068"/>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2" name="Oval 126"/>
            <p:cNvSpPr/>
            <p:nvPr/>
          </p:nvSpPr>
          <p:spPr>
            <a:xfrm>
              <a:off x="1678" y="290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3" name="Oval 127"/>
            <p:cNvSpPr/>
            <p:nvPr/>
          </p:nvSpPr>
          <p:spPr>
            <a:xfrm>
              <a:off x="1915" y="307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4" name="Oval 128"/>
            <p:cNvSpPr/>
            <p:nvPr/>
          </p:nvSpPr>
          <p:spPr>
            <a:xfrm>
              <a:off x="1199" y="290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5" name="Oval 129"/>
            <p:cNvSpPr/>
            <p:nvPr/>
          </p:nvSpPr>
          <p:spPr>
            <a:xfrm>
              <a:off x="3585" y="290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6" name="Oval 130"/>
            <p:cNvSpPr/>
            <p:nvPr/>
          </p:nvSpPr>
          <p:spPr>
            <a:xfrm>
              <a:off x="3856" y="274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7" name="Oval 131"/>
            <p:cNvSpPr/>
            <p:nvPr/>
          </p:nvSpPr>
          <p:spPr>
            <a:xfrm>
              <a:off x="3586" y="275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8" name="Oval 132"/>
            <p:cNvSpPr/>
            <p:nvPr/>
          </p:nvSpPr>
          <p:spPr>
            <a:xfrm>
              <a:off x="3856" y="210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09" name="Oval 133"/>
            <p:cNvSpPr/>
            <p:nvPr/>
          </p:nvSpPr>
          <p:spPr>
            <a:xfrm>
              <a:off x="3586" y="211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0" name="Oval 134"/>
            <p:cNvSpPr/>
            <p:nvPr/>
          </p:nvSpPr>
          <p:spPr>
            <a:xfrm>
              <a:off x="3856" y="226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1" name="Oval 135"/>
            <p:cNvSpPr/>
            <p:nvPr/>
          </p:nvSpPr>
          <p:spPr>
            <a:xfrm>
              <a:off x="3586" y="2266"/>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2" name="Oval 136"/>
            <p:cNvSpPr/>
            <p:nvPr/>
          </p:nvSpPr>
          <p:spPr>
            <a:xfrm>
              <a:off x="4397" y="210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3" name="Oval 137"/>
            <p:cNvSpPr/>
            <p:nvPr/>
          </p:nvSpPr>
          <p:spPr>
            <a:xfrm>
              <a:off x="4127" y="211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4" name="Oval 138"/>
            <p:cNvSpPr/>
            <p:nvPr/>
          </p:nvSpPr>
          <p:spPr>
            <a:xfrm>
              <a:off x="4396" y="242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5" name="Oval 139"/>
            <p:cNvSpPr/>
            <p:nvPr/>
          </p:nvSpPr>
          <p:spPr>
            <a:xfrm>
              <a:off x="4126" y="243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6" name="Oval 140"/>
            <p:cNvSpPr/>
            <p:nvPr/>
          </p:nvSpPr>
          <p:spPr>
            <a:xfrm>
              <a:off x="4396" y="258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7" name="Oval 141"/>
            <p:cNvSpPr/>
            <p:nvPr/>
          </p:nvSpPr>
          <p:spPr>
            <a:xfrm>
              <a:off x="4126" y="258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8" name="Oval 142"/>
            <p:cNvSpPr/>
            <p:nvPr/>
          </p:nvSpPr>
          <p:spPr>
            <a:xfrm>
              <a:off x="4936" y="210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19" name="Oval 143"/>
            <p:cNvSpPr/>
            <p:nvPr/>
          </p:nvSpPr>
          <p:spPr>
            <a:xfrm>
              <a:off x="4666" y="211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20" name="Oval 144"/>
            <p:cNvSpPr/>
            <p:nvPr/>
          </p:nvSpPr>
          <p:spPr>
            <a:xfrm>
              <a:off x="4935" y="2428"/>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21" name="Oval 145"/>
            <p:cNvSpPr/>
            <p:nvPr/>
          </p:nvSpPr>
          <p:spPr>
            <a:xfrm>
              <a:off x="4665" y="243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22" name="Oval 146"/>
            <p:cNvSpPr/>
            <p:nvPr/>
          </p:nvSpPr>
          <p:spPr>
            <a:xfrm>
              <a:off x="4937" y="2748"/>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23" name="Oval 147"/>
            <p:cNvSpPr/>
            <p:nvPr/>
          </p:nvSpPr>
          <p:spPr>
            <a:xfrm>
              <a:off x="4667" y="275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24" name="Oval 148"/>
            <p:cNvSpPr/>
            <p:nvPr/>
          </p:nvSpPr>
          <p:spPr>
            <a:xfrm>
              <a:off x="4937" y="307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25" name="Oval 149"/>
            <p:cNvSpPr/>
            <p:nvPr/>
          </p:nvSpPr>
          <p:spPr>
            <a:xfrm>
              <a:off x="4666" y="290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26" name="Oval 150"/>
            <p:cNvSpPr/>
            <p:nvPr/>
          </p:nvSpPr>
          <p:spPr>
            <a:xfrm>
              <a:off x="4396" y="307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27" name="Oval 151"/>
            <p:cNvSpPr/>
            <p:nvPr/>
          </p:nvSpPr>
          <p:spPr>
            <a:xfrm>
              <a:off x="4126" y="290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528" name="Oval 152"/>
            <p:cNvSpPr/>
            <p:nvPr/>
          </p:nvSpPr>
          <p:spPr>
            <a:xfrm>
              <a:off x="3855" y="307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43529" name="Group 153"/>
            <p:cNvGrpSpPr/>
            <p:nvPr/>
          </p:nvGrpSpPr>
          <p:grpSpPr>
            <a:xfrm>
              <a:off x="5155" y="3389"/>
              <a:ext cx="252" cy="703"/>
              <a:chOff x="5155" y="3389"/>
              <a:chExt cx="252" cy="703"/>
            </a:xfrm>
          </p:grpSpPr>
          <p:sp>
            <p:nvSpPr>
              <p:cNvPr id="143530" name="Text Box 154"/>
              <p:cNvSpPr txBox="1"/>
              <p:nvPr/>
            </p:nvSpPr>
            <p:spPr>
              <a:xfrm>
                <a:off x="5155" y="3547"/>
                <a:ext cx="2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i="1" dirty="0">
                    <a:solidFill>
                      <a:srgbClr val="FF0066"/>
                    </a:solidFill>
                  </a:rPr>
                  <a:t>Y</a:t>
                </a:r>
                <a:r>
                  <a:rPr lang="en-US" altLang="zh-CN" sz="1800" b="1" baseline="-25000" dirty="0">
                    <a:solidFill>
                      <a:srgbClr val="FF0066"/>
                    </a:solidFill>
                  </a:rPr>
                  <a:t>2</a:t>
                </a:r>
                <a:endParaRPr lang="en-US" altLang="zh-CN" sz="1800" b="1" i="1" dirty="0">
                  <a:solidFill>
                    <a:srgbClr val="FF0066"/>
                  </a:solidFill>
                </a:endParaRPr>
              </a:p>
            </p:txBody>
          </p:sp>
          <p:sp>
            <p:nvSpPr>
              <p:cNvPr id="143531" name="Text Box 155"/>
              <p:cNvSpPr txBox="1"/>
              <p:nvPr/>
            </p:nvSpPr>
            <p:spPr>
              <a:xfrm>
                <a:off x="5155" y="3704"/>
                <a:ext cx="2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i="1" dirty="0">
                    <a:solidFill>
                      <a:srgbClr val="FF0066"/>
                    </a:solidFill>
                  </a:rPr>
                  <a:t>Y</a:t>
                </a:r>
                <a:r>
                  <a:rPr lang="en-US" altLang="zh-CN" sz="1800" b="1" baseline="-25000" dirty="0">
                    <a:solidFill>
                      <a:srgbClr val="FF0066"/>
                    </a:solidFill>
                  </a:rPr>
                  <a:t>3</a:t>
                </a:r>
                <a:endParaRPr lang="en-US" altLang="zh-CN" sz="1800" b="1" i="1" dirty="0">
                  <a:solidFill>
                    <a:srgbClr val="FF0066"/>
                  </a:solidFill>
                </a:endParaRPr>
              </a:p>
            </p:txBody>
          </p:sp>
          <p:sp>
            <p:nvSpPr>
              <p:cNvPr id="143532" name="Text Box 156"/>
              <p:cNvSpPr txBox="1"/>
              <p:nvPr/>
            </p:nvSpPr>
            <p:spPr>
              <a:xfrm>
                <a:off x="5155" y="3861"/>
                <a:ext cx="2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i="1" dirty="0">
                    <a:solidFill>
                      <a:srgbClr val="FF0066"/>
                    </a:solidFill>
                  </a:rPr>
                  <a:t>Y</a:t>
                </a:r>
                <a:r>
                  <a:rPr lang="en-US" altLang="zh-CN" sz="1800" b="1" baseline="-25000" dirty="0">
                    <a:solidFill>
                      <a:srgbClr val="FF0066"/>
                    </a:solidFill>
                  </a:rPr>
                  <a:t>4</a:t>
                </a:r>
                <a:endParaRPr lang="en-US" altLang="zh-CN" sz="1800" b="1" i="1" dirty="0">
                  <a:solidFill>
                    <a:srgbClr val="FF0066"/>
                  </a:solidFill>
                </a:endParaRPr>
              </a:p>
            </p:txBody>
          </p:sp>
          <p:sp>
            <p:nvSpPr>
              <p:cNvPr id="143533" name="Text Box 157"/>
              <p:cNvSpPr txBox="1"/>
              <p:nvPr/>
            </p:nvSpPr>
            <p:spPr>
              <a:xfrm>
                <a:off x="5155" y="3389"/>
                <a:ext cx="2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i="1" dirty="0">
                    <a:solidFill>
                      <a:srgbClr val="FF0066"/>
                    </a:solidFill>
                  </a:rPr>
                  <a:t>Y</a:t>
                </a:r>
                <a:r>
                  <a:rPr lang="en-US" altLang="zh-CN" sz="1800" b="1" baseline="-25000" dirty="0">
                    <a:solidFill>
                      <a:srgbClr val="FF0066"/>
                    </a:solidFill>
                  </a:rPr>
                  <a:t>1</a:t>
                </a:r>
                <a:endParaRPr lang="en-US" altLang="zh-CN" sz="1800" b="1" i="1" dirty="0">
                  <a:solidFill>
                    <a:srgbClr val="FF0066"/>
                  </a:solidFill>
                </a:endParaRPr>
              </a:p>
            </p:txBody>
          </p:sp>
        </p:grpSp>
      </p:grpSp>
      <p:sp>
        <p:nvSpPr>
          <p:cNvPr id="281758" name="Text Box 158"/>
          <p:cNvSpPr txBox="1"/>
          <p:nvPr/>
        </p:nvSpPr>
        <p:spPr>
          <a:xfrm>
            <a:off x="8286750" y="3497263"/>
            <a:ext cx="558800" cy="1020762"/>
          </a:xfrm>
          <a:prstGeom prst="rect">
            <a:avLst/>
          </a:prstGeom>
          <a:solidFill>
            <a:srgbClr val="FFFFCC"/>
          </a:solidFill>
          <a:ln w="9525" cap="flat" cmpd="sng">
            <a:solidFill>
              <a:srgbClr val="996600"/>
            </a:solidFill>
            <a:prstDash val="solid"/>
            <a:miter/>
            <a:headEnd type="none" w="med" len="med"/>
            <a:tailEnd type="none" w="med" len="med"/>
          </a:ln>
        </p:spPr>
        <p:txBody>
          <a:bodyPr vert="eaVert"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33CC"/>
                </a:solidFill>
              </a:rPr>
              <a:t>译码器</a:t>
            </a:r>
          </a:p>
        </p:txBody>
      </p:sp>
      <p:sp>
        <p:nvSpPr>
          <p:cNvPr id="281759" name="Text Box 159"/>
          <p:cNvSpPr txBox="1"/>
          <p:nvPr/>
        </p:nvSpPr>
        <p:spPr>
          <a:xfrm>
            <a:off x="973138" y="5311775"/>
            <a:ext cx="558800" cy="1020763"/>
          </a:xfrm>
          <a:prstGeom prst="rect">
            <a:avLst/>
          </a:prstGeom>
          <a:solidFill>
            <a:srgbClr val="FFFFCC"/>
          </a:solidFill>
          <a:ln w="9525" cap="flat" cmpd="sng">
            <a:solidFill>
              <a:srgbClr val="996600"/>
            </a:solidFill>
            <a:prstDash val="solid"/>
            <a:miter/>
            <a:headEnd type="none" w="med" len="med"/>
            <a:tailEnd type="none" w="med" len="med"/>
          </a:ln>
        </p:spPr>
        <p:txBody>
          <a:bodyPr vert="eaVert"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rPr>
              <a:t>编码器</a:t>
            </a:r>
          </a:p>
        </p:txBody>
      </p:sp>
      <p:grpSp>
        <p:nvGrpSpPr>
          <p:cNvPr id="281760" name="Group 160"/>
          <p:cNvGrpSpPr/>
          <p:nvPr/>
        </p:nvGrpSpPr>
        <p:grpSpPr>
          <a:xfrm>
            <a:off x="4243388" y="5719763"/>
            <a:ext cx="3749675" cy="90487"/>
            <a:chOff x="2631" y="3638"/>
            <a:chExt cx="2362" cy="57"/>
          </a:xfrm>
        </p:grpSpPr>
        <p:sp>
          <p:nvSpPr>
            <p:cNvPr id="143398" name="Oval 161"/>
            <p:cNvSpPr/>
            <p:nvPr/>
          </p:nvSpPr>
          <p:spPr>
            <a:xfrm>
              <a:off x="2631" y="3638"/>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99" name="Oval 162"/>
            <p:cNvSpPr/>
            <p:nvPr/>
          </p:nvSpPr>
          <p:spPr>
            <a:xfrm>
              <a:off x="2869" y="3639"/>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00" name="Oval 163"/>
            <p:cNvSpPr/>
            <p:nvPr/>
          </p:nvSpPr>
          <p:spPr>
            <a:xfrm>
              <a:off x="4667" y="3639"/>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01" name="Oval 164"/>
            <p:cNvSpPr/>
            <p:nvPr/>
          </p:nvSpPr>
          <p:spPr>
            <a:xfrm>
              <a:off x="4937" y="3639"/>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02" name="Oval 165"/>
            <p:cNvSpPr/>
            <p:nvPr/>
          </p:nvSpPr>
          <p:spPr>
            <a:xfrm>
              <a:off x="3586" y="3639"/>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403" name="Oval 166"/>
            <p:cNvSpPr/>
            <p:nvPr/>
          </p:nvSpPr>
          <p:spPr>
            <a:xfrm>
              <a:off x="3856" y="3638"/>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281767" name="Group 167"/>
          <p:cNvGrpSpPr/>
          <p:nvPr/>
        </p:nvGrpSpPr>
        <p:grpSpPr>
          <a:xfrm>
            <a:off x="1974850" y="5967413"/>
            <a:ext cx="6021388" cy="93662"/>
            <a:chOff x="1202" y="3794"/>
            <a:chExt cx="3793" cy="59"/>
          </a:xfrm>
        </p:grpSpPr>
        <p:sp>
          <p:nvSpPr>
            <p:cNvPr id="143392" name="Oval 168"/>
            <p:cNvSpPr/>
            <p:nvPr/>
          </p:nvSpPr>
          <p:spPr>
            <a:xfrm>
              <a:off x="3345" y="3797"/>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93" name="Oval 169"/>
            <p:cNvSpPr/>
            <p:nvPr/>
          </p:nvSpPr>
          <p:spPr>
            <a:xfrm>
              <a:off x="2630" y="3794"/>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94" name="Oval 170"/>
            <p:cNvSpPr/>
            <p:nvPr/>
          </p:nvSpPr>
          <p:spPr>
            <a:xfrm>
              <a:off x="1915" y="3796"/>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95" name="Oval 171"/>
            <p:cNvSpPr/>
            <p:nvPr/>
          </p:nvSpPr>
          <p:spPr>
            <a:xfrm>
              <a:off x="1202" y="3796"/>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96" name="Oval 172"/>
            <p:cNvSpPr/>
            <p:nvPr/>
          </p:nvSpPr>
          <p:spPr>
            <a:xfrm>
              <a:off x="4939" y="3794"/>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97" name="Oval 173"/>
            <p:cNvSpPr/>
            <p:nvPr/>
          </p:nvSpPr>
          <p:spPr>
            <a:xfrm>
              <a:off x="4126" y="3795"/>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281774" name="Group 174"/>
          <p:cNvGrpSpPr/>
          <p:nvPr/>
        </p:nvGrpSpPr>
        <p:grpSpPr>
          <a:xfrm>
            <a:off x="4621213" y="6219825"/>
            <a:ext cx="3371850" cy="92075"/>
            <a:chOff x="2869" y="3953"/>
            <a:chExt cx="2124" cy="58"/>
          </a:xfrm>
        </p:grpSpPr>
        <p:sp>
          <p:nvSpPr>
            <p:cNvPr id="143387" name="Oval 175"/>
            <p:cNvSpPr/>
            <p:nvPr/>
          </p:nvSpPr>
          <p:spPr>
            <a:xfrm>
              <a:off x="2869" y="3953"/>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88" name="Oval 176"/>
            <p:cNvSpPr/>
            <p:nvPr/>
          </p:nvSpPr>
          <p:spPr>
            <a:xfrm>
              <a:off x="4667" y="3954"/>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89" name="Oval 177"/>
            <p:cNvSpPr/>
            <p:nvPr/>
          </p:nvSpPr>
          <p:spPr>
            <a:xfrm>
              <a:off x="4937" y="3954"/>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90" name="Oval 178"/>
            <p:cNvSpPr/>
            <p:nvPr/>
          </p:nvSpPr>
          <p:spPr>
            <a:xfrm>
              <a:off x="4395" y="3955"/>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91" name="Oval 179"/>
            <p:cNvSpPr/>
            <p:nvPr/>
          </p:nvSpPr>
          <p:spPr>
            <a:xfrm>
              <a:off x="3856" y="3955"/>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281780" name="Group 180"/>
          <p:cNvGrpSpPr/>
          <p:nvPr/>
        </p:nvGrpSpPr>
        <p:grpSpPr>
          <a:xfrm>
            <a:off x="2730500" y="5468938"/>
            <a:ext cx="5262563" cy="92075"/>
            <a:chOff x="1678" y="3480"/>
            <a:chExt cx="3315" cy="58"/>
          </a:xfrm>
        </p:grpSpPr>
        <p:sp>
          <p:nvSpPr>
            <p:cNvPr id="143379" name="Oval 181"/>
            <p:cNvSpPr/>
            <p:nvPr/>
          </p:nvSpPr>
          <p:spPr>
            <a:xfrm>
              <a:off x="3109" y="3480"/>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80" name="Oval 182"/>
            <p:cNvSpPr/>
            <p:nvPr/>
          </p:nvSpPr>
          <p:spPr>
            <a:xfrm>
              <a:off x="3347" y="3481"/>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81" name="Oval 183"/>
            <p:cNvSpPr/>
            <p:nvPr/>
          </p:nvSpPr>
          <p:spPr>
            <a:xfrm>
              <a:off x="2154" y="3480"/>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82" name="Oval 184"/>
            <p:cNvSpPr/>
            <p:nvPr/>
          </p:nvSpPr>
          <p:spPr>
            <a:xfrm>
              <a:off x="2392" y="3481"/>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83" name="Oval 185"/>
            <p:cNvSpPr/>
            <p:nvPr/>
          </p:nvSpPr>
          <p:spPr>
            <a:xfrm>
              <a:off x="1678" y="3480"/>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84" name="Oval 186"/>
            <p:cNvSpPr/>
            <p:nvPr/>
          </p:nvSpPr>
          <p:spPr>
            <a:xfrm>
              <a:off x="1916" y="3481"/>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85" name="Oval 187"/>
            <p:cNvSpPr/>
            <p:nvPr/>
          </p:nvSpPr>
          <p:spPr>
            <a:xfrm>
              <a:off x="4667" y="3482"/>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3386" name="Oval 188"/>
            <p:cNvSpPr/>
            <p:nvPr/>
          </p:nvSpPr>
          <p:spPr>
            <a:xfrm>
              <a:off x="4937" y="3482"/>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1602">
                                            <p:txEl>
                                              <p:pRg st="0" end="0"/>
                                            </p:txEl>
                                          </p:spTgt>
                                        </p:tgtEl>
                                        <p:attrNameLst>
                                          <p:attrName>style.visibility</p:attrName>
                                        </p:attrNameLst>
                                      </p:cBhvr>
                                      <p:to>
                                        <p:strVal val="visible"/>
                                      </p:to>
                                    </p:set>
                                    <p:animEffect transition="in" filter="wipe(left)">
                                      <p:cBhvr>
                                        <p:cTn id="7" dur="500"/>
                                        <p:tgtEl>
                                          <p:spTgt spid="2816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1603">
                                            <p:txEl>
                                              <p:pRg st="0" end="0"/>
                                            </p:txEl>
                                          </p:spTgt>
                                        </p:tgtEl>
                                        <p:attrNameLst>
                                          <p:attrName>style.visibility</p:attrName>
                                        </p:attrNameLst>
                                      </p:cBhvr>
                                      <p:to>
                                        <p:strVal val="visible"/>
                                      </p:to>
                                    </p:set>
                                    <p:animEffect transition="in" filter="wipe(left)">
                                      <p:cBhvr>
                                        <p:cTn id="12" dur="500"/>
                                        <p:tgtEl>
                                          <p:spTgt spid="2816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1605">
                                            <p:txEl>
                                              <p:pRg st="0" end="0"/>
                                            </p:txEl>
                                          </p:spTgt>
                                        </p:tgtEl>
                                        <p:attrNameLst>
                                          <p:attrName>style.visibility</p:attrName>
                                        </p:attrNameLst>
                                      </p:cBhvr>
                                      <p:to>
                                        <p:strVal val="visible"/>
                                      </p:to>
                                    </p:set>
                                    <p:animEffect transition="in" filter="wipe(left)">
                                      <p:cBhvr>
                                        <p:cTn id="17" dur="500"/>
                                        <p:tgtEl>
                                          <p:spTgt spid="28160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1604">
                                            <p:txEl>
                                              <p:pRg st="0" end="0"/>
                                            </p:txEl>
                                          </p:spTgt>
                                        </p:tgtEl>
                                        <p:attrNameLst>
                                          <p:attrName>style.visibility</p:attrName>
                                        </p:attrNameLst>
                                      </p:cBhvr>
                                      <p:to>
                                        <p:strVal val="visible"/>
                                      </p:to>
                                    </p:set>
                                    <p:animEffect transition="in" filter="wipe(left)">
                                      <p:cBhvr>
                                        <p:cTn id="22" dur="500"/>
                                        <p:tgtEl>
                                          <p:spTgt spid="28160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1606"/>
                                        </p:tgtEl>
                                        <p:attrNameLst>
                                          <p:attrName>style.visibility</p:attrName>
                                        </p:attrNameLst>
                                      </p:cBhvr>
                                      <p:to>
                                        <p:strVal val="visible"/>
                                      </p:to>
                                    </p:set>
                                    <p:animEffect transition="in" filter="wipe(left)">
                                      <p:cBhvr>
                                        <p:cTn id="27" dur="500"/>
                                        <p:tgtEl>
                                          <p:spTgt spid="28160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1607"/>
                                        </p:tgtEl>
                                        <p:attrNameLst>
                                          <p:attrName>style.visibility</p:attrName>
                                        </p:attrNameLst>
                                      </p:cBhvr>
                                      <p:to>
                                        <p:strVal val="visible"/>
                                      </p:to>
                                    </p:set>
                                    <p:animEffect transition="in" filter="wipe(left)">
                                      <p:cBhvr>
                                        <p:cTn id="32" dur="500"/>
                                        <p:tgtEl>
                                          <p:spTgt spid="2816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1608"/>
                                        </p:tgtEl>
                                        <p:attrNameLst>
                                          <p:attrName>style.visibility</p:attrName>
                                        </p:attrNameLst>
                                      </p:cBhvr>
                                      <p:to>
                                        <p:strVal val="visible"/>
                                      </p:to>
                                    </p:set>
                                    <p:animEffect transition="in" filter="wipe(left)">
                                      <p:cBhvr>
                                        <p:cTn id="37" dur="500"/>
                                        <p:tgtEl>
                                          <p:spTgt spid="28160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1609"/>
                                        </p:tgtEl>
                                        <p:attrNameLst>
                                          <p:attrName>style.visibility</p:attrName>
                                        </p:attrNameLst>
                                      </p:cBhvr>
                                      <p:to>
                                        <p:strVal val="visible"/>
                                      </p:to>
                                    </p:set>
                                    <p:animEffect transition="in" filter="wipe(left)">
                                      <p:cBhvr>
                                        <p:cTn id="42" dur="500"/>
                                        <p:tgtEl>
                                          <p:spTgt spid="28160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1610"/>
                                        </p:tgtEl>
                                        <p:attrNameLst>
                                          <p:attrName>style.visibility</p:attrName>
                                        </p:attrNameLst>
                                      </p:cBhvr>
                                      <p:to>
                                        <p:strVal val="visible"/>
                                      </p:to>
                                    </p:set>
                                    <p:animEffect transition="in" filter="wipe(left)">
                                      <p:cBhvr>
                                        <p:cTn id="47" dur="500"/>
                                        <p:tgtEl>
                                          <p:spTgt spid="2816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81611"/>
                                        </p:tgtEl>
                                        <p:attrNameLst>
                                          <p:attrName>style.visibility</p:attrName>
                                        </p:attrNameLst>
                                      </p:cBhvr>
                                      <p:to>
                                        <p:strVal val="visible"/>
                                      </p:to>
                                    </p:set>
                                    <p:animEffect transition="in" filter="wipe(left)">
                                      <p:cBhvr>
                                        <p:cTn id="52" dur="500"/>
                                        <p:tgtEl>
                                          <p:spTgt spid="281611"/>
                                        </p:tgtEl>
                                      </p:cBhvr>
                                    </p:animEffect>
                                  </p:childTnLst>
                                </p:cTn>
                              </p:par>
                            </p:childTnLst>
                          </p:cTn>
                        </p:par>
                        <p:par>
                          <p:cTn id="53" fill="hold">
                            <p:stCondLst>
                              <p:cond delay="500"/>
                            </p:stCondLst>
                            <p:childTnLst>
                              <p:par>
                                <p:cTn id="54" presetID="22" presetClass="entr" presetSubtype="1" fill="hold" grpId="0" nodeType="afterEffect">
                                  <p:stCondLst>
                                    <p:cond delay="1000"/>
                                  </p:stCondLst>
                                  <p:iterate type="wd">
                                    <p:tmPct val="100000"/>
                                  </p:iterate>
                                  <p:childTnLst>
                                    <p:set>
                                      <p:cBhvr>
                                        <p:cTn id="55" dur="1" fill="hold">
                                          <p:stCondLst>
                                            <p:cond delay="0"/>
                                          </p:stCondLst>
                                        </p:cTn>
                                        <p:tgtEl>
                                          <p:spTgt spid="281759"/>
                                        </p:tgtEl>
                                        <p:attrNameLst>
                                          <p:attrName>style.visibility</p:attrName>
                                        </p:attrNameLst>
                                      </p:cBhvr>
                                      <p:to>
                                        <p:strVal val="visible"/>
                                      </p:to>
                                    </p:set>
                                    <p:animEffect transition="in" filter="wipe(up)">
                                      <p:cBhvr>
                                        <p:cTn id="56" dur="300"/>
                                        <p:tgtEl>
                                          <p:spTgt spid="281759"/>
                                        </p:tgtEl>
                                      </p:cBhvr>
                                    </p:animEffect>
                                  </p:childTnLst>
                                </p:cTn>
                              </p:par>
                            </p:childTnLst>
                          </p:cTn>
                        </p:par>
                        <p:par>
                          <p:cTn id="57" fill="hold">
                            <p:stCondLst>
                              <p:cond delay="2400"/>
                            </p:stCondLst>
                            <p:childTnLst>
                              <p:par>
                                <p:cTn id="58" presetID="22" presetClass="entr" presetSubtype="1" fill="hold" grpId="0" nodeType="afterEffect">
                                  <p:stCondLst>
                                    <p:cond delay="1000"/>
                                  </p:stCondLst>
                                  <p:iterate type="wd">
                                    <p:tmPct val="100000"/>
                                  </p:iterate>
                                  <p:childTnLst>
                                    <p:set>
                                      <p:cBhvr>
                                        <p:cTn id="59" dur="1" fill="hold">
                                          <p:stCondLst>
                                            <p:cond delay="0"/>
                                          </p:stCondLst>
                                        </p:cTn>
                                        <p:tgtEl>
                                          <p:spTgt spid="281758"/>
                                        </p:tgtEl>
                                        <p:attrNameLst>
                                          <p:attrName>style.visibility</p:attrName>
                                        </p:attrNameLst>
                                      </p:cBhvr>
                                      <p:to>
                                        <p:strVal val="visible"/>
                                      </p:to>
                                    </p:set>
                                    <p:animEffect transition="in" filter="wipe(up)">
                                      <p:cBhvr>
                                        <p:cTn id="60" dur="300"/>
                                        <p:tgtEl>
                                          <p:spTgt spid="28175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81780"/>
                                        </p:tgtEl>
                                        <p:attrNameLst>
                                          <p:attrName>style.visibility</p:attrName>
                                        </p:attrNameLst>
                                      </p:cBhvr>
                                      <p:to>
                                        <p:strVal val="visible"/>
                                      </p:to>
                                    </p:set>
                                    <p:anim calcmode="lin" valueType="num">
                                      <p:cBhvr additive="base">
                                        <p:cTn id="65" dur="500" fill="hold"/>
                                        <p:tgtEl>
                                          <p:spTgt spid="281780"/>
                                        </p:tgtEl>
                                        <p:attrNameLst>
                                          <p:attrName>ppt_x</p:attrName>
                                        </p:attrNameLst>
                                      </p:cBhvr>
                                      <p:tavLst>
                                        <p:tav tm="0">
                                          <p:val>
                                            <p:strVal val="#ppt_x"/>
                                          </p:val>
                                        </p:tav>
                                        <p:tav tm="100000">
                                          <p:val>
                                            <p:strVal val="#ppt_x"/>
                                          </p:val>
                                        </p:tav>
                                      </p:tavLst>
                                    </p:anim>
                                    <p:anim calcmode="lin" valueType="num">
                                      <p:cBhvr additive="base">
                                        <p:cTn id="66" dur="500" fill="hold"/>
                                        <p:tgtEl>
                                          <p:spTgt spid="28178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81760"/>
                                        </p:tgtEl>
                                        <p:attrNameLst>
                                          <p:attrName>style.visibility</p:attrName>
                                        </p:attrNameLst>
                                      </p:cBhvr>
                                      <p:to>
                                        <p:strVal val="visible"/>
                                      </p:to>
                                    </p:set>
                                    <p:anim calcmode="lin" valueType="num">
                                      <p:cBhvr additive="base">
                                        <p:cTn id="71" dur="500" fill="hold"/>
                                        <p:tgtEl>
                                          <p:spTgt spid="281760"/>
                                        </p:tgtEl>
                                        <p:attrNameLst>
                                          <p:attrName>ppt_x</p:attrName>
                                        </p:attrNameLst>
                                      </p:cBhvr>
                                      <p:tavLst>
                                        <p:tav tm="0">
                                          <p:val>
                                            <p:strVal val="#ppt_x"/>
                                          </p:val>
                                        </p:tav>
                                        <p:tav tm="100000">
                                          <p:val>
                                            <p:strVal val="#ppt_x"/>
                                          </p:val>
                                        </p:tav>
                                      </p:tavLst>
                                    </p:anim>
                                    <p:anim calcmode="lin" valueType="num">
                                      <p:cBhvr additive="base">
                                        <p:cTn id="72" dur="500" fill="hold"/>
                                        <p:tgtEl>
                                          <p:spTgt spid="28176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81767"/>
                                        </p:tgtEl>
                                        <p:attrNameLst>
                                          <p:attrName>style.visibility</p:attrName>
                                        </p:attrNameLst>
                                      </p:cBhvr>
                                      <p:to>
                                        <p:strVal val="visible"/>
                                      </p:to>
                                    </p:set>
                                    <p:anim calcmode="lin" valueType="num">
                                      <p:cBhvr additive="base">
                                        <p:cTn id="77" dur="500" fill="hold"/>
                                        <p:tgtEl>
                                          <p:spTgt spid="281767"/>
                                        </p:tgtEl>
                                        <p:attrNameLst>
                                          <p:attrName>ppt_x</p:attrName>
                                        </p:attrNameLst>
                                      </p:cBhvr>
                                      <p:tavLst>
                                        <p:tav tm="0">
                                          <p:val>
                                            <p:strVal val="#ppt_x"/>
                                          </p:val>
                                        </p:tav>
                                        <p:tav tm="100000">
                                          <p:val>
                                            <p:strVal val="#ppt_x"/>
                                          </p:val>
                                        </p:tav>
                                      </p:tavLst>
                                    </p:anim>
                                    <p:anim calcmode="lin" valueType="num">
                                      <p:cBhvr additive="base">
                                        <p:cTn id="78" dur="500" fill="hold"/>
                                        <p:tgtEl>
                                          <p:spTgt spid="28176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81774"/>
                                        </p:tgtEl>
                                        <p:attrNameLst>
                                          <p:attrName>style.visibility</p:attrName>
                                        </p:attrNameLst>
                                      </p:cBhvr>
                                      <p:to>
                                        <p:strVal val="visible"/>
                                      </p:to>
                                    </p:set>
                                    <p:anim calcmode="lin" valueType="num">
                                      <p:cBhvr additive="base">
                                        <p:cTn id="83" dur="500" fill="hold"/>
                                        <p:tgtEl>
                                          <p:spTgt spid="281774"/>
                                        </p:tgtEl>
                                        <p:attrNameLst>
                                          <p:attrName>ppt_x</p:attrName>
                                        </p:attrNameLst>
                                      </p:cBhvr>
                                      <p:tavLst>
                                        <p:tav tm="0">
                                          <p:val>
                                            <p:strVal val="#ppt_x"/>
                                          </p:val>
                                        </p:tav>
                                        <p:tav tm="100000">
                                          <p:val>
                                            <p:strVal val="#ppt_x"/>
                                          </p:val>
                                        </p:tav>
                                      </p:tavLst>
                                    </p:anim>
                                    <p:anim calcmode="lin" valueType="num">
                                      <p:cBhvr additive="base">
                                        <p:cTn id="84" dur="500" fill="hold"/>
                                        <p:tgtEl>
                                          <p:spTgt spid="281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build="p"/>
      <p:bldP spid="281603" grpId="0" build="p"/>
      <p:bldP spid="281604" grpId="0" build="p"/>
      <p:bldP spid="281605" grpId="0" build="p"/>
      <p:bldP spid="281607" grpId="0"/>
      <p:bldP spid="281608" grpId="0"/>
      <p:bldP spid="281609" grpId="0"/>
      <p:bldP spid="281610" grpId="0"/>
      <p:bldP spid="281758" grpId="0" animBg="1"/>
      <p:bldP spid="28175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129</a:t>
            </a:fld>
            <a:r>
              <a:rPr lang="zh-CN" altLang="en-US" sz="1400" dirty="0"/>
              <a:t>）</a:t>
            </a:r>
          </a:p>
        </p:txBody>
      </p:sp>
      <p:sp>
        <p:nvSpPr>
          <p:cNvPr id="282626" name="Text Box 2"/>
          <p:cNvSpPr txBox="1"/>
          <p:nvPr/>
        </p:nvSpPr>
        <p:spPr>
          <a:xfrm>
            <a:off x="376238" y="552450"/>
            <a:ext cx="39274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0033CC"/>
                </a:solidFill>
              </a:rPr>
              <a:t>二、</a:t>
            </a:r>
            <a:r>
              <a:rPr lang="en-US" altLang="zh-CN" sz="2800" b="1" dirty="0">
                <a:solidFill>
                  <a:srgbClr val="0033CC"/>
                </a:solidFill>
              </a:rPr>
              <a:t>ROM </a:t>
            </a:r>
            <a:r>
              <a:rPr lang="zh-CN" altLang="en-US" sz="2800" b="1" dirty="0">
                <a:solidFill>
                  <a:srgbClr val="0033CC"/>
                </a:solidFill>
              </a:rPr>
              <a:t>容量扩展</a:t>
            </a:r>
          </a:p>
        </p:txBody>
      </p:sp>
      <p:sp>
        <p:nvSpPr>
          <p:cNvPr id="282627" name="Rectangle 3"/>
          <p:cNvSpPr/>
          <p:nvPr/>
        </p:nvSpPr>
        <p:spPr>
          <a:xfrm>
            <a:off x="360363" y="1106488"/>
            <a:ext cx="278606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1. </a:t>
            </a:r>
            <a:r>
              <a:rPr lang="zh-CN" altLang="en-US" sz="2800" b="1" dirty="0"/>
              <a:t>存储容量</a:t>
            </a:r>
          </a:p>
        </p:txBody>
      </p:sp>
      <p:sp>
        <p:nvSpPr>
          <p:cNvPr id="282628" name="Rectangle 4"/>
          <p:cNvSpPr/>
          <p:nvPr/>
        </p:nvSpPr>
        <p:spPr>
          <a:xfrm>
            <a:off x="2416175" y="1096963"/>
            <a:ext cx="6840538"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latin typeface="宋体" panose="02010600030101010101" pitchFamily="2" charset="-122"/>
              </a:rPr>
              <a:t>存储器存储数据的能力，为存储器含存储单元</a:t>
            </a:r>
          </a:p>
          <a:p>
            <a:pPr marL="0" lvl="0" indent="0" eaLnBrk="1" hangingPunct="1">
              <a:spcBef>
                <a:spcPct val="0"/>
              </a:spcBef>
              <a:buNone/>
            </a:pPr>
            <a:r>
              <a:rPr lang="zh-CN" altLang="en-US" sz="2400" b="1" dirty="0">
                <a:solidFill>
                  <a:srgbClr val="0033CC"/>
                </a:solidFill>
                <a:latin typeface="宋体" panose="02010600030101010101" pitchFamily="2" charset="-122"/>
              </a:rPr>
              <a:t>的总位数。</a:t>
            </a:r>
          </a:p>
        </p:txBody>
      </p:sp>
      <p:sp>
        <p:nvSpPr>
          <p:cNvPr id="282629" name="Rectangle 5"/>
          <p:cNvSpPr/>
          <p:nvPr/>
        </p:nvSpPr>
        <p:spPr>
          <a:xfrm>
            <a:off x="579438" y="1965325"/>
            <a:ext cx="44735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0066"/>
                </a:solidFill>
                <a:latin typeface="宋体" panose="02010600030101010101" pitchFamily="2" charset="-122"/>
              </a:rPr>
              <a:t>存储容量 </a:t>
            </a:r>
            <a:r>
              <a:rPr lang="en-US" altLang="zh-CN" sz="2800" b="1" dirty="0">
                <a:solidFill>
                  <a:srgbClr val="FF0066"/>
                </a:solidFill>
                <a:latin typeface="宋体" panose="02010600030101010101" pitchFamily="2" charset="-122"/>
              </a:rPr>
              <a:t>= </a:t>
            </a:r>
            <a:r>
              <a:rPr lang="zh-CN" altLang="en-US" sz="2800" b="1" dirty="0">
                <a:solidFill>
                  <a:srgbClr val="FF0066"/>
                </a:solidFill>
                <a:latin typeface="宋体" panose="02010600030101010101" pitchFamily="2" charset="-122"/>
              </a:rPr>
              <a:t>字数</a:t>
            </a:r>
            <a:r>
              <a:rPr lang="zh-CN" altLang="en-US" sz="2800" b="1" dirty="0">
                <a:solidFill>
                  <a:srgbClr val="FF0066"/>
                </a:solidFill>
                <a:latin typeface="宋体" panose="02010600030101010101" pitchFamily="2" charset="-122"/>
                <a:sym typeface="Symbol" panose="05050102010706020507" pitchFamily="18" charset="2"/>
              </a:rPr>
              <a:t></a:t>
            </a:r>
            <a:r>
              <a:rPr lang="zh-CN" altLang="en-US" sz="2800" b="1" dirty="0">
                <a:solidFill>
                  <a:srgbClr val="FF0066"/>
                </a:solidFill>
                <a:latin typeface="宋体" panose="02010600030101010101" pitchFamily="2" charset="-122"/>
              </a:rPr>
              <a:t> </a:t>
            </a:r>
            <a:r>
              <a:rPr lang="zh-CN" altLang="en-US" sz="2800" b="1" dirty="0">
                <a:solidFill>
                  <a:srgbClr val="FF0066"/>
                </a:solidFill>
                <a:latin typeface="宋体" panose="02010600030101010101" pitchFamily="2" charset="-122"/>
                <a:sym typeface="Symbol" panose="05050102010706020507" pitchFamily="18" charset="2"/>
              </a:rPr>
              <a:t>位数</a:t>
            </a:r>
          </a:p>
        </p:txBody>
      </p:sp>
      <p:sp>
        <p:nvSpPr>
          <p:cNvPr id="282630" name="Rectangle 6"/>
          <p:cNvSpPr/>
          <p:nvPr/>
        </p:nvSpPr>
        <p:spPr>
          <a:xfrm>
            <a:off x="4970463" y="2016125"/>
            <a:ext cx="214471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sym typeface="Symbol" panose="05050102010706020507" pitchFamily="18" charset="2"/>
              </a:rPr>
              <a:t>字 </a:t>
            </a:r>
            <a:r>
              <a:rPr lang="en-US" altLang="zh-CN" sz="2400" b="1" dirty="0">
                <a:solidFill>
                  <a:srgbClr val="0033CC"/>
                </a:solidFill>
                <a:sym typeface="Symbol" panose="05050102010706020507" pitchFamily="18" charset="2"/>
              </a:rPr>
              <a:t>— word</a:t>
            </a:r>
          </a:p>
        </p:txBody>
      </p:sp>
      <p:sp>
        <p:nvSpPr>
          <p:cNvPr id="282631" name="Rectangle 7"/>
          <p:cNvSpPr/>
          <p:nvPr/>
        </p:nvSpPr>
        <p:spPr>
          <a:xfrm>
            <a:off x="6813550" y="2016125"/>
            <a:ext cx="17113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sym typeface="Symbol" panose="05050102010706020507" pitchFamily="18" charset="2"/>
              </a:rPr>
              <a:t>位 </a:t>
            </a:r>
            <a:r>
              <a:rPr lang="en-US" altLang="zh-CN" sz="2400" b="1" dirty="0">
                <a:solidFill>
                  <a:srgbClr val="0033CC"/>
                </a:solidFill>
                <a:sym typeface="Symbol" panose="05050102010706020507" pitchFamily="18" charset="2"/>
              </a:rPr>
              <a:t>— bit</a:t>
            </a:r>
          </a:p>
        </p:txBody>
      </p:sp>
      <p:sp>
        <p:nvSpPr>
          <p:cNvPr id="282632" name="Rectangle 8"/>
          <p:cNvSpPr/>
          <p:nvPr/>
        </p:nvSpPr>
        <p:spPr>
          <a:xfrm>
            <a:off x="561975" y="2495550"/>
            <a:ext cx="765333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sym typeface="Symbol" panose="05050102010706020507" pitchFamily="18" charset="2"/>
              </a:rPr>
              <a:t>1k  </a:t>
            </a:r>
            <a:r>
              <a:rPr lang="en-US" altLang="zh-CN" sz="2400" b="1" dirty="0">
                <a:solidFill>
                  <a:srgbClr val="0033CC"/>
                </a:solidFill>
              </a:rPr>
              <a:t>1</a:t>
            </a:r>
            <a:r>
              <a:rPr lang="en-US" altLang="zh-CN" sz="2400" b="1" dirty="0">
                <a:solidFill>
                  <a:srgbClr val="0033CC"/>
                </a:solidFill>
                <a:sym typeface="Symbol" panose="05050102010706020507" pitchFamily="18" charset="2"/>
              </a:rPr>
              <a:t> :</a:t>
            </a:r>
            <a:r>
              <a:rPr lang="en-US" altLang="zh-CN" sz="2400" b="1" dirty="0">
                <a:solidFill>
                  <a:srgbClr val="FF0066"/>
                </a:solidFill>
                <a:sym typeface="Symbol" panose="05050102010706020507" pitchFamily="18" charset="2"/>
              </a:rPr>
              <a:t> </a:t>
            </a:r>
            <a:r>
              <a:rPr lang="en-US" altLang="zh-CN" sz="2400" b="1" dirty="0">
                <a:sym typeface="Symbol" panose="05050102010706020507" pitchFamily="18" charset="2"/>
              </a:rPr>
              <a:t> 1024 </a:t>
            </a:r>
            <a:r>
              <a:rPr lang="zh-CN" altLang="en-US" sz="2400" b="1" dirty="0">
                <a:sym typeface="Symbol" panose="05050102010706020507" pitchFamily="18" charset="2"/>
              </a:rPr>
              <a:t>个字      每个字 </a:t>
            </a:r>
            <a:r>
              <a:rPr lang="en-US" altLang="zh-CN" sz="2400" b="1" dirty="0">
                <a:sym typeface="Symbol" panose="05050102010706020507" pitchFamily="18" charset="2"/>
              </a:rPr>
              <a:t>1 </a:t>
            </a:r>
            <a:r>
              <a:rPr lang="zh-CN" altLang="en-US" sz="2400" b="1" dirty="0">
                <a:sym typeface="Symbol" panose="05050102010706020507" pitchFamily="18" charset="2"/>
              </a:rPr>
              <a:t>位    存储容量</a:t>
            </a:r>
            <a:r>
              <a:rPr lang="zh-CN" altLang="en-US" sz="2400" b="1" dirty="0">
                <a:solidFill>
                  <a:srgbClr val="0033CC"/>
                </a:solidFill>
                <a:sym typeface="Symbol" panose="05050102010706020507" pitchFamily="18" charset="2"/>
              </a:rPr>
              <a:t> </a:t>
            </a:r>
            <a:r>
              <a:rPr lang="en-US" altLang="zh-CN" sz="2400" b="1" dirty="0">
                <a:solidFill>
                  <a:srgbClr val="FF0066"/>
                </a:solidFill>
                <a:sym typeface="Symbol" panose="05050102010706020507" pitchFamily="18" charset="2"/>
              </a:rPr>
              <a:t>1 k</a:t>
            </a:r>
          </a:p>
        </p:txBody>
      </p:sp>
      <p:sp>
        <p:nvSpPr>
          <p:cNvPr id="282633" name="Rectangle 9"/>
          <p:cNvSpPr/>
          <p:nvPr/>
        </p:nvSpPr>
        <p:spPr>
          <a:xfrm>
            <a:off x="561975" y="3019425"/>
            <a:ext cx="83867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sym typeface="Symbol" panose="05050102010706020507" pitchFamily="18" charset="2"/>
              </a:rPr>
              <a:t>1k  </a:t>
            </a:r>
            <a:r>
              <a:rPr lang="en-US" altLang="zh-CN" sz="2400" b="1" dirty="0">
                <a:solidFill>
                  <a:srgbClr val="0033CC"/>
                </a:solidFill>
              </a:rPr>
              <a:t>4</a:t>
            </a:r>
            <a:r>
              <a:rPr lang="en-US" altLang="zh-CN" sz="2400" b="1" dirty="0">
                <a:solidFill>
                  <a:srgbClr val="0033CC"/>
                </a:solidFill>
                <a:sym typeface="Symbol" panose="05050102010706020507" pitchFamily="18" charset="2"/>
              </a:rPr>
              <a:t> :</a:t>
            </a:r>
            <a:r>
              <a:rPr lang="en-US" altLang="zh-CN" sz="2400" b="1" dirty="0">
                <a:sym typeface="Symbol" panose="05050102010706020507" pitchFamily="18" charset="2"/>
              </a:rPr>
              <a:t>  1024 </a:t>
            </a:r>
            <a:r>
              <a:rPr lang="zh-CN" altLang="en-US" sz="2400" b="1" dirty="0">
                <a:sym typeface="Symbol" panose="05050102010706020507" pitchFamily="18" charset="2"/>
              </a:rPr>
              <a:t>个字      每个字 </a:t>
            </a:r>
            <a:r>
              <a:rPr lang="en-US" altLang="zh-CN" sz="2400" b="1" dirty="0">
                <a:sym typeface="Symbol" panose="05050102010706020507" pitchFamily="18" charset="2"/>
              </a:rPr>
              <a:t>4 </a:t>
            </a:r>
            <a:r>
              <a:rPr lang="zh-CN" altLang="en-US" sz="2400" b="1" dirty="0">
                <a:sym typeface="Symbol" panose="05050102010706020507" pitchFamily="18" charset="2"/>
              </a:rPr>
              <a:t>位    存储容量 </a:t>
            </a:r>
            <a:r>
              <a:rPr lang="en-US" altLang="zh-CN" sz="2400" b="1" dirty="0">
                <a:solidFill>
                  <a:srgbClr val="FF0066"/>
                </a:solidFill>
                <a:sym typeface="Symbol" panose="05050102010706020507" pitchFamily="18" charset="2"/>
              </a:rPr>
              <a:t>4 k</a:t>
            </a:r>
          </a:p>
        </p:txBody>
      </p:sp>
      <p:sp>
        <p:nvSpPr>
          <p:cNvPr id="282634" name="Rectangle 10"/>
          <p:cNvSpPr/>
          <p:nvPr/>
        </p:nvSpPr>
        <p:spPr>
          <a:xfrm>
            <a:off x="561975" y="3543300"/>
            <a:ext cx="83613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sym typeface="Symbol" panose="05050102010706020507" pitchFamily="18" charset="2"/>
              </a:rPr>
              <a:t>256  </a:t>
            </a:r>
            <a:r>
              <a:rPr lang="en-US" altLang="zh-CN" sz="2400" b="1" dirty="0">
                <a:solidFill>
                  <a:srgbClr val="0033CC"/>
                </a:solidFill>
              </a:rPr>
              <a:t>8</a:t>
            </a:r>
            <a:r>
              <a:rPr lang="en-US" altLang="zh-CN" sz="2400" b="1" dirty="0">
                <a:solidFill>
                  <a:srgbClr val="0033CC"/>
                </a:solidFill>
                <a:sym typeface="Symbol" panose="05050102010706020507" pitchFamily="18" charset="2"/>
              </a:rPr>
              <a:t> :</a:t>
            </a:r>
            <a:r>
              <a:rPr lang="en-US" altLang="zh-CN" sz="2400" b="1" dirty="0">
                <a:sym typeface="Symbol" panose="05050102010706020507" pitchFamily="18" charset="2"/>
              </a:rPr>
              <a:t>  256 </a:t>
            </a:r>
            <a:r>
              <a:rPr lang="zh-CN" altLang="en-US" sz="2400" b="1" dirty="0">
                <a:sym typeface="Symbol" panose="05050102010706020507" pitchFamily="18" charset="2"/>
              </a:rPr>
              <a:t>个字      每个字 </a:t>
            </a:r>
            <a:r>
              <a:rPr lang="en-US" altLang="zh-CN" sz="2400" b="1" dirty="0">
                <a:sym typeface="Symbol" panose="05050102010706020507" pitchFamily="18" charset="2"/>
              </a:rPr>
              <a:t>8 </a:t>
            </a:r>
            <a:r>
              <a:rPr lang="zh-CN" altLang="en-US" sz="2400" b="1" dirty="0">
                <a:sym typeface="Symbol" panose="05050102010706020507" pitchFamily="18" charset="2"/>
              </a:rPr>
              <a:t>位    存储容量 </a:t>
            </a:r>
            <a:r>
              <a:rPr lang="en-US" altLang="zh-CN" sz="2400" b="1" dirty="0">
                <a:solidFill>
                  <a:srgbClr val="FF0066"/>
                </a:solidFill>
                <a:sym typeface="Symbol" panose="05050102010706020507" pitchFamily="18" charset="2"/>
              </a:rPr>
              <a:t>2 k</a:t>
            </a:r>
          </a:p>
        </p:txBody>
      </p:sp>
      <p:sp>
        <p:nvSpPr>
          <p:cNvPr id="282635" name="Rectangle 11"/>
          <p:cNvSpPr/>
          <p:nvPr/>
        </p:nvSpPr>
        <p:spPr>
          <a:xfrm>
            <a:off x="561975" y="4068763"/>
            <a:ext cx="854233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sym typeface="Symbol" panose="05050102010706020507" pitchFamily="18" charset="2"/>
              </a:rPr>
              <a:t>64 k  </a:t>
            </a:r>
            <a:r>
              <a:rPr lang="en-US" altLang="zh-CN" sz="2400" b="1" dirty="0">
                <a:solidFill>
                  <a:srgbClr val="0033CC"/>
                </a:solidFill>
              </a:rPr>
              <a:t>16</a:t>
            </a:r>
            <a:r>
              <a:rPr lang="en-US" altLang="zh-CN" sz="2400" b="1" dirty="0">
                <a:solidFill>
                  <a:srgbClr val="0033CC"/>
                </a:solidFill>
                <a:sym typeface="Symbol" panose="05050102010706020507" pitchFamily="18" charset="2"/>
              </a:rPr>
              <a:t>:</a:t>
            </a:r>
            <a:r>
              <a:rPr lang="en-US" altLang="zh-CN" sz="2400" b="1" dirty="0">
                <a:sym typeface="Symbol" panose="05050102010706020507" pitchFamily="18" charset="2"/>
              </a:rPr>
              <a:t>  64 k </a:t>
            </a:r>
            <a:r>
              <a:rPr lang="zh-CN" altLang="en-US" sz="2400" b="1" dirty="0">
                <a:sym typeface="Symbol" panose="05050102010706020507" pitchFamily="18" charset="2"/>
              </a:rPr>
              <a:t>个字   每个字 </a:t>
            </a:r>
            <a:r>
              <a:rPr lang="en-US" altLang="zh-CN" sz="2400" b="1" dirty="0">
                <a:sym typeface="Symbol" panose="05050102010706020507" pitchFamily="18" charset="2"/>
              </a:rPr>
              <a:t>16 </a:t>
            </a:r>
            <a:r>
              <a:rPr lang="zh-CN" altLang="en-US" sz="2400" b="1" dirty="0">
                <a:sym typeface="Symbol" panose="05050102010706020507" pitchFamily="18" charset="2"/>
              </a:rPr>
              <a:t>位      存储容量 </a:t>
            </a:r>
            <a:r>
              <a:rPr lang="en-US" altLang="zh-CN" sz="2400" b="1" dirty="0">
                <a:solidFill>
                  <a:srgbClr val="FF0066"/>
                </a:solidFill>
                <a:sym typeface="Symbol" panose="05050102010706020507" pitchFamily="18" charset="2"/>
              </a:rPr>
              <a:t>1024k</a:t>
            </a:r>
            <a:r>
              <a:rPr lang="zh-CN" altLang="en-US" sz="2400" b="1" dirty="0">
                <a:solidFill>
                  <a:srgbClr val="FF0066"/>
                </a:solidFill>
                <a:sym typeface="Symbol" panose="05050102010706020507" pitchFamily="18" charset="2"/>
              </a:rPr>
              <a:t>（</a:t>
            </a:r>
            <a:r>
              <a:rPr lang="en-US" altLang="zh-CN" sz="2400" b="1" dirty="0">
                <a:solidFill>
                  <a:srgbClr val="FF0066"/>
                </a:solidFill>
                <a:sym typeface="Symbol" panose="05050102010706020507" pitchFamily="18" charset="2"/>
              </a:rPr>
              <a:t>1M</a:t>
            </a:r>
            <a:r>
              <a:rPr lang="zh-CN" altLang="en-US" sz="2400" b="1" dirty="0">
                <a:solidFill>
                  <a:srgbClr val="FF0066"/>
                </a:solidFill>
                <a:sym typeface="Symbol" panose="05050102010706020507" pitchFamily="18" charset="2"/>
              </a:rPr>
              <a:t>）</a:t>
            </a:r>
            <a:r>
              <a:rPr lang="zh-CN" altLang="en-US" sz="2400" b="1" dirty="0">
                <a:sym typeface="Symbol" panose="05050102010706020507" pitchFamily="18" charset="2"/>
              </a:rPr>
              <a:t> </a:t>
            </a:r>
          </a:p>
        </p:txBody>
      </p:sp>
      <p:sp>
        <p:nvSpPr>
          <p:cNvPr id="282636" name="Rectangle 12"/>
          <p:cNvSpPr/>
          <p:nvPr/>
        </p:nvSpPr>
        <p:spPr>
          <a:xfrm>
            <a:off x="436563" y="4659313"/>
            <a:ext cx="653415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2. </a:t>
            </a:r>
            <a:r>
              <a:rPr lang="zh-CN" altLang="en-US" sz="2800" b="1" dirty="0"/>
              <a:t>存储容量与地址位数的关系</a:t>
            </a:r>
          </a:p>
        </p:txBody>
      </p:sp>
      <p:sp>
        <p:nvSpPr>
          <p:cNvPr id="282637" name="Text Box 13"/>
          <p:cNvSpPr txBox="1"/>
          <p:nvPr/>
        </p:nvSpPr>
        <p:spPr>
          <a:xfrm>
            <a:off x="439738" y="5267325"/>
            <a:ext cx="31019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rPr>
              <a:t>存储容量 </a:t>
            </a:r>
            <a:r>
              <a:rPr lang="en-US" altLang="zh-CN" sz="2400" b="1" dirty="0">
                <a:solidFill>
                  <a:srgbClr val="0033CC"/>
                </a:solidFill>
              </a:rPr>
              <a:t>256 </a:t>
            </a:r>
            <a:r>
              <a:rPr lang="en-US" altLang="zh-CN" sz="2400" b="1" dirty="0">
                <a:solidFill>
                  <a:srgbClr val="0033CC"/>
                </a:solidFill>
                <a:sym typeface="Symbol" panose="05050102010706020507" pitchFamily="18" charset="2"/>
              </a:rPr>
              <a:t>4</a:t>
            </a:r>
            <a:endParaRPr lang="en-US" altLang="zh-CN" sz="2400" b="1" dirty="0">
              <a:solidFill>
                <a:srgbClr val="0033CC"/>
              </a:solidFill>
            </a:endParaRPr>
          </a:p>
        </p:txBody>
      </p:sp>
      <p:sp>
        <p:nvSpPr>
          <p:cNvPr id="282638" name="Text Box 14"/>
          <p:cNvSpPr txBox="1"/>
          <p:nvPr/>
        </p:nvSpPr>
        <p:spPr>
          <a:xfrm>
            <a:off x="5040313" y="5267325"/>
            <a:ext cx="177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rPr>
              <a:t>8 </a:t>
            </a:r>
            <a:r>
              <a:rPr lang="zh-CN" altLang="en-US" sz="2400" b="1" dirty="0">
                <a:solidFill>
                  <a:srgbClr val="0033CC"/>
                </a:solidFill>
              </a:rPr>
              <a:t>位地址</a:t>
            </a:r>
          </a:p>
        </p:txBody>
      </p:sp>
      <p:sp>
        <p:nvSpPr>
          <p:cNvPr id="282639" name="Text Box 15"/>
          <p:cNvSpPr txBox="1"/>
          <p:nvPr/>
        </p:nvSpPr>
        <p:spPr>
          <a:xfrm>
            <a:off x="3240088" y="5267325"/>
            <a:ext cx="24352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66"/>
                </a:solidFill>
                <a:ea typeface="楷体_GB2312" pitchFamily="1" charset="-122"/>
              </a:rPr>
              <a:t>256 = 2</a:t>
            </a:r>
            <a:r>
              <a:rPr lang="en-US" altLang="zh-CN" sz="2400" b="1" baseline="30000" dirty="0">
                <a:solidFill>
                  <a:srgbClr val="FF0066"/>
                </a:solidFill>
                <a:ea typeface="楷体_GB2312" pitchFamily="1" charset="-122"/>
              </a:rPr>
              <a:t>8</a:t>
            </a:r>
          </a:p>
        </p:txBody>
      </p:sp>
      <p:sp>
        <p:nvSpPr>
          <p:cNvPr id="282640" name="Text Box 16"/>
          <p:cNvSpPr txBox="1"/>
          <p:nvPr/>
        </p:nvSpPr>
        <p:spPr>
          <a:xfrm>
            <a:off x="6588125" y="5267325"/>
            <a:ext cx="24399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rPr>
              <a:t>4 </a:t>
            </a:r>
            <a:r>
              <a:rPr lang="zh-CN" altLang="en-US" sz="2400" b="1" dirty="0">
                <a:solidFill>
                  <a:srgbClr val="0033CC"/>
                </a:solidFill>
              </a:rPr>
              <a:t>位数据输出</a:t>
            </a:r>
          </a:p>
        </p:txBody>
      </p:sp>
      <p:sp>
        <p:nvSpPr>
          <p:cNvPr id="282641" name="Text Box 17"/>
          <p:cNvSpPr txBox="1"/>
          <p:nvPr/>
        </p:nvSpPr>
        <p:spPr>
          <a:xfrm>
            <a:off x="439738" y="5765800"/>
            <a:ext cx="28733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rPr>
              <a:t>存储容量 </a:t>
            </a:r>
            <a:r>
              <a:rPr lang="en-US" altLang="zh-CN" sz="2400" b="1" dirty="0">
                <a:solidFill>
                  <a:srgbClr val="0033CC"/>
                </a:solidFill>
              </a:rPr>
              <a:t>8k</a:t>
            </a:r>
            <a:r>
              <a:rPr lang="en-US" altLang="zh-CN" sz="2400" b="1" dirty="0">
                <a:solidFill>
                  <a:srgbClr val="0033CC"/>
                </a:solidFill>
                <a:sym typeface="Symbol" panose="05050102010706020507" pitchFamily="18" charset="2"/>
              </a:rPr>
              <a:t>8</a:t>
            </a:r>
            <a:endParaRPr lang="en-US" altLang="zh-CN" sz="2400" b="1" dirty="0">
              <a:solidFill>
                <a:srgbClr val="0033CC"/>
              </a:solidFill>
            </a:endParaRPr>
          </a:p>
        </p:txBody>
      </p:sp>
      <p:sp>
        <p:nvSpPr>
          <p:cNvPr id="282642" name="Rectangle 18"/>
          <p:cNvSpPr/>
          <p:nvPr/>
        </p:nvSpPr>
        <p:spPr>
          <a:xfrm>
            <a:off x="2989263" y="5754688"/>
            <a:ext cx="26860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66"/>
                </a:solidFill>
                <a:ea typeface="楷体_GB2312" pitchFamily="1" charset="-122"/>
              </a:rPr>
              <a:t>8k=8</a:t>
            </a:r>
            <a:r>
              <a:rPr lang="en-US" altLang="zh-CN" sz="2400" b="1" dirty="0">
                <a:solidFill>
                  <a:srgbClr val="FF0066"/>
                </a:solidFill>
                <a:ea typeface="楷体_GB2312" pitchFamily="1" charset="-122"/>
                <a:sym typeface="Symbol" panose="05050102010706020507" pitchFamily="18" charset="2"/>
              </a:rPr>
              <a:t>2</a:t>
            </a:r>
            <a:r>
              <a:rPr lang="en-US" altLang="zh-CN" sz="2400" b="1" baseline="30000" dirty="0">
                <a:solidFill>
                  <a:srgbClr val="FF0066"/>
                </a:solidFill>
                <a:ea typeface="楷体_GB2312" pitchFamily="1" charset="-122"/>
                <a:sym typeface="Symbol" panose="05050102010706020507" pitchFamily="18" charset="2"/>
              </a:rPr>
              <a:t>10 </a:t>
            </a:r>
            <a:r>
              <a:rPr lang="en-US" altLang="zh-CN" sz="2400" b="1" dirty="0">
                <a:solidFill>
                  <a:srgbClr val="FF0066"/>
                </a:solidFill>
                <a:ea typeface="楷体_GB2312" pitchFamily="1" charset="-122"/>
                <a:sym typeface="Symbol" panose="05050102010706020507" pitchFamily="18" charset="2"/>
              </a:rPr>
              <a:t>=2</a:t>
            </a:r>
            <a:r>
              <a:rPr lang="en-US" altLang="zh-CN" sz="2400" b="1" baseline="30000" dirty="0">
                <a:solidFill>
                  <a:srgbClr val="FF0066"/>
                </a:solidFill>
                <a:ea typeface="楷体_GB2312" pitchFamily="1" charset="-122"/>
                <a:sym typeface="Symbol" panose="05050102010706020507" pitchFamily="18" charset="2"/>
              </a:rPr>
              <a:t>13</a:t>
            </a:r>
          </a:p>
        </p:txBody>
      </p:sp>
      <p:sp>
        <p:nvSpPr>
          <p:cNvPr id="282643" name="Text Box 19"/>
          <p:cNvSpPr txBox="1"/>
          <p:nvPr/>
        </p:nvSpPr>
        <p:spPr>
          <a:xfrm>
            <a:off x="4964113" y="5765800"/>
            <a:ext cx="2006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rPr>
              <a:t>13 </a:t>
            </a:r>
            <a:r>
              <a:rPr lang="zh-CN" altLang="en-US" sz="2400" b="1" dirty="0">
                <a:solidFill>
                  <a:srgbClr val="0033CC"/>
                </a:solidFill>
              </a:rPr>
              <a:t>位地址</a:t>
            </a:r>
          </a:p>
        </p:txBody>
      </p:sp>
      <p:sp>
        <p:nvSpPr>
          <p:cNvPr id="282644" name="Text Box 20"/>
          <p:cNvSpPr txBox="1"/>
          <p:nvPr/>
        </p:nvSpPr>
        <p:spPr>
          <a:xfrm>
            <a:off x="6588125" y="5765800"/>
            <a:ext cx="22113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rPr>
              <a:t>8 </a:t>
            </a:r>
            <a:r>
              <a:rPr lang="zh-CN" altLang="en-US" sz="2400" b="1" dirty="0">
                <a:solidFill>
                  <a:srgbClr val="0033CC"/>
                </a:solidFill>
              </a:rPr>
              <a:t>位数据输出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626"/>
                                        </p:tgtEl>
                                        <p:attrNameLst>
                                          <p:attrName>style.visibility</p:attrName>
                                        </p:attrNameLst>
                                      </p:cBhvr>
                                      <p:to>
                                        <p:strVal val="visible"/>
                                      </p:to>
                                    </p:set>
                                    <p:animEffect transition="in" filter="wipe(left)">
                                      <p:cBhvr>
                                        <p:cTn id="7" dur="500"/>
                                        <p:tgtEl>
                                          <p:spTgt spid="2826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82627"/>
                                        </p:tgtEl>
                                        <p:attrNameLst>
                                          <p:attrName>style.visibility</p:attrName>
                                        </p:attrNameLst>
                                      </p:cBhvr>
                                      <p:to>
                                        <p:strVal val="visible"/>
                                      </p:to>
                                    </p:set>
                                    <p:animEffect transition="in" filter="wipe(left)">
                                      <p:cBhvr>
                                        <p:cTn id="12" dur="75"/>
                                        <p:tgtEl>
                                          <p:spTgt spid="2826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82628"/>
                                        </p:tgtEl>
                                        <p:attrNameLst>
                                          <p:attrName>style.visibility</p:attrName>
                                        </p:attrNameLst>
                                      </p:cBhvr>
                                      <p:to>
                                        <p:strVal val="visible"/>
                                      </p:to>
                                    </p:set>
                                    <p:animEffect transition="in" filter="wipe(left)">
                                      <p:cBhvr>
                                        <p:cTn id="17" dur="75"/>
                                        <p:tgtEl>
                                          <p:spTgt spid="2826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282629"/>
                                        </p:tgtEl>
                                        <p:attrNameLst>
                                          <p:attrName>style.visibility</p:attrName>
                                        </p:attrNameLst>
                                      </p:cBhvr>
                                      <p:to>
                                        <p:strVal val="visible"/>
                                      </p:to>
                                    </p:set>
                                    <p:animEffect transition="in" filter="wipe(left)">
                                      <p:cBhvr>
                                        <p:cTn id="22" dur="75"/>
                                        <p:tgtEl>
                                          <p:spTgt spid="2826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82630"/>
                                        </p:tgtEl>
                                        <p:attrNameLst>
                                          <p:attrName>style.visibility</p:attrName>
                                        </p:attrNameLst>
                                      </p:cBhvr>
                                      <p:to>
                                        <p:strVal val="visible"/>
                                      </p:to>
                                    </p:set>
                                    <p:animEffect transition="in" filter="wipe(left)">
                                      <p:cBhvr>
                                        <p:cTn id="27" dur="75"/>
                                        <p:tgtEl>
                                          <p:spTgt spid="2826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82631"/>
                                        </p:tgtEl>
                                        <p:attrNameLst>
                                          <p:attrName>style.visibility</p:attrName>
                                        </p:attrNameLst>
                                      </p:cBhvr>
                                      <p:to>
                                        <p:strVal val="visible"/>
                                      </p:to>
                                    </p:set>
                                    <p:animEffect transition="in" filter="wipe(left)">
                                      <p:cBhvr>
                                        <p:cTn id="32" dur="75"/>
                                        <p:tgtEl>
                                          <p:spTgt spid="2826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0"/>
                                  </p:iterate>
                                  <p:childTnLst>
                                    <p:set>
                                      <p:cBhvr>
                                        <p:cTn id="36" dur="1" fill="hold">
                                          <p:stCondLst>
                                            <p:cond delay="0"/>
                                          </p:stCondLst>
                                        </p:cTn>
                                        <p:tgtEl>
                                          <p:spTgt spid="282632"/>
                                        </p:tgtEl>
                                        <p:attrNameLst>
                                          <p:attrName>style.visibility</p:attrName>
                                        </p:attrNameLst>
                                      </p:cBhvr>
                                      <p:to>
                                        <p:strVal val="visible"/>
                                      </p:to>
                                    </p:set>
                                    <p:animEffect transition="in" filter="wipe(left)">
                                      <p:cBhvr>
                                        <p:cTn id="37" dur="75"/>
                                        <p:tgtEl>
                                          <p:spTgt spid="2826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0"/>
                                  </p:iterate>
                                  <p:childTnLst>
                                    <p:set>
                                      <p:cBhvr>
                                        <p:cTn id="41" dur="1" fill="hold">
                                          <p:stCondLst>
                                            <p:cond delay="0"/>
                                          </p:stCondLst>
                                        </p:cTn>
                                        <p:tgtEl>
                                          <p:spTgt spid="282633"/>
                                        </p:tgtEl>
                                        <p:attrNameLst>
                                          <p:attrName>style.visibility</p:attrName>
                                        </p:attrNameLst>
                                      </p:cBhvr>
                                      <p:to>
                                        <p:strVal val="visible"/>
                                      </p:to>
                                    </p:set>
                                    <p:animEffect transition="in" filter="wipe(left)">
                                      <p:cBhvr>
                                        <p:cTn id="42" dur="75"/>
                                        <p:tgtEl>
                                          <p:spTgt spid="2826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0"/>
                                  </p:iterate>
                                  <p:childTnLst>
                                    <p:set>
                                      <p:cBhvr>
                                        <p:cTn id="46" dur="1" fill="hold">
                                          <p:stCondLst>
                                            <p:cond delay="0"/>
                                          </p:stCondLst>
                                        </p:cTn>
                                        <p:tgtEl>
                                          <p:spTgt spid="282634"/>
                                        </p:tgtEl>
                                        <p:attrNameLst>
                                          <p:attrName>style.visibility</p:attrName>
                                        </p:attrNameLst>
                                      </p:cBhvr>
                                      <p:to>
                                        <p:strVal val="visible"/>
                                      </p:to>
                                    </p:set>
                                    <p:animEffect transition="in" filter="wipe(left)">
                                      <p:cBhvr>
                                        <p:cTn id="47" dur="75"/>
                                        <p:tgtEl>
                                          <p:spTgt spid="2826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0"/>
                                  </p:iterate>
                                  <p:childTnLst>
                                    <p:set>
                                      <p:cBhvr>
                                        <p:cTn id="51" dur="1" fill="hold">
                                          <p:stCondLst>
                                            <p:cond delay="0"/>
                                          </p:stCondLst>
                                        </p:cTn>
                                        <p:tgtEl>
                                          <p:spTgt spid="282635"/>
                                        </p:tgtEl>
                                        <p:attrNameLst>
                                          <p:attrName>style.visibility</p:attrName>
                                        </p:attrNameLst>
                                      </p:cBhvr>
                                      <p:to>
                                        <p:strVal val="visible"/>
                                      </p:to>
                                    </p:set>
                                    <p:animEffect transition="in" filter="wipe(left)">
                                      <p:cBhvr>
                                        <p:cTn id="52" dur="75"/>
                                        <p:tgtEl>
                                          <p:spTgt spid="2826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0"/>
                                  </p:iterate>
                                  <p:childTnLst>
                                    <p:set>
                                      <p:cBhvr>
                                        <p:cTn id="56" dur="1" fill="hold">
                                          <p:stCondLst>
                                            <p:cond delay="0"/>
                                          </p:stCondLst>
                                        </p:cTn>
                                        <p:tgtEl>
                                          <p:spTgt spid="282636"/>
                                        </p:tgtEl>
                                        <p:attrNameLst>
                                          <p:attrName>style.visibility</p:attrName>
                                        </p:attrNameLst>
                                      </p:cBhvr>
                                      <p:to>
                                        <p:strVal val="visible"/>
                                      </p:to>
                                    </p:set>
                                    <p:animEffect transition="in" filter="wipe(left)">
                                      <p:cBhvr>
                                        <p:cTn id="57" dur="75"/>
                                        <p:tgtEl>
                                          <p:spTgt spid="2826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0"/>
                                  </p:iterate>
                                  <p:childTnLst>
                                    <p:set>
                                      <p:cBhvr>
                                        <p:cTn id="61" dur="1" fill="hold">
                                          <p:stCondLst>
                                            <p:cond delay="0"/>
                                          </p:stCondLst>
                                        </p:cTn>
                                        <p:tgtEl>
                                          <p:spTgt spid="282637"/>
                                        </p:tgtEl>
                                        <p:attrNameLst>
                                          <p:attrName>style.visibility</p:attrName>
                                        </p:attrNameLst>
                                      </p:cBhvr>
                                      <p:to>
                                        <p:strVal val="visible"/>
                                      </p:to>
                                    </p:set>
                                    <p:animEffect transition="in" filter="wipe(left)">
                                      <p:cBhvr>
                                        <p:cTn id="62" dur="75"/>
                                        <p:tgtEl>
                                          <p:spTgt spid="2826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0"/>
                                  </p:iterate>
                                  <p:childTnLst>
                                    <p:set>
                                      <p:cBhvr>
                                        <p:cTn id="66" dur="1" fill="hold">
                                          <p:stCondLst>
                                            <p:cond delay="0"/>
                                          </p:stCondLst>
                                        </p:cTn>
                                        <p:tgtEl>
                                          <p:spTgt spid="282639"/>
                                        </p:tgtEl>
                                        <p:attrNameLst>
                                          <p:attrName>style.visibility</p:attrName>
                                        </p:attrNameLst>
                                      </p:cBhvr>
                                      <p:to>
                                        <p:strVal val="visible"/>
                                      </p:to>
                                    </p:set>
                                    <p:animEffect transition="in" filter="wipe(left)">
                                      <p:cBhvr>
                                        <p:cTn id="67" dur="75"/>
                                        <p:tgtEl>
                                          <p:spTgt spid="28263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0"/>
                                  </p:iterate>
                                  <p:childTnLst>
                                    <p:set>
                                      <p:cBhvr>
                                        <p:cTn id="71" dur="1" fill="hold">
                                          <p:stCondLst>
                                            <p:cond delay="0"/>
                                          </p:stCondLst>
                                        </p:cTn>
                                        <p:tgtEl>
                                          <p:spTgt spid="282638"/>
                                        </p:tgtEl>
                                        <p:attrNameLst>
                                          <p:attrName>style.visibility</p:attrName>
                                        </p:attrNameLst>
                                      </p:cBhvr>
                                      <p:to>
                                        <p:strVal val="visible"/>
                                      </p:to>
                                    </p:set>
                                    <p:animEffect transition="in" filter="wipe(left)">
                                      <p:cBhvr>
                                        <p:cTn id="72" dur="75"/>
                                        <p:tgtEl>
                                          <p:spTgt spid="2826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0"/>
                                  </p:iterate>
                                  <p:childTnLst>
                                    <p:set>
                                      <p:cBhvr>
                                        <p:cTn id="76" dur="1" fill="hold">
                                          <p:stCondLst>
                                            <p:cond delay="0"/>
                                          </p:stCondLst>
                                        </p:cTn>
                                        <p:tgtEl>
                                          <p:spTgt spid="282640"/>
                                        </p:tgtEl>
                                        <p:attrNameLst>
                                          <p:attrName>style.visibility</p:attrName>
                                        </p:attrNameLst>
                                      </p:cBhvr>
                                      <p:to>
                                        <p:strVal val="visible"/>
                                      </p:to>
                                    </p:set>
                                    <p:animEffect transition="in" filter="wipe(left)">
                                      <p:cBhvr>
                                        <p:cTn id="77" dur="75"/>
                                        <p:tgtEl>
                                          <p:spTgt spid="28264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0"/>
                                  </p:iterate>
                                  <p:childTnLst>
                                    <p:set>
                                      <p:cBhvr>
                                        <p:cTn id="81" dur="1" fill="hold">
                                          <p:stCondLst>
                                            <p:cond delay="0"/>
                                          </p:stCondLst>
                                        </p:cTn>
                                        <p:tgtEl>
                                          <p:spTgt spid="282641"/>
                                        </p:tgtEl>
                                        <p:attrNameLst>
                                          <p:attrName>style.visibility</p:attrName>
                                        </p:attrNameLst>
                                      </p:cBhvr>
                                      <p:to>
                                        <p:strVal val="visible"/>
                                      </p:to>
                                    </p:set>
                                    <p:animEffect transition="in" filter="wipe(left)">
                                      <p:cBhvr>
                                        <p:cTn id="82" dur="75"/>
                                        <p:tgtEl>
                                          <p:spTgt spid="28264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iterate type="lt">
                                    <p:tmPct val="100000"/>
                                  </p:iterate>
                                  <p:childTnLst>
                                    <p:set>
                                      <p:cBhvr>
                                        <p:cTn id="86" dur="1" fill="hold">
                                          <p:stCondLst>
                                            <p:cond delay="0"/>
                                          </p:stCondLst>
                                        </p:cTn>
                                        <p:tgtEl>
                                          <p:spTgt spid="282642"/>
                                        </p:tgtEl>
                                        <p:attrNameLst>
                                          <p:attrName>style.visibility</p:attrName>
                                        </p:attrNameLst>
                                      </p:cBhvr>
                                      <p:to>
                                        <p:strVal val="visible"/>
                                      </p:to>
                                    </p:set>
                                    <p:animEffect transition="in" filter="wipe(left)">
                                      <p:cBhvr>
                                        <p:cTn id="87" dur="75"/>
                                        <p:tgtEl>
                                          <p:spTgt spid="28264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iterate type="lt">
                                    <p:tmPct val="100000"/>
                                  </p:iterate>
                                  <p:childTnLst>
                                    <p:set>
                                      <p:cBhvr>
                                        <p:cTn id="91" dur="1" fill="hold">
                                          <p:stCondLst>
                                            <p:cond delay="0"/>
                                          </p:stCondLst>
                                        </p:cTn>
                                        <p:tgtEl>
                                          <p:spTgt spid="282643"/>
                                        </p:tgtEl>
                                        <p:attrNameLst>
                                          <p:attrName>style.visibility</p:attrName>
                                        </p:attrNameLst>
                                      </p:cBhvr>
                                      <p:to>
                                        <p:strVal val="visible"/>
                                      </p:to>
                                    </p:set>
                                    <p:animEffect transition="in" filter="wipe(left)">
                                      <p:cBhvr>
                                        <p:cTn id="92" dur="75"/>
                                        <p:tgtEl>
                                          <p:spTgt spid="28264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iterate type="lt">
                                    <p:tmPct val="100000"/>
                                  </p:iterate>
                                  <p:childTnLst>
                                    <p:set>
                                      <p:cBhvr>
                                        <p:cTn id="96" dur="1" fill="hold">
                                          <p:stCondLst>
                                            <p:cond delay="0"/>
                                          </p:stCondLst>
                                        </p:cTn>
                                        <p:tgtEl>
                                          <p:spTgt spid="282644">
                                            <p:txEl>
                                              <p:pRg st="0" end="0"/>
                                            </p:txEl>
                                          </p:spTgt>
                                        </p:tgtEl>
                                        <p:attrNameLst>
                                          <p:attrName>style.visibility</p:attrName>
                                        </p:attrNameLst>
                                      </p:cBhvr>
                                      <p:to>
                                        <p:strVal val="visible"/>
                                      </p:to>
                                    </p:set>
                                    <p:animEffect transition="in" filter="wipe(left)">
                                      <p:cBhvr>
                                        <p:cTn id="97" dur="75"/>
                                        <p:tgtEl>
                                          <p:spTgt spid="2826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p:bldP spid="282627" grpId="0"/>
      <p:bldP spid="282628" grpId="0"/>
      <p:bldP spid="282629" grpId="0"/>
      <p:bldP spid="282630" grpId="0"/>
      <p:bldP spid="282631" grpId="0"/>
      <p:bldP spid="282632" grpId="0"/>
      <p:bldP spid="282633" grpId="0"/>
      <p:bldP spid="282634" grpId="0"/>
      <p:bldP spid="282635" grpId="0"/>
      <p:bldP spid="282636" grpId="0"/>
      <p:bldP spid="282637" grpId="0"/>
      <p:bldP spid="282638" grpId="0"/>
      <p:bldP spid="282639" grpId="0"/>
      <p:bldP spid="282640" grpId="0"/>
      <p:bldP spid="282641" grpId="0"/>
      <p:bldP spid="282642" grpId="0"/>
      <p:bldP spid="282643" grpId="0"/>
      <p:bldP spid="28264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a:t>
            </a:fld>
            <a:r>
              <a:rPr lang="zh-CN" altLang="en-US" sz="1400" dirty="0"/>
              <a:t>）</a:t>
            </a:r>
          </a:p>
        </p:txBody>
      </p:sp>
      <p:sp>
        <p:nvSpPr>
          <p:cNvPr id="17411" name="Text Box 3"/>
          <p:cNvSpPr txBox="1"/>
          <p:nvPr/>
        </p:nvSpPr>
        <p:spPr>
          <a:xfrm>
            <a:off x="214313" y="681038"/>
            <a:ext cx="8686800" cy="529748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latin typeface="黑体" panose="02010609060101010101" pitchFamily="49" charset="-122"/>
                <a:ea typeface="黑体" panose="02010609060101010101" pitchFamily="49" charset="-122"/>
              </a:rPr>
              <a:t>  ③</a:t>
            </a:r>
            <a:r>
              <a:rPr lang="zh-CN" altLang="en-US" sz="2800" b="1" dirty="0">
                <a:latin typeface="黑体" panose="02010609060101010101" pitchFamily="49" charset="-122"/>
                <a:ea typeface="黑体" panose="02010609060101010101" pitchFamily="49" charset="-122"/>
              </a:rPr>
              <a:t>状态赋值，即用</a:t>
            </a:r>
            <a:r>
              <a:rPr lang="en-US" altLang="zh-CN" sz="2800" b="1" dirty="0">
                <a:latin typeface="黑体" panose="02010609060101010101" pitchFamily="49" charset="-122"/>
                <a:ea typeface="黑体" panose="02010609060101010101" pitchFamily="49" charset="-122"/>
              </a:rPr>
              <a:t>0</a:t>
            </a:r>
            <a:r>
              <a:rPr lang="zh-CN" altLang="en-US" sz="2800" b="1" dirty="0">
                <a:latin typeface="黑体" panose="02010609060101010101" pitchFamily="49" charset="-122"/>
                <a:ea typeface="黑体" panose="02010609060101010101" pitchFamily="49" charset="-122"/>
              </a:rPr>
              <a:t>和</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表示信号的有关状态。</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④列真值表。根据因果关系，把变量的各种取值和相应的函数值，以表格形式一一列出，而变量取值顺序则常按二进制数递增排列，也可按循环码排列。</a:t>
            </a:r>
            <a:endParaRPr lang="zh-CN" altLang="en-US" sz="2400" b="1" dirty="0">
              <a:latin typeface="黑体" panose="02010609060101010101" pitchFamily="49" charset="-122"/>
              <a:ea typeface="黑体" panose="02010609060101010101" pitchFamily="49" charset="-122"/>
            </a:endParaRPr>
          </a:p>
          <a:p>
            <a:pPr marL="0" lvl="0" indent="0" eaLnBrk="1" hangingPunct="1">
              <a:lnSpc>
                <a:spcPct val="120000"/>
              </a:lnSpc>
              <a:spcBef>
                <a:spcPct val="0"/>
              </a:spcBef>
              <a:buNone/>
            </a:pPr>
            <a:r>
              <a:rPr lang="zh-CN" altLang="en-US" sz="2400" b="1" dirty="0"/>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、进行化简</a:t>
            </a:r>
          </a:p>
          <a:p>
            <a:pPr marL="0" lvl="0" indent="0" eaLnBrk="1" hangingPunct="1">
              <a:lnSpc>
                <a:spcPct val="120000"/>
              </a:lnSpc>
              <a:spcBef>
                <a:spcPct val="0"/>
              </a:spcBef>
              <a:buNone/>
            </a:pPr>
            <a:r>
              <a:rPr lang="zh-CN" altLang="en-US" sz="2800" b="1" dirty="0">
                <a:latin typeface="黑体" panose="02010609060101010101" pitchFamily="49" charset="-122"/>
                <a:ea typeface="黑体" panose="02010609060101010101" pitchFamily="49" charset="-122"/>
              </a:rPr>
              <a:t>  ①输入变量比较少时，可以用卡诺图化简。</a:t>
            </a:r>
          </a:p>
          <a:p>
            <a:pPr marL="0" lvl="0" indent="0" eaLnBrk="1" hangingPunct="1">
              <a:lnSpc>
                <a:spcPct val="120000"/>
              </a:lnSpc>
              <a:spcBef>
                <a:spcPct val="0"/>
              </a:spcBef>
              <a:buNone/>
            </a:pPr>
            <a:r>
              <a:rPr lang="zh-CN" altLang="en-US" sz="2800" b="1" dirty="0">
                <a:latin typeface="黑体" panose="02010609060101010101" pitchFamily="49" charset="-122"/>
                <a:ea typeface="黑体" panose="02010609060101010101" pitchFamily="49" charset="-122"/>
              </a:rPr>
              <a:t>  ②输入变量比较多用卡诺图化简不方便时，可以用公式法化简。</a:t>
            </a:r>
          </a:p>
          <a:p>
            <a:pPr marL="0" lvl="0" indent="0" eaLnBrk="1" hangingPunct="1">
              <a:lnSpc>
                <a:spcPct val="120000"/>
              </a:lnSpc>
              <a:spcBef>
                <a:spcPct val="0"/>
              </a:spcBef>
              <a:buNone/>
            </a:pPr>
            <a:r>
              <a:rPr lang="zh-CN" altLang="en-US" sz="2400" b="1" dirty="0"/>
              <a:t>     </a:t>
            </a:r>
            <a:r>
              <a:rPr lang="en-US" altLang="en-US"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a:t>
            </a:r>
            <a:r>
              <a:rPr lang="en-US" altLang="en-US" sz="2800" b="1" dirty="0">
                <a:latin typeface="黑体" panose="02010609060101010101" pitchFamily="49" charset="-122"/>
                <a:ea typeface="黑体" panose="02010609060101010101" pitchFamily="49" charset="-122"/>
              </a:rPr>
              <a:t>画逻辑图</a:t>
            </a:r>
          </a:p>
          <a:p>
            <a:pPr marL="0" lvl="0" indent="0" eaLnBrk="1" hangingPunct="1">
              <a:lnSpc>
                <a:spcPct val="120000"/>
              </a:lnSpc>
              <a:spcBef>
                <a:spcPct val="0"/>
              </a:spcBef>
              <a:buNone/>
            </a:pPr>
            <a:r>
              <a:rPr lang="zh-CN" altLang="en-US" sz="2800" b="1" dirty="0">
                <a:latin typeface="黑体" panose="02010609060101010101" pitchFamily="49" charset="-122"/>
                <a:ea typeface="黑体" panose="02010609060101010101" pitchFamily="49" charset="-122"/>
              </a:rPr>
              <a:t>  </a:t>
            </a:r>
            <a:r>
              <a:rPr lang="en-US" altLang="en-US" sz="2800" b="1" dirty="0">
                <a:latin typeface="黑体" panose="02010609060101010101" pitchFamily="49" charset="-122"/>
                <a:ea typeface="黑体" panose="02010609060101010101" pitchFamily="49" charset="-122"/>
              </a:rPr>
              <a:t>①</a:t>
            </a:r>
            <a:r>
              <a:rPr lang="zh-CN" altLang="en-US" sz="2800" b="1" dirty="0">
                <a:latin typeface="黑体" panose="02010609060101010101" pitchFamily="49" charset="-122"/>
                <a:ea typeface="黑体" panose="02010609060101010101" pitchFamily="49" charset="-122"/>
              </a:rPr>
              <a:t>变换最简与或表达式，求出所需要的最简式。</a:t>
            </a:r>
          </a:p>
          <a:p>
            <a:pPr marL="0" lvl="0" indent="0" eaLnBrk="1" hangingPunct="1">
              <a:lnSpc>
                <a:spcPct val="120000"/>
              </a:lnSpc>
              <a:spcBef>
                <a:spcPct val="0"/>
              </a:spcBef>
              <a:buNone/>
            </a:pPr>
            <a:r>
              <a:rPr lang="zh-CN" altLang="en-US" sz="2800" b="1" dirty="0">
                <a:latin typeface="黑体" panose="02010609060101010101" pitchFamily="49" charset="-122"/>
                <a:ea typeface="黑体" panose="02010609060101010101" pitchFamily="49" charset="-122"/>
              </a:rPr>
              <a:t>  </a:t>
            </a:r>
            <a:r>
              <a:rPr lang="en-US" altLang="en-US" sz="2800" b="1" dirty="0">
                <a:latin typeface="黑体" panose="02010609060101010101" pitchFamily="49" charset="-122"/>
                <a:ea typeface="黑体" panose="02010609060101010101" pitchFamily="49" charset="-122"/>
              </a:rPr>
              <a:t>②根据最简式画出逻辑图</a:t>
            </a:r>
            <a:r>
              <a:rPr lang="zh-CN" altLang="en-US" sz="2800" b="1" dirty="0">
                <a:latin typeface="黑体" panose="02010609060101010101" pitchFamily="49" charset="-122"/>
                <a:ea typeface="黑体" panose="02010609060101010101" pitchFamily="49" charset="-122"/>
              </a:rPr>
              <a:t>。</a:t>
            </a:r>
            <a:endParaRPr lang="en-US"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130</a:t>
            </a:fld>
            <a:r>
              <a:rPr lang="zh-CN" altLang="en-US" sz="1400" dirty="0"/>
              <a:t>）</a:t>
            </a:r>
          </a:p>
        </p:txBody>
      </p:sp>
      <p:sp>
        <p:nvSpPr>
          <p:cNvPr id="145411" name="Text Box 2"/>
          <p:cNvSpPr txBox="1"/>
          <p:nvPr/>
        </p:nvSpPr>
        <p:spPr>
          <a:xfrm>
            <a:off x="514350" y="138113"/>
            <a:ext cx="41624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3. </a:t>
            </a:r>
            <a:r>
              <a:rPr lang="zh-CN" altLang="en-US" sz="2800" b="1" dirty="0"/>
              <a:t>常用 </a:t>
            </a:r>
            <a:r>
              <a:rPr lang="en-US" altLang="zh-CN" sz="2800" b="1" dirty="0"/>
              <a:t>EPROM</a:t>
            </a:r>
          </a:p>
        </p:txBody>
      </p:sp>
      <p:grpSp>
        <p:nvGrpSpPr>
          <p:cNvPr id="284139" name="Group 491"/>
          <p:cNvGrpSpPr/>
          <p:nvPr/>
        </p:nvGrpSpPr>
        <p:grpSpPr>
          <a:xfrm>
            <a:off x="292100" y="3522663"/>
            <a:ext cx="8594725" cy="3267075"/>
            <a:chOff x="157" y="509"/>
            <a:chExt cx="5414" cy="2058"/>
          </a:xfrm>
        </p:grpSpPr>
        <p:sp>
          <p:nvSpPr>
            <p:cNvPr id="145423" name="AutoShape 143"/>
            <p:cNvSpPr>
              <a:spLocks noChangeAspect="1" noTextEdit="1"/>
            </p:cNvSpPr>
            <p:nvPr/>
          </p:nvSpPr>
          <p:spPr>
            <a:xfrm>
              <a:off x="157" y="509"/>
              <a:ext cx="5414" cy="2058"/>
            </a:xfrm>
            <a:prstGeom prst="rect">
              <a:avLst/>
            </a:prstGeom>
            <a:noFill/>
            <a:ln w="9525">
              <a:noFill/>
            </a:ln>
          </p:spPr>
          <p:txBody>
            <a:bodyPr/>
            <a:lstStyle/>
            <a:p>
              <a:endParaRPr lang="zh-CN" altLang="en-US"/>
            </a:p>
          </p:txBody>
        </p:sp>
        <p:sp>
          <p:nvSpPr>
            <p:cNvPr id="145424" name="Rectangle 145"/>
            <p:cNvSpPr/>
            <p:nvPr/>
          </p:nvSpPr>
          <p:spPr>
            <a:xfrm>
              <a:off x="495" y="766"/>
              <a:ext cx="677" cy="1630"/>
            </a:xfrm>
            <a:prstGeom prst="rect">
              <a:avLst/>
            </a:prstGeom>
            <a:solidFill>
              <a:srgbClr val="FFFFB0"/>
            </a:solidFill>
            <a:ln w="0" cap="flat" cmpd="sng">
              <a:solidFill>
                <a:srgbClr val="8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5425" name="Line 146"/>
            <p:cNvSpPr/>
            <p:nvPr/>
          </p:nvSpPr>
          <p:spPr>
            <a:xfrm flipH="1">
              <a:off x="242" y="852"/>
              <a:ext cx="253" cy="0"/>
            </a:xfrm>
            <a:prstGeom prst="line">
              <a:avLst/>
            </a:prstGeom>
            <a:ln w="12700" cap="flat" cmpd="sng">
              <a:solidFill>
                <a:srgbClr val="000000"/>
              </a:solidFill>
              <a:prstDash val="solid"/>
              <a:headEnd type="none" w="med" len="med"/>
              <a:tailEnd type="none" w="med" len="med"/>
            </a:ln>
          </p:spPr>
        </p:sp>
        <p:sp>
          <p:nvSpPr>
            <p:cNvPr id="145426" name="Rectangle 147"/>
            <p:cNvSpPr/>
            <p:nvPr/>
          </p:nvSpPr>
          <p:spPr>
            <a:xfrm>
              <a:off x="547" y="8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A0</a:t>
              </a:r>
              <a:endParaRPr lang="en-US" altLang="zh-CN" sz="2800" b="1" dirty="0"/>
            </a:p>
          </p:txBody>
        </p:sp>
        <p:sp>
          <p:nvSpPr>
            <p:cNvPr id="145427" name="Rectangle 148"/>
            <p:cNvSpPr/>
            <p:nvPr/>
          </p:nvSpPr>
          <p:spPr>
            <a:xfrm>
              <a:off x="277" y="7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10</a:t>
              </a:r>
              <a:endParaRPr lang="en-US" altLang="zh-CN" sz="2800" b="1" dirty="0"/>
            </a:p>
          </p:txBody>
        </p:sp>
        <p:sp>
          <p:nvSpPr>
            <p:cNvPr id="145428" name="Line 149"/>
            <p:cNvSpPr/>
            <p:nvPr/>
          </p:nvSpPr>
          <p:spPr>
            <a:xfrm flipH="1">
              <a:off x="242" y="938"/>
              <a:ext cx="253" cy="0"/>
            </a:xfrm>
            <a:prstGeom prst="line">
              <a:avLst/>
            </a:prstGeom>
            <a:ln w="12700" cap="flat" cmpd="sng">
              <a:solidFill>
                <a:srgbClr val="000000"/>
              </a:solidFill>
              <a:prstDash val="solid"/>
              <a:headEnd type="none" w="med" len="med"/>
              <a:tailEnd type="none" w="med" len="med"/>
            </a:ln>
          </p:spPr>
        </p:sp>
        <p:sp>
          <p:nvSpPr>
            <p:cNvPr id="145429" name="Rectangle 150"/>
            <p:cNvSpPr/>
            <p:nvPr/>
          </p:nvSpPr>
          <p:spPr>
            <a:xfrm>
              <a:off x="547" y="8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a:t>
              </a:r>
              <a:endParaRPr lang="en-US" altLang="zh-CN" sz="2800" b="1" dirty="0"/>
            </a:p>
          </p:txBody>
        </p:sp>
        <p:sp>
          <p:nvSpPr>
            <p:cNvPr id="145430" name="Rectangle 151"/>
            <p:cNvSpPr/>
            <p:nvPr/>
          </p:nvSpPr>
          <p:spPr>
            <a:xfrm>
              <a:off x="316" y="852"/>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9</a:t>
              </a:r>
              <a:endParaRPr lang="en-US" altLang="zh-CN" sz="2800" b="1" dirty="0"/>
            </a:p>
          </p:txBody>
        </p:sp>
        <p:sp>
          <p:nvSpPr>
            <p:cNvPr id="145431" name="Line 152"/>
            <p:cNvSpPr/>
            <p:nvPr/>
          </p:nvSpPr>
          <p:spPr>
            <a:xfrm flipH="1">
              <a:off x="242" y="1024"/>
              <a:ext cx="253" cy="0"/>
            </a:xfrm>
            <a:prstGeom prst="line">
              <a:avLst/>
            </a:prstGeom>
            <a:ln w="12700" cap="flat" cmpd="sng">
              <a:solidFill>
                <a:srgbClr val="000000"/>
              </a:solidFill>
              <a:prstDash val="solid"/>
              <a:headEnd type="none" w="med" len="med"/>
              <a:tailEnd type="none" w="med" len="med"/>
            </a:ln>
          </p:spPr>
        </p:sp>
        <p:sp>
          <p:nvSpPr>
            <p:cNvPr id="145432" name="Rectangle 153"/>
            <p:cNvSpPr/>
            <p:nvPr/>
          </p:nvSpPr>
          <p:spPr>
            <a:xfrm>
              <a:off x="547" y="980"/>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A2</a:t>
              </a:r>
              <a:endParaRPr lang="en-US" altLang="zh-CN" sz="2800" b="1" dirty="0"/>
            </a:p>
          </p:txBody>
        </p:sp>
        <p:sp>
          <p:nvSpPr>
            <p:cNvPr id="145433" name="Rectangle 154"/>
            <p:cNvSpPr/>
            <p:nvPr/>
          </p:nvSpPr>
          <p:spPr>
            <a:xfrm>
              <a:off x="316" y="938"/>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8</a:t>
              </a:r>
              <a:endParaRPr lang="en-US" altLang="zh-CN" sz="2800" b="1" dirty="0"/>
            </a:p>
          </p:txBody>
        </p:sp>
        <p:sp>
          <p:nvSpPr>
            <p:cNvPr id="145434" name="Line 155"/>
            <p:cNvSpPr/>
            <p:nvPr/>
          </p:nvSpPr>
          <p:spPr>
            <a:xfrm flipH="1">
              <a:off x="242" y="1109"/>
              <a:ext cx="253" cy="0"/>
            </a:xfrm>
            <a:prstGeom prst="line">
              <a:avLst/>
            </a:prstGeom>
            <a:ln w="12700" cap="flat" cmpd="sng">
              <a:solidFill>
                <a:srgbClr val="000000"/>
              </a:solidFill>
              <a:prstDash val="solid"/>
              <a:headEnd type="none" w="med" len="med"/>
              <a:tailEnd type="none" w="med" len="med"/>
            </a:ln>
          </p:spPr>
        </p:sp>
        <p:sp>
          <p:nvSpPr>
            <p:cNvPr id="145435" name="Rectangle 156"/>
            <p:cNvSpPr/>
            <p:nvPr/>
          </p:nvSpPr>
          <p:spPr>
            <a:xfrm>
              <a:off x="547" y="1066"/>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A3</a:t>
              </a:r>
              <a:endParaRPr lang="en-US" altLang="zh-CN" sz="2800" b="1" dirty="0"/>
            </a:p>
          </p:txBody>
        </p:sp>
        <p:sp>
          <p:nvSpPr>
            <p:cNvPr id="145436" name="Rectangle 157"/>
            <p:cNvSpPr/>
            <p:nvPr/>
          </p:nvSpPr>
          <p:spPr>
            <a:xfrm>
              <a:off x="316" y="1023"/>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7</a:t>
              </a:r>
              <a:endParaRPr lang="en-US" altLang="zh-CN" sz="2800" b="1" dirty="0"/>
            </a:p>
          </p:txBody>
        </p:sp>
        <p:sp>
          <p:nvSpPr>
            <p:cNvPr id="145437" name="Line 158"/>
            <p:cNvSpPr/>
            <p:nvPr/>
          </p:nvSpPr>
          <p:spPr>
            <a:xfrm flipH="1">
              <a:off x="242" y="1195"/>
              <a:ext cx="253" cy="0"/>
            </a:xfrm>
            <a:prstGeom prst="line">
              <a:avLst/>
            </a:prstGeom>
            <a:ln w="12700" cap="flat" cmpd="sng">
              <a:solidFill>
                <a:srgbClr val="000000"/>
              </a:solidFill>
              <a:prstDash val="solid"/>
              <a:headEnd type="none" w="med" len="med"/>
              <a:tailEnd type="none" w="med" len="med"/>
            </a:ln>
          </p:spPr>
        </p:sp>
        <p:sp>
          <p:nvSpPr>
            <p:cNvPr id="145438" name="Rectangle 159"/>
            <p:cNvSpPr/>
            <p:nvPr/>
          </p:nvSpPr>
          <p:spPr>
            <a:xfrm>
              <a:off x="547" y="1152"/>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A4</a:t>
              </a:r>
              <a:endParaRPr lang="en-US" altLang="zh-CN" sz="2800" b="1" dirty="0"/>
            </a:p>
          </p:txBody>
        </p:sp>
        <p:sp>
          <p:nvSpPr>
            <p:cNvPr id="145439" name="Rectangle 160"/>
            <p:cNvSpPr/>
            <p:nvPr/>
          </p:nvSpPr>
          <p:spPr>
            <a:xfrm>
              <a:off x="316" y="1109"/>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6</a:t>
              </a:r>
              <a:endParaRPr lang="en-US" altLang="zh-CN" sz="2800" b="1" dirty="0"/>
            </a:p>
          </p:txBody>
        </p:sp>
        <p:sp>
          <p:nvSpPr>
            <p:cNvPr id="145440" name="Line 161"/>
            <p:cNvSpPr/>
            <p:nvPr/>
          </p:nvSpPr>
          <p:spPr>
            <a:xfrm flipH="1">
              <a:off x="242" y="1281"/>
              <a:ext cx="253" cy="0"/>
            </a:xfrm>
            <a:prstGeom prst="line">
              <a:avLst/>
            </a:prstGeom>
            <a:ln w="12700" cap="flat" cmpd="sng">
              <a:solidFill>
                <a:srgbClr val="000000"/>
              </a:solidFill>
              <a:prstDash val="solid"/>
              <a:headEnd type="none" w="med" len="med"/>
              <a:tailEnd type="none" w="med" len="med"/>
            </a:ln>
          </p:spPr>
        </p:sp>
        <p:sp>
          <p:nvSpPr>
            <p:cNvPr id="145441" name="Rectangle 162"/>
            <p:cNvSpPr/>
            <p:nvPr/>
          </p:nvSpPr>
          <p:spPr>
            <a:xfrm>
              <a:off x="547" y="1238"/>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A5</a:t>
              </a:r>
              <a:endParaRPr lang="en-US" altLang="zh-CN" sz="2800" b="1" dirty="0"/>
            </a:p>
          </p:txBody>
        </p:sp>
        <p:sp>
          <p:nvSpPr>
            <p:cNvPr id="145442" name="Rectangle 163"/>
            <p:cNvSpPr/>
            <p:nvPr/>
          </p:nvSpPr>
          <p:spPr>
            <a:xfrm>
              <a:off x="316" y="1195"/>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5</a:t>
              </a:r>
              <a:endParaRPr lang="en-US" altLang="zh-CN" sz="2800" b="1" dirty="0"/>
            </a:p>
          </p:txBody>
        </p:sp>
        <p:sp>
          <p:nvSpPr>
            <p:cNvPr id="145443" name="Line 164"/>
            <p:cNvSpPr/>
            <p:nvPr/>
          </p:nvSpPr>
          <p:spPr>
            <a:xfrm flipH="1">
              <a:off x="242" y="1367"/>
              <a:ext cx="253" cy="0"/>
            </a:xfrm>
            <a:prstGeom prst="line">
              <a:avLst/>
            </a:prstGeom>
            <a:ln w="12700" cap="flat" cmpd="sng">
              <a:solidFill>
                <a:srgbClr val="000000"/>
              </a:solidFill>
              <a:prstDash val="solid"/>
              <a:headEnd type="none" w="med" len="med"/>
              <a:tailEnd type="none" w="med" len="med"/>
            </a:ln>
          </p:spPr>
        </p:sp>
        <p:sp>
          <p:nvSpPr>
            <p:cNvPr id="145444" name="Rectangle 165"/>
            <p:cNvSpPr/>
            <p:nvPr/>
          </p:nvSpPr>
          <p:spPr>
            <a:xfrm>
              <a:off x="547" y="1323"/>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A6</a:t>
              </a:r>
              <a:endParaRPr lang="en-US" altLang="zh-CN" sz="2800" b="1" dirty="0"/>
            </a:p>
          </p:txBody>
        </p:sp>
        <p:sp>
          <p:nvSpPr>
            <p:cNvPr id="145445" name="Rectangle 166"/>
            <p:cNvSpPr/>
            <p:nvPr/>
          </p:nvSpPr>
          <p:spPr>
            <a:xfrm>
              <a:off x="316" y="1281"/>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4</a:t>
              </a:r>
              <a:endParaRPr lang="en-US" altLang="zh-CN" sz="2800" b="1" dirty="0"/>
            </a:p>
          </p:txBody>
        </p:sp>
        <p:sp>
          <p:nvSpPr>
            <p:cNvPr id="145446" name="Line 167"/>
            <p:cNvSpPr/>
            <p:nvPr/>
          </p:nvSpPr>
          <p:spPr>
            <a:xfrm flipH="1">
              <a:off x="242" y="1452"/>
              <a:ext cx="253" cy="0"/>
            </a:xfrm>
            <a:prstGeom prst="line">
              <a:avLst/>
            </a:prstGeom>
            <a:ln w="12700" cap="flat" cmpd="sng">
              <a:solidFill>
                <a:srgbClr val="000000"/>
              </a:solidFill>
              <a:prstDash val="solid"/>
              <a:headEnd type="none" w="med" len="med"/>
              <a:tailEnd type="none" w="med" len="med"/>
            </a:ln>
          </p:spPr>
        </p:sp>
        <p:sp>
          <p:nvSpPr>
            <p:cNvPr id="145447" name="Rectangle 168"/>
            <p:cNvSpPr/>
            <p:nvPr/>
          </p:nvSpPr>
          <p:spPr>
            <a:xfrm>
              <a:off x="547" y="14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A7</a:t>
              </a:r>
              <a:endParaRPr lang="en-US" altLang="zh-CN" sz="2800" b="1" dirty="0"/>
            </a:p>
          </p:txBody>
        </p:sp>
        <p:sp>
          <p:nvSpPr>
            <p:cNvPr id="145448" name="Rectangle 169"/>
            <p:cNvSpPr/>
            <p:nvPr/>
          </p:nvSpPr>
          <p:spPr>
            <a:xfrm>
              <a:off x="316" y="1366"/>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3</a:t>
              </a:r>
              <a:endParaRPr lang="en-US" altLang="zh-CN" sz="2800" b="1" dirty="0"/>
            </a:p>
          </p:txBody>
        </p:sp>
        <p:sp>
          <p:nvSpPr>
            <p:cNvPr id="145449" name="Line 170"/>
            <p:cNvSpPr/>
            <p:nvPr/>
          </p:nvSpPr>
          <p:spPr>
            <a:xfrm flipH="1">
              <a:off x="242" y="1538"/>
              <a:ext cx="253" cy="0"/>
            </a:xfrm>
            <a:prstGeom prst="line">
              <a:avLst/>
            </a:prstGeom>
            <a:ln w="12700" cap="flat" cmpd="sng">
              <a:solidFill>
                <a:srgbClr val="000000"/>
              </a:solidFill>
              <a:prstDash val="solid"/>
              <a:headEnd type="none" w="med" len="med"/>
              <a:tailEnd type="none" w="med" len="med"/>
            </a:ln>
          </p:spPr>
        </p:sp>
        <p:sp>
          <p:nvSpPr>
            <p:cNvPr id="145450" name="Rectangle 171"/>
            <p:cNvSpPr/>
            <p:nvPr/>
          </p:nvSpPr>
          <p:spPr>
            <a:xfrm>
              <a:off x="547" y="14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A8</a:t>
              </a:r>
              <a:endParaRPr lang="en-US" altLang="zh-CN" sz="2800" b="1" dirty="0"/>
            </a:p>
          </p:txBody>
        </p:sp>
        <p:sp>
          <p:nvSpPr>
            <p:cNvPr id="145451" name="Rectangle 172"/>
            <p:cNvSpPr/>
            <p:nvPr/>
          </p:nvSpPr>
          <p:spPr>
            <a:xfrm>
              <a:off x="277" y="14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25</a:t>
              </a:r>
              <a:endParaRPr lang="en-US" altLang="zh-CN" sz="2800" b="1" dirty="0"/>
            </a:p>
          </p:txBody>
        </p:sp>
        <p:sp>
          <p:nvSpPr>
            <p:cNvPr id="145452" name="Line 173"/>
            <p:cNvSpPr/>
            <p:nvPr/>
          </p:nvSpPr>
          <p:spPr>
            <a:xfrm flipH="1">
              <a:off x="242" y="1624"/>
              <a:ext cx="253" cy="0"/>
            </a:xfrm>
            <a:prstGeom prst="line">
              <a:avLst/>
            </a:prstGeom>
            <a:ln w="12700" cap="flat" cmpd="sng">
              <a:solidFill>
                <a:srgbClr val="000000"/>
              </a:solidFill>
              <a:prstDash val="solid"/>
              <a:headEnd type="none" w="med" len="med"/>
              <a:tailEnd type="none" w="med" len="med"/>
            </a:ln>
          </p:spPr>
        </p:sp>
        <p:sp>
          <p:nvSpPr>
            <p:cNvPr id="145453" name="Rectangle 174"/>
            <p:cNvSpPr/>
            <p:nvPr/>
          </p:nvSpPr>
          <p:spPr>
            <a:xfrm>
              <a:off x="547" y="1581"/>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A9</a:t>
              </a:r>
              <a:endParaRPr lang="en-US" altLang="zh-CN" sz="2800" b="1" dirty="0"/>
            </a:p>
          </p:txBody>
        </p:sp>
        <p:sp>
          <p:nvSpPr>
            <p:cNvPr id="145454" name="Rectangle 175"/>
            <p:cNvSpPr/>
            <p:nvPr/>
          </p:nvSpPr>
          <p:spPr>
            <a:xfrm>
              <a:off x="277" y="15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24</a:t>
              </a:r>
              <a:endParaRPr lang="en-US" altLang="zh-CN" sz="2800" b="1" dirty="0"/>
            </a:p>
          </p:txBody>
        </p:sp>
        <p:sp>
          <p:nvSpPr>
            <p:cNvPr id="145455" name="Line 176"/>
            <p:cNvSpPr/>
            <p:nvPr/>
          </p:nvSpPr>
          <p:spPr>
            <a:xfrm flipH="1">
              <a:off x="242" y="1710"/>
              <a:ext cx="253" cy="0"/>
            </a:xfrm>
            <a:prstGeom prst="line">
              <a:avLst/>
            </a:prstGeom>
            <a:ln w="12700" cap="flat" cmpd="sng">
              <a:solidFill>
                <a:srgbClr val="000000"/>
              </a:solidFill>
              <a:prstDash val="solid"/>
              <a:headEnd type="none" w="med" len="med"/>
              <a:tailEnd type="none" w="med" len="med"/>
            </a:ln>
          </p:spPr>
        </p:sp>
        <p:sp>
          <p:nvSpPr>
            <p:cNvPr id="145456" name="Rectangle 177"/>
            <p:cNvSpPr/>
            <p:nvPr/>
          </p:nvSpPr>
          <p:spPr>
            <a:xfrm>
              <a:off x="542" y="1666"/>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A10</a:t>
              </a:r>
              <a:endParaRPr lang="en-US" altLang="zh-CN" sz="2800" b="1" dirty="0"/>
            </a:p>
          </p:txBody>
        </p:sp>
        <p:sp>
          <p:nvSpPr>
            <p:cNvPr id="145457" name="Rectangle 178"/>
            <p:cNvSpPr/>
            <p:nvPr/>
          </p:nvSpPr>
          <p:spPr>
            <a:xfrm>
              <a:off x="277" y="1624"/>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21</a:t>
              </a:r>
              <a:endParaRPr lang="en-US" altLang="zh-CN" sz="2800" b="1" dirty="0"/>
            </a:p>
          </p:txBody>
        </p:sp>
        <p:sp>
          <p:nvSpPr>
            <p:cNvPr id="145458" name="Line 179"/>
            <p:cNvSpPr/>
            <p:nvPr/>
          </p:nvSpPr>
          <p:spPr>
            <a:xfrm flipH="1">
              <a:off x="242" y="1795"/>
              <a:ext cx="253" cy="0"/>
            </a:xfrm>
            <a:prstGeom prst="line">
              <a:avLst/>
            </a:prstGeom>
            <a:ln w="12700" cap="flat" cmpd="sng">
              <a:solidFill>
                <a:srgbClr val="000000"/>
              </a:solidFill>
              <a:prstDash val="solid"/>
              <a:headEnd type="none" w="med" len="med"/>
              <a:tailEnd type="none" w="med" len="med"/>
            </a:ln>
          </p:spPr>
        </p:sp>
        <p:sp>
          <p:nvSpPr>
            <p:cNvPr id="145459" name="Rectangle 180"/>
            <p:cNvSpPr/>
            <p:nvPr/>
          </p:nvSpPr>
          <p:spPr>
            <a:xfrm>
              <a:off x="542" y="1752"/>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A11</a:t>
              </a:r>
              <a:endParaRPr lang="en-US" altLang="zh-CN" sz="2800" b="1" dirty="0"/>
            </a:p>
          </p:txBody>
        </p:sp>
        <p:sp>
          <p:nvSpPr>
            <p:cNvPr id="145460" name="Rectangle 181"/>
            <p:cNvSpPr/>
            <p:nvPr/>
          </p:nvSpPr>
          <p:spPr>
            <a:xfrm>
              <a:off x="277" y="1709"/>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23</a:t>
              </a:r>
              <a:endParaRPr lang="en-US" altLang="zh-CN" sz="2800" b="1" dirty="0"/>
            </a:p>
          </p:txBody>
        </p:sp>
        <p:sp>
          <p:nvSpPr>
            <p:cNvPr id="145461" name="Line 182"/>
            <p:cNvSpPr/>
            <p:nvPr/>
          </p:nvSpPr>
          <p:spPr>
            <a:xfrm flipH="1">
              <a:off x="242" y="1881"/>
              <a:ext cx="253" cy="0"/>
            </a:xfrm>
            <a:prstGeom prst="line">
              <a:avLst/>
            </a:prstGeom>
            <a:ln w="12700" cap="flat" cmpd="sng">
              <a:solidFill>
                <a:srgbClr val="000000"/>
              </a:solidFill>
              <a:prstDash val="solid"/>
              <a:headEnd type="none" w="med" len="med"/>
              <a:tailEnd type="none" w="med" len="med"/>
            </a:ln>
          </p:spPr>
        </p:sp>
        <p:sp>
          <p:nvSpPr>
            <p:cNvPr id="145462" name="Rectangle 183"/>
            <p:cNvSpPr/>
            <p:nvPr/>
          </p:nvSpPr>
          <p:spPr>
            <a:xfrm>
              <a:off x="542" y="1838"/>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A12</a:t>
              </a:r>
              <a:endParaRPr lang="en-US" altLang="zh-CN" sz="2800" b="1" dirty="0"/>
            </a:p>
          </p:txBody>
        </p:sp>
        <p:sp>
          <p:nvSpPr>
            <p:cNvPr id="145463" name="Rectangle 184"/>
            <p:cNvSpPr/>
            <p:nvPr/>
          </p:nvSpPr>
          <p:spPr>
            <a:xfrm>
              <a:off x="316" y="1795"/>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a:t>
              </a:r>
              <a:endParaRPr lang="en-US" altLang="zh-CN" sz="2800" b="1" dirty="0"/>
            </a:p>
          </p:txBody>
        </p:sp>
        <p:sp>
          <p:nvSpPr>
            <p:cNvPr id="145464" name="Line 185"/>
            <p:cNvSpPr/>
            <p:nvPr/>
          </p:nvSpPr>
          <p:spPr>
            <a:xfrm flipH="1">
              <a:off x="242" y="2053"/>
              <a:ext cx="253" cy="0"/>
            </a:xfrm>
            <a:prstGeom prst="line">
              <a:avLst/>
            </a:prstGeom>
            <a:ln w="12700" cap="flat" cmpd="sng">
              <a:solidFill>
                <a:srgbClr val="000000"/>
              </a:solidFill>
              <a:prstDash val="solid"/>
              <a:headEnd type="none" w="med" len="med"/>
              <a:tailEnd type="none" w="med" len="med"/>
            </a:ln>
          </p:spPr>
        </p:sp>
        <p:sp>
          <p:nvSpPr>
            <p:cNvPr id="145465" name="Line 186"/>
            <p:cNvSpPr/>
            <p:nvPr/>
          </p:nvSpPr>
          <p:spPr>
            <a:xfrm flipH="1">
              <a:off x="546" y="2010"/>
              <a:ext cx="51" cy="0"/>
            </a:xfrm>
            <a:prstGeom prst="line">
              <a:avLst/>
            </a:prstGeom>
            <a:ln w="12700" cap="flat" cmpd="sng">
              <a:solidFill>
                <a:srgbClr val="000000"/>
              </a:solidFill>
              <a:prstDash val="solid"/>
              <a:headEnd type="none" w="med" len="med"/>
              <a:tailEnd type="none" w="med" len="med"/>
            </a:ln>
          </p:spPr>
        </p:sp>
        <p:sp>
          <p:nvSpPr>
            <p:cNvPr id="145466" name="Line 187"/>
            <p:cNvSpPr/>
            <p:nvPr/>
          </p:nvSpPr>
          <p:spPr>
            <a:xfrm flipH="1">
              <a:off x="597" y="2010"/>
              <a:ext cx="34" cy="0"/>
            </a:xfrm>
            <a:prstGeom prst="line">
              <a:avLst/>
            </a:prstGeom>
            <a:ln w="12700" cap="flat" cmpd="sng">
              <a:solidFill>
                <a:srgbClr val="000000"/>
              </a:solidFill>
              <a:prstDash val="solid"/>
              <a:headEnd type="none" w="med" len="med"/>
              <a:tailEnd type="none" w="med" len="med"/>
            </a:ln>
          </p:spPr>
        </p:sp>
        <p:sp>
          <p:nvSpPr>
            <p:cNvPr id="145467" name="Rectangle 188"/>
            <p:cNvSpPr/>
            <p:nvPr/>
          </p:nvSpPr>
          <p:spPr>
            <a:xfrm>
              <a:off x="545" y="2009"/>
              <a:ext cx="113"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CE</a:t>
              </a:r>
              <a:endParaRPr lang="en-US" altLang="zh-CN" sz="2800" b="1" dirty="0"/>
            </a:p>
          </p:txBody>
        </p:sp>
        <p:sp>
          <p:nvSpPr>
            <p:cNvPr id="145468" name="Rectangle 189"/>
            <p:cNvSpPr/>
            <p:nvPr/>
          </p:nvSpPr>
          <p:spPr>
            <a:xfrm>
              <a:off x="277" y="1967"/>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20</a:t>
              </a:r>
              <a:endParaRPr lang="en-US" altLang="zh-CN" sz="2800" b="1" dirty="0"/>
            </a:p>
          </p:txBody>
        </p:sp>
        <p:sp>
          <p:nvSpPr>
            <p:cNvPr id="145469" name="Line 190"/>
            <p:cNvSpPr/>
            <p:nvPr/>
          </p:nvSpPr>
          <p:spPr>
            <a:xfrm flipH="1">
              <a:off x="242" y="2138"/>
              <a:ext cx="253" cy="0"/>
            </a:xfrm>
            <a:prstGeom prst="line">
              <a:avLst/>
            </a:prstGeom>
            <a:ln w="12700" cap="flat" cmpd="sng">
              <a:solidFill>
                <a:srgbClr val="000000"/>
              </a:solidFill>
              <a:prstDash val="solid"/>
              <a:headEnd type="none" w="med" len="med"/>
              <a:tailEnd type="none" w="med" len="med"/>
            </a:ln>
          </p:spPr>
        </p:sp>
        <p:sp>
          <p:nvSpPr>
            <p:cNvPr id="145470" name="Line 191"/>
            <p:cNvSpPr/>
            <p:nvPr/>
          </p:nvSpPr>
          <p:spPr>
            <a:xfrm flipH="1">
              <a:off x="546" y="2095"/>
              <a:ext cx="51" cy="0"/>
            </a:xfrm>
            <a:prstGeom prst="line">
              <a:avLst/>
            </a:prstGeom>
            <a:ln w="12700" cap="flat" cmpd="sng">
              <a:solidFill>
                <a:srgbClr val="000000"/>
              </a:solidFill>
              <a:prstDash val="solid"/>
              <a:headEnd type="none" w="med" len="med"/>
              <a:tailEnd type="none" w="med" len="med"/>
            </a:ln>
          </p:spPr>
        </p:sp>
        <p:sp>
          <p:nvSpPr>
            <p:cNvPr id="145471" name="Line 192"/>
            <p:cNvSpPr/>
            <p:nvPr/>
          </p:nvSpPr>
          <p:spPr>
            <a:xfrm flipH="1">
              <a:off x="597" y="2095"/>
              <a:ext cx="34" cy="0"/>
            </a:xfrm>
            <a:prstGeom prst="line">
              <a:avLst/>
            </a:prstGeom>
            <a:ln w="12700" cap="flat" cmpd="sng">
              <a:solidFill>
                <a:srgbClr val="000000"/>
              </a:solidFill>
              <a:prstDash val="solid"/>
              <a:headEnd type="none" w="med" len="med"/>
              <a:tailEnd type="none" w="med" len="med"/>
            </a:ln>
          </p:spPr>
        </p:sp>
        <p:sp>
          <p:nvSpPr>
            <p:cNvPr id="145472" name="Rectangle 193"/>
            <p:cNvSpPr/>
            <p:nvPr/>
          </p:nvSpPr>
          <p:spPr>
            <a:xfrm>
              <a:off x="546" y="2095"/>
              <a:ext cx="11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OE</a:t>
              </a:r>
              <a:endParaRPr lang="en-US" altLang="zh-CN" sz="2800" b="1" dirty="0"/>
            </a:p>
          </p:txBody>
        </p:sp>
        <p:sp>
          <p:nvSpPr>
            <p:cNvPr id="145473" name="Rectangle 194"/>
            <p:cNvSpPr/>
            <p:nvPr/>
          </p:nvSpPr>
          <p:spPr>
            <a:xfrm>
              <a:off x="277" y="20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22</a:t>
              </a:r>
              <a:endParaRPr lang="en-US" altLang="zh-CN" sz="2800" b="1" dirty="0"/>
            </a:p>
          </p:txBody>
        </p:sp>
        <p:sp>
          <p:nvSpPr>
            <p:cNvPr id="145474" name="Line 195"/>
            <p:cNvSpPr/>
            <p:nvPr/>
          </p:nvSpPr>
          <p:spPr>
            <a:xfrm flipH="1">
              <a:off x="242" y="2224"/>
              <a:ext cx="253" cy="0"/>
            </a:xfrm>
            <a:prstGeom prst="line">
              <a:avLst/>
            </a:prstGeom>
            <a:ln w="12700" cap="flat" cmpd="sng">
              <a:solidFill>
                <a:srgbClr val="000000"/>
              </a:solidFill>
              <a:prstDash val="solid"/>
              <a:headEnd type="none" w="med" len="med"/>
              <a:tailEnd type="none" w="med" len="med"/>
            </a:ln>
          </p:spPr>
        </p:sp>
        <p:sp>
          <p:nvSpPr>
            <p:cNvPr id="145475" name="Line 196"/>
            <p:cNvSpPr/>
            <p:nvPr/>
          </p:nvSpPr>
          <p:spPr>
            <a:xfrm flipH="1">
              <a:off x="546" y="2181"/>
              <a:ext cx="34" cy="0"/>
            </a:xfrm>
            <a:prstGeom prst="line">
              <a:avLst/>
            </a:prstGeom>
            <a:ln w="12700" cap="flat" cmpd="sng">
              <a:solidFill>
                <a:srgbClr val="000000"/>
              </a:solidFill>
              <a:prstDash val="solid"/>
              <a:headEnd type="none" w="med" len="med"/>
              <a:tailEnd type="none" w="med" len="med"/>
            </a:ln>
          </p:spPr>
        </p:sp>
        <p:sp>
          <p:nvSpPr>
            <p:cNvPr id="145476" name="Line 197"/>
            <p:cNvSpPr/>
            <p:nvPr/>
          </p:nvSpPr>
          <p:spPr>
            <a:xfrm flipH="1">
              <a:off x="580" y="2181"/>
              <a:ext cx="51" cy="0"/>
            </a:xfrm>
            <a:prstGeom prst="line">
              <a:avLst/>
            </a:prstGeom>
            <a:ln w="12700" cap="flat" cmpd="sng">
              <a:solidFill>
                <a:srgbClr val="000000"/>
              </a:solidFill>
              <a:prstDash val="solid"/>
              <a:headEnd type="none" w="med" len="med"/>
              <a:tailEnd type="none" w="med" len="med"/>
            </a:ln>
          </p:spPr>
        </p:sp>
        <p:sp>
          <p:nvSpPr>
            <p:cNvPr id="145477" name="Line 198"/>
            <p:cNvSpPr/>
            <p:nvPr/>
          </p:nvSpPr>
          <p:spPr>
            <a:xfrm flipH="1">
              <a:off x="631" y="2181"/>
              <a:ext cx="59" cy="0"/>
            </a:xfrm>
            <a:prstGeom prst="line">
              <a:avLst/>
            </a:prstGeom>
            <a:ln w="12700" cap="flat" cmpd="sng">
              <a:solidFill>
                <a:srgbClr val="000000"/>
              </a:solidFill>
              <a:prstDash val="solid"/>
              <a:headEnd type="none" w="med" len="med"/>
              <a:tailEnd type="none" w="med" len="med"/>
            </a:ln>
          </p:spPr>
        </p:sp>
        <p:sp>
          <p:nvSpPr>
            <p:cNvPr id="145478" name="Rectangle 199"/>
            <p:cNvSpPr/>
            <p:nvPr/>
          </p:nvSpPr>
          <p:spPr>
            <a:xfrm>
              <a:off x="540" y="2181"/>
              <a:ext cx="191"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PGM</a:t>
              </a:r>
              <a:endParaRPr lang="en-US" altLang="zh-CN" sz="2800" b="1" dirty="0"/>
            </a:p>
          </p:txBody>
        </p:sp>
        <p:sp>
          <p:nvSpPr>
            <p:cNvPr id="145479" name="Rectangle 200"/>
            <p:cNvSpPr/>
            <p:nvPr/>
          </p:nvSpPr>
          <p:spPr>
            <a:xfrm>
              <a:off x="277" y="21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27</a:t>
              </a:r>
              <a:endParaRPr lang="en-US" altLang="zh-CN" sz="2800" b="1" dirty="0"/>
            </a:p>
          </p:txBody>
        </p:sp>
        <p:sp>
          <p:nvSpPr>
            <p:cNvPr id="145480" name="Line 201"/>
            <p:cNvSpPr/>
            <p:nvPr/>
          </p:nvSpPr>
          <p:spPr>
            <a:xfrm flipH="1">
              <a:off x="242" y="2310"/>
              <a:ext cx="253" cy="0"/>
            </a:xfrm>
            <a:prstGeom prst="line">
              <a:avLst/>
            </a:prstGeom>
            <a:ln w="12700" cap="flat" cmpd="sng">
              <a:solidFill>
                <a:srgbClr val="000000"/>
              </a:solidFill>
              <a:prstDash val="solid"/>
              <a:headEnd type="none" w="med" len="med"/>
              <a:tailEnd type="none" w="med" len="med"/>
            </a:ln>
          </p:spPr>
        </p:sp>
        <p:sp>
          <p:nvSpPr>
            <p:cNvPr id="145481" name="Rectangle 202"/>
            <p:cNvSpPr/>
            <p:nvPr/>
          </p:nvSpPr>
          <p:spPr>
            <a:xfrm>
              <a:off x="546" y="2267"/>
              <a:ext cx="16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VPP</a:t>
              </a:r>
              <a:endParaRPr lang="en-US" altLang="zh-CN" sz="2800" b="1" dirty="0"/>
            </a:p>
          </p:txBody>
        </p:sp>
        <p:sp>
          <p:nvSpPr>
            <p:cNvPr id="145482" name="Rectangle 203"/>
            <p:cNvSpPr/>
            <p:nvPr/>
          </p:nvSpPr>
          <p:spPr>
            <a:xfrm>
              <a:off x="316" y="2224"/>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a:t>
              </a:r>
              <a:endParaRPr lang="en-US" altLang="zh-CN" sz="2800" b="1" dirty="0"/>
            </a:p>
          </p:txBody>
        </p:sp>
        <p:sp>
          <p:nvSpPr>
            <p:cNvPr id="145483" name="Line 204"/>
            <p:cNvSpPr/>
            <p:nvPr/>
          </p:nvSpPr>
          <p:spPr>
            <a:xfrm>
              <a:off x="1172" y="852"/>
              <a:ext cx="254" cy="0"/>
            </a:xfrm>
            <a:prstGeom prst="line">
              <a:avLst/>
            </a:prstGeom>
            <a:ln w="12700" cap="flat" cmpd="sng">
              <a:solidFill>
                <a:srgbClr val="000000"/>
              </a:solidFill>
              <a:prstDash val="solid"/>
              <a:headEnd type="none" w="med" len="med"/>
              <a:tailEnd type="none" w="med" len="med"/>
            </a:ln>
          </p:spPr>
        </p:sp>
        <p:sp>
          <p:nvSpPr>
            <p:cNvPr id="145484" name="Rectangle 205"/>
            <p:cNvSpPr/>
            <p:nvPr/>
          </p:nvSpPr>
          <p:spPr>
            <a:xfrm>
              <a:off x="1012" y="8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D0</a:t>
              </a:r>
              <a:endParaRPr lang="en-US" altLang="zh-CN" sz="2800" b="1" dirty="0"/>
            </a:p>
          </p:txBody>
        </p:sp>
        <p:sp>
          <p:nvSpPr>
            <p:cNvPr id="145485" name="Rectangle 206"/>
            <p:cNvSpPr/>
            <p:nvPr/>
          </p:nvSpPr>
          <p:spPr>
            <a:xfrm>
              <a:off x="1301" y="7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11</a:t>
              </a:r>
              <a:endParaRPr lang="en-US" altLang="zh-CN" sz="2800" b="1" dirty="0"/>
            </a:p>
          </p:txBody>
        </p:sp>
        <p:sp>
          <p:nvSpPr>
            <p:cNvPr id="145486" name="Line 207"/>
            <p:cNvSpPr/>
            <p:nvPr/>
          </p:nvSpPr>
          <p:spPr>
            <a:xfrm>
              <a:off x="1172" y="938"/>
              <a:ext cx="254" cy="0"/>
            </a:xfrm>
            <a:prstGeom prst="line">
              <a:avLst/>
            </a:prstGeom>
            <a:ln w="12700" cap="flat" cmpd="sng">
              <a:solidFill>
                <a:srgbClr val="000000"/>
              </a:solidFill>
              <a:prstDash val="solid"/>
              <a:headEnd type="none" w="med" len="med"/>
              <a:tailEnd type="none" w="med" len="med"/>
            </a:ln>
          </p:spPr>
        </p:sp>
        <p:sp>
          <p:nvSpPr>
            <p:cNvPr id="145487" name="Rectangle 208"/>
            <p:cNvSpPr/>
            <p:nvPr/>
          </p:nvSpPr>
          <p:spPr>
            <a:xfrm>
              <a:off x="1012" y="8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D1</a:t>
              </a:r>
              <a:endParaRPr lang="en-US" altLang="zh-CN" sz="2800" b="1" dirty="0"/>
            </a:p>
          </p:txBody>
        </p:sp>
        <p:sp>
          <p:nvSpPr>
            <p:cNvPr id="145488" name="Rectangle 209"/>
            <p:cNvSpPr/>
            <p:nvPr/>
          </p:nvSpPr>
          <p:spPr>
            <a:xfrm>
              <a:off x="1301" y="8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12</a:t>
              </a:r>
              <a:endParaRPr lang="en-US" altLang="zh-CN" sz="2800" b="1" dirty="0"/>
            </a:p>
          </p:txBody>
        </p:sp>
        <p:sp>
          <p:nvSpPr>
            <p:cNvPr id="145489" name="Line 210"/>
            <p:cNvSpPr/>
            <p:nvPr/>
          </p:nvSpPr>
          <p:spPr>
            <a:xfrm>
              <a:off x="1172" y="1024"/>
              <a:ext cx="254" cy="0"/>
            </a:xfrm>
            <a:prstGeom prst="line">
              <a:avLst/>
            </a:prstGeom>
            <a:ln w="12700" cap="flat" cmpd="sng">
              <a:solidFill>
                <a:srgbClr val="000000"/>
              </a:solidFill>
              <a:prstDash val="solid"/>
              <a:headEnd type="none" w="med" len="med"/>
              <a:tailEnd type="none" w="med" len="med"/>
            </a:ln>
          </p:spPr>
        </p:sp>
        <p:sp>
          <p:nvSpPr>
            <p:cNvPr id="145490" name="Rectangle 211"/>
            <p:cNvSpPr/>
            <p:nvPr/>
          </p:nvSpPr>
          <p:spPr>
            <a:xfrm>
              <a:off x="1012" y="980"/>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D2</a:t>
              </a:r>
              <a:endParaRPr lang="en-US" altLang="zh-CN" sz="2800" b="1" dirty="0"/>
            </a:p>
          </p:txBody>
        </p:sp>
        <p:sp>
          <p:nvSpPr>
            <p:cNvPr id="145491" name="Rectangle 212"/>
            <p:cNvSpPr/>
            <p:nvPr/>
          </p:nvSpPr>
          <p:spPr>
            <a:xfrm>
              <a:off x="1301" y="9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13</a:t>
              </a:r>
              <a:endParaRPr lang="en-US" altLang="zh-CN" sz="2800" b="1" dirty="0"/>
            </a:p>
          </p:txBody>
        </p:sp>
        <p:sp>
          <p:nvSpPr>
            <p:cNvPr id="145492" name="Line 213"/>
            <p:cNvSpPr/>
            <p:nvPr/>
          </p:nvSpPr>
          <p:spPr>
            <a:xfrm>
              <a:off x="1172" y="1109"/>
              <a:ext cx="254" cy="0"/>
            </a:xfrm>
            <a:prstGeom prst="line">
              <a:avLst/>
            </a:prstGeom>
            <a:ln w="12700" cap="flat" cmpd="sng">
              <a:solidFill>
                <a:srgbClr val="000000"/>
              </a:solidFill>
              <a:prstDash val="solid"/>
              <a:headEnd type="none" w="med" len="med"/>
              <a:tailEnd type="none" w="med" len="med"/>
            </a:ln>
          </p:spPr>
        </p:sp>
        <p:sp>
          <p:nvSpPr>
            <p:cNvPr id="145493" name="Rectangle 214"/>
            <p:cNvSpPr/>
            <p:nvPr/>
          </p:nvSpPr>
          <p:spPr>
            <a:xfrm>
              <a:off x="1012" y="1066"/>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D3</a:t>
              </a:r>
              <a:endParaRPr lang="en-US" altLang="zh-CN" sz="2800" b="1" dirty="0"/>
            </a:p>
          </p:txBody>
        </p:sp>
        <p:sp>
          <p:nvSpPr>
            <p:cNvPr id="145494" name="Rectangle 215"/>
            <p:cNvSpPr/>
            <p:nvPr/>
          </p:nvSpPr>
          <p:spPr>
            <a:xfrm>
              <a:off x="1301" y="1023"/>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15</a:t>
              </a:r>
              <a:endParaRPr lang="en-US" altLang="zh-CN" sz="2800" b="1" dirty="0"/>
            </a:p>
          </p:txBody>
        </p:sp>
        <p:sp>
          <p:nvSpPr>
            <p:cNvPr id="145495" name="Line 216"/>
            <p:cNvSpPr/>
            <p:nvPr/>
          </p:nvSpPr>
          <p:spPr>
            <a:xfrm>
              <a:off x="1172" y="1195"/>
              <a:ext cx="254" cy="0"/>
            </a:xfrm>
            <a:prstGeom prst="line">
              <a:avLst/>
            </a:prstGeom>
            <a:ln w="12700" cap="flat" cmpd="sng">
              <a:solidFill>
                <a:srgbClr val="000000"/>
              </a:solidFill>
              <a:prstDash val="solid"/>
              <a:headEnd type="none" w="med" len="med"/>
              <a:tailEnd type="none" w="med" len="med"/>
            </a:ln>
          </p:spPr>
        </p:sp>
        <p:sp>
          <p:nvSpPr>
            <p:cNvPr id="145496" name="Rectangle 217"/>
            <p:cNvSpPr/>
            <p:nvPr/>
          </p:nvSpPr>
          <p:spPr>
            <a:xfrm>
              <a:off x="1012" y="1152"/>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D4</a:t>
              </a:r>
              <a:endParaRPr lang="en-US" altLang="zh-CN" sz="2800" b="1" dirty="0"/>
            </a:p>
          </p:txBody>
        </p:sp>
        <p:sp>
          <p:nvSpPr>
            <p:cNvPr id="145497" name="Rectangle 218"/>
            <p:cNvSpPr/>
            <p:nvPr/>
          </p:nvSpPr>
          <p:spPr>
            <a:xfrm>
              <a:off x="1301" y="1109"/>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16</a:t>
              </a:r>
              <a:endParaRPr lang="en-US" altLang="zh-CN" sz="2800" b="1" dirty="0"/>
            </a:p>
          </p:txBody>
        </p:sp>
        <p:sp>
          <p:nvSpPr>
            <p:cNvPr id="145498" name="Line 219"/>
            <p:cNvSpPr/>
            <p:nvPr/>
          </p:nvSpPr>
          <p:spPr>
            <a:xfrm>
              <a:off x="1172" y="1281"/>
              <a:ext cx="254" cy="0"/>
            </a:xfrm>
            <a:prstGeom prst="line">
              <a:avLst/>
            </a:prstGeom>
            <a:ln w="12700" cap="flat" cmpd="sng">
              <a:solidFill>
                <a:srgbClr val="000000"/>
              </a:solidFill>
              <a:prstDash val="solid"/>
              <a:headEnd type="none" w="med" len="med"/>
              <a:tailEnd type="none" w="med" len="med"/>
            </a:ln>
          </p:spPr>
        </p:sp>
        <p:sp>
          <p:nvSpPr>
            <p:cNvPr id="145499" name="Rectangle 220"/>
            <p:cNvSpPr/>
            <p:nvPr/>
          </p:nvSpPr>
          <p:spPr>
            <a:xfrm>
              <a:off x="1012" y="1238"/>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D5</a:t>
              </a:r>
              <a:endParaRPr lang="en-US" altLang="zh-CN" sz="2800" b="1" dirty="0"/>
            </a:p>
          </p:txBody>
        </p:sp>
        <p:sp>
          <p:nvSpPr>
            <p:cNvPr id="145500" name="Rectangle 221"/>
            <p:cNvSpPr/>
            <p:nvPr/>
          </p:nvSpPr>
          <p:spPr>
            <a:xfrm>
              <a:off x="1301" y="1195"/>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17</a:t>
              </a:r>
              <a:endParaRPr lang="en-US" altLang="zh-CN" sz="2800" b="1" dirty="0"/>
            </a:p>
          </p:txBody>
        </p:sp>
        <p:sp>
          <p:nvSpPr>
            <p:cNvPr id="145501" name="Line 222"/>
            <p:cNvSpPr/>
            <p:nvPr/>
          </p:nvSpPr>
          <p:spPr>
            <a:xfrm>
              <a:off x="1172" y="1367"/>
              <a:ext cx="254" cy="0"/>
            </a:xfrm>
            <a:prstGeom prst="line">
              <a:avLst/>
            </a:prstGeom>
            <a:ln w="12700" cap="flat" cmpd="sng">
              <a:solidFill>
                <a:srgbClr val="000000"/>
              </a:solidFill>
              <a:prstDash val="solid"/>
              <a:headEnd type="none" w="med" len="med"/>
              <a:tailEnd type="none" w="med" len="med"/>
            </a:ln>
          </p:spPr>
        </p:sp>
        <p:sp>
          <p:nvSpPr>
            <p:cNvPr id="145502" name="Rectangle 223"/>
            <p:cNvSpPr/>
            <p:nvPr/>
          </p:nvSpPr>
          <p:spPr>
            <a:xfrm>
              <a:off x="1012" y="1323"/>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D6</a:t>
              </a:r>
              <a:endParaRPr lang="en-US" altLang="zh-CN" sz="2800" b="1" dirty="0"/>
            </a:p>
          </p:txBody>
        </p:sp>
        <p:sp>
          <p:nvSpPr>
            <p:cNvPr id="145503" name="Rectangle 224"/>
            <p:cNvSpPr/>
            <p:nvPr/>
          </p:nvSpPr>
          <p:spPr>
            <a:xfrm>
              <a:off x="1301" y="1281"/>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18</a:t>
              </a:r>
              <a:endParaRPr lang="en-US" altLang="zh-CN" sz="2800" b="1" dirty="0"/>
            </a:p>
          </p:txBody>
        </p:sp>
        <p:sp>
          <p:nvSpPr>
            <p:cNvPr id="145504" name="Line 225"/>
            <p:cNvSpPr/>
            <p:nvPr/>
          </p:nvSpPr>
          <p:spPr>
            <a:xfrm>
              <a:off x="1172" y="1452"/>
              <a:ext cx="254" cy="0"/>
            </a:xfrm>
            <a:prstGeom prst="line">
              <a:avLst/>
            </a:prstGeom>
            <a:ln w="12700" cap="flat" cmpd="sng">
              <a:solidFill>
                <a:srgbClr val="000000"/>
              </a:solidFill>
              <a:prstDash val="solid"/>
              <a:headEnd type="none" w="med" len="med"/>
              <a:tailEnd type="none" w="med" len="med"/>
            </a:ln>
          </p:spPr>
        </p:sp>
        <p:sp>
          <p:nvSpPr>
            <p:cNvPr id="145505" name="Rectangle 226"/>
            <p:cNvSpPr/>
            <p:nvPr/>
          </p:nvSpPr>
          <p:spPr>
            <a:xfrm>
              <a:off x="1012" y="14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D7</a:t>
              </a:r>
              <a:endParaRPr lang="en-US" altLang="zh-CN" sz="2800" b="1" dirty="0"/>
            </a:p>
          </p:txBody>
        </p:sp>
        <p:sp>
          <p:nvSpPr>
            <p:cNvPr id="145506" name="Rectangle 227"/>
            <p:cNvSpPr/>
            <p:nvPr/>
          </p:nvSpPr>
          <p:spPr>
            <a:xfrm>
              <a:off x="1301" y="13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19</a:t>
              </a:r>
              <a:endParaRPr lang="en-US" altLang="zh-CN" sz="2800" b="1" dirty="0"/>
            </a:p>
          </p:txBody>
        </p:sp>
        <p:sp>
          <p:nvSpPr>
            <p:cNvPr id="145507" name="Rectangle 228"/>
            <p:cNvSpPr/>
            <p:nvPr/>
          </p:nvSpPr>
          <p:spPr>
            <a:xfrm>
              <a:off x="722" y="577"/>
              <a:ext cx="240"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80"/>
                  </a:solidFill>
                </a:rPr>
                <a:t>8K×8</a:t>
              </a:r>
              <a:endParaRPr lang="en-US" altLang="zh-CN" sz="2800" b="1" dirty="0"/>
            </a:p>
          </p:txBody>
        </p:sp>
        <p:sp>
          <p:nvSpPr>
            <p:cNvPr id="145508" name="Rectangle 229"/>
            <p:cNvSpPr/>
            <p:nvPr/>
          </p:nvSpPr>
          <p:spPr>
            <a:xfrm>
              <a:off x="742" y="662"/>
              <a:ext cx="176"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80"/>
                  </a:solidFill>
                </a:rPr>
                <a:t>2764</a:t>
              </a:r>
              <a:endParaRPr lang="en-US" altLang="zh-CN" sz="2800" b="1" dirty="0"/>
            </a:p>
          </p:txBody>
        </p:sp>
        <p:sp>
          <p:nvSpPr>
            <p:cNvPr id="145509" name="Rectangle 230"/>
            <p:cNvSpPr/>
            <p:nvPr/>
          </p:nvSpPr>
          <p:spPr>
            <a:xfrm>
              <a:off x="1849" y="766"/>
              <a:ext cx="677" cy="1715"/>
            </a:xfrm>
            <a:prstGeom prst="rect">
              <a:avLst/>
            </a:prstGeom>
            <a:solidFill>
              <a:srgbClr val="FFFFB0"/>
            </a:solidFill>
            <a:ln w="0" cap="flat" cmpd="sng">
              <a:solidFill>
                <a:srgbClr val="8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5510" name="Line 231"/>
            <p:cNvSpPr/>
            <p:nvPr/>
          </p:nvSpPr>
          <p:spPr>
            <a:xfrm flipH="1">
              <a:off x="1595" y="852"/>
              <a:ext cx="254" cy="0"/>
            </a:xfrm>
            <a:prstGeom prst="line">
              <a:avLst/>
            </a:prstGeom>
            <a:ln w="12700" cap="flat" cmpd="sng">
              <a:solidFill>
                <a:srgbClr val="000000"/>
              </a:solidFill>
              <a:prstDash val="solid"/>
              <a:headEnd type="none" w="med" len="med"/>
              <a:tailEnd type="none" w="med" len="med"/>
            </a:ln>
          </p:spPr>
        </p:sp>
        <p:sp>
          <p:nvSpPr>
            <p:cNvPr id="145511" name="Rectangle 232"/>
            <p:cNvSpPr/>
            <p:nvPr/>
          </p:nvSpPr>
          <p:spPr>
            <a:xfrm>
              <a:off x="1901" y="8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A0</a:t>
              </a:r>
              <a:endParaRPr lang="en-US" altLang="zh-CN" sz="2800" b="1" dirty="0"/>
            </a:p>
          </p:txBody>
        </p:sp>
        <p:sp>
          <p:nvSpPr>
            <p:cNvPr id="145512" name="Rectangle 233"/>
            <p:cNvSpPr/>
            <p:nvPr/>
          </p:nvSpPr>
          <p:spPr>
            <a:xfrm>
              <a:off x="1631" y="7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10</a:t>
              </a:r>
              <a:endParaRPr lang="en-US" altLang="zh-CN" sz="2800" b="1" dirty="0"/>
            </a:p>
          </p:txBody>
        </p:sp>
        <p:sp>
          <p:nvSpPr>
            <p:cNvPr id="145513" name="Line 234"/>
            <p:cNvSpPr/>
            <p:nvPr/>
          </p:nvSpPr>
          <p:spPr>
            <a:xfrm flipH="1">
              <a:off x="1595" y="938"/>
              <a:ext cx="254" cy="0"/>
            </a:xfrm>
            <a:prstGeom prst="line">
              <a:avLst/>
            </a:prstGeom>
            <a:ln w="12700" cap="flat" cmpd="sng">
              <a:solidFill>
                <a:srgbClr val="000000"/>
              </a:solidFill>
              <a:prstDash val="solid"/>
              <a:headEnd type="none" w="med" len="med"/>
              <a:tailEnd type="none" w="med" len="med"/>
            </a:ln>
          </p:spPr>
        </p:sp>
        <p:sp>
          <p:nvSpPr>
            <p:cNvPr id="145514" name="Rectangle 235"/>
            <p:cNvSpPr/>
            <p:nvPr/>
          </p:nvSpPr>
          <p:spPr>
            <a:xfrm>
              <a:off x="1901" y="8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a:t>
              </a:r>
              <a:endParaRPr lang="en-US" altLang="zh-CN" sz="2800" b="1" dirty="0"/>
            </a:p>
          </p:txBody>
        </p:sp>
        <p:sp>
          <p:nvSpPr>
            <p:cNvPr id="145515" name="Rectangle 236"/>
            <p:cNvSpPr/>
            <p:nvPr/>
          </p:nvSpPr>
          <p:spPr>
            <a:xfrm>
              <a:off x="1670" y="852"/>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9</a:t>
              </a:r>
              <a:endParaRPr lang="en-US" altLang="zh-CN" sz="2800" b="1" dirty="0"/>
            </a:p>
          </p:txBody>
        </p:sp>
        <p:sp>
          <p:nvSpPr>
            <p:cNvPr id="145516" name="Line 237"/>
            <p:cNvSpPr/>
            <p:nvPr/>
          </p:nvSpPr>
          <p:spPr>
            <a:xfrm flipH="1">
              <a:off x="1595" y="1024"/>
              <a:ext cx="254" cy="0"/>
            </a:xfrm>
            <a:prstGeom prst="line">
              <a:avLst/>
            </a:prstGeom>
            <a:ln w="12700" cap="flat" cmpd="sng">
              <a:solidFill>
                <a:srgbClr val="000000"/>
              </a:solidFill>
              <a:prstDash val="solid"/>
              <a:headEnd type="none" w="med" len="med"/>
              <a:tailEnd type="none" w="med" len="med"/>
            </a:ln>
          </p:spPr>
        </p:sp>
        <p:sp>
          <p:nvSpPr>
            <p:cNvPr id="145517" name="Rectangle 238"/>
            <p:cNvSpPr/>
            <p:nvPr/>
          </p:nvSpPr>
          <p:spPr>
            <a:xfrm>
              <a:off x="1901" y="980"/>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A2</a:t>
              </a:r>
              <a:endParaRPr lang="en-US" altLang="zh-CN" sz="2800" b="1" dirty="0"/>
            </a:p>
          </p:txBody>
        </p:sp>
        <p:sp>
          <p:nvSpPr>
            <p:cNvPr id="145518" name="Rectangle 239"/>
            <p:cNvSpPr/>
            <p:nvPr/>
          </p:nvSpPr>
          <p:spPr>
            <a:xfrm>
              <a:off x="1670" y="938"/>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8</a:t>
              </a:r>
              <a:endParaRPr lang="en-US" altLang="zh-CN" sz="2800" b="1" dirty="0"/>
            </a:p>
          </p:txBody>
        </p:sp>
        <p:sp>
          <p:nvSpPr>
            <p:cNvPr id="145519" name="Line 240"/>
            <p:cNvSpPr/>
            <p:nvPr/>
          </p:nvSpPr>
          <p:spPr>
            <a:xfrm flipH="1">
              <a:off x="1595" y="1109"/>
              <a:ext cx="254" cy="0"/>
            </a:xfrm>
            <a:prstGeom prst="line">
              <a:avLst/>
            </a:prstGeom>
            <a:ln w="12700" cap="flat" cmpd="sng">
              <a:solidFill>
                <a:srgbClr val="000000"/>
              </a:solidFill>
              <a:prstDash val="solid"/>
              <a:headEnd type="none" w="med" len="med"/>
              <a:tailEnd type="none" w="med" len="med"/>
            </a:ln>
          </p:spPr>
        </p:sp>
        <p:sp>
          <p:nvSpPr>
            <p:cNvPr id="145520" name="Rectangle 241"/>
            <p:cNvSpPr/>
            <p:nvPr/>
          </p:nvSpPr>
          <p:spPr>
            <a:xfrm>
              <a:off x="1901" y="1066"/>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A3</a:t>
              </a:r>
              <a:endParaRPr lang="en-US" altLang="zh-CN" sz="2800" b="1" dirty="0"/>
            </a:p>
          </p:txBody>
        </p:sp>
        <p:sp>
          <p:nvSpPr>
            <p:cNvPr id="145521" name="Rectangle 242"/>
            <p:cNvSpPr/>
            <p:nvPr/>
          </p:nvSpPr>
          <p:spPr>
            <a:xfrm>
              <a:off x="1670" y="1023"/>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7</a:t>
              </a:r>
              <a:endParaRPr lang="en-US" altLang="zh-CN" sz="2800" b="1" dirty="0"/>
            </a:p>
          </p:txBody>
        </p:sp>
        <p:sp>
          <p:nvSpPr>
            <p:cNvPr id="145522" name="Line 243"/>
            <p:cNvSpPr/>
            <p:nvPr/>
          </p:nvSpPr>
          <p:spPr>
            <a:xfrm flipH="1">
              <a:off x="1595" y="1195"/>
              <a:ext cx="254" cy="0"/>
            </a:xfrm>
            <a:prstGeom prst="line">
              <a:avLst/>
            </a:prstGeom>
            <a:ln w="12700" cap="flat" cmpd="sng">
              <a:solidFill>
                <a:srgbClr val="000000"/>
              </a:solidFill>
              <a:prstDash val="solid"/>
              <a:headEnd type="none" w="med" len="med"/>
              <a:tailEnd type="none" w="med" len="med"/>
            </a:ln>
          </p:spPr>
        </p:sp>
        <p:sp>
          <p:nvSpPr>
            <p:cNvPr id="145523" name="Rectangle 244"/>
            <p:cNvSpPr/>
            <p:nvPr/>
          </p:nvSpPr>
          <p:spPr>
            <a:xfrm>
              <a:off x="1901" y="1152"/>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A4</a:t>
              </a:r>
              <a:endParaRPr lang="en-US" altLang="zh-CN" sz="2800" b="1" dirty="0"/>
            </a:p>
          </p:txBody>
        </p:sp>
        <p:sp>
          <p:nvSpPr>
            <p:cNvPr id="145524" name="Rectangle 245"/>
            <p:cNvSpPr/>
            <p:nvPr/>
          </p:nvSpPr>
          <p:spPr>
            <a:xfrm>
              <a:off x="1670" y="1109"/>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6</a:t>
              </a:r>
              <a:endParaRPr lang="en-US" altLang="zh-CN" sz="2800" b="1" dirty="0"/>
            </a:p>
          </p:txBody>
        </p:sp>
        <p:sp>
          <p:nvSpPr>
            <p:cNvPr id="145525" name="Line 246"/>
            <p:cNvSpPr/>
            <p:nvPr/>
          </p:nvSpPr>
          <p:spPr>
            <a:xfrm flipH="1">
              <a:off x="1595" y="1281"/>
              <a:ext cx="254" cy="0"/>
            </a:xfrm>
            <a:prstGeom prst="line">
              <a:avLst/>
            </a:prstGeom>
            <a:ln w="12700" cap="flat" cmpd="sng">
              <a:solidFill>
                <a:srgbClr val="000000"/>
              </a:solidFill>
              <a:prstDash val="solid"/>
              <a:headEnd type="none" w="med" len="med"/>
              <a:tailEnd type="none" w="med" len="med"/>
            </a:ln>
          </p:spPr>
        </p:sp>
        <p:sp>
          <p:nvSpPr>
            <p:cNvPr id="145526" name="Rectangle 247"/>
            <p:cNvSpPr/>
            <p:nvPr/>
          </p:nvSpPr>
          <p:spPr>
            <a:xfrm>
              <a:off x="1901" y="1238"/>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A5</a:t>
              </a:r>
              <a:endParaRPr lang="en-US" altLang="zh-CN" sz="2800" b="1" dirty="0"/>
            </a:p>
          </p:txBody>
        </p:sp>
        <p:sp>
          <p:nvSpPr>
            <p:cNvPr id="145527" name="Rectangle 248"/>
            <p:cNvSpPr/>
            <p:nvPr/>
          </p:nvSpPr>
          <p:spPr>
            <a:xfrm>
              <a:off x="1670" y="1195"/>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5</a:t>
              </a:r>
              <a:endParaRPr lang="en-US" altLang="zh-CN" sz="2800" b="1" dirty="0"/>
            </a:p>
          </p:txBody>
        </p:sp>
        <p:sp>
          <p:nvSpPr>
            <p:cNvPr id="145528" name="Line 249"/>
            <p:cNvSpPr/>
            <p:nvPr/>
          </p:nvSpPr>
          <p:spPr>
            <a:xfrm flipH="1">
              <a:off x="1595" y="1367"/>
              <a:ext cx="254" cy="0"/>
            </a:xfrm>
            <a:prstGeom prst="line">
              <a:avLst/>
            </a:prstGeom>
            <a:ln w="12700" cap="flat" cmpd="sng">
              <a:solidFill>
                <a:srgbClr val="000000"/>
              </a:solidFill>
              <a:prstDash val="solid"/>
              <a:headEnd type="none" w="med" len="med"/>
              <a:tailEnd type="none" w="med" len="med"/>
            </a:ln>
          </p:spPr>
        </p:sp>
        <p:sp>
          <p:nvSpPr>
            <p:cNvPr id="145529" name="Rectangle 250"/>
            <p:cNvSpPr/>
            <p:nvPr/>
          </p:nvSpPr>
          <p:spPr>
            <a:xfrm>
              <a:off x="1901" y="1323"/>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A6</a:t>
              </a:r>
              <a:endParaRPr lang="en-US" altLang="zh-CN" sz="2800" b="1" dirty="0"/>
            </a:p>
          </p:txBody>
        </p:sp>
        <p:sp>
          <p:nvSpPr>
            <p:cNvPr id="145530" name="Rectangle 251"/>
            <p:cNvSpPr/>
            <p:nvPr/>
          </p:nvSpPr>
          <p:spPr>
            <a:xfrm>
              <a:off x="1670" y="1281"/>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4</a:t>
              </a:r>
              <a:endParaRPr lang="en-US" altLang="zh-CN" sz="2800" b="1" dirty="0"/>
            </a:p>
          </p:txBody>
        </p:sp>
        <p:sp>
          <p:nvSpPr>
            <p:cNvPr id="145531" name="Line 252"/>
            <p:cNvSpPr/>
            <p:nvPr/>
          </p:nvSpPr>
          <p:spPr>
            <a:xfrm flipH="1">
              <a:off x="1595" y="1452"/>
              <a:ext cx="254" cy="0"/>
            </a:xfrm>
            <a:prstGeom prst="line">
              <a:avLst/>
            </a:prstGeom>
            <a:ln w="12700" cap="flat" cmpd="sng">
              <a:solidFill>
                <a:srgbClr val="000000"/>
              </a:solidFill>
              <a:prstDash val="solid"/>
              <a:headEnd type="none" w="med" len="med"/>
              <a:tailEnd type="none" w="med" len="med"/>
            </a:ln>
          </p:spPr>
        </p:sp>
        <p:sp>
          <p:nvSpPr>
            <p:cNvPr id="145532" name="Rectangle 253"/>
            <p:cNvSpPr/>
            <p:nvPr/>
          </p:nvSpPr>
          <p:spPr>
            <a:xfrm>
              <a:off x="1901" y="14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A7</a:t>
              </a:r>
              <a:endParaRPr lang="en-US" altLang="zh-CN" sz="2800" b="1" dirty="0"/>
            </a:p>
          </p:txBody>
        </p:sp>
        <p:sp>
          <p:nvSpPr>
            <p:cNvPr id="145533" name="Rectangle 254"/>
            <p:cNvSpPr/>
            <p:nvPr/>
          </p:nvSpPr>
          <p:spPr>
            <a:xfrm>
              <a:off x="1670" y="1366"/>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3</a:t>
              </a:r>
              <a:endParaRPr lang="en-US" altLang="zh-CN" sz="2800" b="1" dirty="0"/>
            </a:p>
          </p:txBody>
        </p:sp>
        <p:sp>
          <p:nvSpPr>
            <p:cNvPr id="145534" name="Line 255"/>
            <p:cNvSpPr/>
            <p:nvPr/>
          </p:nvSpPr>
          <p:spPr>
            <a:xfrm flipH="1">
              <a:off x="1595" y="1538"/>
              <a:ext cx="254" cy="0"/>
            </a:xfrm>
            <a:prstGeom prst="line">
              <a:avLst/>
            </a:prstGeom>
            <a:ln w="12700" cap="flat" cmpd="sng">
              <a:solidFill>
                <a:srgbClr val="000000"/>
              </a:solidFill>
              <a:prstDash val="solid"/>
              <a:headEnd type="none" w="med" len="med"/>
              <a:tailEnd type="none" w="med" len="med"/>
            </a:ln>
          </p:spPr>
        </p:sp>
        <p:sp>
          <p:nvSpPr>
            <p:cNvPr id="145535" name="Rectangle 256"/>
            <p:cNvSpPr/>
            <p:nvPr/>
          </p:nvSpPr>
          <p:spPr>
            <a:xfrm>
              <a:off x="1901" y="14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A8</a:t>
              </a:r>
              <a:endParaRPr lang="en-US" altLang="zh-CN" sz="2800" b="1" dirty="0"/>
            </a:p>
          </p:txBody>
        </p:sp>
        <p:sp>
          <p:nvSpPr>
            <p:cNvPr id="145536" name="Rectangle 257"/>
            <p:cNvSpPr/>
            <p:nvPr/>
          </p:nvSpPr>
          <p:spPr>
            <a:xfrm>
              <a:off x="1631" y="14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25</a:t>
              </a:r>
              <a:endParaRPr lang="en-US" altLang="zh-CN" sz="2800" b="1" dirty="0"/>
            </a:p>
          </p:txBody>
        </p:sp>
        <p:sp>
          <p:nvSpPr>
            <p:cNvPr id="145537" name="Line 258"/>
            <p:cNvSpPr/>
            <p:nvPr/>
          </p:nvSpPr>
          <p:spPr>
            <a:xfrm flipH="1">
              <a:off x="1595" y="1624"/>
              <a:ext cx="254" cy="0"/>
            </a:xfrm>
            <a:prstGeom prst="line">
              <a:avLst/>
            </a:prstGeom>
            <a:ln w="12700" cap="flat" cmpd="sng">
              <a:solidFill>
                <a:srgbClr val="000000"/>
              </a:solidFill>
              <a:prstDash val="solid"/>
              <a:headEnd type="none" w="med" len="med"/>
              <a:tailEnd type="none" w="med" len="med"/>
            </a:ln>
          </p:spPr>
        </p:sp>
        <p:sp>
          <p:nvSpPr>
            <p:cNvPr id="145538" name="Rectangle 259"/>
            <p:cNvSpPr/>
            <p:nvPr/>
          </p:nvSpPr>
          <p:spPr>
            <a:xfrm>
              <a:off x="1901" y="1581"/>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A9</a:t>
              </a:r>
              <a:endParaRPr lang="en-US" altLang="zh-CN" sz="2800" b="1" dirty="0"/>
            </a:p>
          </p:txBody>
        </p:sp>
        <p:sp>
          <p:nvSpPr>
            <p:cNvPr id="145539" name="Rectangle 260"/>
            <p:cNvSpPr/>
            <p:nvPr/>
          </p:nvSpPr>
          <p:spPr>
            <a:xfrm>
              <a:off x="1631" y="15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24</a:t>
              </a:r>
              <a:endParaRPr lang="en-US" altLang="zh-CN" sz="2800" b="1" dirty="0"/>
            </a:p>
          </p:txBody>
        </p:sp>
        <p:sp>
          <p:nvSpPr>
            <p:cNvPr id="145540" name="Line 261"/>
            <p:cNvSpPr/>
            <p:nvPr/>
          </p:nvSpPr>
          <p:spPr>
            <a:xfrm flipH="1">
              <a:off x="1595" y="1710"/>
              <a:ext cx="254" cy="0"/>
            </a:xfrm>
            <a:prstGeom prst="line">
              <a:avLst/>
            </a:prstGeom>
            <a:ln w="12700" cap="flat" cmpd="sng">
              <a:solidFill>
                <a:srgbClr val="000000"/>
              </a:solidFill>
              <a:prstDash val="solid"/>
              <a:headEnd type="none" w="med" len="med"/>
              <a:tailEnd type="none" w="med" len="med"/>
            </a:ln>
          </p:spPr>
        </p:sp>
        <p:sp>
          <p:nvSpPr>
            <p:cNvPr id="145541" name="Rectangle 262"/>
            <p:cNvSpPr/>
            <p:nvPr/>
          </p:nvSpPr>
          <p:spPr>
            <a:xfrm>
              <a:off x="1896" y="1666"/>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A10</a:t>
              </a:r>
              <a:endParaRPr lang="en-US" altLang="zh-CN" sz="2800" b="1" dirty="0"/>
            </a:p>
          </p:txBody>
        </p:sp>
        <p:sp>
          <p:nvSpPr>
            <p:cNvPr id="145542" name="Rectangle 263"/>
            <p:cNvSpPr/>
            <p:nvPr/>
          </p:nvSpPr>
          <p:spPr>
            <a:xfrm>
              <a:off x="1631" y="1624"/>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21</a:t>
              </a:r>
              <a:endParaRPr lang="en-US" altLang="zh-CN" sz="2800" b="1" dirty="0"/>
            </a:p>
          </p:txBody>
        </p:sp>
        <p:sp>
          <p:nvSpPr>
            <p:cNvPr id="145543" name="Line 264"/>
            <p:cNvSpPr/>
            <p:nvPr/>
          </p:nvSpPr>
          <p:spPr>
            <a:xfrm flipH="1">
              <a:off x="1595" y="1795"/>
              <a:ext cx="254" cy="0"/>
            </a:xfrm>
            <a:prstGeom prst="line">
              <a:avLst/>
            </a:prstGeom>
            <a:ln w="12700" cap="flat" cmpd="sng">
              <a:solidFill>
                <a:srgbClr val="000000"/>
              </a:solidFill>
              <a:prstDash val="solid"/>
              <a:headEnd type="none" w="med" len="med"/>
              <a:tailEnd type="none" w="med" len="med"/>
            </a:ln>
          </p:spPr>
        </p:sp>
        <p:sp>
          <p:nvSpPr>
            <p:cNvPr id="145544" name="Rectangle 265"/>
            <p:cNvSpPr/>
            <p:nvPr/>
          </p:nvSpPr>
          <p:spPr>
            <a:xfrm>
              <a:off x="1896" y="1752"/>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A11</a:t>
              </a:r>
              <a:endParaRPr lang="en-US" altLang="zh-CN" sz="2800" b="1" dirty="0"/>
            </a:p>
          </p:txBody>
        </p:sp>
        <p:sp>
          <p:nvSpPr>
            <p:cNvPr id="145545" name="Rectangle 266"/>
            <p:cNvSpPr/>
            <p:nvPr/>
          </p:nvSpPr>
          <p:spPr>
            <a:xfrm>
              <a:off x="1631" y="1709"/>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23</a:t>
              </a:r>
              <a:endParaRPr lang="en-US" altLang="zh-CN" sz="2800" b="1" dirty="0"/>
            </a:p>
          </p:txBody>
        </p:sp>
        <p:sp>
          <p:nvSpPr>
            <p:cNvPr id="145546" name="Line 267"/>
            <p:cNvSpPr/>
            <p:nvPr/>
          </p:nvSpPr>
          <p:spPr>
            <a:xfrm flipH="1">
              <a:off x="1595" y="1881"/>
              <a:ext cx="254" cy="0"/>
            </a:xfrm>
            <a:prstGeom prst="line">
              <a:avLst/>
            </a:prstGeom>
            <a:ln w="12700" cap="flat" cmpd="sng">
              <a:solidFill>
                <a:srgbClr val="000000"/>
              </a:solidFill>
              <a:prstDash val="solid"/>
              <a:headEnd type="none" w="med" len="med"/>
              <a:tailEnd type="none" w="med" len="med"/>
            </a:ln>
          </p:spPr>
        </p:sp>
        <p:sp>
          <p:nvSpPr>
            <p:cNvPr id="145547" name="Rectangle 268"/>
            <p:cNvSpPr/>
            <p:nvPr/>
          </p:nvSpPr>
          <p:spPr>
            <a:xfrm>
              <a:off x="1896" y="1838"/>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A12</a:t>
              </a:r>
              <a:endParaRPr lang="en-US" altLang="zh-CN" sz="2800" b="1" dirty="0"/>
            </a:p>
          </p:txBody>
        </p:sp>
        <p:sp>
          <p:nvSpPr>
            <p:cNvPr id="145548" name="Rectangle 269"/>
            <p:cNvSpPr/>
            <p:nvPr/>
          </p:nvSpPr>
          <p:spPr>
            <a:xfrm>
              <a:off x="1670" y="1795"/>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a:t>
              </a:r>
              <a:endParaRPr lang="en-US" altLang="zh-CN" sz="2800" b="1" dirty="0"/>
            </a:p>
          </p:txBody>
        </p:sp>
        <p:sp>
          <p:nvSpPr>
            <p:cNvPr id="145549" name="Line 270"/>
            <p:cNvSpPr/>
            <p:nvPr/>
          </p:nvSpPr>
          <p:spPr>
            <a:xfrm flipH="1">
              <a:off x="1595" y="1967"/>
              <a:ext cx="254" cy="0"/>
            </a:xfrm>
            <a:prstGeom prst="line">
              <a:avLst/>
            </a:prstGeom>
            <a:ln w="12700" cap="flat" cmpd="sng">
              <a:solidFill>
                <a:srgbClr val="000000"/>
              </a:solidFill>
              <a:prstDash val="solid"/>
              <a:headEnd type="none" w="med" len="med"/>
              <a:tailEnd type="none" w="med" len="med"/>
            </a:ln>
          </p:spPr>
        </p:sp>
        <p:sp>
          <p:nvSpPr>
            <p:cNvPr id="145550" name="Rectangle 271"/>
            <p:cNvSpPr/>
            <p:nvPr/>
          </p:nvSpPr>
          <p:spPr>
            <a:xfrm>
              <a:off x="1896" y="1924"/>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A13</a:t>
              </a:r>
              <a:endParaRPr lang="en-US" altLang="zh-CN" sz="2800" b="1" dirty="0"/>
            </a:p>
          </p:txBody>
        </p:sp>
        <p:sp>
          <p:nvSpPr>
            <p:cNvPr id="145551" name="Rectangle 272"/>
            <p:cNvSpPr/>
            <p:nvPr/>
          </p:nvSpPr>
          <p:spPr>
            <a:xfrm>
              <a:off x="1631" y="1881"/>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26</a:t>
              </a:r>
              <a:endParaRPr lang="en-US" altLang="zh-CN" sz="2800" b="1" dirty="0"/>
            </a:p>
          </p:txBody>
        </p:sp>
        <p:sp>
          <p:nvSpPr>
            <p:cNvPr id="145552" name="Line 273"/>
            <p:cNvSpPr/>
            <p:nvPr/>
          </p:nvSpPr>
          <p:spPr>
            <a:xfrm flipH="1">
              <a:off x="1595" y="2224"/>
              <a:ext cx="254" cy="0"/>
            </a:xfrm>
            <a:prstGeom prst="line">
              <a:avLst/>
            </a:prstGeom>
            <a:ln w="12700" cap="flat" cmpd="sng">
              <a:solidFill>
                <a:srgbClr val="000000"/>
              </a:solidFill>
              <a:prstDash val="solid"/>
              <a:headEnd type="none" w="med" len="med"/>
              <a:tailEnd type="none" w="med" len="med"/>
            </a:ln>
          </p:spPr>
        </p:sp>
        <p:sp>
          <p:nvSpPr>
            <p:cNvPr id="145553" name="Line 274"/>
            <p:cNvSpPr/>
            <p:nvPr/>
          </p:nvSpPr>
          <p:spPr>
            <a:xfrm flipH="1">
              <a:off x="1900" y="2181"/>
              <a:ext cx="50" cy="0"/>
            </a:xfrm>
            <a:prstGeom prst="line">
              <a:avLst/>
            </a:prstGeom>
            <a:ln w="12700" cap="flat" cmpd="sng">
              <a:solidFill>
                <a:srgbClr val="000000"/>
              </a:solidFill>
              <a:prstDash val="solid"/>
              <a:headEnd type="none" w="med" len="med"/>
              <a:tailEnd type="none" w="med" len="med"/>
            </a:ln>
          </p:spPr>
        </p:sp>
        <p:sp>
          <p:nvSpPr>
            <p:cNvPr id="145554" name="Line 275"/>
            <p:cNvSpPr/>
            <p:nvPr/>
          </p:nvSpPr>
          <p:spPr>
            <a:xfrm flipH="1">
              <a:off x="1950" y="2181"/>
              <a:ext cx="34" cy="0"/>
            </a:xfrm>
            <a:prstGeom prst="line">
              <a:avLst/>
            </a:prstGeom>
            <a:ln w="12700" cap="flat" cmpd="sng">
              <a:solidFill>
                <a:srgbClr val="000000"/>
              </a:solidFill>
              <a:prstDash val="solid"/>
              <a:headEnd type="none" w="med" len="med"/>
              <a:tailEnd type="none" w="med" len="med"/>
            </a:ln>
          </p:spPr>
        </p:sp>
        <p:sp>
          <p:nvSpPr>
            <p:cNvPr id="145555" name="Rectangle 276"/>
            <p:cNvSpPr/>
            <p:nvPr/>
          </p:nvSpPr>
          <p:spPr>
            <a:xfrm>
              <a:off x="1899" y="2181"/>
              <a:ext cx="113"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CE</a:t>
              </a:r>
              <a:endParaRPr lang="en-US" altLang="zh-CN" sz="2800" b="1" dirty="0"/>
            </a:p>
          </p:txBody>
        </p:sp>
        <p:sp>
          <p:nvSpPr>
            <p:cNvPr id="145556" name="Rectangle 277"/>
            <p:cNvSpPr/>
            <p:nvPr/>
          </p:nvSpPr>
          <p:spPr>
            <a:xfrm>
              <a:off x="1631" y="21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20</a:t>
              </a:r>
              <a:endParaRPr lang="en-US" altLang="zh-CN" sz="2800" b="1" dirty="0"/>
            </a:p>
          </p:txBody>
        </p:sp>
        <p:sp>
          <p:nvSpPr>
            <p:cNvPr id="145557" name="Line 278"/>
            <p:cNvSpPr/>
            <p:nvPr/>
          </p:nvSpPr>
          <p:spPr>
            <a:xfrm flipH="1">
              <a:off x="1595" y="2138"/>
              <a:ext cx="254" cy="0"/>
            </a:xfrm>
            <a:prstGeom prst="line">
              <a:avLst/>
            </a:prstGeom>
            <a:ln w="12700" cap="flat" cmpd="sng">
              <a:solidFill>
                <a:srgbClr val="000000"/>
              </a:solidFill>
              <a:prstDash val="solid"/>
              <a:headEnd type="none" w="med" len="med"/>
              <a:tailEnd type="none" w="med" len="med"/>
            </a:ln>
          </p:spPr>
        </p:sp>
        <p:sp>
          <p:nvSpPr>
            <p:cNvPr id="145558" name="Line 279"/>
            <p:cNvSpPr/>
            <p:nvPr/>
          </p:nvSpPr>
          <p:spPr>
            <a:xfrm flipH="1">
              <a:off x="1900" y="2095"/>
              <a:ext cx="50" cy="0"/>
            </a:xfrm>
            <a:prstGeom prst="line">
              <a:avLst/>
            </a:prstGeom>
            <a:ln w="12700" cap="flat" cmpd="sng">
              <a:solidFill>
                <a:srgbClr val="000000"/>
              </a:solidFill>
              <a:prstDash val="solid"/>
              <a:headEnd type="none" w="med" len="med"/>
              <a:tailEnd type="none" w="med" len="med"/>
            </a:ln>
          </p:spPr>
        </p:sp>
        <p:sp>
          <p:nvSpPr>
            <p:cNvPr id="145559" name="Line 280"/>
            <p:cNvSpPr/>
            <p:nvPr/>
          </p:nvSpPr>
          <p:spPr>
            <a:xfrm flipH="1">
              <a:off x="1950" y="2095"/>
              <a:ext cx="34" cy="0"/>
            </a:xfrm>
            <a:prstGeom prst="line">
              <a:avLst/>
            </a:prstGeom>
            <a:ln w="12700" cap="flat" cmpd="sng">
              <a:solidFill>
                <a:srgbClr val="000000"/>
              </a:solidFill>
              <a:prstDash val="solid"/>
              <a:headEnd type="none" w="med" len="med"/>
              <a:tailEnd type="none" w="med" len="med"/>
            </a:ln>
          </p:spPr>
        </p:sp>
        <p:sp>
          <p:nvSpPr>
            <p:cNvPr id="145560" name="Rectangle 281"/>
            <p:cNvSpPr/>
            <p:nvPr/>
          </p:nvSpPr>
          <p:spPr>
            <a:xfrm>
              <a:off x="1900" y="2095"/>
              <a:ext cx="11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OE</a:t>
              </a:r>
              <a:endParaRPr lang="en-US" altLang="zh-CN" sz="2800" b="1" dirty="0"/>
            </a:p>
          </p:txBody>
        </p:sp>
        <p:sp>
          <p:nvSpPr>
            <p:cNvPr id="145561" name="Rectangle 282"/>
            <p:cNvSpPr/>
            <p:nvPr/>
          </p:nvSpPr>
          <p:spPr>
            <a:xfrm>
              <a:off x="1631" y="20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22</a:t>
              </a:r>
              <a:endParaRPr lang="en-US" altLang="zh-CN" sz="2800" b="1" dirty="0"/>
            </a:p>
          </p:txBody>
        </p:sp>
        <p:sp>
          <p:nvSpPr>
            <p:cNvPr id="145562" name="Line 283"/>
            <p:cNvSpPr/>
            <p:nvPr/>
          </p:nvSpPr>
          <p:spPr>
            <a:xfrm flipH="1">
              <a:off x="1595" y="2310"/>
              <a:ext cx="254" cy="0"/>
            </a:xfrm>
            <a:prstGeom prst="line">
              <a:avLst/>
            </a:prstGeom>
            <a:ln w="12700" cap="flat" cmpd="sng">
              <a:solidFill>
                <a:srgbClr val="000000"/>
              </a:solidFill>
              <a:prstDash val="solid"/>
              <a:headEnd type="none" w="med" len="med"/>
              <a:tailEnd type="none" w="med" len="med"/>
            </a:ln>
          </p:spPr>
        </p:sp>
        <p:sp>
          <p:nvSpPr>
            <p:cNvPr id="145563" name="Line 284"/>
            <p:cNvSpPr/>
            <p:nvPr/>
          </p:nvSpPr>
          <p:spPr>
            <a:xfrm flipH="1">
              <a:off x="1900" y="2267"/>
              <a:ext cx="33" cy="0"/>
            </a:xfrm>
            <a:prstGeom prst="line">
              <a:avLst/>
            </a:prstGeom>
            <a:ln w="12700" cap="flat" cmpd="sng">
              <a:solidFill>
                <a:srgbClr val="000000"/>
              </a:solidFill>
              <a:prstDash val="solid"/>
              <a:headEnd type="none" w="med" len="med"/>
              <a:tailEnd type="none" w="med" len="med"/>
            </a:ln>
          </p:spPr>
        </p:sp>
        <p:sp>
          <p:nvSpPr>
            <p:cNvPr id="145564" name="Line 285"/>
            <p:cNvSpPr/>
            <p:nvPr/>
          </p:nvSpPr>
          <p:spPr>
            <a:xfrm flipH="1">
              <a:off x="1933" y="2267"/>
              <a:ext cx="51" cy="0"/>
            </a:xfrm>
            <a:prstGeom prst="line">
              <a:avLst/>
            </a:prstGeom>
            <a:ln w="12700" cap="flat" cmpd="sng">
              <a:solidFill>
                <a:srgbClr val="000000"/>
              </a:solidFill>
              <a:prstDash val="solid"/>
              <a:headEnd type="none" w="med" len="med"/>
              <a:tailEnd type="none" w="med" len="med"/>
            </a:ln>
          </p:spPr>
        </p:sp>
        <p:sp>
          <p:nvSpPr>
            <p:cNvPr id="145565" name="Line 286"/>
            <p:cNvSpPr/>
            <p:nvPr/>
          </p:nvSpPr>
          <p:spPr>
            <a:xfrm flipH="1">
              <a:off x="1984" y="2267"/>
              <a:ext cx="59" cy="0"/>
            </a:xfrm>
            <a:prstGeom prst="line">
              <a:avLst/>
            </a:prstGeom>
            <a:ln w="12700" cap="flat" cmpd="sng">
              <a:solidFill>
                <a:srgbClr val="000000"/>
              </a:solidFill>
              <a:prstDash val="solid"/>
              <a:headEnd type="none" w="med" len="med"/>
              <a:tailEnd type="none" w="med" len="med"/>
            </a:ln>
          </p:spPr>
        </p:sp>
        <p:sp>
          <p:nvSpPr>
            <p:cNvPr id="145566" name="Rectangle 287"/>
            <p:cNvSpPr/>
            <p:nvPr/>
          </p:nvSpPr>
          <p:spPr>
            <a:xfrm>
              <a:off x="1894" y="2267"/>
              <a:ext cx="191"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PGM</a:t>
              </a:r>
              <a:endParaRPr lang="en-US" altLang="zh-CN" sz="2800" b="1" dirty="0"/>
            </a:p>
          </p:txBody>
        </p:sp>
        <p:sp>
          <p:nvSpPr>
            <p:cNvPr id="145567" name="Rectangle 288"/>
            <p:cNvSpPr/>
            <p:nvPr/>
          </p:nvSpPr>
          <p:spPr>
            <a:xfrm>
              <a:off x="1631" y="2224"/>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27</a:t>
              </a:r>
              <a:endParaRPr lang="en-US" altLang="zh-CN" sz="2800" b="1" dirty="0"/>
            </a:p>
          </p:txBody>
        </p:sp>
        <p:sp>
          <p:nvSpPr>
            <p:cNvPr id="145568" name="Line 289"/>
            <p:cNvSpPr/>
            <p:nvPr/>
          </p:nvSpPr>
          <p:spPr>
            <a:xfrm flipH="1">
              <a:off x="1595" y="2396"/>
              <a:ext cx="254" cy="0"/>
            </a:xfrm>
            <a:prstGeom prst="line">
              <a:avLst/>
            </a:prstGeom>
            <a:ln w="12700" cap="flat" cmpd="sng">
              <a:solidFill>
                <a:srgbClr val="000000"/>
              </a:solidFill>
              <a:prstDash val="solid"/>
              <a:headEnd type="none" w="med" len="med"/>
              <a:tailEnd type="none" w="med" len="med"/>
            </a:ln>
          </p:spPr>
        </p:sp>
        <p:sp>
          <p:nvSpPr>
            <p:cNvPr id="145569" name="Rectangle 290"/>
            <p:cNvSpPr/>
            <p:nvPr/>
          </p:nvSpPr>
          <p:spPr>
            <a:xfrm>
              <a:off x="1900" y="2352"/>
              <a:ext cx="16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VPP</a:t>
              </a:r>
              <a:endParaRPr lang="en-US" altLang="zh-CN" sz="2800" b="1" dirty="0"/>
            </a:p>
          </p:txBody>
        </p:sp>
        <p:sp>
          <p:nvSpPr>
            <p:cNvPr id="145570" name="Rectangle 291"/>
            <p:cNvSpPr/>
            <p:nvPr/>
          </p:nvSpPr>
          <p:spPr>
            <a:xfrm>
              <a:off x="1670" y="2310"/>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a:t>
              </a:r>
              <a:endParaRPr lang="en-US" altLang="zh-CN" sz="2800" b="1" dirty="0"/>
            </a:p>
          </p:txBody>
        </p:sp>
        <p:sp>
          <p:nvSpPr>
            <p:cNvPr id="145571" name="Line 292"/>
            <p:cNvSpPr/>
            <p:nvPr/>
          </p:nvSpPr>
          <p:spPr>
            <a:xfrm>
              <a:off x="2526" y="852"/>
              <a:ext cx="253" cy="0"/>
            </a:xfrm>
            <a:prstGeom prst="line">
              <a:avLst/>
            </a:prstGeom>
            <a:ln w="12700" cap="flat" cmpd="sng">
              <a:solidFill>
                <a:srgbClr val="000000"/>
              </a:solidFill>
              <a:prstDash val="solid"/>
              <a:headEnd type="none" w="med" len="med"/>
              <a:tailEnd type="none" w="med" len="med"/>
            </a:ln>
          </p:spPr>
        </p:sp>
        <p:sp>
          <p:nvSpPr>
            <p:cNvPr id="145572" name="Rectangle 293"/>
            <p:cNvSpPr/>
            <p:nvPr/>
          </p:nvSpPr>
          <p:spPr>
            <a:xfrm>
              <a:off x="2366" y="8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D0</a:t>
              </a:r>
              <a:endParaRPr lang="en-US" altLang="zh-CN" sz="2800" b="1" dirty="0"/>
            </a:p>
          </p:txBody>
        </p:sp>
        <p:sp>
          <p:nvSpPr>
            <p:cNvPr id="145573" name="Rectangle 294"/>
            <p:cNvSpPr/>
            <p:nvPr/>
          </p:nvSpPr>
          <p:spPr>
            <a:xfrm>
              <a:off x="2655" y="7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11</a:t>
              </a:r>
              <a:endParaRPr lang="en-US" altLang="zh-CN" sz="2800" b="1" dirty="0"/>
            </a:p>
          </p:txBody>
        </p:sp>
        <p:sp>
          <p:nvSpPr>
            <p:cNvPr id="145574" name="Line 295"/>
            <p:cNvSpPr/>
            <p:nvPr/>
          </p:nvSpPr>
          <p:spPr>
            <a:xfrm>
              <a:off x="2526" y="938"/>
              <a:ext cx="253" cy="0"/>
            </a:xfrm>
            <a:prstGeom prst="line">
              <a:avLst/>
            </a:prstGeom>
            <a:ln w="12700" cap="flat" cmpd="sng">
              <a:solidFill>
                <a:srgbClr val="000000"/>
              </a:solidFill>
              <a:prstDash val="solid"/>
              <a:headEnd type="none" w="med" len="med"/>
              <a:tailEnd type="none" w="med" len="med"/>
            </a:ln>
          </p:spPr>
        </p:sp>
        <p:sp>
          <p:nvSpPr>
            <p:cNvPr id="145575" name="Rectangle 296"/>
            <p:cNvSpPr/>
            <p:nvPr/>
          </p:nvSpPr>
          <p:spPr>
            <a:xfrm>
              <a:off x="2366" y="8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D1</a:t>
              </a:r>
              <a:endParaRPr lang="en-US" altLang="zh-CN" sz="2800" b="1" dirty="0"/>
            </a:p>
          </p:txBody>
        </p:sp>
        <p:sp>
          <p:nvSpPr>
            <p:cNvPr id="145576" name="Rectangle 297"/>
            <p:cNvSpPr/>
            <p:nvPr/>
          </p:nvSpPr>
          <p:spPr>
            <a:xfrm>
              <a:off x="2655" y="8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12</a:t>
              </a:r>
              <a:endParaRPr lang="en-US" altLang="zh-CN" sz="2800" b="1" dirty="0"/>
            </a:p>
          </p:txBody>
        </p:sp>
        <p:sp>
          <p:nvSpPr>
            <p:cNvPr id="145577" name="Line 298"/>
            <p:cNvSpPr/>
            <p:nvPr/>
          </p:nvSpPr>
          <p:spPr>
            <a:xfrm>
              <a:off x="2526" y="1024"/>
              <a:ext cx="253" cy="0"/>
            </a:xfrm>
            <a:prstGeom prst="line">
              <a:avLst/>
            </a:prstGeom>
            <a:ln w="12700" cap="flat" cmpd="sng">
              <a:solidFill>
                <a:srgbClr val="000000"/>
              </a:solidFill>
              <a:prstDash val="solid"/>
              <a:headEnd type="none" w="med" len="med"/>
              <a:tailEnd type="none" w="med" len="med"/>
            </a:ln>
          </p:spPr>
        </p:sp>
        <p:sp>
          <p:nvSpPr>
            <p:cNvPr id="145578" name="Rectangle 299"/>
            <p:cNvSpPr/>
            <p:nvPr/>
          </p:nvSpPr>
          <p:spPr>
            <a:xfrm>
              <a:off x="2366" y="980"/>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D2</a:t>
              </a:r>
              <a:endParaRPr lang="en-US" altLang="zh-CN" sz="2800" b="1" dirty="0"/>
            </a:p>
          </p:txBody>
        </p:sp>
        <p:sp>
          <p:nvSpPr>
            <p:cNvPr id="145579" name="Rectangle 300"/>
            <p:cNvSpPr/>
            <p:nvPr/>
          </p:nvSpPr>
          <p:spPr>
            <a:xfrm>
              <a:off x="2655" y="9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13</a:t>
              </a:r>
              <a:endParaRPr lang="en-US" altLang="zh-CN" sz="2800" b="1" dirty="0"/>
            </a:p>
          </p:txBody>
        </p:sp>
        <p:sp>
          <p:nvSpPr>
            <p:cNvPr id="145580" name="Line 301"/>
            <p:cNvSpPr/>
            <p:nvPr/>
          </p:nvSpPr>
          <p:spPr>
            <a:xfrm>
              <a:off x="2526" y="1109"/>
              <a:ext cx="253" cy="0"/>
            </a:xfrm>
            <a:prstGeom prst="line">
              <a:avLst/>
            </a:prstGeom>
            <a:ln w="12700" cap="flat" cmpd="sng">
              <a:solidFill>
                <a:srgbClr val="000000"/>
              </a:solidFill>
              <a:prstDash val="solid"/>
              <a:headEnd type="none" w="med" len="med"/>
              <a:tailEnd type="none" w="med" len="med"/>
            </a:ln>
          </p:spPr>
        </p:sp>
        <p:sp>
          <p:nvSpPr>
            <p:cNvPr id="145581" name="Rectangle 302"/>
            <p:cNvSpPr/>
            <p:nvPr/>
          </p:nvSpPr>
          <p:spPr>
            <a:xfrm>
              <a:off x="2366" y="1066"/>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D3</a:t>
              </a:r>
              <a:endParaRPr lang="en-US" altLang="zh-CN" sz="2800" b="1" dirty="0"/>
            </a:p>
          </p:txBody>
        </p:sp>
        <p:sp>
          <p:nvSpPr>
            <p:cNvPr id="145582" name="Rectangle 303"/>
            <p:cNvSpPr/>
            <p:nvPr/>
          </p:nvSpPr>
          <p:spPr>
            <a:xfrm>
              <a:off x="2655" y="1023"/>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15</a:t>
              </a:r>
              <a:endParaRPr lang="en-US" altLang="zh-CN" sz="2800" b="1" dirty="0"/>
            </a:p>
          </p:txBody>
        </p:sp>
        <p:sp>
          <p:nvSpPr>
            <p:cNvPr id="145583" name="Line 304"/>
            <p:cNvSpPr/>
            <p:nvPr/>
          </p:nvSpPr>
          <p:spPr>
            <a:xfrm>
              <a:off x="2526" y="1195"/>
              <a:ext cx="253" cy="0"/>
            </a:xfrm>
            <a:prstGeom prst="line">
              <a:avLst/>
            </a:prstGeom>
            <a:ln w="12700" cap="flat" cmpd="sng">
              <a:solidFill>
                <a:srgbClr val="000000"/>
              </a:solidFill>
              <a:prstDash val="solid"/>
              <a:headEnd type="none" w="med" len="med"/>
              <a:tailEnd type="none" w="med" len="med"/>
            </a:ln>
          </p:spPr>
        </p:sp>
        <p:sp>
          <p:nvSpPr>
            <p:cNvPr id="145584" name="Rectangle 305"/>
            <p:cNvSpPr/>
            <p:nvPr/>
          </p:nvSpPr>
          <p:spPr>
            <a:xfrm>
              <a:off x="2366" y="1152"/>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D4</a:t>
              </a:r>
              <a:endParaRPr lang="en-US" altLang="zh-CN" sz="2800" b="1" dirty="0"/>
            </a:p>
          </p:txBody>
        </p:sp>
        <p:sp>
          <p:nvSpPr>
            <p:cNvPr id="145585" name="Rectangle 306"/>
            <p:cNvSpPr/>
            <p:nvPr/>
          </p:nvSpPr>
          <p:spPr>
            <a:xfrm>
              <a:off x="2655" y="1109"/>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16</a:t>
              </a:r>
              <a:endParaRPr lang="en-US" altLang="zh-CN" sz="2800" b="1" dirty="0"/>
            </a:p>
          </p:txBody>
        </p:sp>
        <p:sp>
          <p:nvSpPr>
            <p:cNvPr id="145586" name="Line 307"/>
            <p:cNvSpPr/>
            <p:nvPr/>
          </p:nvSpPr>
          <p:spPr>
            <a:xfrm>
              <a:off x="2526" y="1281"/>
              <a:ext cx="253" cy="0"/>
            </a:xfrm>
            <a:prstGeom prst="line">
              <a:avLst/>
            </a:prstGeom>
            <a:ln w="12700" cap="flat" cmpd="sng">
              <a:solidFill>
                <a:srgbClr val="000000"/>
              </a:solidFill>
              <a:prstDash val="solid"/>
              <a:headEnd type="none" w="med" len="med"/>
              <a:tailEnd type="none" w="med" len="med"/>
            </a:ln>
          </p:spPr>
        </p:sp>
        <p:sp>
          <p:nvSpPr>
            <p:cNvPr id="145587" name="Rectangle 308"/>
            <p:cNvSpPr/>
            <p:nvPr/>
          </p:nvSpPr>
          <p:spPr>
            <a:xfrm>
              <a:off x="2366" y="1238"/>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D5</a:t>
              </a:r>
              <a:endParaRPr lang="en-US" altLang="zh-CN" sz="2800" b="1" dirty="0"/>
            </a:p>
          </p:txBody>
        </p:sp>
        <p:sp>
          <p:nvSpPr>
            <p:cNvPr id="145588" name="Rectangle 309"/>
            <p:cNvSpPr/>
            <p:nvPr/>
          </p:nvSpPr>
          <p:spPr>
            <a:xfrm>
              <a:off x="2655" y="1195"/>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17</a:t>
              </a:r>
              <a:endParaRPr lang="en-US" altLang="zh-CN" sz="2800" b="1" dirty="0"/>
            </a:p>
          </p:txBody>
        </p:sp>
        <p:sp>
          <p:nvSpPr>
            <p:cNvPr id="145589" name="Line 310"/>
            <p:cNvSpPr/>
            <p:nvPr/>
          </p:nvSpPr>
          <p:spPr>
            <a:xfrm>
              <a:off x="2526" y="1367"/>
              <a:ext cx="253" cy="0"/>
            </a:xfrm>
            <a:prstGeom prst="line">
              <a:avLst/>
            </a:prstGeom>
            <a:ln w="12700" cap="flat" cmpd="sng">
              <a:solidFill>
                <a:srgbClr val="000000"/>
              </a:solidFill>
              <a:prstDash val="solid"/>
              <a:headEnd type="none" w="med" len="med"/>
              <a:tailEnd type="none" w="med" len="med"/>
            </a:ln>
          </p:spPr>
        </p:sp>
        <p:sp>
          <p:nvSpPr>
            <p:cNvPr id="145590" name="Rectangle 311"/>
            <p:cNvSpPr/>
            <p:nvPr/>
          </p:nvSpPr>
          <p:spPr>
            <a:xfrm>
              <a:off x="2366" y="1323"/>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D6</a:t>
              </a:r>
              <a:endParaRPr lang="en-US" altLang="zh-CN" sz="2800" b="1" dirty="0"/>
            </a:p>
          </p:txBody>
        </p:sp>
        <p:sp>
          <p:nvSpPr>
            <p:cNvPr id="145591" name="Rectangle 312"/>
            <p:cNvSpPr/>
            <p:nvPr/>
          </p:nvSpPr>
          <p:spPr>
            <a:xfrm>
              <a:off x="2655" y="1281"/>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18</a:t>
              </a:r>
              <a:endParaRPr lang="en-US" altLang="zh-CN" sz="2800" b="1" dirty="0"/>
            </a:p>
          </p:txBody>
        </p:sp>
        <p:sp>
          <p:nvSpPr>
            <p:cNvPr id="145592" name="Line 313"/>
            <p:cNvSpPr/>
            <p:nvPr/>
          </p:nvSpPr>
          <p:spPr>
            <a:xfrm>
              <a:off x="2526" y="1452"/>
              <a:ext cx="253" cy="0"/>
            </a:xfrm>
            <a:prstGeom prst="line">
              <a:avLst/>
            </a:prstGeom>
            <a:ln w="12700" cap="flat" cmpd="sng">
              <a:solidFill>
                <a:srgbClr val="000000"/>
              </a:solidFill>
              <a:prstDash val="solid"/>
              <a:headEnd type="none" w="med" len="med"/>
              <a:tailEnd type="none" w="med" len="med"/>
            </a:ln>
          </p:spPr>
        </p:sp>
        <p:sp>
          <p:nvSpPr>
            <p:cNvPr id="145593" name="Rectangle 314"/>
            <p:cNvSpPr/>
            <p:nvPr/>
          </p:nvSpPr>
          <p:spPr>
            <a:xfrm>
              <a:off x="2366" y="14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D7</a:t>
              </a:r>
              <a:endParaRPr lang="en-US" altLang="zh-CN" sz="2800" b="1" dirty="0"/>
            </a:p>
          </p:txBody>
        </p:sp>
        <p:sp>
          <p:nvSpPr>
            <p:cNvPr id="145594" name="Rectangle 315"/>
            <p:cNvSpPr/>
            <p:nvPr/>
          </p:nvSpPr>
          <p:spPr>
            <a:xfrm>
              <a:off x="2655" y="13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19</a:t>
              </a:r>
              <a:endParaRPr lang="en-US" altLang="zh-CN" sz="2800" b="1" dirty="0"/>
            </a:p>
          </p:txBody>
        </p:sp>
        <p:sp>
          <p:nvSpPr>
            <p:cNvPr id="145595" name="Rectangle 316"/>
            <p:cNvSpPr/>
            <p:nvPr/>
          </p:nvSpPr>
          <p:spPr>
            <a:xfrm>
              <a:off x="2072" y="577"/>
              <a:ext cx="28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80"/>
                  </a:solidFill>
                </a:rPr>
                <a:t>16K×8</a:t>
              </a:r>
              <a:endParaRPr lang="en-US" altLang="zh-CN" sz="2800" b="1" dirty="0"/>
            </a:p>
          </p:txBody>
        </p:sp>
        <p:sp>
          <p:nvSpPr>
            <p:cNvPr id="145596" name="Rectangle 317"/>
            <p:cNvSpPr/>
            <p:nvPr/>
          </p:nvSpPr>
          <p:spPr>
            <a:xfrm>
              <a:off x="2091" y="662"/>
              <a:ext cx="220"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80"/>
                  </a:solidFill>
                </a:rPr>
                <a:t>27128</a:t>
              </a:r>
              <a:endParaRPr lang="en-US" altLang="zh-CN" sz="2800" b="1" dirty="0"/>
            </a:p>
          </p:txBody>
        </p:sp>
        <p:sp>
          <p:nvSpPr>
            <p:cNvPr id="145597" name="Rectangle 318"/>
            <p:cNvSpPr/>
            <p:nvPr/>
          </p:nvSpPr>
          <p:spPr>
            <a:xfrm>
              <a:off x="3202" y="766"/>
              <a:ext cx="677" cy="1715"/>
            </a:xfrm>
            <a:prstGeom prst="rect">
              <a:avLst/>
            </a:prstGeom>
            <a:solidFill>
              <a:srgbClr val="FFFFB0"/>
            </a:solidFill>
            <a:ln w="0" cap="flat" cmpd="sng">
              <a:solidFill>
                <a:srgbClr val="8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5598" name="Line 319"/>
            <p:cNvSpPr/>
            <p:nvPr/>
          </p:nvSpPr>
          <p:spPr>
            <a:xfrm flipH="1">
              <a:off x="2949" y="852"/>
              <a:ext cx="253" cy="0"/>
            </a:xfrm>
            <a:prstGeom prst="line">
              <a:avLst/>
            </a:prstGeom>
            <a:ln w="12700" cap="flat" cmpd="sng">
              <a:solidFill>
                <a:srgbClr val="000000"/>
              </a:solidFill>
              <a:prstDash val="solid"/>
              <a:headEnd type="none" w="med" len="med"/>
              <a:tailEnd type="none" w="med" len="med"/>
            </a:ln>
          </p:spPr>
        </p:sp>
        <p:sp>
          <p:nvSpPr>
            <p:cNvPr id="145599" name="Rectangle 320"/>
            <p:cNvSpPr/>
            <p:nvPr/>
          </p:nvSpPr>
          <p:spPr>
            <a:xfrm>
              <a:off x="3254" y="8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A0</a:t>
              </a:r>
              <a:endParaRPr lang="en-US" altLang="zh-CN" sz="2800" b="1" dirty="0"/>
            </a:p>
          </p:txBody>
        </p:sp>
        <p:sp>
          <p:nvSpPr>
            <p:cNvPr id="145600" name="Rectangle 321"/>
            <p:cNvSpPr/>
            <p:nvPr/>
          </p:nvSpPr>
          <p:spPr>
            <a:xfrm>
              <a:off x="2984" y="7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10</a:t>
              </a:r>
              <a:endParaRPr lang="en-US" altLang="zh-CN" sz="2800" b="1" dirty="0"/>
            </a:p>
          </p:txBody>
        </p:sp>
        <p:sp>
          <p:nvSpPr>
            <p:cNvPr id="145601" name="Line 322"/>
            <p:cNvSpPr/>
            <p:nvPr/>
          </p:nvSpPr>
          <p:spPr>
            <a:xfrm flipH="1">
              <a:off x="2949" y="938"/>
              <a:ext cx="253" cy="0"/>
            </a:xfrm>
            <a:prstGeom prst="line">
              <a:avLst/>
            </a:prstGeom>
            <a:ln w="12700" cap="flat" cmpd="sng">
              <a:solidFill>
                <a:srgbClr val="000000"/>
              </a:solidFill>
              <a:prstDash val="solid"/>
              <a:headEnd type="none" w="med" len="med"/>
              <a:tailEnd type="none" w="med" len="med"/>
            </a:ln>
          </p:spPr>
        </p:sp>
        <p:sp>
          <p:nvSpPr>
            <p:cNvPr id="145602" name="Rectangle 323"/>
            <p:cNvSpPr/>
            <p:nvPr/>
          </p:nvSpPr>
          <p:spPr>
            <a:xfrm>
              <a:off x="3254" y="8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a:t>
              </a:r>
              <a:endParaRPr lang="en-US" altLang="zh-CN" sz="2800" b="1" dirty="0"/>
            </a:p>
          </p:txBody>
        </p:sp>
        <p:sp>
          <p:nvSpPr>
            <p:cNvPr id="145603" name="Rectangle 324"/>
            <p:cNvSpPr/>
            <p:nvPr/>
          </p:nvSpPr>
          <p:spPr>
            <a:xfrm>
              <a:off x="3023" y="852"/>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9</a:t>
              </a:r>
              <a:endParaRPr lang="en-US" altLang="zh-CN" sz="2800" b="1" dirty="0"/>
            </a:p>
          </p:txBody>
        </p:sp>
        <p:sp>
          <p:nvSpPr>
            <p:cNvPr id="145604" name="Line 325"/>
            <p:cNvSpPr/>
            <p:nvPr/>
          </p:nvSpPr>
          <p:spPr>
            <a:xfrm flipH="1">
              <a:off x="2949" y="1024"/>
              <a:ext cx="253" cy="0"/>
            </a:xfrm>
            <a:prstGeom prst="line">
              <a:avLst/>
            </a:prstGeom>
            <a:ln w="12700" cap="flat" cmpd="sng">
              <a:solidFill>
                <a:srgbClr val="000000"/>
              </a:solidFill>
              <a:prstDash val="solid"/>
              <a:headEnd type="none" w="med" len="med"/>
              <a:tailEnd type="none" w="med" len="med"/>
            </a:ln>
          </p:spPr>
        </p:sp>
        <p:sp>
          <p:nvSpPr>
            <p:cNvPr id="145605" name="Rectangle 326"/>
            <p:cNvSpPr/>
            <p:nvPr/>
          </p:nvSpPr>
          <p:spPr>
            <a:xfrm>
              <a:off x="3254" y="980"/>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A2</a:t>
              </a:r>
              <a:endParaRPr lang="en-US" altLang="zh-CN" sz="2800" b="1" dirty="0"/>
            </a:p>
          </p:txBody>
        </p:sp>
        <p:sp>
          <p:nvSpPr>
            <p:cNvPr id="145606" name="Rectangle 327"/>
            <p:cNvSpPr/>
            <p:nvPr/>
          </p:nvSpPr>
          <p:spPr>
            <a:xfrm>
              <a:off x="3023" y="938"/>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8</a:t>
              </a:r>
              <a:endParaRPr lang="en-US" altLang="zh-CN" sz="2800" b="1" dirty="0"/>
            </a:p>
          </p:txBody>
        </p:sp>
        <p:sp>
          <p:nvSpPr>
            <p:cNvPr id="145607" name="Line 328"/>
            <p:cNvSpPr/>
            <p:nvPr/>
          </p:nvSpPr>
          <p:spPr>
            <a:xfrm flipH="1">
              <a:off x="2949" y="1109"/>
              <a:ext cx="253" cy="0"/>
            </a:xfrm>
            <a:prstGeom prst="line">
              <a:avLst/>
            </a:prstGeom>
            <a:ln w="12700" cap="flat" cmpd="sng">
              <a:solidFill>
                <a:srgbClr val="000000"/>
              </a:solidFill>
              <a:prstDash val="solid"/>
              <a:headEnd type="none" w="med" len="med"/>
              <a:tailEnd type="none" w="med" len="med"/>
            </a:ln>
          </p:spPr>
        </p:sp>
        <p:sp>
          <p:nvSpPr>
            <p:cNvPr id="145608" name="Rectangle 329"/>
            <p:cNvSpPr/>
            <p:nvPr/>
          </p:nvSpPr>
          <p:spPr>
            <a:xfrm>
              <a:off x="3254" y="1066"/>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A3</a:t>
              </a:r>
              <a:endParaRPr lang="en-US" altLang="zh-CN" sz="2800" b="1" dirty="0"/>
            </a:p>
          </p:txBody>
        </p:sp>
        <p:sp>
          <p:nvSpPr>
            <p:cNvPr id="145609" name="Rectangle 330"/>
            <p:cNvSpPr/>
            <p:nvPr/>
          </p:nvSpPr>
          <p:spPr>
            <a:xfrm>
              <a:off x="3023" y="1023"/>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7</a:t>
              </a:r>
              <a:endParaRPr lang="en-US" altLang="zh-CN" sz="2800" b="1" dirty="0"/>
            </a:p>
          </p:txBody>
        </p:sp>
        <p:sp>
          <p:nvSpPr>
            <p:cNvPr id="145610" name="Line 331"/>
            <p:cNvSpPr/>
            <p:nvPr/>
          </p:nvSpPr>
          <p:spPr>
            <a:xfrm flipH="1">
              <a:off x="2949" y="1195"/>
              <a:ext cx="253" cy="0"/>
            </a:xfrm>
            <a:prstGeom prst="line">
              <a:avLst/>
            </a:prstGeom>
            <a:ln w="12700" cap="flat" cmpd="sng">
              <a:solidFill>
                <a:srgbClr val="000000"/>
              </a:solidFill>
              <a:prstDash val="solid"/>
              <a:headEnd type="none" w="med" len="med"/>
              <a:tailEnd type="none" w="med" len="med"/>
            </a:ln>
          </p:spPr>
        </p:sp>
        <p:sp>
          <p:nvSpPr>
            <p:cNvPr id="145611" name="Rectangle 332"/>
            <p:cNvSpPr/>
            <p:nvPr/>
          </p:nvSpPr>
          <p:spPr>
            <a:xfrm>
              <a:off x="3254" y="1152"/>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A4</a:t>
              </a:r>
              <a:endParaRPr lang="en-US" altLang="zh-CN" sz="2800" b="1" dirty="0"/>
            </a:p>
          </p:txBody>
        </p:sp>
        <p:sp>
          <p:nvSpPr>
            <p:cNvPr id="145612" name="Rectangle 333"/>
            <p:cNvSpPr/>
            <p:nvPr/>
          </p:nvSpPr>
          <p:spPr>
            <a:xfrm>
              <a:off x="3023" y="1109"/>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6</a:t>
              </a:r>
              <a:endParaRPr lang="en-US" altLang="zh-CN" sz="2800" b="1" dirty="0"/>
            </a:p>
          </p:txBody>
        </p:sp>
        <p:sp>
          <p:nvSpPr>
            <p:cNvPr id="145613" name="Line 334"/>
            <p:cNvSpPr/>
            <p:nvPr/>
          </p:nvSpPr>
          <p:spPr>
            <a:xfrm flipH="1">
              <a:off x="2949" y="1281"/>
              <a:ext cx="253" cy="0"/>
            </a:xfrm>
            <a:prstGeom prst="line">
              <a:avLst/>
            </a:prstGeom>
            <a:ln w="12700" cap="flat" cmpd="sng">
              <a:solidFill>
                <a:srgbClr val="000000"/>
              </a:solidFill>
              <a:prstDash val="solid"/>
              <a:headEnd type="none" w="med" len="med"/>
              <a:tailEnd type="none" w="med" len="med"/>
            </a:ln>
          </p:spPr>
        </p:sp>
        <p:sp>
          <p:nvSpPr>
            <p:cNvPr id="145614" name="Rectangle 335"/>
            <p:cNvSpPr/>
            <p:nvPr/>
          </p:nvSpPr>
          <p:spPr>
            <a:xfrm>
              <a:off x="3254" y="1238"/>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A5</a:t>
              </a:r>
              <a:endParaRPr lang="en-US" altLang="zh-CN" sz="2800" b="1" dirty="0"/>
            </a:p>
          </p:txBody>
        </p:sp>
        <p:sp>
          <p:nvSpPr>
            <p:cNvPr id="145615" name="Rectangle 336"/>
            <p:cNvSpPr/>
            <p:nvPr/>
          </p:nvSpPr>
          <p:spPr>
            <a:xfrm>
              <a:off x="3023" y="1195"/>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5</a:t>
              </a:r>
              <a:endParaRPr lang="en-US" altLang="zh-CN" sz="2800" b="1" dirty="0"/>
            </a:p>
          </p:txBody>
        </p:sp>
        <p:sp>
          <p:nvSpPr>
            <p:cNvPr id="145616" name="Line 337"/>
            <p:cNvSpPr/>
            <p:nvPr/>
          </p:nvSpPr>
          <p:spPr>
            <a:xfrm flipH="1">
              <a:off x="2949" y="1367"/>
              <a:ext cx="253" cy="0"/>
            </a:xfrm>
            <a:prstGeom prst="line">
              <a:avLst/>
            </a:prstGeom>
            <a:ln w="12700" cap="flat" cmpd="sng">
              <a:solidFill>
                <a:srgbClr val="000000"/>
              </a:solidFill>
              <a:prstDash val="solid"/>
              <a:headEnd type="none" w="med" len="med"/>
              <a:tailEnd type="none" w="med" len="med"/>
            </a:ln>
          </p:spPr>
        </p:sp>
        <p:sp>
          <p:nvSpPr>
            <p:cNvPr id="145617" name="Rectangle 338"/>
            <p:cNvSpPr/>
            <p:nvPr/>
          </p:nvSpPr>
          <p:spPr>
            <a:xfrm>
              <a:off x="3254" y="1323"/>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A6</a:t>
              </a:r>
              <a:endParaRPr lang="en-US" altLang="zh-CN" sz="2800" b="1" dirty="0"/>
            </a:p>
          </p:txBody>
        </p:sp>
        <p:sp>
          <p:nvSpPr>
            <p:cNvPr id="145618" name="Rectangle 339"/>
            <p:cNvSpPr/>
            <p:nvPr/>
          </p:nvSpPr>
          <p:spPr>
            <a:xfrm>
              <a:off x="3023" y="1281"/>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4</a:t>
              </a:r>
              <a:endParaRPr lang="en-US" altLang="zh-CN" sz="2800" b="1" dirty="0"/>
            </a:p>
          </p:txBody>
        </p:sp>
        <p:sp>
          <p:nvSpPr>
            <p:cNvPr id="145619" name="Line 340"/>
            <p:cNvSpPr/>
            <p:nvPr/>
          </p:nvSpPr>
          <p:spPr>
            <a:xfrm flipH="1">
              <a:off x="2949" y="1452"/>
              <a:ext cx="253" cy="0"/>
            </a:xfrm>
            <a:prstGeom prst="line">
              <a:avLst/>
            </a:prstGeom>
            <a:ln w="12700" cap="flat" cmpd="sng">
              <a:solidFill>
                <a:srgbClr val="000000"/>
              </a:solidFill>
              <a:prstDash val="solid"/>
              <a:headEnd type="none" w="med" len="med"/>
              <a:tailEnd type="none" w="med" len="med"/>
            </a:ln>
          </p:spPr>
        </p:sp>
        <p:sp>
          <p:nvSpPr>
            <p:cNvPr id="145620" name="Rectangle 341"/>
            <p:cNvSpPr/>
            <p:nvPr/>
          </p:nvSpPr>
          <p:spPr>
            <a:xfrm>
              <a:off x="3254" y="14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A7</a:t>
              </a:r>
              <a:endParaRPr lang="en-US" altLang="zh-CN" sz="2800" b="1" dirty="0"/>
            </a:p>
          </p:txBody>
        </p:sp>
        <p:sp>
          <p:nvSpPr>
            <p:cNvPr id="145621" name="Rectangle 342"/>
            <p:cNvSpPr/>
            <p:nvPr/>
          </p:nvSpPr>
          <p:spPr>
            <a:xfrm>
              <a:off x="3023" y="1366"/>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3</a:t>
              </a:r>
              <a:endParaRPr lang="en-US" altLang="zh-CN" sz="2800" b="1" dirty="0"/>
            </a:p>
          </p:txBody>
        </p:sp>
        <p:sp>
          <p:nvSpPr>
            <p:cNvPr id="145622" name="Line 343"/>
            <p:cNvSpPr/>
            <p:nvPr/>
          </p:nvSpPr>
          <p:spPr>
            <a:xfrm flipH="1">
              <a:off x="2949" y="1538"/>
              <a:ext cx="253" cy="0"/>
            </a:xfrm>
            <a:prstGeom prst="line">
              <a:avLst/>
            </a:prstGeom>
            <a:ln w="12700" cap="flat" cmpd="sng">
              <a:solidFill>
                <a:srgbClr val="000000"/>
              </a:solidFill>
              <a:prstDash val="solid"/>
              <a:headEnd type="none" w="med" len="med"/>
              <a:tailEnd type="none" w="med" len="med"/>
            </a:ln>
          </p:spPr>
        </p:sp>
        <p:sp>
          <p:nvSpPr>
            <p:cNvPr id="145623" name="Rectangle 344"/>
            <p:cNvSpPr/>
            <p:nvPr/>
          </p:nvSpPr>
          <p:spPr>
            <a:xfrm>
              <a:off x="3254" y="14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A8</a:t>
              </a:r>
              <a:endParaRPr lang="en-US" altLang="zh-CN" sz="2800" b="1" dirty="0"/>
            </a:p>
          </p:txBody>
        </p:sp>
        <p:sp>
          <p:nvSpPr>
            <p:cNvPr id="145624" name="Rectangle 346"/>
            <p:cNvSpPr/>
            <p:nvPr/>
          </p:nvSpPr>
          <p:spPr>
            <a:xfrm>
              <a:off x="2984" y="14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25</a:t>
              </a:r>
              <a:endParaRPr lang="en-US" altLang="zh-CN" sz="2800" b="1" dirty="0"/>
            </a:p>
          </p:txBody>
        </p:sp>
        <p:sp>
          <p:nvSpPr>
            <p:cNvPr id="145625" name="Line 347"/>
            <p:cNvSpPr/>
            <p:nvPr/>
          </p:nvSpPr>
          <p:spPr>
            <a:xfrm flipH="1">
              <a:off x="2949" y="1624"/>
              <a:ext cx="253" cy="0"/>
            </a:xfrm>
            <a:prstGeom prst="line">
              <a:avLst/>
            </a:prstGeom>
            <a:ln w="12700" cap="flat" cmpd="sng">
              <a:solidFill>
                <a:srgbClr val="000000"/>
              </a:solidFill>
              <a:prstDash val="solid"/>
              <a:headEnd type="none" w="med" len="med"/>
              <a:tailEnd type="none" w="med" len="med"/>
            </a:ln>
          </p:spPr>
        </p:sp>
        <p:sp>
          <p:nvSpPr>
            <p:cNvPr id="145626" name="Rectangle 348"/>
            <p:cNvSpPr/>
            <p:nvPr/>
          </p:nvSpPr>
          <p:spPr>
            <a:xfrm>
              <a:off x="3254" y="1581"/>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A9</a:t>
              </a:r>
              <a:endParaRPr lang="en-US" altLang="zh-CN" sz="2800" b="1" dirty="0"/>
            </a:p>
          </p:txBody>
        </p:sp>
        <p:sp>
          <p:nvSpPr>
            <p:cNvPr id="145627" name="Rectangle 349"/>
            <p:cNvSpPr/>
            <p:nvPr/>
          </p:nvSpPr>
          <p:spPr>
            <a:xfrm>
              <a:off x="2984" y="15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24</a:t>
              </a:r>
              <a:endParaRPr lang="en-US" altLang="zh-CN" sz="2800" b="1" dirty="0"/>
            </a:p>
          </p:txBody>
        </p:sp>
        <p:sp>
          <p:nvSpPr>
            <p:cNvPr id="145628" name="Line 350"/>
            <p:cNvSpPr/>
            <p:nvPr/>
          </p:nvSpPr>
          <p:spPr>
            <a:xfrm flipH="1">
              <a:off x="2949" y="1710"/>
              <a:ext cx="253" cy="0"/>
            </a:xfrm>
            <a:prstGeom prst="line">
              <a:avLst/>
            </a:prstGeom>
            <a:ln w="12700" cap="flat" cmpd="sng">
              <a:solidFill>
                <a:srgbClr val="000000"/>
              </a:solidFill>
              <a:prstDash val="solid"/>
              <a:headEnd type="none" w="med" len="med"/>
              <a:tailEnd type="none" w="med" len="med"/>
            </a:ln>
          </p:spPr>
        </p:sp>
        <p:sp>
          <p:nvSpPr>
            <p:cNvPr id="145629" name="Rectangle 351"/>
            <p:cNvSpPr/>
            <p:nvPr/>
          </p:nvSpPr>
          <p:spPr>
            <a:xfrm>
              <a:off x="3249" y="1666"/>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A10</a:t>
              </a:r>
              <a:endParaRPr lang="en-US" altLang="zh-CN" sz="2800" b="1" dirty="0"/>
            </a:p>
          </p:txBody>
        </p:sp>
        <p:sp>
          <p:nvSpPr>
            <p:cNvPr id="145630" name="Rectangle 352"/>
            <p:cNvSpPr/>
            <p:nvPr/>
          </p:nvSpPr>
          <p:spPr>
            <a:xfrm>
              <a:off x="2984" y="1624"/>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21</a:t>
              </a:r>
              <a:endParaRPr lang="en-US" altLang="zh-CN" sz="2800" b="1" dirty="0"/>
            </a:p>
          </p:txBody>
        </p:sp>
        <p:sp>
          <p:nvSpPr>
            <p:cNvPr id="145631" name="Line 353"/>
            <p:cNvSpPr/>
            <p:nvPr/>
          </p:nvSpPr>
          <p:spPr>
            <a:xfrm flipH="1">
              <a:off x="2949" y="1795"/>
              <a:ext cx="253" cy="0"/>
            </a:xfrm>
            <a:prstGeom prst="line">
              <a:avLst/>
            </a:prstGeom>
            <a:ln w="12700" cap="flat" cmpd="sng">
              <a:solidFill>
                <a:srgbClr val="000000"/>
              </a:solidFill>
              <a:prstDash val="solid"/>
              <a:headEnd type="none" w="med" len="med"/>
              <a:tailEnd type="none" w="med" len="med"/>
            </a:ln>
          </p:spPr>
        </p:sp>
        <p:sp>
          <p:nvSpPr>
            <p:cNvPr id="145632" name="Rectangle 354"/>
            <p:cNvSpPr/>
            <p:nvPr/>
          </p:nvSpPr>
          <p:spPr>
            <a:xfrm>
              <a:off x="3249" y="1752"/>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A11</a:t>
              </a:r>
              <a:endParaRPr lang="en-US" altLang="zh-CN" sz="2800" b="1" dirty="0"/>
            </a:p>
          </p:txBody>
        </p:sp>
        <p:sp>
          <p:nvSpPr>
            <p:cNvPr id="145633" name="Rectangle 355"/>
            <p:cNvSpPr/>
            <p:nvPr/>
          </p:nvSpPr>
          <p:spPr>
            <a:xfrm>
              <a:off x="2984" y="1709"/>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23</a:t>
              </a:r>
              <a:endParaRPr lang="en-US" altLang="zh-CN" sz="2800" b="1" dirty="0"/>
            </a:p>
          </p:txBody>
        </p:sp>
        <p:sp>
          <p:nvSpPr>
            <p:cNvPr id="145634" name="Line 356"/>
            <p:cNvSpPr/>
            <p:nvPr/>
          </p:nvSpPr>
          <p:spPr>
            <a:xfrm flipH="1">
              <a:off x="2949" y="1881"/>
              <a:ext cx="253" cy="0"/>
            </a:xfrm>
            <a:prstGeom prst="line">
              <a:avLst/>
            </a:prstGeom>
            <a:ln w="12700" cap="flat" cmpd="sng">
              <a:solidFill>
                <a:srgbClr val="000000"/>
              </a:solidFill>
              <a:prstDash val="solid"/>
              <a:headEnd type="none" w="med" len="med"/>
              <a:tailEnd type="none" w="med" len="med"/>
            </a:ln>
          </p:spPr>
        </p:sp>
        <p:sp>
          <p:nvSpPr>
            <p:cNvPr id="145635" name="Rectangle 357"/>
            <p:cNvSpPr/>
            <p:nvPr/>
          </p:nvSpPr>
          <p:spPr>
            <a:xfrm>
              <a:off x="3249" y="1838"/>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A12</a:t>
              </a:r>
              <a:endParaRPr lang="en-US" altLang="zh-CN" sz="2800" b="1" dirty="0"/>
            </a:p>
          </p:txBody>
        </p:sp>
        <p:sp>
          <p:nvSpPr>
            <p:cNvPr id="145636" name="Rectangle 358"/>
            <p:cNvSpPr/>
            <p:nvPr/>
          </p:nvSpPr>
          <p:spPr>
            <a:xfrm>
              <a:off x="3023" y="1795"/>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a:t>
              </a:r>
              <a:endParaRPr lang="en-US" altLang="zh-CN" sz="2800" b="1" dirty="0"/>
            </a:p>
          </p:txBody>
        </p:sp>
        <p:sp>
          <p:nvSpPr>
            <p:cNvPr id="145637" name="Line 359"/>
            <p:cNvSpPr/>
            <p:nvPr/>
          </p:nvSpPr>
          <p:spPr>
            <a:xfrm flipH="1">
              <a:off x="2949" y="1967"/>
              <a:ext cx="253" cy="0"/>
            </a:xfrm>
            <a:prstGeom prst="line">
              <a:avLst/>
            </a:prstGeom>
            <a:ln w="12700" cap="flat" cmpd="sng">
              <a:solidFill>
                <a:srgbClr val="000000"/>
              </a:solidFill>
              <a:prstDash val="solid"/>
              <a:headEnd type="none" w="med" len="med"/>
              <a:tailEnd type="none" w="med" len="med"/>
            </a:ln>
          </p:spPr>
        </p:sp>
        <p:sp>
          <p:nvSpPr>
            <p:cNvPr id="145638" name="Rectangle 360"/>
            <p:cNvSpPr/>
            <p:nvPr/>
          </p:nvSpPr>
          <p:spPr>
            <a:xfrm>
              <a:off x="3249" y="1924"/>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A13</a:t>
              </a:r>
              <a:endParaRPr lang="en-US" altLang="zh-CN" sz="2800" b="1" dirty="0"/>
            </a:p>
          </p:txBody>
        </p:sp>
        <p:sp>
          <p:nvSpPr>
            <p:cNvPr id="145639" name="Rectangle 361"/>
            <p:cNvSpPr/>
            <p:nvPr/>
          </p:nvSpPr>
          <p:spPr>
            <a:xfrm>
              <a:off x="2984" y="1881"/>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26</a:t>
              </a:r>
              <a:endParaRPr lang="en-US" altLang="zh-CN" sz="2800" b="1" dirty="0"/>
            </a:p>
          </p:txBody>
        </p:sp>
        <p:sp>
          <p:nvSpPr>
            <p:cNvPr id="145640" name="Line 362"/>
            <p:cNvSpPr/>
            <p:nvPr/>
          </p:nvSpPr>
          <p:spPr>
            <a:xfrm flipH="1">
              <a:off x="2949" y="2053"/>
              <a:ext cx="253" cy="0"/>
            </a:xfrm>
            <a:prstGeom prst="line">
              <a:avLst/>
            </a:prstGeom>
            <a:ln w="12700" cap="flat" cmpd="sng">
              <a:solidFill>
                <a:srgbClr val="000000"/>
              </a:solidFill>
              <a:prstDash val="solid"/>
              <a:headEnd type="none" w="med" len="med"/>
              <a:tailEnd type="none" w="med" len="med"/>
            </a:ln>
          </p:spPr>
        </p:sp>
        <p:sp>
          <p:nvSpPr>
            <p:cNvPr id="145641" name="Rectangle 363"/>
            <p:cNvSpPr/>
            <p:nvPr/>
          </p:nvSpPr>
          <p:spPr>
            <a:xfrm>
              <a:off x="3249" y="2009"/>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A14</a:t>
              </a:r>
              <a:endParaRPr lang="en-US" altLang="zh-CN" sz="2800" b="1" dirty="0"/>
            </a:p>
          </p:txBody>
        </p:sp>
        <p:sp>
          <p:nvSpPr>
            <p:cNvPr id="145642" name="Rectangle 364"/>
            <p:cNvSpPr/>
            <p:nvPr/>
          </p:nvSpPr>
          <p:spPr>
            <a:xfrm>
              <a:off x="2984" y="1967"/>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27</a:t>
              </a:r>
              <a:endParaRPr lang="en-US" altLang="zh-CN" sz="2800" b="1" dirty="0"/>
            </a:p>
          </p:txBody>
        </p:sp>
        <p:sp>
          <p:nvSpPr>
            <p:cNvPr id="145643" name="Line 365"/>
            <p:cNvSpPr/>
            <p:nvPr/>
          </p:nvSpPr>
          <p:spPr>
            <a:xfrm flipH="1">
              <a:off x="2949" y="2310"/>
              <a:ext cx="253" cy="0"/>
            </a:xfrm>
            <a:prstGeom prst="line">
              <a:avLst/>
            </a:prstGeom>
            <a:ln w="12700" cap="flat" cmpd="sng">
              <a:solidFill>
                <a:srgbClr val="000000"/>
              </a:solidFill>
              <a:prstDash val="solid"/>
              <a:headEnd type="none" w="med" len="med"/>
              <a:tailEnd type="none" w="med" len="med"/>
            </a:ln>
          </p:spPr>
        </p:sp>
        <p:sp>
          <p:nvSpPr>
            <p:cNvPr id="145644" name="Line 366"/>
            <p:cNvSpPr/>
            <p:nvPr/>
          </p:nvSpPr>
          <p:spPr>
            <a:xfrm flipH="1">
              <a:off x="3253" y="2267"/>
              <a:ext cx="51" cy="0"/>
            </a:xfrm>
            <a:prstGeom prst="line">
              <a:avLst/>
            </a:prstGeom>
            <a:ln w="12700" cap="flat" cmpd="sng">
              <a:solidFill>
                <a:srgbClr val="000000"/>
              </a:solidFill>
              <a:prstDash val="solid"/>
              <a:headEnd type="none" w="med" len="med"/>
              <a:tailEnd type="none" w="med" len="med"/>
            </a:ln>
          </p:spPr>
        </p:sp>
        <p:sp>
          <p:nvSpPr>
            <p:cNvPr id="145645" name="Line 367"/>
            <p:cNvSpPr/>
            <p:nvPr/>
          </p:nvSpPr>
          <p:spPr>
            <a:xfrm flipH="1">
              <a:off x="3304" y="2267"/>
              <a:ext cx="34" cy="0"/>
            </a:xfrm>
            <a:prstGeom prst="line">
              <a:avLst/>
            </a:prstGeom>
            <a:ln w="12700" cap="flat" cmpd="sng">
              <a:solidFill>
                <a:srgbClr val="000000"/>
              </a:solidFill>
              <a:prstDash val="solid"/>
              <a:headEnd type="none" w="med" len="med"/>
              <a:tailEnd type="none" w="med" len="med"/>
            </a:ln>
          </p:spPr>
        </p:sp>
        <p:sp>
          <p:nvSpPr>
            <p:cNvPr id="145646" name="Rectangle 368"/>
            <p:cNvSpPr/>
            <p:nvPr/>
          </p:nvSpPr>
          <p:spPr>
            <a:xfrm>
              <a:off x="3252" y="2267"/>
              <a:ext cx="113"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CE</a:t>
              </a:r>
              <a:endParaRPr lang="en-US" altLang="zh-CN" sz="2800" b="1" dirty="0"/>
            </a:p>
          </p:txBody>
        </p:sp>
        <p:sp>
          <p:nvSpPr>
            <p:cNvPr id="145647" name="Rectangle 369"/>
            <p:cNvSpPr/>
            <p:nvPr/>
          </p:nvSpPr>
          <p:spPr>
            <a:xfrm>
              <a:off x="2984" y="2224"/>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20</a:t>
              </a:r>
              <a:endParaRPr lang="en-US" altLang="zh-CN" sz="2800" b="1" dirty="0"/>
            </a:p>
          </p:txBody>
        </p:sp>
        <p:sp>
          <p:nvSpPr>
            <p:cNvPr id="145648" name="Line 370"/>
            <p:cNvSpPr/>
            <p:nvPr/>
          </p:nvSpPr>
          <p:spPr>
            <a:xfrm flipH="1">
              <a:off x="2949" y="2224"/>
              <a:ext cx="253" cy="0"/>
            </a:xfrm>
            <a:prstGeom prst="line">
              <a:avLst/>
            </a:prstGeom>
            <a:ln w="12700" cap="flat" cmpd="sng">
              <a:solidFill>
                <a:srgbClr val="000000"/>
              </a:solidFill>
              <a:prstDash val="solid"/>
              <a:headEnd type="none" w="med" len="med"/>
              <a:tailEnd type="none" w="med" len="med"/>
            </a:ln>
          </p:spPr>
        </p:sp>
        <p:sp>
          <p:nvSpPr>
            <p:cNvPr id="145649" name="Line 371"/>
            <p:cNvSpPr/>
            <p:nvPr/>
          </p:nvSpPr>
          <p:spPr>
            <a:xfrm flipH="1">
              <a:off x="3253" y="2181"/>
              <a:ext cx="51" cy="0"/>
            </a:xfrm>
            <a:prstGeom prst="line">
              <a:avLst/>
            </a:prstGeom>
            <a:ln w="12700" cap="flat" cmpd="sng">
              <a:solidFill>
                <a:srgbClr val="000000"/>
              </a:solidFill>
              <a:prstDash val="solid"/>
              <a:headEnd type="none" w="med" len="med"/>
              <a:tailEnd type="none" w="med" len="med"/>
            </a:ln>
          </p:spPr>
        </p:sp>
        <p:sp>
          <p:nvSpPr>
            <p:cNvPr id="145650" name="Line 372"/>
            <p:cNvSpPr/>
            <p:nvPr/>
          </p:nvSpPr>
          <p:spPr>
            <a:xfrm flipH="1">
              <a:off x="3304" y="2181"/>
              <a:ext cx="34" cy="0"/>
            </a:xfrm>
            <a:prstGeom prst="line">
              <a:avLst/>
            </a:prstGeom>
            <a:ln w="12700" cap="flat" cmpd="sng">
              <a:solidFill>
                <a:srgbClr val="000000"/>
              </a:solidFill>
              <a:prstDash val="solid"/>
              <a:headEnd type="none" w="med" len="med"/>
              <a:tailEnd type="none" w="med" len="med"/>
            </a:ln>
          </p:spPr>
        </p:sp>
        <p:sp>
          <p:nvSpPr>
            <p:cNvPr id="145651" name="Rectangle 373"/>
            <p:cNvSpPr/>
            <p:nvPr/>
          </p:nvSpPr>
          <p:spPr>
            <a:xfrm>
              <a:off x="3253" y="2181"/>
              <a:ext cx="11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OE</a:t>
              </a:r>
              <a:endParaRPr lang="en-US" altLang="zh-CN" sz="2800" b="1" dirty="0"/>
            </a:p>
          </p:txBody>
        </p:sp>
        <p:sp>
          <p:nvSpPr>
            <p:cNvPr id="145652" name="Rectangle 374"/>
            <p:cNvSpPr/>
            <p:nvPr/>
          </p:nvSpPr>
          <p:spPr>
            <a:xfrm>
              <a:off x="2984" y="21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22</a:t>
              </a:r>
              <a:endParaRPr lang="en-US" altLang="zh-CN" sz="2800" b="1" dirty="0"/>
            </a:p>
          </p:txBody>
        </p:sp>
        <p:sp>
          <p:nvSpPr>
            <p:cNvPr id="145653" name="Line 375"/>
            <p:cNvSpPr/>
            <p:nvPr/>
          </p:nvSpPr>
          <p:spPr>
            <a:xfrm flipH="1">
              <a:off x="2949" y="2396"/>
              <a:ext cx="253" cy="0"/>
            </a:xfrm>
            <a:prstGeom prst="line">
              <a:avLst/>
            </a:prstGeom>
            <a:ln w="12700" cap="flat" cmpd="sng">
              <a:solidFill>
                <a:srgbClr val="000000"/>
              </a:solidFill>
              <a:prstDash val="solid"/>
              <a:headEnd type="none" w="med" len="med"/>
              <a:tailEnd type="none" w="med" len="med"/>
            </a:ln>
          </p:spPr>
        </p:sp>
        <p:sp>
          <p:nvSpPr>
            <p:cNvPr id="145654" name="Rectangle 376"/>
            <p:cNvSpPr/>
            <p:nvPr/>
          </p:nvSpPr>
          <p:spPr>
            <a:xfrm>
              <a:off x="3253" y="2352"/>
              <a:ext cx="16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VPP</a:t>
              </a:r>
              <a:endParaRPr lang="en-US" altLang="zh-CN" sz="2800" b="1" dirty="0"/>
            </a:p>
          </p:txBody>
        </p:sp>
        <p:sp>
          <p:nvSpPr>
            <p:cNvPr id="145655" name="Rectangle 377"/>
            <p:cNvSpPr/>
            <p:nvPr/>
          </p:nvSpPr>
          <p:spPr>
            <a:xfrm>
              <a:off x="3023" y="2310"/>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a:t>
              </a:r>
              <a:endParaRPr lang="en-US" altLang="zh-CN" sz="2800" b="1" dirty="0"/>
            </a:p>
          </p:txBody>
        </p:sp>
        <p:sp>
          <p:nvSpPr>
            <p:cNvPr id="145656" name="Line 378"/>
            <p:cNvSpPr/>
            <p:nvPr/>
          </p:nvSpPr>
          <p:spPr>
            <a:xfrm>
              <a:off x="3879" y="852"/>
              <a:ext cx="254" cy="0"/>
            </a:xfrm>
            <a:prstGeom prst="line">
              <a:avLst/>
            </a:prstGeom>
            <a:ln w="12700" cap="flat" cmpd="sng">
              <a:solidFill>
                <a:srgbClr val="000000"/>
              </a:solidFill>
              <a:prstDash val="solid"/>
              <a:headEnd type="none" w="med" len="med"/>
              <a:tailEnd type="none" w="med" len="med"/>
            </a:ln>
          </p:spPr>
        </p:sp>
        <p:sp>
          <p:nvSpPr>
            <p:cNvPr id="145657" name="Rectangle 379"/>
            <p:cNvSpPr/>
            <p:nvPr/>
          </p:nvSpPr>
          <p:spPr>
            <a:xfrm>
              <a:off x="3719" y="8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D0</a:t>
              </a:r>
              <a:endParaRPr lang="en-US" altLang="zh-CN" sz="2800" b="1" dirty="0"/>
            </a:p>
          </p:txBody>
        </p:sp>
        <p:sp>
          <p:nvSpPr>
            <p:cNvPr id="145658" name="Rectangle 380"/>
            <p:cNvSpPr/>
            <p:nvPr/>
          </p:nvSpPr>
          <p:spPr>
            <a:xfrm>
              <a:off x="4008" y="7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11</a:t>
              </a:r>
              <a:endParaRPr lang="en-US" altLang="zh-CN" sz="2800" b="1" dirty="0"/>
            </a:p>
          </p:txBody>
        </p:sp>
        <p:sp>
          <p:nvSpPr>
            <p:cNvPr id="145659" name="Line 381"/>
            <p:cNvSpPr/>
            <p:nvPr/>
          </p:nvSpPr>
          <p:spPr>
            <a:xfrm>
              <a:off x="3879" y="938"/>
              <a:ext cx="254" cy="0"/>
            </a:xfrm>
            <a:prstGeom prst="line">
              <a:avLst/>
            </a:prstGeom>
            <a:ln w="12700" cap="flat" cmpd="sng">
              <a:solidFill>
                <a:srgbClr val="000000"/>
              </a:solidFill>
              <a:prstDash val="solid"/>
              <a:headEnd type="none" w="med" len="med"/>
              <a:tailEnd type="none" w="med" len="med"/>
            </a:ln>
          </p:spPr>
        </p:sp>
        <p:sp>
          <p:nvSpPr>
            <p:cNvPr id="145660" name="Rectangle 382"/>
            <p:cNvSpPr/>
            <p:nvPr/>
          </p:nvSpPr>
          <p:spPr>
            <a:xfrm>
              <a:off x="3719" y="8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D1</a:t>
              </a:r>
              <a:endParaRPr lang="en-US" altLang="zh-CN" sz="2800" b="1" dirty="0"/>
            </a:p>
          </p:txBody>
        </p:sp>
        <p:sp>
          <p:nvSpPr>
            <p:cNvPr id="145661" name="Rectangle 383"/>
            <p:cNvSpPr/>
            <p:nvPr/>
          </p:nvSpPr>
          <p:spPr>
            <a:xfrm>
              <a:off x="4008" y="8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12</a:t>
              </a:r>
              <a:endParaRPr lang="en-US" altLang="zh-CN" sz="2800" b="1" dirty="0"/>
            </a:p>
          </p:txBody>
        </p:sp>
        <p:sp>
          <p:nvSpPr>
            <p:cNvPr id="145662" name="Line 384"/>
            <p:cNvSpPr/>
            <p:nvPr/>
          </p:nvSpPr>
          <p:spPr>
            <a:xfrm>
              <a:off x="3879" y="1024"/>
              <a:ext cx="254" cy="0"/>
            </a:xfrm>
            <a:prstGeom prst="line">
              <a:avLst/>
            </a:prstGeom>
            <a:ln w="12700" cap="flat" cmpd="sng">
              <a:solidFill>
                <a:srgbClr val="000000"/>
              </a:solidFill>
              <a:prstDash val="solid"/>
              <a:headEnd type="none" w="med" len="med"/>
              <a:tailEnd type="none" w="med" len="med"/>
            </a:ln>
          </p:spPr>
        </p:sp>
        <p:sp>
          <p:nvSpPr>
            <p:cNvPr id="145663" name="Rectangle 385"/>
            <p:cNvSpPr/>
            <p:nvPr/>
          </p:nvSpPr>
          <p:spPr>
            <a:xfrm>
              <a:off x="3719" y="980"/>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D2</a:t>
              </a:r>
              <a:endParaRPr lang="en-US" altLang="zh-CN" sz="2800" b="1" dirty="0"/>
            </a:p>
          </p:txBody>
        </p:sp>
        <p:sp>
          <p:nvSpPr>
            <p:cNvPr id="145664" name="Rectangle 386"/>
            <p:cNvSpPr/>
            <p:nvPr/>
          </p:nvSpPr>
          <p:spPr>
            <a:xfrm>
              <a:off x="4008" y="9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13</a:t>
              </a:r>
              <a:endParaRPr lang="en-US" altLang="zh-CN" sz="2800" b="1" dirty="0"/>
            </a:p>
          </p:txBody>
        </p:sp>
        <p:sp>
          <p:nvSpPr>
            <p:cNvPr id="145665" name="Line 387"/>
            <p:cNvSpPr/>
            <p:nvPr/>
          </p:nvSpPr>
          <p:spPr>
            <a:xfrm>
              <a:off x="3879" y="1109"/>
              <a:ext cx="254" cy="0"/>
            </a:xfrm>
            <a:prstGeom prst="line">
              <a:avLst/>
            </a:prstGeom>
            <a:ln w="12700" cap="flat" cmpd="sng">
              <a:solidFill>
                <a:srgbClr val="000000"/>
              </a:solidFill>
              <a:prstDash val="solid"/>
              <a:headEnd type="none" w="med" len="med"/>
              <a:tailEnd type="none" w="med" len="med"/>
            </a:ln>
          </p:spPr>
        </p:sp>
        <p:sp>
          <p:nvSpPr>
            <p:cNvPr id="145666" name="Rectangle 388"/>
            <p:cNvSpPr/>
            <p:nvPr/>
          </p:nvSpPr>
          <p:spPr>
            <a:xfrm>
              <a:off x="3719" y="1066"/>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D3</a:t>
              </a:r>
              <a:endParaRPr lang="en-US" altLang="zh-CN" sz="2800" b="1" dirty="0"/>
            </a:p>
          </p:txBody>
        </p:sp>
        <p:sp>
          <p:nvSpPr>
            <p:cNvPr id="145667" name="Rectangle 389"/>
            <p:cNvSpPr/>
            <p:nvPr/>
          </p:nvSpPr>
          <p:spPr>
            <a:xfrm>
              <a:off x="4008" y="1023"/>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15</a:t>
              </a:r>
              <a:endParaRPr lang="en-US" altLang="zh-CN" sz="2800" b="1" dirty="0"/>
            </a:p>
          </p:txBody>
        </p:sp>
        <p:sp>
          <p:nvSpPr>
            <p:cNvPr id="145668" name="Line 390"/>
            <p:cNvSpPr/>
            <p:nvPr/>
          </p:nvSpPr>
          <p:spPr>
            <a:xfrm>
              <a:off x="3879" y="1195"/>
              <a:ext cx="254" cy="0"/>
            </a:xfrm>
            <a:prstGeom prst="line">
              <a:avLst/>
            </a:prstGeom>
            <a:ln w="12700" cap="flat" cmpd="sng">
              <a:solidFill>
                <a:srgbClr val="000000"/>
              </a:solidFill>
              <a:prstDash val="solid"/>
              <a:headEnd type="none" w="med" len="med"/>
              <a:tailEnd type="none" w="med" len="med"/>
            </a:ln>
          </p:spPr>
        </p:sp>
        <p:sp>
          <p:nvSpPr>
            <p:cNvPr id="145669" name="Rectangle 391"/>
            <p:cNvSpPr/>
            <p:nvPr/>
          </p:nvSpPr>
          <p:spPr>
            <a:xfrm>
              <a:off x="3719" y="1152"/>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D4</a:t>
              </a:r>
              <a:endParaRPr lang="en-US" altLang="zh-CN" sz="2800" b="1" dirty="0"/>
            </a:p>
          </p:txBody>
        </p:sp>
        <p:sp>
          <p:nvSpPr>
            <p:cNvPr id="145670" name="Rectangle 392"/>
            <p:cNvSpPr/>
            <p:nvPr/>
          </p:nvSpPr>
          <p:spPr>
            <a:xfrm>
              <a:off x="4008" y="1109"/>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16</a:t>
              </a:r>
              <a:endParaRPr lang="en-US" altLang="zh-CN" sz="2800" b="1" dirty="0"/>
            </a:p>
          </p:txBody>
        </p:sp>
        <p:sp>
          <p:nvSpPr>
            <p:cNvPr id="145671" name="Line 393"/>
            <p:cNvSpPr/>
            <p:nvPr/>
          </p:nvSpPr>
          <p:spPr>
            <a:xfrm>
              <a:off x="3879" y="1281"/>
              <a:ext cx="254" cy="0"/>
            </a:xfrm>
            <a:prstGeom prst="line">
              <a:avLst/>
            </a:prstGeom>
            <a:ln w="12700" cap="flat" cmpd="sng">
              <a:solidFill>
                <a:srgbClr val="000000"/>
              </a:solidFill>
              <a:prstDash val="solid"/>
              <a:headEnd type="none" w="med" len="med"/>
              <a:tailEnd type="none" w="med" len="med"/>
            </a:ln>
          </p:spPr>
        </p:sp>
        <p:sp>
          <p:nvSpPr>
            <p:cNvPr id="145672" name="Rectangle 394"/>
            <p:cNvSpPr/>
            <p:nvPr/>
          </p:nvSpPr>
          <p:spPr>
            <a:xfrm>
              <a:off x="3719" y="1238"/>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D5</a:t>
              </a:r>
              <a:endParaRPr lang="en-US" altLang="zh-CN" sz="2800" b="1" dirty="0"/>
            </a:p>
          </p:txBody>
        </p:sp>
        <p:sp>
          <p:nvSpPr>
            <p:cNvPr id="145673" name="Rectangle 395"/>
            <p:cNvSpPr/>
            <p:nvPr/>
          </p:nvSpPr>
          <p:spPr>
            <a:xfrm>
              <a:off x="4008" y="1195"/>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17</a:t>
              </a:r>
              <a:endParaRPr lang="en-US" altLang="zh-CN" sz="2800" b="1" dirty="0"/>
            </a:p>
          </p:txBody>
        </p:sp>
        <p:sp>
          <p:nvSpPr>
            <p:cNvPr id="145674" name="Line 396"/>
            <p:cNvSpPr/>
            <p:nvPr/>
          </p:nvSpPr>
          <p:spPr>
            <a:xfrm>
              <a:off x="3879" y="1367"/>
              <a:ext cx="254" cy="0"/>
            </a:xfrm>
            <a:prstGeom prst="line">
              <a:avLst/>
            </a:prstGeom>
            <a:ln w="12700" cap="flat" cmpd="sng">
              <a:solidFill>
                <a:srgbClr val="000000"/>
              </a:solidFill>
              <a:prstDash val="solid"/>
              <a:headEnd type="none" w="med" len="med"/>
              <a:tailEnd type="none" w="med" len="med"/>
            </a:ln>
          </p:spPr>
        </p:sp>
        <p:sp>
          <p:nvSpPr>
            <p:cNvPr id="145675" name="Rectangle 397"/>
            <p:cNvSpPr/>
            <p:nvPr/>
          </p:nvSpPr>
          <p:spPr>
            <a:xfrm>
              <a:off x="3719" y="1323"/>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D6</a:t>
              </a:r>
              <a:endParaRPr lang="en-US" altLang="zh-CN" sz="2800" b="1" dirty="0"/>
            </a:p>
          </p:txBody>
        </p:sp>
        <p:sp>
          <p:nvSpPr>
            <p:cNvPr id="145676" name="Rectangle 398"/>
            <p:cNvSpPr/>
            <p:nvPr/>
          </p:nvSpPr>
          <p:spPr>
            <a:xfrm>
              <a:off x="4008" y="1281"/>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18</a:t>
              </a:r>
              <a:endParaRPr lang="en-US" altLang="zh-CN" sz="2800" b="1" dirty="0"/>
            </a:p>
          </p:txBody>
        </p:sp>
        <p:sp>
          <p:nvSpPr>
            <p:cNvPr id="145677" name="Line 399"/>
            <p:cNvSpPr/>
            <p:nvPr/>
          </p:nvSpPr>
          <p:spPr>
            <a:xfrm>
              <a:off x="3879" y="1452"/>
              <a:ext cx="254" cy="0"/>
            </a:xfrm>
            <a:prstGeom prst="line">
              <a:avLst/>
            </a:prstGeom>
            <a:ln w="12700" cap="flat" cmpd="sng">
              <a:solidFill>
                <a:srgbClr val="000000"/>
              </a:solidFill>
              <a:prstDash val="solid"/>
              <a:headEnd type="none" w="med" len="med"/>
              <a:tailEnd type="none" w="med" len="med"/>
            </a:ln>
          </p:spPr>
        </p:sp>
        <p:sp>
          <p:nvSpPr>
            <p:cNvPr id="145678" name="Rectangle 400"/>
            <p:cNvSpPr/>
            <p:nvPr/>
          </p:nvSpPr>
          <p:spPr>
            <a:xfrm>
              <a:off x="3719" y="14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D7</a:t>
              </a:r>
              <a:endParaRPr lang="en-US" altLang="zh-CN" sz="2800" b="1" dirty="0"/>
            </a:p>
          </p:txBody>
        </p:sp>
        <p:sp>
          <p:nvSpPr>
            <p:cNvPr id="145679" name="Rectangle 401"/>
            <p:cNvSpPr/>
            <p:nvPr/>
          </p:nvSpPr>
          <p:spPr>
            <a:xfrm>
              <a:off x="4008" y="13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19</a:t>
              </a:r>
              <a:endParaRPr lang="en-US" altLang="zh-CN" sz="2800" b="1" dirty="0"/>
            </a:p>
          </p:txBody>
        </p:sp>
        <p:sp>
          <p:nvSpPr>
            <p:cNvPr id="145680" name="Rectangle 402"/>
            <p:cNvSpPr/>
            <p:nvPr/>
          </p:nvSpPr>
          <p:spPr>
            <a:xfrm>
              <a:off x="3424" y="577"/>
              <a:ext cx="28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80"/>
                  </a:solidFill>
                </a:rPr>
                <a:t>32K×8</a:t>
              </a:r>
              <a:endParaRPr lang="en-US" altLang="zh-CN" sz="2800" b="1" dirty="0"/>
            </a:p>
          </p:txBody>
        </p:sp>
        <p:sp>
          <p:nvSpPr>
            <p:cNvPr id="145681" name="Rectangle 403"/>
            <p:cNvSpPr/>
            <p:nvPr/>
          </p:nvSpPr>
          <p:spPr>
            <a:xfrm>
              <a:off x="3444" y="662"/>
              <a:ext cx="220"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80"/>
                  </a:solidFill>
                </a:rPr>
                <a:t>27256</a:t>
              </a:r>
              <a:endParaRPr lang="en-US" altLang="zh-CN" sz="2800" b="1" dirty="0"/>
            </a:p>
          </p:txBody>
        </p:sp>
        <p:sp>
          <p:nvSpPr>
            <p:cNvPr id="145682" name="Rectangle 404"/>
            <p:cNvSpPr/>
            <p:nvPr/>
          </p:nvSpPr>
          <p:spPr>
            <a:xfrm>
              <a:off x="4556" y="766"/>
              <a:ext cx="677" cy="1715"/>
            </a:xfrm>
            <a:prstGeom prst="rect">
              <a:avLst/>
            </a:prstGeom>
            <a:solidFill>
              <a:srgbClr val="FFFFB0"/>
            </a:solidFill>
            <a:ln w="0" cap="flat" cmpd="sng">
              <a:solidFill>
                <a:srgbClr val="8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5683" name="Line 405"/>
            <p:cNvSpPr/>
            <p:nvPr/>
          </p:nvSpPr>
          <p:spPr>
            <a:xfrm flipH="1">
              <a:off x="4302" y="852"/>
              <a:ext cx="254" cy="0"/>
            </a:xfrm>
            <a:prstGeom prst="line">
              <a:avLst/>
            </a:prstGeom>
            <a:ln w="12700" cap="flat" cmpd="sng">
              <a:solidFill>
                <a:srgbClr val="000000"/>
              </a:solidFill>
              <a:prstDash val="solid"/>
              <a:headEnd type="none" w="med" len="med"/>
              <a:tailEnd type="none" w="med" len="med"/>
            </a:ln>
          </p:spPr>
        </p:sp>
        <p:sp>
          <p:nvSpPr>
            <p:cNvPr id="145684" name="Rectangle 406"/>
            <p:cNvSpPr/>
            <p:nvPr/>
          </p:nvSpPr>
          <p:spPr>
            <a:xfrm>
              <a:off x="4608" y="8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A0</a:t>
              </a:r>
              <a:endParaRPr lang="en-US" altLang="zh-CN" sz="2800" b="1" dirty="0"/>
            </a:p>
          </p:txBody>
        </p:sp>
        <p:sp>
          <p:nvSpPr>
            <p:cNvPr id="145685" name="Rectangle 407"/>
            <p:cNvSpPr/>
            <p:nvPr/>
          </p:nvSpPr>
          <p:spPr>
            <a:xfrm>
              <a:off x="4338" y="7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10</a:t>
              </a:r>
              <a:endParaRPr lang="en-US" altLang="zh-CN" sz="2800" b="1" dirty="0"/>
            </a:p>
          </p:txBody>
        </p:sp>
        <p:sp>
          <p:nvSpPr>
            <p:cNvPr id="145686" name="Line 408"/>
            <p:cNvSpPr/>
            <p:nvPr/>
          </p:nvSpPr>
          <p:spPr>
            <a:xfrm flipH="1">
              <a:off x="4302" y="938"/>
              <a:ext cx="254" cy="0"/>
            </a:xfrm>
            <a:prstGeom prst="line">
              <a:avLst/>
            </a:prstGeom>
            <a:ln w="12700" cap="flat" cmpd="sng">
              <a:solidFill>
                <a:srgbClr val="000000"/>
              </a:solidFill>
              <a:prstDash val="solid"/>
              <a:headEnd type="none" w="med" len="med"/>
              <a:tailEnd type="none" w="med" len="med"/>
            </a:ln>
          </p:spPr>
        </p:sp>
        <p:sp>
          <p:nvSpPr>
            <p:cNvPr id="145687" name="Rectangle 409"/>
            <p:cNvSpPr/>
            <p:nvPr/>
          </p:nvSpPr>
          <p:spPr>
            <a:xfrm>
              <a:off x="4608" y="8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a:t>
              </a:r>
              <a:endParaRPr lang="en-US" altLang="zh-CN" sz="2800" b="1" dirty="0"/>
            </a:p>
          </p:txBody>
        </p:sp>
        <p:sp>
          <p:nvSpPr>
            <p:cNvPr id="145688" name="Rectangle 410"/>
            <p:cNvSpPr/>
            <p:nvPr/>
          </p:nvSpPr>
          <p:spPr>
            <a:xfrm>
              <a:off x="4377" y="852"/>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9</a:t>
              </a:r>
              <a:endParaRPr lang="en-US" altLang="zh-CN" sz="2800" b="1" dirty="0"/>
            </a:p>
          </p:txBody>
        </p:sp>
        <p:sp>
          <p:nvSpPr>
            <p:cNvPr id="145689" name="Line 411"/>
            <p:cNvSpPr/>
            <p:nvPr/>
          </p:nvSpPr>
          <p:spPr>
            <a:xfrm flipH="1">
              <a:off x="4302" y="1024"/>
              <a:ext cx="254" cy="0"/>
            </a:xfrm>
            <a:prstGeom prst="line">
              <a:avLst/>
            </a:prstGeom>
            <a:ln w="12700" cap="flat" cmpd="sng">
              <a:solidFill>
                <a:srgbClr val="000000"/>
              </a:solidFill>
              <a:prstDash val="solid"/>
              <a:headEnd type="none" w="med" len="med"/>
              <a:tailEnd type="none" w="med" len="med"/>
            </a:ln>
          </p:spPr>
        </p:sp>
        <p:sp>
          <p:nvSpPr>
            <p:cNvPr id="145690" name="Rectangle 412"/>
            <p:cNvSpPr/>
            <p:nvPr/>
          </p:nvSpPr>
          <p:spPr>
            <a:xfrm>
              <a:off x="4608" y="980"/>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A2</a:t>
              </a:r>
              <a:endParaRPr lang="en-US" altLang="zh-CN" sz="2800" b="1" dirty="0"/>
            </a:p>
          </p:txBody>
        </p:sp>
        <p:sp>
          <p:nvSpPr>
            <p:cNvPr id="145691" name="Rectangle 413"/>
            <p:cNvSpPr/>
            <p:nvPr/>
          </p:nvSpPr>
          <p:spPr>
            <a:xfrm>
              <a:off x="4377" y="938"/>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8</a:t>
              </a:r>
              <a:endParaRPr lang="en-US" altLang="zh-CN" sz="2800" b="1" dirty="0"/>
            </a:p>
          </p:txBody>
        </p:sp>
        <p:sp>
          <p:nvSpPr>
            <p:cNvPr id="145692" name="Line 414"/>
            <p:cNvSpPr/>
            <p:nvPr/>
          </p:nvSpPr>
          <p:spPr>
            <a:xfrm flipH="1">
              <a:off x="4302" y="1109"/>
              <a:ext cx="254" cy="0"/>
            </a:xfrm>
            <a:prstGeom prst="line">
              <a:avLst/>
            </a:prstGeom>
            <a:ln w="12700" cap="flat" cmpd="sng">
              <a:solidFill>
                <a:srgbClr val="000000"/>
              </a:solidFill>
              <a:prstDash val="solid"/>
              <a:headEnd type="none" w="med" len="med"/>
              <a:tailEnd type="none" w="med" len="med"/>
            </a:ln>
          </p:spPr>
        </p:sp>
        <p:sp>
          <p:nvSpPr>
            <p:cNvPr id="145693" name="Rectangle 415"/>
            <p:cNvSpPr/>
            <p:nvPr/>
          </p:nvSpPr>
          <p:spPr>
            <a:xfrm>
              <a:off x="4608" y="1066"/>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A3</a:t>
              </a:r>
              <a:endParaRPr lang="en-US" altLang="zh-CN" sz="2800" b="1" dirty="0"/>
            </a:p>
          </p:txBody>
        </p:sp>
        <p:sp>
          <p:nvSpPr>
            <p:cNvPr id="145694" name="Rectangle 416"/>
            <p:cNvSpPr/>
            <p:nvPr/>
          </p:nvSpPr>
          <p:spPr>
            <a:xfrm>
              <a:off x="4377" y="1023"/>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7</a:t>
              </a:r>
              <a:endParaRPr lang="en-US" altLang="zh-CN" sz="2800" b="1" dirty="0"/>
            </a:p>
          </p:txBody>
        </p:sp>
        <p:sp>
          <p:nvSpPr>
            <p:cNvPr id="145695" name="Line 417"/>
            <p:cNvSpPr/>
            <p:nvPr/>
          </p:nvSpPr>
          <p:spPr>
            <a:xfrm flipH="1">
              <a:off x="4302" y="1195"/>
              <a:ext cx="254" cy="0"/>
            </a:xfrm>
            <a:prstGeom prst="line">
              <a:avLst/>
            </a:prstGeom>
            <a:ln w="12700" cap="flat" cmpd="sng">
              <a:solidFill>
                <a:srgbClr val="000000"/>
              </a:solidFill>
              <a:prstDash val="solid"/>
              <a:headEnd type="none" w="med" len="med"/>
              <a:tailEnd type="none" w="med" len="med"/>
            </a:ln>
          </p:spPr>
        </p:sp>
        <p:sp>
          <p:nvSpPr>
            <p:cNvPr id="145696" name="Rectangle 418"/>
            <p:cNvSpPr/>
            <p:nvPr/>
          </p:nvSpPr>
          <p:spPr>
            <a:xfrm>
              <a:off x="4608" y="1152"/>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A4</a:t>
              </a:r>
              <a:endParaRPr lang="en-US" altLang="zh-CN" sz="2800" b="1" dirty="0"/>
            </a:p>
          </p:txBody>
        </p:sp>
        <p:sp>
          <p:nvSpPr>
            <p:cNvPr id="145697" name="Rectangle 419"/>
            <p:cNvSpPr/>
            <p:nvPr/>
          </p:nvSpPr>
          <p:spPr>
            <a:xfrm>
              <a:off x="4377" y="1109"/>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6</a:t>
              </a:r>
              <a:endParaRPr lang="en-US" altLang="zh-CN" sz="2800" b="1" dirty="0"/>
            </a:p>
          </p:txBody>
        </p:sp>
        <p:sp>
          <p:nvSpPr>
            <p:cNvPr id="145698" name="Line 420"/>
            <p:cNvSpPr/>
            <p:nvPr/>
          </p:nvSpPr>
          <p:spPr>
            <a:xfrm flipH="1">
              <a:off x="4302" y="1281"/>
              <a:ext cx="254" cy="0"/>
            </a:xfrm>
            <a:prstGeom prst="line">
              <a:avLst/>
            </a:prstGeom>
            <a:ln w="12700" cap="flat" cmpd="sng">
              <a:solidFill>
                <a:srgbClr val="000000"/>
              </a:solidFill>
              <a:prstDash val="solid"/>
              <a:headEnd type="none" w="med" len="med"/>
              <a:tailEnd type="none" w="med" len="med"/>
            </a:ln>
          </p:spPr>
        </p:sp>
        <p:sp>
          <p:nvSpPr>
            <p:cNvPr id="145699" name="Rectangle 421"/>
            <p:cNvSpPr/>
            <p:nvPr/>
          </p:nvSpPr>
          <p:spPr>
            <a:xfrm>
              <a:off x="4608" y="1238"/>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A5</a:t>
              </a:r>
              <a:endParaRPr lang="en-US" altLang="zh-CN" sz="2800" b="1" dirty="0"/>
            </a:p>
          </p:txBody>
        </p:sp>
        <p:sp>
          <p:nvSpPr>
            <p:cNvPr id="145700" name="Rectangle 422"/>
            <p:cNvSpPr/>
            <p:nvPr/>
          </p:nvSpPr>
          <p:spPr>
            <a:xfrm>
              <a:off x="4377" y="1195"/>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5</a:t>
              </a:r>
              <a:endParaRPr lang="en-US" altLang="zh-CN" sz="2800" b="1" dirty="0"/>
            </a:p>
          </p:txBody>
        </p:sp>
        <p:sp>
          <p:nvSpPr>
            <p:cNvPr id="145701" name="Line 423"/>
            <p:cNvSpPr/>
            <p:nvPr/>
          </p:nvSpPr>
          <p:spPr>
            <a:xfrm flipH="1">
              <a:off x="4302" y="1367"/>
              <a:ext cx="254" cy="0"/>
            </a:xfrm>
            <a:prstGeom prst="line">
              <a:avLst/>
            </a:prstGeom>
            <a:ln w="12700" cap="flat" cmpd="sng">
              <a:solidFill>
                <a:srgbClr val="000000"/>
              </a:solidFill>
              <a:prstDash val="solid"/>
              <a:headEnd type="none" w="med" len="med"/>
              <a:tailEnd type="none" w="med" len="med"/>
            </a:ln>
          </p:spPr>
        </p:sp>
        <p:sp>
          <p:nvSpPr>
            <p:cNvPr id="145702" name="Rectangle 424"/>
            <p:cNvSpPr/>
            <p:nvPr/>
          </p:nvSpPr>
          <p:spPr>
            <a:xfrm>
              <a:off x="4608" y="1323"/>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A6</a:t>
              </a:r>
              <a:endParaRPr lang="en-US" altLang="zh-CN" sz="2800" b="1" dirty="0"/>
            </a:p>
          </p:txBody>
        </p:sp>
        <p:sp>
          <p:nvSpPr>
            <p:cNvPr id="145703" name="Rectangle 425"/>
            <p:cNvSpPr/>
            <p:nvPr/>
          </p:nvSpPr>
          <p:spPr>
            <a:xfrm>
              <a:off x="4377" y="1281"/>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4</a:t>
              </a:r>
              <a:endParaRPr lang="en-US" altLang="zh-CN" sz="2800" b="1" dirty="0"/>
            </a:p>
          </p:txBody>
        </p:sp>
        <p:sp>
          <p:nvSpPr>
            <p:cNvPr id="145704" name="Line 426"/>
            <p:cNvSpPr/>
            <p:nvPr/>
          </p:nvSpPr>
          <p:spPr>
            <a:xfrm flipH="1">
              <a:off x="4302" y="1452"/>
              <a:ext cx="254" cy="0"/>
            </a:xfrm>
            <a:prstGeom prst="line">
              <a:avLst/>
            </a:prstGeom>
            <a:ln w="12700" cap="flat" cmpd="sng">
              <a:solidFill>
                <a:srgbClr val="000000"/>
              </a:solidFill>
              <a:prstDash val="solid"/>
              <a:headEnd type="none" w="med" len="med"/>
              <a:tailEnd type="none" w="med" len="med"/>
            </a:ln>
          </p:spPr>
        </p:sp>
        <p:sp>
          <p:nvSpPr>
            <p:cNvPr id="145705" name="Rectangle 427"/>
            <p:cNvSpPr/>
            <p:nvPr/>
          </p:nvSpPr>
          <p:spPr>
            <a:xfrm>
              <a:off x="4608" y="14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A7</a:t>
              </a:r>
              <a:endParaRPr lang="en-US" altLang="zh-CN" sz="2800" b="1" dirty="0"/>
            </a:p>
          </p:txBody>
        </p:sp>
        <p:sp>
          <p:nvSpPr>
            <p:cNvPr id="145706" name="Rectangle 428"/>
            <p:cNvSpPr/>
            <p:nvPr/>
          </p:nvSpPr>
          <p:spPr>
            <a:xfrm>
              <a:off x="4377" y="1366"/>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3</a:t>
              </a:r>
              <a:endParaRPr lang="en-US" altLang="zh-CN" sz="2800" b="1" dirty="0"/>
            </a:p>
          </p:txBody>
        </p:sp>
        <p:sp>
          <p:nvSpPr>
            <p:cNvPr id="145707" name="Line 429"/>
            <p:cNvSpPr/>
            <p:nvPr/>
          </p:nvSpPr>
          <p:spPr>
            <a:xfrm flipH="1">
              <a:off x="4302" y="1538"/>
              <a:ext cx="254" cy="0"/>
            </a:xfrm>
            <a:prstGeom prst="line">
              <a:avLst/>
            </a:prstGeom>
            <a:ln w="12700" cap="flat" cmpd="sng">
              <a:solidFill>
                <a:srgbClr val="000000"/>
              </a:solidFill>
              <a:prstDash val="solid"/>
              <a:headEnd type="none" w="med" len="med"/>
              <a:tailEnd type="none" w="med" len="med"/>
            </a:ln>
          </p:spPr>
        </p:sp>
        <p:sp>
          <p:nvSpPr>
            <p:cNvPr id="145708" name="Rectangle 430"/>
            <p:cNvSpPr/>
            <p:nvPr/>
          </p:nvSpPr>
          <p:spPr>
            <a:xfrm>
              <a:off x="4608" y="14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A8</a:t>
              </a:r>
              <a:endParaRPr lang="en-US" altLang="zh-CN" sz="2800" b="1" dirty="0"/>
            </a:p>
          </p:txBody>
        </p:sp>
        <p:sp>
          <p:nvSpPr>
            <p:cNvPr id="145709" name="Rectangle 431"/>
            <p:cNvSpPr/>
            <p:nvPr/>
          </p:nvSpPr>
          <p:spPr>
            <a:xfrm>
              <a:off x="4338" y="14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25</a:t>
              </a:r>
              <a:endParaRPr lang="en-US" altLang="zh-CN" sz="2800" b="1" dirty="0"/>
            </a:p>
          </p:txBody>
        </p:sp>
        <p:sp>
          <p:nvSpPr>
            <p:cNvPr id="145710" name="Line 432"/>
            <p:cNvSpPr/>
            <p:nvPr/>
          </p:nvSpPr>
          <p:spPr>
            <a:xfrm flipH="1">
              <a:off x="4302" y="1624"/>
              <a:ext cx="254" cy="0"/>
            </a:xfrm>
            <a:prstGeom prst="line">
              <a:avLst/>
            </a:prstGeom>
            <a:ln w="12700" cap="flat" cmpd="sng">
              <a:solidFill>
                <a:srgbClr val="000000"/>
              </a:solidFill>
              <a:prstDash val="solid"/>
              <a:headEnd type="none" w="med" len="med"/>
              <a:tailEnd type="none" w="med" len="med"/>
            </a:ln>
          </p:spPr>
        </p:sp>
        <p:sp>
          <p:nvSpPr>
            <p:cNvPr id="145711" name="Rectangle 433"/>
            <p:cNvSpPr/>
            <p:nvPr/>
          </p:nvSpPr>
          <p:spPr>
            <a:xfrm>
              <a:off x="4608" y="1581"/>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A9</a:t>
              </a:r>
              <a:endParaRPr lang="en-US" altLang="zh-CN" sz="2800" b="1" dirty="0"/>
            </a:p>
          </p:txBody>
        </p:sp>
        <p:sp>
          <p:nvSpPr>
            <p:cNvPr id="145712" name="Rectangle 434"/>
            <p:cNvSpPr/>
            <p:nvPr/>
          </p:nvSpPr>
          <p:spPr>
            <a:xfrm>
              <a:off x="4338" y="15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24</a:t>
              </a:r>
              <a:endParaRPr lang="en-US" altLang="zh-CN" sz="2800" b="1" dirty="0"/>
            </a:p>
          </p:txBody>
        </p:sp>
        <p:sp>
          <p:nvSpPr>
            <p:cNvPr id="145713" name="Line 435"/>
            <p:cNvSpPr/>
            <p:nvPr/>
          </p:nvSpPr>
          <p:spPr>
            <a:xfrm flipH="1">
              <a:off x="4302" y="1710"/>
              <a:ext cx="254" cy="0"/>
            </a:xfrm>
            <a:prstGeom prst="line">
              <a:avLst/>
            </a:prstGeom>
            <a:ln w="12700" cap="flat" cmpd="sng">
              <a:solidFill>
                <a:srgbClr val="000000"/>
              </a:solidFill>
              <a:prstDash val="solid"/>
              <a:headEnd type="none" w="med" len="med"/>
              <a:tailEnd type="none" w="med" len="med"/>
            </a:ln>
          </p:spPr>
        </p:sp>
        <p:sp>
          <p:nvSpPr>
            <p:cNvPr id="145714" name="Rectangle 436"/>
            <p:cNvSpPr/>
            <p:nvPr/>
          </p:nvSpPr>
          <p:spPr>
            <a:xfrm>
              <a:off x="4603" y="1666"/>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A10</a:t>
              </a:r>
              <a:endParaRPr lang="en-US" altLang="zh-CN" sz="2800" b="1" dirty="0"/>
            </a:p>
          </p:txBody>
        </p:sp>
        <p:sp>
          <p:nvSpPr>
            <p:cNvPr id="145715" name="Rectangle 437"/>
            <p:cNvSpPr/>
            <p:nvPr/>
          </p:nvSpPr>
          <p:spPr>
            <a:xfrm>
              <a:off x="4338" y="1624"/>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21</a:t>
              </a:r>
              <a:endParaRPr lang="en-US" altLang="zh-CN" sz="2800" b="1" dirty="0"/>
            </a:p>
          </p:txBody>
        </p:sp>
        <p:sp>
          <p:nvSpPr>
            <p:cNvPr id="145716" name="Line 438"/>
            <p:cNvSpPr/>
            <p:nvPr/>
          </p:nvSpPr>
          <p:spPr>
            <a:xfrm flipH="1">
              <a:off x="4302" y="1795"/>
              <a:ext cx="254" cy="0"/>
            </a:xfrm>
            <a:prstGeom prst="line">
              <a:avLst/>
            </a:prstGeom>
            <a:ln w="12700" cap="flat" cmpd="sng">
              <a:solidFill>
                <a:srgbClr val="000000"/>
              </a:solidFill>
              <a:prstDash val="solid"/>
              <a:headEnd type="none" w="med" len="med"/>
              <a:tailEnd type="none" w="med" len="med"/>
            </a:ln>
          </p:spPr>
        </p:sp>
        <p:sp>
          <p:nvSpPr>
            <p:cNvPr id="145717" name="Rectangle 439"/>
            <p:cNvSpPr/>
            <p:nvPr/>
          </p:nvSpPr>
          <p:spPr>
            <a:xfrm>
              <a:off x="4603" y="1752"/>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A11</a:t>
              </a:r>
              <a:endParaRPr lang="en-US" altLang="zh-CN" sz="2800" b="1" dirty="0"/>
            </a:p>
          </p:txBody>
        </p:sp>
        <p:sp>
          <p:nvSpPr>
            <p:cNvPr id="145718" name="Rectangle 440"/>
            <p:cNvSpPr/>
            <p:nvPr/>
          </p:nvSpPr>
          <p:spPr>
            <a:xfrm>
              <a:off x="4338" y="1709"/>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23</a:t>
              </a:r>
              <a:endParaRPr lang="en-US" altLang="zh-CN" sz="2800" b="1" dirty="0"/>
            </a:p>
          </p:txBody>
        </p:sp>
        <p:sp>
          <p:nvSpPr>
            <p:cNvPr id="145719" name="Line 441"/>
            <p:cNvSpPr/>
            <p:nvPr/>
          </p:nvSpPr>
          <p:spPr>
            <a:xfrm flipH="1">
              <a:off x="4302" y="1881"/>
              <a:ext cx="254" cy="0"/>
            </a:xfrm>
            <a:prstGeom prst="line">
              <a:avLst/>
            </a:prstGeom>
            <a:ln w="12700" cap="flat" cmpd="sng">
              <a:solidFill>
                <a:srgbClr val="000000"/>
              </a:solidFill>
              <a:prstDash val="solid"/>
              <a:headEnd type="none" w="med" len="med"/>
              <a:tailEnd type="none" w="med" len="med"/>
            </a:ln>
          </p:spPr>
        </p:sp>
        <p:sp>
          <p:nvSpPr>
            <p:cNvPr id="145720" name="Rectangle 442"/>
            <p:cNvSpPr/>
            <p:nvPr/>
          </p:nvSpPr>
          <p:spPr>
            <a:xfrm>
              <a:off x="4603" y="1838"/>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A12</a:t>
              </a:r>
              <a:endParaRPr lang="en-US" altLang="zh-CN" sz="2800" b="1" dirty="0"/>
            </a:p>
          </p:txBody>
        </p:sp>
        <p:sp>
          <p:nvSpPr>
            <p:cNvPr id="145721" name="Rectangle 443"/>
            <p:cNvSpPr/>
            <p:nvPr/>
          </p:nvSpPr>
          <p:spPr>
            <a:xfrm>
              <a:off x="4377" y="1795"/>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a:t>
              </a:r>
              <a:endParaRPr lang="en-US" altLang="zh-CN" sz="2800" b="1" dirty="0"/>
            </a:p>
          </p:txBody>
        </p:sp>
        <p:sp>
          <p:nvSpPr>
            <p:cNvPr id="145722" name="Line 444"/>
            <p:cNvSpPr/>
            <p:nvPr/>
          </p:nvSpPr>
          <p:spPr>
            <a:xfrm flipH="1">
              <a:off x="4302" y="1967"/>
              <a:ext cx="254" cy="0"/>
            </a:xfrm>
            <a:prstGeom prst="line">
              <a:avLst/>
            </a:prstGeom>
            <a:ln w="12700" cap="flat" cmpd="sng">
              <a:solidFill>
                <a:srgbClr val="000000"/>
              </a:solidFill>
              <a:prstDash val="solid"/>
              <a:headEnd type="none" w="med" len="med"/>
              <a:tailEnd type="none" w="med" len="med"/>
            </a:ln>
          </p:spPr>
        </p:sp>
        <p:sp>
          <p:nvSpPr>
            <p:cNvPr id="145723" name="Rectangle 445"/>
            <p:cNvSpPr/>
            <p:nvPr/>
          </p:nvSpPr>
          <p:spPr>
            <a:xfrm>
              <a:off x="4603" y="1924"/>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A13</a:t>
              </a:r>
              <a:endParaRPr lang="en-US" altLang="zh-CN" sz="2800" b="1" dirty="0"/>
            </a:p>
          </p:txBody>
        </p:sp>
        <p:sp>
          <p:nvSpPr>
            <p:cNvPr id="145724" name="Rectangle 446"/>
            <p:cNvSpPr/>
            <p:nvPr/>
          </p:nvSpPr>
          <p:spPr>
            <a:xfrm>
              <a:off x="4338" y="1881"/>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26</a:t>
              </a:r>
              <a:endParaRPr lang="en-US" altLang="zh-CN" sz="2800" b="1" dirty="0"/>
            </a:p>
          </p:txBody>
        </p:sp>
        <p:sp>
          <p:nvSpPr>
            <p:cNvPr id="145725" name="Line 447"/>
            <p:cNvSpPr/>
            <p:nvPr/>
          </p:nvSpPr>
          <p:spPr>
            <a:xfrm flipH="1">
              <a:off x="4302" y="2053"/>
              <a:ext cx="254" cy="0"/>
            </a:xfrm>
            <a:prstGeom prst="line">
              <a:avLst/>
            </a:prstGeom>
            <a:ln w="12700" cap="flat" cmpd="sng">
              <a:solidFill>
                <a:srgbClr val="000000"/>
              </a:solidFill>
              <a:prstDash val="solid"/>
              <a:headEnd type="none" w="med" len="med"/>
              <a:tailEnd type="none" w="med" len="med"/>
            </a:ln>
          </p:spPr>
        </p:sp>
        <p:sp>
          <p:nvSpPr>
            <p:cNvPr id="145726" name="Rectangle 448"/>
            <p:cNvSpPr/>
            <p:nvPr/>
          </p:nvSpPr>
          <p:spPr>
            <a:xfrm>
              <a:off x="4603" y="2009"/>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A14</a:t>
              </a:r>
              <a:endParaRPr lang="en-US" altLang="zh-CN" sz="2800" b="1" dirty="0"/>
            </a:p>
          </p:txBody>
        </p:sp>
        <p:sp>
          <p:nvSpPr>
            <p:cNvPr id="145727" name="Rectangle 449"/>
            <p:cNvSpPr/>
            <p:nvPr/>
          </p:nvSpPr>
          <p:spPr>
            <a:xfrm>
              <a:off x="4338" y="1967"/>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27</a:t>
              </a:r>
              <a:endParaRPr lang="en-US" altLang="zh-CN" sz="2800" b="1" dirty="0"/>
            </a:p>
          </p:txBody>
        </p:sp>
        <p:sp>
          <p:nvSpPr>
            <p:cNvPr id="145728" name="Line 450"/>
            <p:cNvSpPr/>
            <p:nvPr/>
          </p:nvSpPr>
          <p:spPr>
            <a:xfrm flipH="1">
              <a:off x="4302" y="2138"/>
              <a:ext cx="254" cy="0"/>
            </a:xfrm>
            <a:prstGeom prst="line">
              <a:avLst/>
            </a:prstGeom>
            <a:ln w="12700" cap="flat" cmpd="sng">
              <a:solidFill>
                <a:srgbClr val="000000"/>
              </a:solidFill>
              <a:prstDash val="solid"/>
              <a:headEnd type="none" w="med" len="med"/>
              <a:tailEnd type="none" w="med" len="med"/>
            </a:ln>
          </p:spPr>
        </p:sp>
        <p:sp>
          <p:nvSpPr>
            <p:cNvPr id="145729" name="Rectangle 451"/>
            <p:cNvSpPr/>
            <p:nvPr/>
          </p:nvSpPr>
          <p:spPr>
            <a:xfrm>
              <a:off x="4603" y="2095"/>
              <a:ext cx="152"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A15</a:t>
              </a:r>
              <a:endParaRPr lang="en-US" altLang="zh-CN" sz="2800" b="1" dirty="0"/>
            </a:p>
          </p:txBody>
        </p:sp>
        <p:sp>
          <p:nvSpPr>
            <p:cNvPr id="145730" name="Rectangle 452"/>
            <p:cNvSpPr/>
            <p:nvPr/>
          </p:nvSpPr>
          <p:spPr>
            <a:xfrm>
              <a:off x="4377" y="2052"/>
              <a:ext cx="4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a:t>
              </a:r>
              <a:endParaRPr lang="en-US" altLang="zh-CN" sz="2800" b="1" dirty="0"/>
            </a:p>
          </p:txBody>
        </p:sp>
        <p:sp>
          <p:nvSpPr>
            <p:cNvPr id="145731" name="Line 453"/>
            <p:cNvSpPr/>
            <p:nvPr/>
          </p:nvSpPr>
          <p:spPr>
            <a:xfrm flipH="1">
              <a:off x="4302" y="2310"/>
              <a:ext cx="254" cy="0"/>
            </a:xfrm>
            <a:prstGeom prst="line">
              <a:avLst/>
            </a:prstGeom>
            <a:ln w="12700" cap="flat" cmpd="sng">
              <a:solidFill>
                <a:srgbClr val="000000"/>
              </a:solidFill>
              <a:prstDash val="solid"/>
              <a:headEnd type="none" w="med" len="med"/>
              <a:tailEnd type="none" w="med" len="med"/>
            </a:ln>
          </p:spPr>
        </p:sp>
        <p:sp>
          <p:nvSpPr>
            <p:cNvPr id="145732" name="Line 454"/>
            <p:cNvSpPr/>
            <p:nvPr/>
          </p:nvSpPr>
          <p:spPr>
            <a:xfrm flipH="1">
              <a:off x="4607" y="2267"/>
              <a:ext cx="50" cy="0"/>
            </a:xfrm>
            <a:prstGeom prst="line">
              <a:avLst/>
            </a:prstGeom>
            <a:ln w="12700" cap="flat" cmpd="sng">
              <a:solidFill>
                <a:srgbClr val="000000"/>
              </a:solidFill>
              <a:prstDash val="solid"/>
              <a:headEnd type="none" w="med" len="med"/>
              <a:tailEnd type="none" w="med" len="med"/>
            </a:ln>
          </p:spPr>
        </p:sp>
        <p:sp>
          <p:nvSpPr>
            <p:cNvPr id="145733" name="Line 455"/>
            <p:cNvSpPr/>
            <p:nvPr/>
          </p:nvSpPr>
          <p:spPr>
            <a:xfrm flipH="1">
              <a:off x="4657" y="2267"/>
              <a:ext cx="34" cy="0"/>
            </a:xfrm>
            <a:prstGeom prst="line">
              <a:avLst/>
            </a:prstGeom>
            <a:ln w="12700" cap="flat" cmpd="sng">
              <a:solidFill>
                <a:srgbClr val="000000"/>
              </a:solidFill>
              <a:prstDash val="solid"/>
              <a:headEnd type="none" w="med" len="med"/>
              <a:tailEnd type="none" w="med" len="med"/>
            </a:ln>
          </p:spPr>
        </p:sp>
        <p:sp>
          <p:nvSpPr>
            <p:cNvPr id="145734" name="Rectangle 456"/>
            <p:cNvSpPr/>
            <p:nvPr/>
          </p:nvSpPr>
          <p:spPr>
            <a:xfrm>
              <a:off x="4606" y="2267"/>
              <a:ext cx="113"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CE</a:t>
              </a:r>
              <a:endParaRPr lang="en-US" altLang="zh-CN" sz="2800" b="1" dirty="0"/>
            </a:p>
          </p:txBody>
        </p:sp>
        <p:sp>
          <p:nvSpPr>
            <p:cNvPr id="145735" name="Rectangle 457"/>
            <p:cNvSpPr/>
            <p:nvPr/>
          </p:nvSpPr>
          <p:spPr>
            <a:xfrm>
              <a:off x="4338" y="2224"/>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20</a:t>
              </a:r>
              <a:endParaRPr lang="en-US" altLang="zh-CN" sz="2800" b="1" dirty="0"/>
            </a:p>
          </p:txBody>
        </p:sp>
        <p:sp>
          <p:nvSpPr>
            <p:cNvPr id="145736" name="Line 458"/>
            <p:cNvSpPr/>
            <p:nvPr/>
          </p:nvSpPr>
          <p:spPr>
            <a:xfrm flipH="1">
              <a:off x="4302" y="2396"/>
              <a:ext cx="254" cy="0"/>
            </a:xfrm>
            <a:prstGeom prst="line">
              <a:avLst/>
            </a:prstGeom>
            <a:ln w="12700" cap="flat" cmpd="sng">
              <a:solidFill>
                <a:srgbClr val="000000"/>
              </a:solidFill>
              <a:prstDash val="solid"/>
              <a:headEnd type="none" w="med" len="med"/>
              <a:tailEnd type="none" w="med" len="med"/>
            </a:ln>
          </p:spPr>
        </p:sp>
        <p:sp>
          <p:nvSpPr>
            <p:cNvPr id="145737" name="Line 459"/>
            <p:cNvSpPr/>
            <p:nvPr/>
          </p:nvSpPr>
          <p:spPr>
            <a:xfrm flipH="1">
              <a:off x="4607" y="2353"/>
              <a:ext cx="50" cy="0"/>
            </a:xfrm>
            <a:prstGeom prst="line">
              <a:avLst/>
            </a:prstGeom>
            <a:ln w="12700" cap="flat" cmpd="sng">
              <a:solidFill>
                <a:srgbClr val="000000"/>
              </a:solidFill>
              <a:prstDash val="solid"/>
              <a:headEnd type="none" w="med" len="med"/>
              <a:tailEnd type="none" w="med" len="med"/>
            </a:ln>
          </p:spPr>
        </p:sp>
        <p:sp>
          <p:nvSpPr>
            <p:cNvPr id="145738" name="Line 460"/>
            <p:cNvSpPr/>
            <p:nvPr/>
          </p:nvSpPr>
          <p:spPr>
            <a:xfrm flipH="1">
              <a:off x="4657" y="2353"/>
              <a:ext cx="34" cy="0"/>
            </a:xfrm>
            <a:prstGeom prst="line">
              <a:avLst/>
            </a:prstGeom>
            <a:ln w="12700" cap="flat" cmpd="sng">
              <a:solidFill>
                <a:srgbClr val="000000"/>
              </a:solidFill>
              <a:prstDash val="solid"/>
              <a:headEnd type="none" w="med" len="med"/>
              <a:tailEnd type="none" w="med" len="med"/>
            </a:ln>
          </p:spPr>
        </p:sp>
        <p:sp>
          <p:nvSpPr>
            <p:cNvPr id="145739" name="Rectangle 461"/>
            <p:cNvSpPr/>
            <p:nvPr/>
          </p:nvSpPr>
          <p:spPr>
            <a:xfrm>
              <a:off x="4607" y="2352"/>
              <a:ext cx="11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OE</a:t>
              </a:r>
              <a:endParaRPr lang="en-US" altLang="zh-CN" sz="2800" b="1" dirty="0"/>
            </a:p>
          </p:txBody>
        </p:sp>
        <p:sp>
          <p:nvSpPr>
            <p:cNvPr id="145740" name="Rectangle 462"/>
            <p:cNvSpPr/>
            <p:nvPr/>
          </p:nvSpPr>
          <p:spPr>
            <a:xfrm>
              <a:off x="4338" y="2310"/>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22</a:t>
              </a:r>
              <a:endParaRPr lang="en-US" altLang="zh-CN" sz="2800" b="1" dirty="0"/>
            </a:p>
          </p:txBody>
        </p:sp>
        <p:sp>
          <p:nvSpPr>
            <p:cNvPr id="145741" name="Line 463"/>
            <p:cNvSpPr/>
            <p:nvPr/>
          </p:nvSpPr>
          <p:spPr>
            <a:xfrm>
              <a:off x="5233" y="852"/>
              <a:ext cx="253" cy="0"/>
            </a:xfrm>
            <a:prstGeom prst="line">
              <a:avLst/>
            </a:prstGeom>
            <a:ln w="12700" cap="flat" cmpd="sng">
              <a:solidFill>
                <a:srgbClr val="000000"/>
              </a:solidFill>
              <a:prstDash val="solid"/>
              <a:headEnd type="none" w="med" len="med"/>
              <a:tailEnd type="none" w="med" len="med"/>
            </a:ln>
          </p:spPr>
        </p:sp>
        <p:sp>
          <p:nvSpPr>
            <p:cNvPr id="145742" name="Rectangle 464"/>
            <p:cNvSpPr/>
            <p:nvPr/>
          </p:nvSpPr>
          <p:spPr>
            <a:xfrm>
              <a:off x="5073" y="8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D0</a:t>
              </a:r>
              <a:endParaRPr lang="en-US" altLang="zh-CN" sz="2800" b="1" dirty="0"/>
            </a:p>
          </p:txBody>
        </p:sp>
        <p:sp>
          <p:nvSpPr>
            <p:cNvPr id="145743" name="Rectangle 465"/>
            <p:cNvSpPr/>
            <p:nvPr/>
          </p:nvSpPr>
          <p:spPr>
            <a:xfrm>
              <a:off x="5362" y="7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11</a:t>
              </a:r>
              <a:endParaRPr lang="en-US" altLang="zh-CN" sz="2800" b="1" dirty="0"/>
            </a:p>
          </p:txBody>
        </p:sp>
        <p:sp>
          <p:nvSpPr>
            <p:cNvPr id="145744" name="Line 466"/>
            <p:cNvSpPr/>
            <p:nvPr/>
          </p:nvSpPr>
          <p:spPr>
            <a:xfrm>
              <a:off x="5233" y="938"/>
              <a:ext cx="253" cy="0"/>
            </a:xfrm>
            <a:prstGeom prst="line">
              <a:avLst/>
            </a:prstGeom>
            <a:ln w="12700" cap="flat" cmpd="sng">
              <a:solidFill>
                <a:srgbClr val="000000"/>
              </a:solidFill>
              <a:prstDash val="solid"/>
              <a:headEnd type="none" w="med" len="med"/>
              <a:tailEnd type="none" w="med" len="med"/>
            </a:ln>
          </p:spPr>
        </p:sp>
        <p:sp>
          <p:nvSpPr>
            <p:cNvPr id="145745" name="Rectangle 467"/>
            <p:cNvSpPr/>
            <p:nvPr/>
          </p:nvSpPr>
          <p:spPr>
            <a:xfrm>
              <a:off x="5073" y="895"/>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D1</a:t>
              </a:r>
              <a:endParaRPr lang="en-US" altLang="zh-CN" sz="2800" b="1" dirty="0"/>
            </a:p>
          </p:txBody>
        </p:sp>
        <p:sp>
          <p:nvSpPr>
            <p:cNvPr id="145746" name="Rectangle 468"/>
            <p:cNvSpPr/>
            <p:nvPr/>
          </p:nvSpPr>
          <p:spPr>
            <a:xfrm>
              <a:off x="5362" y="852"/>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12</a:t>
              </a:r>
              <a:endParaRPr lang="en-US" altLang="zh-CN" sz="2800" b="1" dirty="0"/>
            </a:p>
          </p:txBody>
        </p:sp>
        <p:sp>
          <p:nvSpPr>
            <p:cNvPr id="145747" name="Line 469"/>
            <p:cNvSpPr/>
            <p:nvPr/>
          </p:nvSpPr>
          <p:spPr>
            <a:xfrm>
              <a:off x="5233" y="1024"/>
              <a:ext cx="253" cy="0"/>
            </a:xfrm>
            <a:prstGeom prst="line">
              <a:avLst/>
            </a:prstGeom>
            <a:ln w="12700" cap="flat" cmpd="sng">
              <a:solidFill>
                <a:srgbClr val="000000"/>
              </a:solidFill>
              <a:prstDash val="solid"/>
              <a:headEnd type="none" w="med" len="med"/>
              <a:tailEnd type="none" w="med" len="med"/>
            </a:ln>
          </p:spPr>
        </p:sp>
        <p:sp>
          <p:nvSpPr>
            <p:cNvPr id="145748" name="Rectangle 470"/>
            <p:cNvSpPr/>
            <p:nvPr/>
          </p:nvSpPr>
          <p:spPr>
            <a:xfrm>
              <a:off x="5073" y="980"/>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D2</a:t>
              </a:r>
              <a:endParaRPr lang="en-US" altLang="zh-CN" sz="2800" b="1" dirty="0"/>
            </a:p>
          </p:txBody>
        </p:sp>
        <p:sp>
          <p:nvSpPr>
            <p:cNvPr id="145749" name="Rectangle 471"/>
            <p:cNvSpPr/>
            <p:nvPr/>
          </p:nvSpPr>
          <p:spPr>
            <a:xfrm>
              <a:off x="5362" y="938"/>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13</a:t>
              </a:r>
              <a:endParaRPr lang="en-US" altLang="zh-CN" sz="2800" b="1" dirty="0"/>
            </a:p>
          </p:txBody>
        </p:sp>
        <p:sp>
          <p:nvSpPr>
            <p:cNvPr id="145750" name="Line 472"/>
            <p:cNvSpPr/>
            <p:nvPr/>
          </p:nvSpPr>
          <p:spPr>
            <a:xfrm>
              <a:off x="5233" y="1109"/>
              <a:ext cx="253" cy="0"/>
            </a:xfrm>
            <a:prstGeom prst="line">
              <a:avLst/>
            </a:prstGeom>
            <a:ln w="12700" cap="flat" cmpd="sng">
              <a:solidFill>
                <a:srgbClr val="000000"/>
              </a:solidFill>
              <a:prstDash val="solid"/>
              <a:headEnd type="none" w="med" len="med"/>
              <a:tailEnd type="none" w="med" len="med"/>
            </a:ln>
          </p:spPr>
        </p:sp>
        <p:sp>
          <p:nvSpPr>
            <p:cNvPr id="145751" name="Rectangle 473"/>
            <p:cNvSpPr/>
            <p:nvPr/>
          </p:nvSpPr>
          <p:spPr>
            <a:xfrm>
              <a:off x="5073" y="1066"/>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D3</a:t>
              </a:r>
              <a:endParaRPr lang="en-US" altLang="zh-CN" sz="2800" b="1" dirty="0"/>
            </a:p>
          </p:txBody>
        </p:sp>
        <p:sp>
          <p:nvSpPr>
            <p:cNvPr id="145752" name="Rectangle 474"/>
            <p:cNvSpPr/>
            <p:nvPr/>
          </p:nvSpPr>
          <p:spPr>
            <a:xfrm>
              <a:off x="5362" y="1023"/>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15</a:t>
              </a:r>
              <a:endParaRPr lang="en-US" altLang="zh-CN" sz="2800" b="1" dirty="0"/>
            </a:p>
          </p:txBody>
        </p:sp>
        <p:sp>
          <p:nvSpPr>
            <p:cNvPr id="145753" name="Line 475"/>
            <p:cNvSpPr/>
            <p:nvPr/>
          </p:nvSpPr>
          <p:spPr>
            <a:xfrm>
              <a:off x="5233" y="1195"/>
              <a:ext cx="253" cy="0"/>
            </a:xfrm>
            <a:prstGeom prst="line">
              <a:avLst/>
            </a:prstGeom>
            <a:ln w="12700" cap="flat" cmpd="sng">
              <a:solidFill>
                <a:srgbClr val="000000"/>
              </a:solidFill>
              <a:prstDash val="solid"/>
              <a:headEnd type="none" w="med" len="med"/>
              <a:tailEnd type="none" w="med" len="med"/>
            </a:ln>
          </p:spPr>
        </p:sp>
        <p:sp>
          <p:nvSpPr>
            <p:cNvPr id="145754" name="Rectangle 476"/>
            <p:cNvSpPr/>
            <p:nvPr/>
          </p:nvSpPr>
          <p:spPr>
            <a:xfrm>
              <a:off x="5073" y="1152"/>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D4</a:t>
              </a:r>
              <a:endParaRPr lang="en-US" altLang="zh-CN" sz="2800" b="1" dirty="0"/>
            </a:p>
          </p:txBody>
        </p:sp>
        <p:sp>
          <p:nvSpPr>
            <p:cNvPr id="145755" name="Rectangle 477"/>
            <p:cNvSpPr/>
            <p:nvPr/>
          </p:nvSpPr>
          <p:spPr>
            <a:xfrm>
              <a:off x="5362" y="1109"/>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16</a:t>
              </a:r>
              <a:endParaRPr lang="en-US" altLang="zh-CN" sz="2800" b="1" dirty="0"/>
            </a:p>
          </p:txBody>
        </p:sp>
        <p:sp>
          <p:nvSpPr>
            <p:cNvPr id="145756" name="Line 478"/>
            <p:cNvSpPr/>
            <p:nvPr/>
          </p:nvSpPr>
          <p:spPr>
            <a:xfrm>
              <a:off x="5233" y="1281"/>
              <a:ext cx="253" cy="0"/>
            </a:xfrm>
            <a:prstGeom prst="line">
              <a:avLst/>
            </a:prstGeom>
            <a:ln w="12700" cap="flat" cmpd="sng">
              <a:solidFill>
                <a:srgbClr val="000000"/>
              </a:solidFill>
              <a:prstDash val="solid"/>
              <a:headEnd type="none" w="med" len="med"/>
              <a:tailEnd type="none" w="med" len="med"/>
            </a:ln>
          </p:spPr>
        </p:sp>
        <p:sp>
          <p:nvSpPr>
            <p:cNvPr id="145757" name="Rectangle 479"/>
            <p:cNvSpPr/>
            <p:nvPr/>
          </p:nvSpPr>
          <p:spPr>
            <a:xfrm>
              <a:off x="5073" y="1238"/>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D5</a:t>
              </a:r>
              <a:endParaRPr lang="en-US" altLang="zh-CN" sz="2800" b="1" dirty="0"/>
            </a:p>
          </p:txBody>
        </p:sp>
        <p:sp>
          <p:nvSpPr>
            <p:cNvPr id="145758" name="Rectangle 480"/>
            <p:cNvSpPr/>
            <p:nvPr/>
          </p:nvSpPr>
          <p:spPr>
            <a:xfrm>
              <a:off x="5362" y="1195"/>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17</a:t>
              </a:r>
              <a:endParaRPr lang="en-US" altLang="zh-CN" sz="2800" b="1" dirty="0"/>
            </a:p>
          </p:txBody>
        </p:sp>
        <p:sp>
          <p:nvSpPr>
            <p:cNvPr id="145759" name="Line 481"/>
            <p:cNvSpPr/>
            <p:nvPr/>
          </p:nvSpPr>
          <p:spPr>
            <a:xfrm>
              <a:off x="5233" y="1367"/>
              <a:ext cx="253" cy="0"/>
            </a:xfrm>
            <a:prstGeom prst="line">
              <a:avLst/>
            </a:prstGeom>
            <a:ln w="12700" cap="flat" cmpd="sng">
              <a:solidFill>
                <a:srgbClr val="000000"/>
              </a:solidFill>
              <a:prstDash val="solid"/>
              <a:headEnd type="none" w="med" len="med"/>
              <a:tailEnd type="none" w="med" len="med"/>
            </a:ln>
          </p:spPr>
        </p:sp>
        <p:sp>
          <p:nvSpPr>
            <p:cNvPr id="145760" name="Rectangle 482"/>
            <p:cNvSpPr/>
            <p:nvPr/>
          </p:nvSpPr>
          <p:spPr>
            <a:xfrm>
              <a:off x="5073" y="1323"/>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D6</a:t>
              </a:r>
              <a:endParaRPr lang="en-US" altLang="zh-CN" sz="2800" b="1" dirty="0"/>
            </a:p>
          </p:txBody>
        </p:sp>
        <p:sp>
          <p:nvSpPr>
            <p:cNvPr id="145761" name="Rectangle 483"/>
            <p:cNvSpPr/>
            <p:nvPr/>
          </p:nvSpPr>
          <p:spPr>
            <a:xfrm>
              <a:off x="5362" y="1281"/>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18</a:t>
              </a:r>
              <a:endParaRPr lang="en-US" altLang="zh-CN" sz="2800" b="1" dirty="0"/>
            </a:p>
          </p:txBody>
        </p:sp>
        <p:sp>
          <p:nvSpPr>
            <p:cNvPr id="145762" name="Line 484"/>
            <p:cNvSpPr/>
            <p:nvPr/>
          </p:nvSpPr>
          <p:spPr>
            <a:xfrm>
              <a:off x="5233" y="1452"/>
              <a:ext cx="253" cy="0"/>
            </a:xfrm>
            <a:prstGeom prst="line">
              <a:avLst/>
            </a:prstGeom>
            <a:ln w="12700" cap="flat" cmpd="sng">
              <a:solidFill>
                <a:srgbClr val="000000"/>
              </a:solidFill>
              <a:prstDash val="solid"/>
              <a:headEnd type="none" w="med" len="med"/>
              <a:tailEnd type="none" w="med" len="med"/>
            </a:ln>
          </p:spPr>
        </p:sp>
        <p:sp>
          <p:nvSpPr>
            <p:cNvPr id="145763" name="Rectangle 485"/>
            <p:cNvSpPr/>
            <p:nvPr/>
          </p:nvSpPr>
          <p:spPr>
            <a:xfrm>
              <a:off x="5073" y="1409"/>
              <a:ext cx="10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D7</a:t>
              </a:r>
              <a:endParaRPr lang="en-US" altLang="zh-CN" sz="2800" b="1" dirty="0"/>
            </a:p>
          </p:txBody>
        </p:sp>
        <p:sp>
          <p:nvSpPr>
            <p:cNvPr id="145764" name="Rectangle 486"/>
            <p:cNvSpPr/>
            <p:nvPr/>
          </p:nvSpPr>
          <p:spPr>
            <a:xfrm>
              <a:off x="5362" y="1366"/>
              <a:ext cx="88"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00"/>
                  </a:solidFill>
                </a:rPr>
                <a:t>19</a:t>
              </a:r>
              <a:endParaRPr lang="en-US" altLang="zh-CN" sz="2800" b="1" dirty="0"/>
            </a:p>
          </p:txBody>
        </p:sp>
        <p:sp>
          <p:nvSpPr>
            <p:cNvPr id="145765" name="Rectangle 487"/>
            <p:cNvSpPr/>
            <p:nvPr/>
          </p:nvSpPr>
          <p:spPr>
            <a:xfrm>
              <a:off x="4778" y="577"/>
              <a:ext cx="284"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80"/>
                  </a:solidFill>
                </a:rPr>
                <a:t>64K×8</a:t>
              </a:r>
              <a:endParaRPr lang="en-US" altLang="zh-CN" sz="2800" b="1" dirty="0"/>
            </a:p>
          </p:txBody>
        </p:sp>
        <p:sp>
          <p:nvSpPr>
            <p:cNvPr id="145766" name="Rectangle 488"/>
            <p:cNvSpPr/>
            <p:nvPr/>
          </p:nvSpPr>
          <p:spPr>
            <a:xfrm>
              <a:off x="4798" y="662"/>
              <a:ext cx="220" cy="10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100" dirty="0">
                  <a:solidFill>
                    <a:srgbClr val="000080"/>
                  </a:solidFill>
                </a:rPr>
                <a:t>27512</a:t>
              </a:r>
              <a:endParaRPr lang="en-US" altLang="zh-CN" sz="2800" b="1" dirty="0"/>
            </a:p>
          </p:txBody>
        </p:sp>
      </p:grpSp>
      <p:grpSp>
        <p:nvGrpSpPr>
          <p:cNvPr id="284151" name="Group 503"/>
          <p:cNvGrpSpPr/>
          <p:nvPr/>
        </p:nvGrpSpPr>
        <p:grpSpPr>
          <a:xfrm>
            <a:off x="228600" y="628650"/>
            <a:ext cx="8658225" cy="2921000"/>
            <a:chOff x="144" y="396"/>
            <a:chExt cx="5454" cy="1840"/>
          </a:xfrm>
        </p:grpSpPr>
        <p:sp>
          <p:nvSpPr>
            <p:cNvPr id="145414" name="Text Box 493"/>
            <p:cNvSpPr txBox="1"/>
            <p:nvPr/>
          </p:nvSpPr>
          <p:spPr>
            <a:xfrm>
              <a:off x="144" y="396"/>
              <a:ext cx="5454" cy="184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    </a:t>
              </a:r>
              <a:r>
                <a:rPr lang="zh-CN" altLang="en-US" sz="2400" b="1" dirty="0"/>
                <a:t>常用的</a:t>
              </a:r>
              <a:r>
                <a:rPr lang="en-US" altLang="zh-CN" sz="2400" b="1" dirty="0"/>
                <a:t>EPROM</a:t>
              </a:r>
              <a:r>
                <a:rPr lang="zh-CN" altLang="en-US" sz="2400" b="1" dirty="0"/>
                <a:t>芯片有</a:t>
              </a:r>
              <a:r>
                <a:rPr lang="en-US" altLang="zh-CN" sz="2400" b="1" dirty="0"/>
                <a:t>2764</a:t>
              </a:r>
              <a:r>
                <a:rPr lang="zh-CN" altLang="en-US" sz="2400" b="1" dirty="0"/>
                <a:t>、</a:t>
              </a:r>
              <a:r>
                <a:rPr lang="en-US" altLang="zh-CN" sz="2400" b="1" dirty="0"/>
                <a:t>27128</a:t>
              </a:r>
              <a:r>
                <a:rPr lang="zh-CN" altLang="en-US" sz="2400" b="1" dirty="0"/>
                <a:t>、</a:t>
              </a:r>
              <a:r>
                <a:rPr lang="en-US" altLang="zh-CN" sz="2400" b="1" dirty="0"/>
                <a:t>27256</a:t>
              </a:r>
              <a:r>
                <a:rPr lang="zh-CN" altLang="en-US" sz="2400" b="1" dirty="0"/>
                <a:t>、</a:t>
              </a:r>
              <a:r>
                <a:rPr lang="en-US" altLang="zh-CN" sz="2400" b="1" dirty="0"/>
                <a:t>27512</a:t>
              </a:r>
              <a:r>
                <a:rPr lang="zh-CN" altLang="en-US" sz="2400" b="1" dirty="0"/>
                <a:t>等，如下图。</a:t>
              </a:r>
            </a:p>
            <a:p>
              <a:pPr marL="0" lvl="0" indent="0" eaLnBrk="1" hangingPunct="1">
                <a:spcBef>
                  <a:spcPct val="0"/>
                </a:spcBef>
                <a:buNone/>
              </a:pPr>
              <a:r>
                <a:rPr lang="zh-CN" altLang="en-US" sz="2400" b="1" dirty="0"/>
                <a:t>    在正常使用时，</a:t>
              </a:r>
              <a:r>
                <a:rPr lang="en-US" altLang="zh-CN" sz="2400" b="1" dirty="0"/>
                <a:t>VPP</a:t>
              </a:r>
              <a:r>
                <a:rPr lang="zh-CN" altLang="en-US" sz="2400" b="1" dirty="0"/>
                <a:t>引脚接＋</a:t>
              </a:r>
              <a:r>
                <a:rPr lang="en-US" altLang="zh-CN" sz="2400" b="1" dirty="0"/>
                <a:t>5V</a:t>
              </a:r>
              <a:r>
                <a:rPr lang="zh-CN" altLang="en-US" sz="2400" b="1" dirty="0"/>
                <a:t>，</a:t>
              </a:r>
              <a:r>
                <a:rPr lang="en-US" altLang="zh-CN" sz="2400" b="1" dirty="0"/>
                <a:t>PGM</a:t>
              </a:r>
              <a:r>
                <a:rPr lang="zh-CN" altLang="en-US" sz="2400" b="1" dirty="0"/>
                <a:t>引脚接高电平。在进行编程时，</a:t>
              </a:r>
              <a:r>
                <a:rPr lang="en-US" altLang="zh-CN" sz="2400" b="1" dirty="0"/>
                <a:t>PGM</a:t>
              </a:r>
              <a:r>
                <a:rPr lang="zh-CN" altLang="en-US" sz="2400" b="1" dirty="0"/>
                <a:t>引脚接低电平，</a:t>
              </a:r>
              <a:r>
                <a:rPr lang="en-US" altLang="zh-CN" sz="2400" b="1" dirty="0"/>
                <a:t>VPP</a:t>
              </a:r>
              <a:r>
                <a:rPr lang="zh-CN" altLang="en-US" sz="2400" b="1" dirty="0"/>
                <a:t>引脚接编程电平。</a:t>
              </a:r>
            </a:p>
            <a:p>
              <a:pPr marL="0" lvl="0" indent="0" eaLnBrk="1" hangingPunct="1">
                <a:spcBef>
                  <a:spcPct val="0"/>
                </a:spcBef>
                <a:buNone/>
              </a:pPr>
              <a:r>
                <a:rPr lang="zh-CN" altLang="en-US" sz="2400" b="1" dirty="0"/>
                <a:t>    </a:t>
              </a:r>
              <a:r>
                <a:rPr lang="en-US" altLang="zh-CN" sz="2400" b="1" dirty="0"/>
                <a:t>OE</a:t>
              </a:r>
              <a:r>
                <a:rPr lang="zh-CN" altLang="en-US" sz="2400" b="1" dirty="0"/>
                <a:t>：输出使能端， 用来决定是否将</a:t>
              </a:r>
              <a:r>
                <a:rPr lang="en-US" altLang="zh-CN" sz="2400" b="1" dirty="0"/>
                <a:t>ROM</a:t>
              </a:r>
              <a:r>
                <a:rPr lang="zh-CN" altLang="en-US" sz="2400" b="1" dirty="0"/>
                <a:t>的输出送到总线上去。</a:t>
              </a:r>
              <a:r>
                <a:rPr lang="en-US" altLang="zh-CN" sz="2400" b="1" dirty="0"/>
                <a:t>OE</a:t>
              </a:r>
              <a:r>
                <a:rPr lang="zh-CN" altLang="en-US" sz="2400" b="1" dirty="0"/>
                <a:t>＝</a:t>
              </a:r>
              <a:r>
                <a:rPr lang="en-US" altLang="zh-CN" sz="2400" b="1" dirty="0"/>
                <a:t>0</a:t>
              </a:r>
              <a:r>
                <a:rPr lang="zh-CN" altLang="en-US" sz="2400" b="1" dirty="0"/>
                <a:t>，输出被使能； </a:t>
              </a:r>
              <a:r>
                <a:rPr lang="en-US" altLang="zh-CN" sz="2400" b="1" dirty="0"/>
                <a:t>OE</a:t>
              </a:r>
              <a:r>
                <a:rPr lang="zh-CN" altLang="en-US" sz="2400" b="1" dirty="0"/>
                <a:t>＝</a:t>
              </a:r>
              <a:r>
                <a:rPr lang="en-US" altLang="zh-CN" sz="2400" b="1" dirty="0"/>
                <a:t>1</a:t>
              </a:r>
              <a:r>
                <a:rPr lang="zh-CN" altLang="en-US" sz="2400" b="1" dirty="0"/>
                <a:t>，输出被禁止，</a:t>
              </a:r>
              <a:r>
                <a:rPr lang="en-US" altLang="zh-CN" sz="2400" b="1" dirty="0"/>
                <a:t>ROM</a:t>
              </a:r>
              <a:r>
                <a:rPr lang="zh-CN" altLang="en-US" sz="2400" b="1" dirty="0"/>
                <a:t>输出端为高阻态。</a:t>
              </a:r>
            </a:p>
            <a:p>
              <a:pPr marL="0" lvl="0" indent="0" eaLnBrk="1" hangingPunct="1">
                <a:spcBef>
                  <a:spcPct val="0"/>
                </a:spcBef>
                <a:buNone/>
              </a:pPr>
              <a:r>
                <a:rPr lang="zh-CN" altLang="en-US" sz="2400" b="1" dirty="0"/>
                <a:t>    </a:t>
              </a:r>
              <a:r>
                <a:rPr lang="en-US" altLang="zh-CN" sz="2400" b="1" dirty="0"/>
                <a:t>CS</a:t>
              </a:r>
              <a:r>
                <a:rPr lang="zh-CN" altLang="en-US" sz="2400" b="1" dirty="0"/>
                <a:t>：片选端，用来决定</a:t>
              </a:r>
              <a:r>
                <a:rPr lang="en-US" altLang="zh-CN" sz="2400" b="1" dirty="0"/>
                <a:t>ROM</a:t>
              </a:r>
              <a:r>
                <a:rPr lang="zh-CN" altLang="en-US" sz="2400" b="1" dirty="0"/>
                <a:t>是否工作。</a:t>
              </a:r>
              <a:r>
                <a:rPr lang="en-US" altLang="zh-CN" sz="2400" b="1" dirty="0"/>
                <a:t>CS</a:t>
              </a:r>
              <a:r>
                <a:rPr lang="zh-CN" altLang="en-US" sz="2400" b="1" dirty="0"/>
                <a:t>＝</a:t>
              </a:r>
              <a:r>
                <a:rPr lang="en-US" altLang="zh-CN" sz="2400" b="1" dirty="0"/>
                <a:t>0</a:t>
              </a:r>
              <a:r>
                <a:rPr lang="zh-CN" altLang="en-US" sz="2400" b="1" dirty="0"/>
                <a:t>时，</a:t>
              </a:r>
              <a:r>
                <a:rPr lang="en-US" altLang="zh-CN" sz="2400" b="1" dirty="0"/>
                <a:t>ROM</a:t>
              </a:r>
              <a:r>
                <a:rPr lang="zh-CN" altLang="en-US" sz="2400" b="1" dirty="0"/>
                <a:t>工作；</a:t>
              </a:r>
              <a:r>
                <a:rPr lang="en-US" altLang="zh-CN" sz="2400" b="1" dirty="0"/>
                <a:t>CS</a:t>
              </a:r>
              <a:r>
                <a:rPr lang="zh-CN" altLang="en-US" sz="2400" b="1" dirty="0"/>
                <a:t>＝</a:t>
              </a:r>
              <a:r>
                <a:rPr lang="en-US" altLang="zh-CN" sz="2400" b="1" dirty="0"/>
                <a:t>1</a:t>
              </a:r>
              <a:r>
                <a:rPr lang="zh-CN" altLang="en-US" sz="2400" b="1" dirty="0"/>
                <a:t>时， </a:t>
              </a:r>
              <a:r>
                <a:rPr lang="en-US" altLang="zh-CN" sz="2400" b="1" dirty="0"/>
                <a:t>ROM</a:t>
              </a:r>
              <a:r>
                <a:rPr lang="zh-CN" altLang="en-US" sz="2400" b="1" dirty="0"/>
                <a:t>停止工作，且输出为高阻态。</a:t>
              </a:r>
            </a:p>
          </p:txBody>
        </p:sp>
        <p:sp>
          <p:nvSpPr>
            <p:cNvPr id="145415" name="Line 495"/>
            <p:cNvSpPr/>
            <p:nvPr/>
          </p:nvSpPr>
          <p:spPr>
            <a:xfrm>
              <a:off x="3258" y="639"/>
              <a:ext cx="423" cy="0"/>
            </a:xfrm>
            <a:prstGeom prst="line">
              <a:avLst/>
            </a:prstGeom>
            <a:ln w="25400" cap="flat" cmpd="sng">
              <a:solidFill>
                <a:schemeClr val="tx1"/>
              </a:solidFill>
              <a:prstDash val="solid"/>
              <a:headEnd type="none" w="med" len="med"/>
              <a:tailEnd type="none" w="med" len="med"/>
            </a:ln>
          </p:spPr>
        </p:sp>
        <p:sp>
          <p:nvSpPr>
            <p:cNvPr id="145416" name="Line 496"/>
            <p:cNvSpPr/>
            <p:nvPr/>
          </p:nvSpPr>
          <p:spPr>
            <a:xfrm>
              <a:off x="1125" y="873"/>
              <a:ext cx="423" cy="0"/>
            </a:xfrm>
            <a:prstGeom prst="line">
              <a:avLst/>
            </a:prstGeom>
            <a:ln w="25400" cap="flat" cmpd="sng">
              <a:solidFill>
                <a:schemeClr val="tx1"/>
              </a:solidFill>
              <a:prstDash val="solid"/>
              <a:headEnd type="none" w="med" len="med"/>
              <a:tailEnd type="none" w="med" len="med"/>
            </a:ln>
          </p:spPr>
        </p:sp>
        <p:sp>
          <p:nvSpPr>
            <p:cNvPr id="145417" name="Line 497"/>
            <p:cNvSpPr/>
            <p:nvPr/>
          </p:nvSpPr>
          <p:spPr>
            <a:xfrm>
              <a:off x="351" y="1107"/>
              <a:ext cx="234" cy="0"/>
            </a:xfrm>
            <a:prstGeom prst="line">
              <a:avLst/>
            </a:prstGeom>
            <a:ln w="25400" cap="flat" cmpd="sng">
              <a:solidFill>
                <a:schemeClr val="tx1"/>
              </a:solidFill>
              <a:prstDash val="solid"/>
              <a:headEnd type="none" w="med" len="med"/>
              <a:tailEnd type="none" w="med" len="med"/>
            </a:ln>
          </p:spPr>
        </p:sp>
        <p:sp>
          <p:nvSpPr>
            <p:cNvPr id="145418" name="Line 498"/>
            <p:cNvSpPr/>
            <p:nvPr/>
          </p:nvSpPr>
          <p:spPr>
            <a:xfrm>
              <a:off x="162" y="1341"/>
              <a:ext cx="234" cy="0"/>
            </a:xfrm>
            <a:prstGeom prst="line">
              <a:avLst/>
            </a:prstGeom>
            <a:ln w="25400" cap="flat" cmpd="sng">
              <a:solidFill>
                <a:schemeClr val="tx1"/>
              </a:solidFill>
              <a:prstDash val="solid"/>
              <a:headEnd type="none" w="med" len="med"/>
              <a:tailEnd type="none" w="med" len="med"/>
            </a:ln>
          </p:spPr>
        </p:sp>
        <p:sp>
          <p:nvSpPr>
            <p:cNvPr id="145419" name="Line 499"/>
            <p:cNvSpPr/>
            <p:nvPr/>
          </p:nvSpPr>
          <p:spPr>
            <a:xfrm>
              <a:off x="2124" y="1332"/>
              <a:ext cx="234" cy="0"/>
            </a:xfrm>
            <a:prstGeom prst="line">
              <a:avLst/>
            </a:prstGeom>
            <a:ln w="25400" cap="flat" cmpd="sng">
              <a:solidFill>
                <a:schemeClr val="tx1"/>
              </a:solidFill>
              <a:prstDash val="solid"/>
              <a:headEnd type="none" w="med" len="med"/>
              <a:tailEnd type="none" w="med" len="med"/>
            </a:ln>
          </p:spPr>
        </p:sp>
        <p:sp>
          <p:nvSpPr>
            <p:cNvPr id="145420" name="Line 500"/>
            <p:cNvSpPr/>
            <p:nvPr/>
          </p:nvSpPr>
          <p:spPr>
            <a:xfrm>
              <a:off x="333" y="1800"/>
              <a:ext cx="234" cy="0"/>
            </a:xfrm>
            <a:prstGeom prst="line">
              <a:avLst/>
            </a:prstGeom>
            <a:ln w="25400" cap="flat" cmpd="sng">
              <a:solidFill>
                <a:schemeClr val="tx1"/>
              </a:solidFill>
              <a:prstDash val="solid"/>
              <a:headEnd type="none" w="med" len="med"/>
              <a:tailEnd type="none" w="med" len="med"/>
            </a:ln>
          </p:spPr>
        </p:sp>
        <p:sp>
          <p:nvSpPr>
            <p:cNvPr id="145421" name="Line 501"/>
            <p:cNvSpPr/>
            <p:nvPr/>
          </p:nvSpPr>
          <p:spPr>
            <a:xfrm>
              <a:off x="540" y="2025"/>
              <a:ext cx="234" cy="0"/>
            </a:xfrm>
            <a:prstGeom prst="line">
              <a:avLst/>
            </a:prstGeom>
            <a:ln w="25400" cap="flat" cmpd="sng">
              <a:solidFill>
                <a:schemeClr val="tx1"/>
              </a:solidFill>
              <a:prstDash val="solid"/>
              <a:headEnd type="none" w="med" len="med"/>
              <a:tailEnd type="none" w="med" len="med"/>
            </a:ln>
          </p:spPr>
        </p:sp>
        <p:sp>
          <p:nvSpPr>
            <p:cNvPr id="145422" name="Line 502"/>
            <p:cNvSpPr/>
            <p:nvPr/>
          </p:nvSpPr>
          <p:spPr>
            <a:xfrm>
              <a:off x="3762" y="1800"/>
              <a:ext cx="234" cy="0"/>
            </a:xfrm>
            <a:prstGeom prst="line">
              <a:avLst/>
            </a:prstGeom>
            <a:ln w="25400" cap="flat" cmpd="sng">
              <a:solidFill>
                <a:schemeClr val="tx1"/>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4151"/>
                                        </p:tgtEl>
                                        <p:attrNameLst>
                                          <p:attrName>style.visibility</p:attrName>
                                        </p:attrNameLst>
                                      </p:cBhvr>
                                      <p:to>
                                        <p:strVal val="visible"/>
                                      </p:to>
                                    </p:set>
                                    <p:animEffect transition="in" filter="wipe(up)">
                                      <p:cBhvr>
                                        <p:cTn id="7" dur="500"/>
                                        <p:tgtEl>
                                          <p:spTgt spid="28415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84139"/>
                                        </p:tgtEl>
                                        <p:attrNameLst>
                                          <p:attrName>style.visibility</p:attrName>
                                        </p:attrNameLst>
                                      </p:cBhvr>
                                      <p:to>
                                        <p:strVal val="visible"/>
                                      </p:to>
                                    </p:set>
                                    <p:anim calcmode="lin" valueType="num">
                                      <p:cBhvr additive="base">
                                        <p:cTn id="11" dur="500" fill="hold"/>
                                        <p:tgtEl>
                                          <p:spTgt spid="284139"/>
                                        </p:tgtEl>
                                        <p:attrNameLst>
                                          <p:attrName>ppt_x</p:attrName>
                                        </p:attrNameLst>
                                      </p:cBhvr>
                                      <p:tavLst>
                                        <p:tav tm="0">
                                          <p:val>
                                            <p:strVal val="#ppt_x"/>
                                          </p:val>
                                        </p:tav>
                                        <p:tav tm="100000">
                                          <p:val>
                                            <p:strVal val="#ppt_x"/>
                                          </p:val>
                                        </p:tav>
                                      </p:tavLst>
                                    </p:anim>
                                    <p:anim calcmode="lin" valueType="num">
                                      <p:cBhvr additive="base">
                                        <p:cTn id="12" dur="500" fill="hold"/>
                                        <p:tgtEl>
                                          <p:spTgt spid="284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131</a:t>
            </a:fld>
            <a:r>
              <a:rPr lang="zh-CN" altLang="en-US" sz="1400" dirty="0"/>
              <a:t>）</a:t>
            </a:r>
          </a:p>
        </p:txBody>
      </p:sp>
      <p:sp>
        <p:nvSpPr>
          <p:cNvPr id="284674" name="Text Box 2"/>
          <p:cNvSpPr txBox="1"/>
          <p:nvPr/>
        </p:nvSpPr>
        <p:spPr>
          <a:xfrm>
            <a:off x="511175" y="396875"/>
            <a:ext cx="52609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4.  ROM </a:t>
            </a:r>
            <a:r>
              <a:rPr lang="zh-CN" altLang="en-US" sz="2800" b="1" dirty="0"/>
              <a:t>容量的扩展</a:t>
            </a:r>
          </a:p>
        </p:txBody>
      </p:sp>
      <p:sp>
        <p:nvSpPr>
          <p:cNvPr id="284675" name="Text Box 3"/>
          <p:cNvSpPr txBox="1"/>
          <p:nvPr/>
        </p:nvSpPr>
        <p:spPr>
          <a:xfrm>
            <a:off x="931863" y="1928813"/>
            <a:ext cx="490537" cy="1552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33CC"/>
                </a:solidFill>
              </a:rPr>
              <a:t>地</a:t>
            </a:r>
          </a:p>
          <a:p>
            <a:pPr marL="0" lvl="0" indent="0" eaLnBrk="1" hangingPunct="1">
              <a:spcBef>
                <a:spcPct val="0"/>
              </a:spcBef>
              <a:buNone/>
            </a:pPr>
            <a:r>
              <a:rPr lang="zh-CN" altLang="en-US" sz="2400" b="1" dirty="0">
                <a:solidFill>
                  <a:srgbClr val="0033CC"/>
                </a:solidFill>
              </a:rPr>
              <a:t>址</a:t>
            </a:r>
          </a:p>
          <a:p>
            <a:pPr marL="0" lvl="0" indent="0" eaLnBrk="1" hangingPunct="1">
              <a:spcBef>
                <a:spcPct val="0"/>
              </a:spcBef>
              <a:buNone/>
            </a:pPr>
            <a:r>
              <a:rPr lang="zh-CN" altLang="en-US" sz="2400" b="1" dirty="0">
                <a:solidFill>
                  <a:srgbClr val="0033CC"/>
                </a:solidFill>
              </a:rPr>
              <a:t>总</a:t>
            </a:r>
          </a:p>
          <a:p>
            <a:pPr marL="0" lvl="0" indent="0" eaLnBrk="1" hangingPunct="1">
              <a:spcBef>
                <a:spcPct val="0"/>
              </a:spcBef>
              <a:buNone/>
            </a:pPr>
            <a:r>
              <a:rPr lang="zh-CN" altLang="en-US" sz="2400" b="1" dirty="0">
                <a:solidFill>
                  <a:srgbClr val="0033CC"/>
                </a:solidFill>
              </a:rPr>
              <a:t>线</a:t>
            </a:r>
          </a:p>
        </p:txBody>
      </p:sp>
      <p:sp>
        <p:nvSpPr>
          <p:cNvPr id="284676" name="Text Box 4"/>
          <p:cNvSpPr txBox="1"/>
          <p:nvPr/>
        </p:nvSpPr>
        <p:spPr>
          <a:xfrm>
            <a:off x="5489575" y="4076700"/>
            <a:ext cx="19827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66"/>
                </a:solidFill>
              </a:rPr>
              <a:t>8</a:t>
            </a:r>
            <a:r>
              <a:rPr lang="zh-CN" altLang="en-US" sz="2400" b="1" dirty="0">
                <a:solidFill>
                  <a:srgbClr val="FF0066"/>
                </a:solidFill>
              </a:rPr>
              <a:t>位数据总线</a:t>
            </a:r>
          </a:p>
        </p:txBody>
      </p:sp>
      <p:sp>
        <p:nvSpPr>
          <p:cNvPr id="284677" name="Text Box 5"/>
          <p:cNvSpPr txBox="1"/>
          <p:nvPr/>
        </p:nvSpPr>
        <p:spPr>
          <a:xfrm>
            <a:off x="8059738" y="1639888"/>
            <a:ext cx="549275" cy="2033587"/>
          </a:xfrm>
          <a:prstGeom prst="rect">
            <a:avLst/>
          </a:prstGeom>
          <a:solidFill>
            <a:srgbClr val="009900"/>
          </a:solidFill>
          <a:ln w="9525">
            <a:noFill/>
          </a:ln>
        </p:spPr>
        <p:txBody>
          <a:bodyPr vert="eaVert">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chemeClr val="bg1"/>
                </a:solidFill>
              </a:rPr>
              <a:t>16</a:t>
            </a:r>
            <a:r>
              <a:rPr lang="zh-CN" altLang="en-US" sz="2400" b="1" dirty="0">
                <a:solidFill>
                  <a:schemeClr val="bg1"/>
                </a:solidFill>
              </a:rPr>
              <a:t>位数据总线</a:t>
            </a:r>
          </a:p>
        </p:txBody>
      </p:sp>
      <p:sp>
        <p:nvSpPr>
          <p:cNvPr id="284678" name="Text Box 6"/>
          <p:cNvSpPr txBox="1"/>
          <p:nvPr/>
        </p:nvSpPr>
        <p:spPr>
          <a:xfrm>
            <a:off x="3457575" y="3587750"/>
            <a:ext cx="9699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ea typeface="楷体_GB2312" pitchFamily="1" charset="-122"/>
              </a:rPr>
              <a:t>D</a:t>
            </a:r>
            <a:r>
              <a:rPr lang="en-US" altLang="zh-CN" sz="2400" b="1" baseline="-25000" dirty="0">
                <a:solidFill>
                  <a:srgbClr val="FF0066"/>
                </a:solidFill>
                <a:ea typeface="楷体_GB2312" pitchFamily="1" charset="-122"/>
              </a:rPr>
              <a:t>(7~0)</a:t>
            </a:r>
          </a:p>
        </p:txBody>
      </p:sp>
      <p:sp>
        <p:nvSpPr>
          <p:cNvPr id="284679" name="Text Box 7"/>
          <p:cNvSpPr txBox="1"/>
          <p:nvPr/>
        </p:nvSpPr>
        <p:spPr>
          <a:xfrm>
            <a:off x="7883525" y="3687763"/>
            <a:ext cx="1219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solidFill>
                  <a:srgbClr val="FF0066"/>
                </a:solidFill>
                <a:ea typeface="楷体_GB2312" pitchFamily="1" charset="-122"/>
              </a:rPr>
              <a:t>D</a:t>
            </a:r>
            <a:r>
              <a:rPr lang="en-US" altLang="zh-CN" sz="2400" b="1" baseline="-25000" dirty="0">
                <a:solidFill>
                  <a:srgbClr val="FF0066"/>
                </a:solidFill>
                <a:ea typeface="楷体_GB2312" pitchFamily="1" charset="-122"/>
              </a:rPr>
              <a:t>(15~8)</a:t>
            </a:r>
          </a:p>
        </p:txBody>
      </p:sp>
      <p:sp>
        <p:nvSpPr>
          <p:cNvPr id="284680" name="Text Box 8"/>
          <p:cNvSpPr txBox="1"/>
          <p:nvPr/>
        </p:nvSpPr>
        <p:spPr>
          <a:xfrm>
            <a:off x="4819650" y="904875"/>
            <a:ext cx="23479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0066"/>
                </a:solidFill>
              </a:rPr>
              <a:t>8 </a:t>
            </a:r>
            <a:r>
              <a:rPr lang="zh-CN" altLang="en-US" sz="2800" b="1" dirty="0">
                <a:solidFill>
                  <a:srgbClr val="FF0066"/>
                </a:solidFill>
              </a:rPr>
              <a:t>位 → </a:t>
            </a:r>
            <a:r>
              <a:rPr lang="en-US" altLang="zh-CN" sz="2800" b="1" dirty="0">
                <a:solidFill>
                  <a:srgbClr val="FF0066"/>
                </a:solidFill>
              </a:rPr>
              <a:t>16 </a:t>
            </a:r>
            <a:r>
              <a:rPr lang="zh-CN" altLang="en-US" sz="2800" b="1" dirty="0">
                <a:solidFill>
                  <a:srgbClr val="FF0066"/>
                </a:solidFill>
              </a:rPr>
              <a:t>位</a:t>
            </a:r>
          </a:p>
        </p:txBody>
      </p:sp>
      <p:sp>
        <p:nvSpPr>
          <p:cNvPr id="284681" name="Text Box 9"/>
          <p:cNvSpPr txBox="1"/>
          <p:nvPr/>
        </p:nvSpPr>
        <p:spPr>
          <a:xfrm>
            <a:off x="1952625" y="4951413"/>
            <a:ext cx="3471863"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t>地址线合并（共用）</a:t>
            </a:r>
          </a:p>
        </p:txBody>
      </p:sp>
      <p:sp>
        <p:nvSpPr>
          <p:cNvPr id="284682" name="Text Box 10"/>
          <p:cNvSpPr txBox="1"/>
          <p:nvPr/>
        </p:nvSpPr>
        <p:spPr>
          <a:xfrm>
            <a:off x="1938338" y="5421313"/>
            <a:ext cx="533241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t>输出使能端、片选端合并（共用）</a:t>
            </a:r>
          </a:p>
        </p:txBody>
      </p:sp>
      <p:sp>
        <p:nvSpPr>
          <p:cNvPr id="284683" name="Text Box 11"/>
          <p:cNvSpPr txBox="1"/>
          <p:nvPr/>
        </p:nvSpPr>
        <p:spPr>
          <a:xfrm>
            <a:off x="1976438" y="5940425"/>
            <a:ext cx="54324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t>数据输出端分为高 </a:t>
            </a:r>
            <a:r>
              <a:rPr lang="en-US" altLang="zh-CN" sz="2800" b="1" dirty="0"/>
              <a:t>8 </a:t>
            </a:r>
            <a:r>
              <a:rPr lang="zh-CN" altLang="en-US" sz="2800" b="1" dirty="0"/>
              <a:t>位和低 </a:t>
            </a:r>
            <a:r>
              <a:rPr lang="en-US" altLang="zh-CN" sz="2800" b="1" dirty="0"/>
              <a:t>8 </a:t>
            </a:r>
            <a:r>
              <a:rPr lang="zh-CN" altLang="en-US" sz="2800" b="1" dirty="0"/>
              <a:t>位</a:t>
            </a:r>
          </a:p>
        </p:txBody>
      </p:sp>
      <p:sp>
        <p:nvSpPr>
          <p:cNvPr id="284684" name="AutoShape 12"/>
          <p:cNvSpPr/>
          <p:nvPr/>
        </p:nvSpPr>
        <p:spPr>
          <a:xfrm>
            <a:off x="1747838" y="5038725"/>
            <a:ext cx="152400" cy="1233488"/>
          </a:xfrm>
          <a:prstGeom prst="leftBrace">
            <a:avLst>
              <a:gd name="adj1" fmla="val 67447"/>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84685" name="Text Box 13"/>
          <p:cNvSpPr txBox="1"/>
          <p:nvPr/>
        </p:nvSpPr>
        <p:spPr>
          <a:xfrm>
            <a:off x="682625" y="5335588"/>
            <a:ext cx="1090613"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0066"/>
                </a:solidFill>
              </a:rPr>
              <a:t>方法</a:t>
            </a:r>
          </a:p>
        </p:txBody>
      </p:sp>
      <p:sp>
        <p:nvSpPr>
          <p:cNvPr id="284686" name="Text Box 14"/>
          <p:cNvSpPr txBox="1"/>
          <p:nvPr/>
        </p:nvSpPr>
        <p:spPr>
          <a:xfrm>
            <a:off x="468313" y="911225"/>
            <a:ext cx="472916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(1) </a:t>
            </a:r>
            <a:r>
              <a:rPr lang="zh-CN" altLang="en-US" sz="2800" b="1" dirty="0">
                <a:solidFill>
                  <a:srgbClr val="0033CC"/>
                </a:solidFill>
              </a:rPr>
              <a:t>字长的扩展（位扩展）：</a:t>
            </a:r>
          </a:p>
        </p:txBody>
      </p:sp>
      <p:grpSp>
        <p:nvGrpSpPr>
          <p:cNvPr id="284687" name="Group 15"/>
          <p:cNvGrpSpPr/>
          <p:nvPr/>
        </p:nvGrpSpPr>
        <p:grpSpPr>
          <a:xfrm>
            <a:off x="447675" y="1266825"/>
            <a:ext cx="7312025" cy="3822700"/>
            <a:chOff x="164" y="886"/>
            <a:chExt cx="4606" cy="2408"/>
          </a:xfrm>
        </p:grpSpPr>
        <p:sp>
          <p:nvSpPr>
            <p:cNvPr id="146449" name="Rectangle 16"/>
            <p:cNvSpPr/>
            <p:nvPr/>
          </p:nvSpPr>
          <p:spPr>
            <a:xfrm>
              <a:off x="1436" y="1156"/>
              <a:ext cx="780" cy="1216"/>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50" name="Text Box 17"/>
            <p:cNvSpPr txBox="1"/>
            <p:nvPr/>
          </p:nvSpPr>
          <p:spPr>
            <a:xfrm>
              <a:off x="1522" y="886"/>
              <a:ext cx="59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rPr>
                <a:t>27256</a:t>
              </a:r>
            </a:p>
          </p:txBody>
        </p:sp>
        <p:sp>
          <p:nvSpPr>
            <p:cNvPr id="146451" name="Text Box 18"/>
            <p:cNvSpPr txBox="1"/>
            <p:nvPr/>
          </p:nvSpPr>
          <p:spPr>
            <a:xfrm>
              <a:off x="1426" y="1114"/>
              <a:ext cx="35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A</a:t>
              </a:r>
              <a:r>
                <a:rPr lang="en-US" altLang="zh-CN" sz="2800" b="1" baseline="-25000" dirty="0">
                  <a:solidFill>
                    <a:srgbClr val="0033CC"/>
                  </a:solidFill>
                </a:rPr>
                <a:t>0</a:t>
              </a:r>
              <a:endParaRPr lang="en-US" altLang="zh-CN" sz="2800" b="1" dirty="0">
                <a:solidFill>
                  <a:srgbClr val="0033CC"/>
                </a:solidFill>
              </a:endParaRPr>
            </a:p>
          </p:txBody>
        </p:sp>
        <p:sp>
          <p:nvSpPr>
            <p:cNvPr id="146452" name="Text Box 19"/>
            <p:cNvSpPr txBox="1"/>
            <p:nvPr/>
          </p:nvSpPr>
          <p:spPr>
            <a:xfrm>
              <a:off x="1426" y="1630"/>
              <a:ext cx="430"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A</a:t>
              </a:r>
              <a:r>
                <a:rPr lang="en-US" altLang="zh-CN" sz="2800" b="1" baseline="-25000" dirty="0">
                  <a:solidFill>
                    <a:srgbClr val="0033CC"/>
                  </a:solidFill>
                </a:rPr>
                <a:t>14</a:t>
              </a:r>
              <a:endParaRPr lang="en-US" altLang="zh-CN" sz="2800" b="1" dirty="0">
                <a:solidFill>
                  <a:srgbClr val="0033CC"/>
                </a:solidFill>
              </a:endParaRPr>
            </a:p>
          </p:txBody>
        </p:sp>
        <p:sp>
          <p:nvSpPr>
            <p:cNvPr id="146453" name="Text Box 20"/>
            <p:cNvSpPr txBox="1"/>
            <p:nvPr/>
          </p:nvSpPr>
          <p:spPr>
            <a:xfrm>
              <a:off x="1866" y="1634"/>
              <a:ext cx="36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O</a:t>
              </a:r>
              <a:r>
                <a:rPr lang="en-US" altLang="zh-CN" sz="2800" b="1" baseline="-25000" dirty="0">
                  <a:solidFill>
                    <a:srgbClr val="0033CC"/>
                  </a:solidFill>
                </a:rPr>
                <a:t>7</a:t>
              </a:r>
              <a:endParaRPr lang="en-US" altLang="zh-CN" sz="2800" b="1" dirty="0">
                <a:solidFill>
                  <a:srgbClr val="0033CC"/>
                </a:solidFill>
              </a:endParaRPr>
            </a:p>
          </p:txBody>
        </p:sp>
        <p:sp>
          <p:nvSpPr>
            <p:cNvPr id="146454" name="Text Box 21"/>
            <p:cNvSpPr txBox="1"/>
            <p:nvPr/>
          </p:nvSpPr>
          <p:spPr>
            <a:xfrm>
              <a:off x="1870" y="1118"/>
              <a:ext cx="36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O</a:t>
              </a:r>
              <a:r>
                <a:rPr lang="en-US" altLang="zh-CN" sz="2800" b="1" baseline="-25000" dirty="0">
                  <a:solidFill>
                    <a:srgbClr val="0033CC"/>
                  </a:solidFill>
                </a:rPr>
                <a:t>0</a:t>
              </a:r>
              <a:endParaRPr lang="en-US" altLang="zh-CN" sz="2800" b="1" dirty="0">
                <a:solidFill>
                  <a:srgbClr val="0033CC"/>
                </a:solidFill>
              </a:endParaRPr>
            </a:p>
          </p:txBody>
        </p:sp>
        <p:sp>
          <p:nvSpPr>
            <p:cNvPr id="146455" name="Text Box 22"/>
            <p:cNvSpPr txBox="1"/>
            <p:nvPr/>
          </p:nvSpPr>
          <p:spPr>
            <a:xfrm>
              <a:off x="1426" y="1870"/>
              <a:ext cx="403"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CS</a:t>
              </a:r>
            </a:p>
          </p:txBody>
        </p:sp>
        <p:sp>
          <p:nvSpPr>
            <p:cNvPr id="146456" name="Text Box 23"/>
            <p:cNvSpPr txBox="1"/>
            <p:nvPr/>
          </p:nvSpPr>
          <p:spPr>
            <a:xfrm>
              <a:off x="1426" y="2050"/>
              <a:ext cx="43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OE</a:t>
              </a:r>
            </a:p>
          </p:txBody>
        </p:sp>
        <p:sp>
          <p:nvSpPr>
            <p:cNvPr id="146457" name="Oval 24"/>
            <p:cNvSpPr/>
            <p:nvPr/>
          </p:nvSpPr>
          <p:spPr>
            <a:xfrm>
              <a:off x="1563" y="1621"/>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58" name="Oval 25"/>
            <p:cNvSpPr/>
            <p:nvPr/>
          </p:nvSpPr>
          <p:spPr>
            <a:xfrm>
              <a:off x="1563" y="1543"/>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59" name="Oval 26"/>
            <p:cNvSpPr/>
            <p:nvPr/>
          </p:nvSpPr>
          <p:spPr>
            <a:xfrm>
              <a:off x="1562" y="1461"/>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60" name="Oval 27"/>
            <p:cNvSpPr/>
            <p:nvPr/>
          </p:nvSpPr>
          <p:spPr>
            <a:xfrm>
              <a:off x="1983" y="1613"/>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61" name="Oval 28"/>
            <p:cNvSpPr/>
            <p:nvPr/>
          </p:nvSpPr>
          <p:spPr>
            <a:xfrm>
              <a:off x="1983" y="1535"/>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62" name="Oval 29"/>
            <p:cNvSpPr/>
            <p:nvPr/>
          </p:nvSpPr>
          <p:spPr>
            <a:xfrm>
              <a:off x="1982" y="1453"/>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63" name="Oval 30"/>
            <p:cNvSpPr/>
            <p:nvPr/>
          </p:nvSpPr>
          <p:spPr>
            <a:xfrm>
              <a:off x="1348" y="2228"/>
              <a:ext cx="84" cy="80"/>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64" name="Line 31"/>
            <p:cNvSpPr/>
            <p:nvPr/>
          </p:nvSpPr>
          <p:spPr>
            <a:xfrm flipH="1">
              <a:off x="1176" y="2268"/>
              <a:ext cx="168" cy="0"/>
            </a:xfrm>
            <a:prstGeom prst="line">
              <a:avLst/>
            </a:prstGeom>
            <a:ln w="28575" cap="flat" cmpd="sng">
              <a:solidFill>
                <a:schemeClr val="tx1"/>
              </a:solidFill>
              <a:prstDash val="solid"/>
              <a:headEnd type="none" w="med" len="med"/>
              <a:tailEnd type="none" w="med" len="med"/>
            </a:ln>
          </p:spPr>
        </p:sp>
        <p:sp>
          <p:nvSpPr>
            <p:cNvPr id="146465" name="Oval 32"/>
            <p:cNvSpPr/>
            <p:nvPr/>
          </p:nvSpPr>
          <p:spPr>
            <a:xfrm>
              <a:off x="1348" y="2028"/>
              <a:ext cx="84" cy="80"/>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66" name="Line 33"/>
            <p:cNvSpPr/>
            <p:nvPr/>
          </p:nvSpPr>
          <p:spPr>
            <a:xfrm flipH="1">
              <a:off x="1084" y="2068"/>
              <a:ext cx="260" cy="0"/>
            </a:xfrm>
            <a:prstGeom prst="line">
              <a:avLst/>
            </a:prstGeom>
            <a:ln w="28575" cap="flat" cmpd="sng">
              <a:solidFill>
                <a:schemeClr val="tx1"/>
              </a:solidFill>
              <a:prstDash val="solid"/>
              <a:headEnd type="none" w="med" len="med"/>
              <a:tailEnd type="none" w="med" len="med"/>
            </a:ln>
          </p:spPr>
        </p:sp>
        <p:sp>
          <p:nvSpPr>
            <p:cNvPr id="146467" name="Line 34"/>
            <p:cNvSpPr/>
            <p:nvPr/>
          </p:nvSpPr>
          <p:spPr>
            <a:xfrm>
              <a:off x="996" y="1332"/>
              <a:ext cx="440" cy="0"/>
            </a:xfrm>
            <a:prstGeom prst="line">
              <a:avLst/>
            </a:prstGeom>
            <a:ln w="57150" cap="flat" cmpd="sng">
              <a:solidFill>
                <a:srgbClr val="0033CC"/>
              </a:solidFill>
              <a:prstDash val="solid"/>
              <a:headEnd type="none" w="med" len="med"/>
              <a:tailEnd type="stealth" w="med" len="med"/>
            </a:ln>
          </p:spPr>
        </p:sp>
        <p:sp>
          <p:nvSpPr>
            <p:cNvPr id="146468" name="Line 35"/>
            <p:cNvSpPr/>
            <p:nvPr/>
          </p:nvSpPr>
          <p:spPr>
            <a:xfrm>
              <a:off x="996" y="1820"/>
              <a:ext cx="440" cy="0"/>
            </a:xfrm>
            <a:prstGeom prst="line">
              <a:avLst/>
            </a:prstGeom>
            <a:ln w="57150" cap="flat" cmpd="sng">
              <a:solidFill>
                <a:srgbClr val="0033CC"/>
              </a:solidFill>
              <a:prstDash val="solid"/>
              <a:headEnd type="none" w="med" len="med"/>
              <a:tailEnd type="stealth" w="med" len="med"/>
            </a:ln>
          </p:spPr>
        </p:sp>
        <p:sp>
          <p:nvSpPr>
            <p:cNvPr id="146469" name="Line 36"/>
            <p:cNvSpPr/>
            <p:nvPr/>
          </p:nvSpPr>
          <p:spPr>
            <a:xfrm>
              <a:off x="976" y="1144"/>
              <a:ext cx="0" cy="1608"/>
            </a:xfrm>
            <a:prstGeom prst="line">
              <a:avLst/>
            </a:prstGeom>
            <a:ln w="57150" cap="flat" cmpd="sng">
              <a:solidFill>
                <a:srgbClr val="0033CC"/>
              </a:solidFill>
              <a:prstDash val="solid"/>
              <a:headEnd type="none" w="med" len="med"/>
              <a:tailEnd type="none" w="med" len="med"/>
            </a:ln>
          </p:spPr>
        </p:sp>
        <p:sp>
          <p:nvSpPr>
            <p:cNvPr id="146470" name="Line 37"/>
            <p:cNvSpPr/>
            <p:nvPr/>
          </p:nvSpPr>
          <p:spPr>
            <a:xfrm>
              <a:off x="1184" y="2268"/>
              <a:ext cx="0" cy="840"/>
            </a:xfrm>
            <a:prstGeom prst="line">
              <a:avLst/>
            </a:prstGeom>
            <a:ln w="28575" cap="flat" cmpd="sng">
              <a:solidFill>
                <a:schemeClr val="tx1"/>
              </a:solidFill>
              <a:prstDash val="solid"/>
              <a:headEnd type="none" w="med" len="med"/>
              <a:tailEnd type="none" w="med" len="med"/>
            </a:ln>
          </p:spPr>
        </p:sp>
        <p:sp>
          <p:nvSpPr>
            <p:cNvPr id="146471" name="Line 38"/>
            <p:cNvSpPr/>
            <p:nvPr/>
          </p:nvSpPr>
          <p:spPr>
            <a:xfrm>
              <a:off x="1092" y="2064"/>
              <a:ext cx="0" cy="856"/>
            </a:xfrm>
            <a:prstGeom prst="line">
              <a:avLst/>
            </a:prstGeom>
            <a:ln w="28575" cap="flat" cmpd="sng">
              <a:solidFill>
                <a:schemeClr val="tx1"/>
              </a:solidFill>
              <a:prstDash val="solid"/>
              <a:headEnd type="none" w="med" len="med"/>
              <a:tailEnd type="none" w="med" len="med"/>
            </a:ln>
          </p:spPr>
        </p:sp>
        <p:sp>
          <p:nvSpPr>
            <p:cNvPr id="146472" name="Oval 39"/>
            <p:cNvSpPr/>
            <p:nvPr/>
          </p:nvSpPr>
          <p:spPr>
            <a:xfrm>
              <a:off x="1307" y="1645"/>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73" name="Oval 40"/>
            <p:cNvSpPr/>
            <p:nvPr/>
          </p:nvSpPr>
          <p:spPr>
            <a:xfrm>
              <a:off x="1307" y="1567"/>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74" name="Oval 41"/>
            <p:cNvSpPr/>
            <p:nvPr/>
          </p:nvSpPr>
          <p:spPr>
            <a:xfrm>
              <a:off x="1306" y="1485"/>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75" name="Oval 42"/>
            <p:cNvSpPr/>
            <p:nvPr/>
          </p:nvSpPr>
          <p:spPr>
            <a:xfrm>
              <a:off x="2307" y="1657"/>
              <a:ext cx="36" cy="36"/>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76" name="Oval 43"/>
            <p:cNvSpPr/>
            <p:nvPr/>
          </p:nvSpPr>
          <p:spPr>
            <a:xfrm>
              <a:off x="2307" y="1579"/>
              <a:ext cx="36" cy="36"/>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77" name="Oval 44"/>
            <p:cNvSpPr/>
            <p:nvPr/>
          </p:nvSpPr>
          <p:spPr>
            <a:xfrm>
              <a:off x="2306" y="1497"/>
              <a:ext cx="36" cy="36"/>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78" name="Line 45"/>
            <p:cNvSpPr/>
            <p:nvPr/>
          </p:nvSpPr>
          <p:spPr>
            <a:xfrm>
              <a:off x="2220" y="1356"/>
              <a:ext cx="340" cy="0"/>
            </a:xfrm>
            <a:prstGeom prst="line">
              <a:avLst/>
            </a:prstGeom>
            <a:ln w="57150" cap="flat" cmpd="sng">
              <a:solidFill>
                <a:srgbClr val="FF0066"/>
              </a:solidFill>
              <a:prstDash val="solid"/>
              <a:headEnd type="none" w="med" len="med"/>
              <a:tailEnd type="stealth" w="med" len="med"/>
            </a:ln>
          </p:spPr>
        </p:sp>
        <p:sp>
          <p:nvSpPr>
            <p:cNvPr id="146479" name="Line 46"/>
            <p:cNvSpPr/>
            <p:nvPr/>
          </p:nvSpPr>
          <p:spPr>
            <a:xfrm>
              <a:off x="2216" y="1836"/>
              <a:ext cx="340" cy="0"/>
            </a:xfrm>
            <a:prstGeom prst="line">
              <a:avLst/>
            </a:prstGeom>
            <a:ln w="57150" cap="flat" cmpd="sng">
              <a:solidFill>
                <a:srgbClr val="FF0066"/>
              </a:solidFill>
              <a:prstDash val="solid"/>
              <a:headEnd type="none" w="med" len="med"/>
              <a:tailEnd type="stealth" w="med" len="med"/>
            </a:ln>
          </p:spPr>
        </p:sp>
        <p:sp>
          <p:nvSpPr>
            <p:cNvPr id="146480" name="Line 47"/>
            <p:cNvSpPr/>
            <p:nvPr/>
          </p:nvSpPr>
          <p:spPr>
            <a:xfrm>
              <a:off x="2560" y="1096"/>
              <a:ext cx="0" cy="1432"/>
            </a:xfrm>
            <a:prstGeom prst="line">
              <a:avLst/>
            </a:prstGeom>
            <a:ln w="57150" cap="flat" cmpd="sng">
              <a:solidFill>
                <a:srgbClr val="FF0066"/>
              </a:solidFill>
              <a:prstDash val="solid"/>
              <a:headEnd type="none" w="med" len="med"/>
              <a:tailEnd type="none" w="med" len="med"/>
            </a:ln>
          </p:spPr>
        </p:sp>
        <p:sp>
          <p:nvSpPr>
            <p:cNvPr id="146481" name="Rectangle 48"/>
            <p:cNvSpPr/>
            <p:nvPr/>
          </p:nvSpPr>
          <p:spPr>
            <a:xfrm>
              <a:off x="3302" y="1156"/>
              <a:ext cx="780" cy="1216"/>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82" name="Text Box 49"/>
            <p:cNvSpPr txBox="1"/>
            <p:nvPr/>
          </p:nvSpPr>
          <p:spPr>
            <a:xfrm>
              <a:off x="3388" y="886"/>
              <a:ext cx="59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0033CC"/>
                  </a:solidFill>
                </a:rPr>
                <a:t>27256</a:t>
              </a:r>
            </a:p>
          </p:txBody>
        </p:sp>
        <p:sp>
          <p:nvSpPr>
            <p:cNvPr id="146483" name="Text Box 50"/>
            <p:cNvSpPr txBox="1"/>
            <p:nvPr/>
          </p:nvSpPr>
          <p:spPr>
            <a:xfrm>
              <a:off x="3292" y="1114"/>
              <a:ext cx="35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A</a:t>
              </a:r>
              <a:r>
                <a:rPr lang="en-US" altLang="zh-CN" sz="2800" b="1" baseline="-25000" dirty="0">
                  <a:solidFill>
                    <a:srgbClr val="0033CC"/>
                  </a:solidFill>
                </a:rPr>
                <a:t>0</a:t>
              </a:r>
              <a:endParaRPr lang="en-US" altLang="zh-CN" sz="2800" b="1" dirty="0">
                <a:solidFill>
                  <a:srgbClr val="0033CC"/>
                </a:solidFill>
              </a:endParaRPr>
            </a:p>
          </p:txBody>
        </p:sp>
        <p:sp>
          <p:nvSpPr>
            <p:cNvPr id="146484" name="Text Box 51"/>
            <p:cNvSpPr txBox="1"/>
            <p:nvPr/>
          </p:nvSpPr>
          <p:spPr>
            <a:xfrm>
              <a:off x="3292" y="1630"/>
              <a:ext cx="430"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A</a:t>
              </a:r>
              <a:r>
                <a:rPr lang="en-US" altLang="zh-CN" sz="2800" b="1" baseline="-25000" dirty="0">
                  <a:solidFill>
                    <a:srgbClr val="0033CC"/>
                  </a:solidFill>
                </a:rPr>
                <a:t>14</a:t>
              </a:r>
              <a:endParaRPr lang="en-US" altLang="zh-CN" sz="2800" b="1" dirty="0">
                <a:solidFill>
                  <a:srgbClr val="0033CC"/>
                </a:solidFill>
              </a:endParaRPr>
            </a:p>
          </p:txBody>
        </p:sp>
        <p:sp>
          <p:nvSpPr>
            <p:cNvPr id="146485" name="Text Box 52"/>
            <p:cNvSpPr txBox="1"/>
            <p:nvPr/>
          </p:nvSpPr>
          <p:spPr>
            <a:xfrm>
              <a:off x="3732" y="1634"/>
              <a:ext cx="36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O</a:t>
              </a:r>
              <a:r>
                <a:rPr lang="en-US" altLang="zh-CN" sz="2800" b="1" baseline="-25000" dirty="0">
                  <a:solidFill>
                    <a:srgbClr val="0033CC"/>
                  </a:solidFill>
                </a:rPr>
                <a:t>7</a:t>
              </a:r>
              <a:endParaRPr lang="en-US" altLang="zh-CN" sz="2800" b="1" dirty="0">
                <a:solidFill>
                  <a:srgbClr val="0033CC"/>
                </a:solidFill>
              </a:endParaRPr>
            </a:p>
          </p:txBody>
        </p:sp>
        <p:sp>
          <p:nvSpPr>
            <p:cNvPr id="146486" name="Text Box 53"/>
            <p:cNvSpPr txBox="1"/>
            <p:nvPr/>
          </p:nvSpPr>
          <p:spPr>
            <a:xfrm>
              <a:off x="3736" y="1118"/>
              <a:ext cx="36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O</a:t>
              </a:r>
              <a:r>
                <a:rPr lang="en-US" altLang="zh-CN" sz="2800" b="1" baseline="-25000" dirty="0">
                  <a:solidFill>
                    <a:srgbClr val="0033CC"/>
                  </a:solidFill>
                </a:rPr>
                <a:t>0</a:t>
              </a:r>
              <a:endParaRPr lang="en-US" altLang="zh-CN" sz="2800" b="1" dirty="0">
                <a:solidFill>
                  <a:srgbClr val="0033CC"/>
                </a:solidFill>
              </a:endParaRPr>
            </a:p>
          </p:txBody>
        </p:sp>
        <p:sp>
          <p:nvSpPr>
            <p:cNvPr id="146487" name="Text Box 54"/>
            <p:cNvSpPr txBox="1"/>
            <p:nvPr/>
          </p:nvSpPr>
          <p:spPr>
            <a:xfrm>
              <a:off x="3292" y="1870"/>
              <a:ext cx="403"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CS</a:t>
              </a:r>
            </a:p>
          </p:txBody>
        </p:sp>
        <p:sp>
          <p:nvSpPr>
            <p:cNvPr id="146488" name="Text Box 55"/>
            <p:cNvSpPr txBox="1"/>
            <p:nvPr/>
          </p:nvSpPr>
          <p:spPr>
            <a:xfrm>
              <a:off x="3292" y="2050"/>
              <a:ext cx="43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OE</a:t>
              </a:r>
            </a:p>
          </p:txBody>
        </p:sp>
        <p:sp>
          <p:nvSpPr>
            <p:cNvPr id="146489" name="Oval 56"/>
            <p:cNvSpPr/>
            <p:nvPr/>
          </p:nvSpPr>
          <p:spPr>
            <a:xfrm>
              <a:off x="3429" y="1621"/>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90" name="Oval 57"/>
            <p:cNvSpPr/>
            <p:nvPr/>
          </p:nvSpPr>
          <p:spPr>
            <a:xfrm>
              <a:off x="3429" y="1543"/>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91" name="Oval 58"/>
            <p:cNvSpPr/>
            <p:nvPr/>
          </p:nvSpPr>
          <p:spPr>
            <a:xfrm>
              <a:off x="3428" y="1461"/>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92" name="Oval 59"/>
            <p:cNvSpPr/>
            <p:nvPr/>
          </p:nvSpPr>
          <p:spPr>
            <a:xfrm>
              <a:off x="3849" y="1613"/>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93" name="Oval 60"/>
            <p:cNvSpPr/>
            <p:nvPr/>
          </p:nvSpPr>
          <p:spPr>
            <a:xfrm>
              <a:off x="3849" y="1535"/>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94" name="Oval 61"/>
            <p:cNvSpPr/>
            <p:nvPr/>
          </p:nvSpPr>
          <p:spPr>
            <a:xfrm>
              <a:off x="3848" y="1453"/>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95" name="Oval 62"/>
            <p:cNvSpPr/>
            <p:nvPr/>
          </p:nvSpPr>
          <p:spPr>
            <a:xfrm>
              <a:off x="3214" y="2228"/>
              <a:ext cx="84" cy="80"/>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96" name="Line 63"/>
            <p:cNvSpPr/>
            <p:nvPr/>
          </p:nvSpPr>
          <p:spPr>
            <a:xfrm flipH="1">
              <a:off x="3042" y="2268"/>
              <a:ext cx="168" cy="0"/>
            </a:xfrm>
            <a:prstGeom prst="line">
              <a:avLst/>
            </a:prstGeom>
            <a:ln w="28575" cap="flat" cmpd="sng">
              <a:solidFill>
                <a:schemeClr val="tx1"/>
              </a:solidFill>
              <a:prstDash val="solid"/>
              <a:headEnd type="none" w="med" len="med"/>
              <a:tailEnd type="none" w="med" len="med"/>
            </a:ln>
          </p:spPr>
        </p:sp>
        <p:sp>
          <p:nvSpPr>
            <p:cNvPr id="146497" name="Oval 64"/>
            <p:cNvSpPr/>
            <p:nvPr/>
          </p:nvSpPr>
          <p:spPr>
            <a:xfrm>
              <a:off x="3214" y="2028"/>
              <a:ext cx="84" cy="80"/>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498" name="Line 65"/>
            <p:cNvSpPr/>
            <p:nvPr/>
          </p:nvSpPr>
          <p:spPr>
            <a:xfrm flipH="1">
              <a:off x="2950" y="2068"/>
              <a:ext cx="260" cy="0"/>
            </a:xfrm>
            <a:prstGeom prst="line">
              <a:avLst/>
            </a:prstGeom>
            <a:ln w="28575" cap="flat" cmpd="sng">
              <a:solidFill>
                <a:schemeClr val="tx1"/>
              </a:solidFill>
              <a:prstDash val="solid"/>
              <a:headEnd type="none" w="med" len="med"/>
              <a:tailEnd type="none" w="med" len="med"/>
            </a:ln>
          </p:spPr>
        </p:sp>
        <p:sp>
          <p:nvSpPr>
            <p:cNvPr id="146499" name="Line 66"/>
            <p:cNvSpPr/>
            <p:nvPr/>
          </p:nvSpPr>
          <p:spPr>
            <a:xfrm>
              <a:off x="2862" y="1332"/>
              <a:ext cx="440" cy="0"/>
            </a:xfrm>
            <a:prstGeom prst="line">
              <a:avLst/>
            </a:prstGeom>
            <a:ln w="57150" cap="flat" cmpd="sng">
              <a:solidFill>
                <a:srgbClr val="0033CC"/>
              </a:solidFill>
              <a:prstDash val="solid"/>
              <a:headEnd type="none" w="med" len="med"/>
              <a:tailEnd type="stealth" w="med" len="med"/>
            </a:ln>
          </p:spPr>
        </p:sp>
        <p:sp>
          <p:nvSpPr>
            <p:cNvPr id="146500" name="Line 67"/>
            <p:cNvSpPr/>
            <p:nvPr/>
          </p:nvSpPr>
          <p:spPr>
            <a:xfrm>
              <a:off x="2862" y="1820"/>
              <a:ext cx="440" cy="0"/>
            </a:xfrm>
            <a:prstGeom prst="line">
              <a:avLst/>
            </a:prstGeom>
            <a:ln w="57150" cap="flat" cmpd="sng">
              <a:solidFill>
                <a:srgbClr val="0033CC"/>
              </a:solidFill>
              <a:prstDash val="solid"/>
              <a:headEnd type="none" w="med" len="med"/>
              <a:tailEnd type="stealth" w="med" len="med"/>
            </a:ln>
          </p:spPr>
        </p:sp>
        <p:sp>
          <p:nvSpPr>
            <p:cNvPr id="146501" name="Line 68"/>
            <p:cNvSpPr/>
            <p:nvPr/>
          </p:nvSpPr>
          <p:spPr>
            <a:xfrm>
              <a:off x="2842" y="1144"/>
              <a:ext cx="2" cy="1625"/>
            </a:xfrm>
            <a:prstGeom prst="line">
              <a:avLst/>
            </a:prstGeom>
            <a:ln w="57150" cap="flat" cmpd="sng">
              <a:solidFill>
                <a:srgbClr val="0033CC"/>
              </a:solidFill>
              <a:prstDash val="solid"/>
              <a:headEnd type="none" w="med" len="med"/>
              <a:tailEnd type="none" w="med" len="med"/>
            </a:ln>
          </p:spPr>
        </p:sp>
        <p:sp>
          <p:nvSpPr>
            <p:cNvPr id="146502" name="Line 69"/>
            <p:cNvSpPr/>
            <p:nvPr/>
          </p:nvSpPr>
          <p:spPr>
            <a:xfrm>
              <a:off x="3050" y="2268"/>
              <a:ext cx="0" cy="840"/>
            </a:xfrm>
            <a:prstGeom prst="line">
              <a:avLst/>
            </a:prstGeom>
            <a:ln w="28575" cap="flat" cmpd="sng">
              <a:solidFill>
                <a:schemeClr val="tx1"/>
              </a:solidFill>
              <a:prstDash val="solid"/>
              <a:headEnd type="none" w="med" len="med"/>
              <a:tailEnd type="none" w="med" len="med"/>
            </a:ln>
          </p:spPr>
        </p:sp>
        <p:sp>
          <p:nvSpPr>
            <p:cNvPr id="146503" name="Line 70"/>
            <p:cNvSpPr/>
            <p:nvPr/>
          </p:nvSpPr>
          <p:spPr>
            <a:xfrm>
              <a:off x="2958" y="2064"/>
              <a:ext cx="0" cy="856"/>
            </a:xfrm>
            <a:prstGeom prst="line">
              <a:avLst/>
            </a:prstGeom>
            <a:ln w="28575" cap="flat" cmpd="sng">
              <a:solidFill>
                <a:schemeClr val="tx1"/>
              </a:solidFill>
              <a:prstDash val="solid"/>
              <a:headEnd type="none" w="med" len="med"/>
              <a:tailEnd type="none" w="med" len="med"/>
            </a:ln>
          </p:spPr>
        </p:sp>
        <p:sp>
          <p:nvSpPr>
            <p:cNvPr id="146504" name="Oval 71"/>
            <p:cNvSpPr/>
            <p:nvPr/>
          </p:nvSpPr>
          <p:spPr>
            <a:xfrm>
              <a:off x="3173" y="1645"/>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05" name="Oval 72"/>
            <p:cNvSpPr/>
            <p:nvPr/>
          </p:nvSpPr>
          <p:spPr>
            <a:xfrm>
              <a:off x="3173" y="1567"/>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06" name="Oval 73"/>
            <p:cNvSpPr/>
            <p:nvPr/>
          </p:nvSpPr>
          <p:spPr>
            <a:xfrm>
              <a:off x="3172" y="1485"/>
              <a:ext cx="36" cy="36"/>
            </a:xfrm>
            <a:prstGeom prst="ellipse">
              <a:avLst/>
            </a:prstGeom>
            <a:solidFill>
              <a:srgbClr val="0033CC"/>
            </a:solidFill>
            <a:ln w="952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07" name="Oval 74"/>
            <p:cNvSpPr/>
            <p:nvPr/>
          </p:nvSpPr>
          <p:spPr>
            <a:xfrm>
              <a:off x="4173" y="1657"/>
              <a:ext cx="36" cy="36"/>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08" name="Oval 75"/>
            <p:cNvSpPr/>
            <p:nvPr/>
          </p:nvSpPr>
          <p:spPr>
            <a:xfrm>
              <a:off x="4173" y="1579"/>
              <a:ext cx="36" cy="36"/>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09" name="Oval 76"/>
            <p:cNvSpPr/>
            <p:nvPr/>
          </p:nvSpPr>
          <p:spPr>
            <a:xfrm>
              <a:off x="4172" y="1497"/>
              <a:ext cx="36" cy="36"/>
            </a:xfrm>
            <a:prstGeom prst="ellipse">
              <a:avLst/>
            </a:prstGeom>
            <a:solidFill>
              <a:srgbClr val="FF0066"/>
            </a:solidFill>
            <a:ln w="9525"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10" name="Line 77"/>
            <p:cNvSpPr/>
            <p:nvPr/>
          </p:nvSpPr>
          <p:spPr>
            <a:xfrm>
              <a:off x="4086" y="1356"/>
              <a:ext cx="340" cy="0"/>
            </a:xfrm>
            <a:prstGeom prst="line">
              <a:avLst/>
            </a:prstGeom>
            <a:ln w="57150" cap="flat" cmpd="sng">
              <a:solidFill>
                <a:srgbClr val="FF0066"/>
              </a:solidFill>
              <a:prstDash val="solid"/>
              <a:headEnd type="none" w="med" len="med"/>
              <a:tailEnd type="stealth" w="med" len="med"/>
            </a:ln>
          </p:spPr>
        </p:sp>
        <p:sp>
          <p:nvSpPr>
            <p:cNvPr id="146511" name="Line 78"/>
            <p:cNvSpPr/>
            <p:nvPr/>
          </p:nvSpPr>
          <p:spPr>
            <a:xfrm>
              <a:off x="4082" y="1836"/>
              <a:ext cx="340" cy="0"/>
            </a:xfrm>
            <a:prstGeom prst="line">
              <a:avLst/>
            </a:prstGeom>
            <a:ln w="57150" cap="flat" cmpd="sng">
              <a:solidFill>
                <a:srgbClr val="FF0066"/>
              </a:solidFill>
              <a:prstDash val="solid"/>
              <a:headEnd type="none" w="med" len="med"/>
              <a:tailEnd type="stealth" w="med" len="med"/>
            </a:ln>
          </p:spPr>
        </p:sp>
        <p:sp>
          <p:nvSpPr>
            <p:cNvPr id="146512" name="Line 79"/>
            <p:cNvSpPr/>
            <p:nvPr/>
          </p:nvSpPr>
          <p:spPr>
            <a:xfrm>
              <a:off x="4426" y="1096"/>
              <a:ext cx="0" cy="1054"/>
            </a:xfrm>
            <a:prstGeom prst="line">
              <a:avLst/>
            </a:prstGeom>
            <a:ln w="57150" cap="flat" cmpd="sng">
              <a:solidFill>
                <a:srgbClr val="FF0066"/>
              </a:solidFill>
              <a:prstDash val="solid"/>
              <a:headEnd type="none" w="med" len="med"/>
              <a:tailEnd type="none" w="med" len="med"/>
            </a:ln>
          </p:spPr>
        </p:sp>
        <p:sp>
          <p:nvSpPr>
            <p:cNvPr id="146513" name="Line 80"/>
            <p:cNvSpPr/>
            <p:nvPr/>
          </p:nvSpPr>
          <p:spPr>
            <a:xfrm>
              <a:off x="666" y="2754"/>
              <a:ext cx="2184" cy="0"/>
            </a:xfrm>
            <a:prstGeom prst="line">
              <a:avLst/>
            </a:prstGeom>
            <a:ln w="57150" cap="flat" cmpd="sng">
              <a:solidFill>
                <a:srgbClr val="0033CC"/>
              </a:solidFill>
              <a:prstDash val="solid"/>
              <a:headEnd type="none" w="med" len="med"/>
              <a:tailEnd type="none" w="med" len="med"/>
            </a:ln>
          </p:spPr>
        </p:sp>
        <p:sp>
          <p:nvSpPr>
            <p:cNvPr id="146514" name="Line 81"/>
            <p:cNvSpPr/>
            <p:nvPr/>
          </p:nvSpPr>
          <p:spPr>
            <a:xfrm flipH="1">
              <a:off x="576" y="2916"/>
              <a:ext cx="2382" cy="0"/>
            </a:xfrm>
            <a:prstGeom prst="line">
              <a:avLst/>
            </a:prstGeom>
            <a:ln w="28575" cap="flat" cmpd="sng">
              <a:solidFill>
                <a:schemeClr val="tx1"/>
              </a:solidFill>
              <a:prstDash val="solid"/>
              <a:headEnd type="none" w="med" len="med"/>
              <a:tailEnd type="none" w="med" len="med"/>
            </a:ln>
          </p:spPr>
        </p:sp>
        <p:sp>
          <p:nvSpPr>
            <p:cNvPr id="146515" name="Line 82"/>
            <p:cNvSpPr/>
            <p:nvPr/>
          </p:nvSpPr>
          <p:spPr>
            <a:xfrm flipH="1">
              <a:off x="576" y="3102"/>
              <a:ext cx="2472" cy="0"/>
            </a:xfrm>
            <a:prstGeom prst="line">
              <a:avLst/>
            </a:prstGeom>
            <a:ln w="28575" cap="flat" cmpd="sng">
              <a:solidFill>
                <a:schemeClr val="tx1"/>
              </a:solidFill>
              <a:prstDash val="solid"/>
              <a:headEnd type="none" w="med" len="med"/>
              <a:tailEnd type="none" w="med" len="med"/>
            </a:ln>
          </p:spPr>
        </p:sp>
        <p:sp>
          <p:nvSpPr>
            <p:cNvPr id="146516" name="Oval 83"/>
            <p:cNvSpPr/>
            <p:nvPr/>
          </p:nvSpPr>
          <p:spPr>
            <a:xfrm>
              <a:off x="512" y="2888"/>
              <a:ext cx="56" cy="56"/>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17" name="Oval 84"/>
            <p:cNvSpPr/>
            <p:nvPr/>
          </p:nvSpPr>
          <p:spPr>
            <a:xfrm>
              <a:off x="514" y="3074"/>
              <a:ext cx="56" cy="56"/>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18" name="Oval 85"/>
            <p:cNvSpPr/>
            <p:nvPr/>
          </p:nvSpPr>
          <p:spPr>
            <a:xfrm>
              <a:off x="1154" y="3076"/>
              <a:ext cx="56" cy="56"/>
            </a:xfrm>
            <a:prstGeom prst="ellipse">
              <a:avLst/>
            </a:prstGeom>
            <a:solidFill>
              <a:schemeClr val="tx1"/>
            </a:solidFill>
            <a:ln w="31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19" name="Oval 86"/>
            <p:cNvSpPr/>
            <p:nvPr/>
          </p:nvSpPr>
          <p:spPr>
            <a:xfrm>
              <a:off x="1064" y="2882"/>
              <a:ext cx="56" cy="56"/>
            </a:xfrm>
            <a:prstGeom prst="ellipse">
              <a:avLst/>
            </a:prstGeom>
            <a:solidFill>
              <a:schemeClr val="tx1"/>
            </a:solidFill>
            <a:ln w="31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6520" name="Text Box 87"/>
            <p:cNvSpPr txBox="1"/>
            <p:nvPr/>
          </p:nvSpPr>
          <p:spPr>
            <a:xfrm>
              <a:off x="182" y="2766"/>
              <a:ext cx="35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CS</a:t>
              </a:r>
            </a:p>
          </p:txBody>
        </p:sp>
        <p:sp>
          <p:nvSpPr>
            <p:cNvPr id="146521" name="Line 88"/>
            <p:cNvSpPr/>
            <p:nvPr/>
          </p:nvSpPr>
          <p:spPr>
            <a:xfrm>
              <a:off x="272" y="2816"/>
              <a:ext cx="216" cy="0"/>
            </a:xfrm>
            <a:prstGeom prst="line">
              <a:avLst/>
            </a:prstGeom>
            <a:ln w="19050" cap="flat" cmpd="sng">
              <a:solidFill>
                <a:schemeClr val="tx1"/>
              </a:solidFill>
              <a:prstDash val="solid"/>
              <a:headEnd type="none" w="med" len="med"/>
              <a:tailEnd type="none" w="med" len="med"/>
            </a:ln>
          </p:spPr>
        </p:sp>
        <p:sp>
          <p:nvSpPr>
            <p:cNvPr id="146522" name="Text Box 89"/>
            <p:cNvSpPr txBox="1"/>
            <p:nvPr/>
          </p:nvSpPr>
          <p:spPr>
            <a:xfrm>
              <a:off x="164" y="3006"/>
              <a:ext cx="38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OE</a:t>
              </a:r>
            </a:p>
          </p:txBody>
        </p:sp>
        <p:sp>
          <p:nvSpPr>
            <p:cNvPr id="146523" name="Line 90"/>
            <p:cNvSpPr/>
            <p:nvPr/>
          </p:nvSpPr>
          <p:spPr>
            <a:xfrm>
              <a:off x="268" y="3058"/>
              <a:ext cx="222" cy="0"/>
            </a:xfrm>
            <a:prstGeom prst="line">
              <a:avLst/>
            </a:prstGeom>
            <a:ln w="19050" cap="flat" cmpd="sng">
              <a:solidFill>
                <a:schemeClr val="tx1"/>
              </a:solidFill>
              <a:prstDash val="solid"/>
              <a:headEnd type="none" w="med" len="med"/>
              <a:tailEnd type="none" w="med" len="med"/>
            </a:ln>
          </p:spPr>
        </p:sp>
        <p:sp>
          <p:nvSpPr>
            <p:cNvPr id="146524" name="Line 91"/>
            <p:cNvSpPr/>
            <p:nvPr/>
          </p:nvSpPr>
          <p:spPr>
            <a:xfrm>
              <a:off x="2556" y="2520"/>
              <a:ext cx="2208" cy="0"/>
            </a:xfrm>
            <a:prstGeom prst="line">
              <a:avLst/>
            </a:prstGeom>
            <a:ln w="57150" cap="flat" cmpd="sng">
              <a:solidFill>
                <a:srgbClr val="FF0066"/>
              </a:solidFill>
              <a:prstDash val="solid"/>
              <a:headEnd type="none" w="med" len="med"/>
              <a:tailEnd type="none" w="med" len="med"/>
            </a:ln>
          </p:spPr>
        </p:sp>
        <p:sp>
          <p:nvSpPr>
            <p:cNvPr id="146525" name="Line 92"/>
            <p:cNvSpPr/>
            <p:nvPr/>
          </p:nvSpPr>
          <p:spPr>
            <a:xfrm>
              <a:off x="4416" y="2148"/>
              <a:ext cx="342" cy="0"/>
            </a:xfrm>
            <a:prstGeom prst="line">
              <a:avLst/>
            </a:prstGeom>
            <a:ln w="57150" cap="flat" cmpd="sng">
              <a:solidFill>
                <a:srgbClr val="FF0066"/>
              </a:solidFill>
              <a:prstDash val="solid"/>
              <a:headEnd type="none" w="med" len="med"/>
              <a:tailEnd type="none" w="med" len="med"/>
            </a:ln>
          </p:spPr>
        </p:sp>
        <p:sp>
          <p:nvSpPr>
            <p:cNvPr id="146526" name="Line 93"/>
            <p:cNvSpPr/>
            <p:nvPr/>
          </p:nvSpPr>
          <p:spPr>
            <a:xfrm>
              <a:off x="4770" y="1062"/>
              <a:ext cx="0" cy="1806"/>
            </a:xfrm>
            <a:prstGeom prst="line">
              <a:avLst/>
            </a:prstGeom>
            <a:ln w="76200" cap="flat" cmpd="sng">
              <a:solidFill>
                <a:srgbClr val="FF0066"/>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84674"/>
                                        </p:tgtEl>
                                        <p:attrNameLst>
                                          <p:attrName>style.visibility</p:attrName>
                                        </p:attrNameLst>
                                      </p:cBhvr>
                                      <p:to>
                                        <p:strVal val="visible"/>
                                      </p:to>
                                    </p:set>
                                    <p:animEffect transition="in" filter="wipe(left)">
                                      <p:cBhvr>
                                        <p:cTn id="7" dur="75"/>
                                        <p:tgtEl>
                                          <p:spTgt spid="2846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84686"/>
                                        </p:tgtEl>
                                        <p:attrNameLst>
                                          <p:attrName>style.visibility</p:attrName>
                                        </p:attrNameLst>
                                      </p:cBhvr>
                                      <p:to>
                                        <p:strVal val="visible"/>
                                      </p:to>
                                    </p:set>
                                    <p:animEffect transition="in" filter="wipe(left)">
                                      <p:cBhvr>
                                        <p:cTn id="12" dur="75"/>
                                        <p:tgtEl>
                                          <p:spTgt spid="2846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84680"/>
                                        </p:tgtEl>
                                        <p:attrNameLst>
                                          <p:attrName>style.visibility</p:attrName>
                                        </p:attrNameLst>
                                      </p:cBhvr>
                                      <p:to>
                                        <p:strVal val="visible"/>
                                      </p:to>
                                    </p:set>
                                    <p:animEffect transition="in" filter="wipe(left)">
                                      <p:cBhvr>
                                        <p:cTn id="17" dur="75"/>
                                        <p:tgtEl>
                                          <p:spTgt spid="284680"/>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284687"/>
                                        </p:tgtEl>
                                        <p:attrNameLst>
                                          <p:attrName>style.visibility</p:attrName>
                                        </p:attrNameLst>
                                      </p:cBhvr>
                                      <p:to>
                                        <p:strVal val="visible"/>
                                      </p:to>
                                    </p:set>
                                    <p:anim calcmode="lin" valueType="num">
                                      <p:cBhvr>
                                        <p:cTn id="22" dur="500" fill="hold"/>
                                        <p:tgtEl>
                                          <p:spTgt spid="284687"/>
                                        </p:tgtEl>
                                        <p:attrNameLst>
                                          <p:attrName>ppt_w</p:attrName>
                                        </p:attrNameLst>
                                      </p:cBhvr>
                                      <p:tavLst>
                                        <p:tav tm="0">
                                          <p:val>
                                            <p:fltVal val="0"/>
                                          </p:val>
                                        </p:tav>
                                        <p:tav tm="100000">
                                          <p:val>
                                            <p:strVal val="#ppt_w"/>
                                          </p:val>
                                        </p:tav>
                                      </p:tavLst>
                                    </p:anim>
                                    <p:anim calcmode="lin" valueType="num">
                                      <p:cBhvr>
                                        <p:cTn id="23" dur="500" fill="hold"/>
                                        <p:tgtEl>
                                          <p:spTgt spid="284687"/>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9" presetClass="entr" presetSubtype="0" fill="hold" grpId="0" nodeType="afterEffect">
                                  <p:stCondLst>
                                    <p:cond delay="1000"/>
                                  </p:stCondLst>
                                  <p:childTnLst>
                                    <p:set>
                                      <p:cBhvr>
                                        <p:cTn id="26" dur="1" fill="hold">
                                          <p:stCondLst>
                                            <p:cond delay="0"/>
                                          </p:stCondLst>
                                        </p:cTn>
                                        <p:tgtEl>
                                          <p:spTgt spid="284675"/>
                                        </p:tgtEl>
                                        <p:attrNameLst>
                                          <p:attrName>style.visibility</p:attrName>
                                        </p:attrNameLst>
                                      </p:cBhvr>
                                      <p:to>
                                        <p:strVal val="visible"/>
                                      </p:to>
                                    </p:set>
                                    <p:animEffect transition="in" filter="dissolve">
                                      <p:cBhvr>
                                        <p:cTn id="27" dur="500"/>
                                        <p:tgtEl>
                                          <p:spTgt spid="284675"/>
                                        </p:tgtEl>
                                      </p:cBhvr>
                                    </p:animEffect>
                                  </p:childTnLst>
                                </p:cTn>
                              </p:par>
                            </p:childTnLst>
                          </p:cTn>
                        </p:par>
                        <p:par>
                          <p:cTn id="28" fill="hold">
                            <p:stCondLst>
                              <p:cond delay="2000"/>
                            </p:stCondLst>
                            <p:childTnLst>
                              <p:par>
                                <p:cTn id="29" presetID="9" presetClass="entr" presetSubtype="0" fill="hold" grpId="0" nodeType="afterEffect">
                                  <p:stCondLst>
                                    <p:cond delay="1000"/>
                                  </p:stCondLst>
                                  <p:childTnLst>
                                    <p:set>
                                      <p:cBhvr>
                                        <p:cTn id="30" dur="1" fill="hold">
                                          <p:stCondLst>
                                            <p:cond delay="0"/>
                                          </p:stCondLst>
                                        </p:cTn>
                                        <p:tgtEl>
                                          <p:spTgt spid="284676"/>
                                        </p:tgtEl>
                                        <p:attrNameLst>
                                          <p:attrName>style.visibility</p:attrName>
                                        </p:attrNameLst>
                                      </p:cBhvr>
                                      <p:to>
                                        <p:strVal val="visible"/>
                                      </p:to>
                                    </p:set>
                                    <p:animEffect transition="in" filter="dissolve">
                                      <p:cBhvr>
                                        <p:cTn id="31" dur="500"/>
                                        <p:tgtEl>
                                          <p:spTgt spid="284676"/>
                                        </p:tgtEl>
                                      </p:cBhvr>
                                    </p:animEffect>
                                  </p:childTnLst>
                                </p:cTn>
                              </p:par>
                            </p:childTnLst>
                          </p:cTn>
                        </p:par>
                        <p:par>
                          <p:cTn id="32" fill="hold">
                            <p:stCondLst>
                              <p:cond delay="3500"/>
                            </p:stCondLst>
                            <p:childTnLst>
                              <p:par>
                                <p:cTn id="33" presetID="9" presetClass="entr" presetSubtype="0" fill="hold" grpId="0" nodeType="afterEffect">
                                  <p:stCondLst>
                                    <p:cond delay="1000"/>
                                  </p:stCondLst>
                                  <p:childTnLst>
                                    <p:set>
                                      <p:cBhvr>
                                        <p:cTn id="34" dur="1" fill="hold">
                                          <p:stCondLst>
                                            <p:cond delay="0"/>
                                          </p:stCondLst>
                                        </p:cTn>
                                        <p:tgtEl>
                                          <p:spTgt spid="284677"/>
                                        </p:tgtEl>
                                        <p:attrNameLst>
                                          <p:attrName>style.visibility</p:attrName>
                                        </p:attrNameLst>
                                      </p:cBhvr>
                                      <p:to>
                                        <p:strVal val="visible"/>
                                      </p:to>
                                    </p:set>
                                    <p:animEffect transition="in" filter="dissolve">
                                      <p:cBhvr>
                                        <p:cTn id="35" dur="500"/>
                                        <p:tgtEl>
                                          <p:spTgt spid="284677"/>
                                        </p:tgtEl>
                                      </p:cBhvr>
                                    </p:animEffect>
                                  </p:childTnLst>
                                </p:cTn>
                              </p:par>
                            </p:childTnLst>
                          </p:cTn>
                        </p:par>
                        <p:par>
                          <p:cTn id="36" fill="hold">
                            <p:stCondLst>
                              <p:cond delay="5000"/>
                            </p:stCondLst>
                            <p:childTnLst>
                              <p:par>
                                <p:cTn id="37" presetID="22" presetClass="entr" presetSubtype="8" fill="hold" grpId="0" nodeType="afterEffect">
                                  <p:stCondLst>
                                    <p:cond delay="1000"/>
                                  </p:stCondLst>
                                  <p:iterate type="lt">
                                    <p:tmPct val="100000"/>
                                  </p:iterate>
                                  <p:childTnLst>
                                    <p:set>
                                      <p:cBhvr>
                                        <p:cTn id="38" dur="1" fill="hold">
                                          <p:stCondLst>
                                            <p:cond delay="0"/>
                                          </p:stCondLst>
                                        </p:cTn>
                                        <p:tgtEl>
                                          <p:spTgt spid="284678"/>
                                        </p:tgtEl>
                                        <p:attrNameLst>
                                          <p:attrName>style.visibility</p:attrName>
                                        </p:attrNameLst>
                                      </p:cBhvr>
                                      <p:to>
                                        <p:strVal val="visible"/>
                                      </p:to>
                                    </p:set>
                                    <p:animEffect transition="in" filter="wipe(left)">
                                      <p:cBhvr>
                                        <p:cTn id="39" dur="75"/>
                                        <p:tgtEl>
                                          <p:spTgt spid="284678"/>
                                        </p:tgtEl>
                                      </p:cBhvr>
                                    </p:animEffect>
                                  </p:childTnLst>
                                </p:cTn>
                              </p:par>
                            </p:childTnLst>
                          </p:cTn>
                        </p:par>
                        <p:par>
                          <p:cTn id="40" fill="hold">
                            <p:stCondLst>
                              <p:cond delay="6449"/>
                            </p:stCondLst>
                            <p:childTnLst>
                              <p:par>
                                <p:cTn id="41" presetID="22" presetClass="entr" presetSubtype="8" fill="hold" grpId="0" nodeType="afterEffect">
                                  <p:stCondLst>
                                    <p:cond delay="1000"/>
                                  </p:stCondLst>
                                  <p:iterate type="lt">
                                    <p:tmPct val="100000"/>
                                  </p:iterate>
                                  <p:childTnLst>
                                    <p:set>
                                      <p:cBhvr>
                                        <p:cTn id="42" dur="1" fill="hold">
                                          <p:stCondLst>
                                            <p:cond delay="0"/>
                                          </p:stCondLst>
                                        </p:cTn>
                                        <p:tgtEl>
                                          <p:spTgt spid="284679"/>
                                        </p:tgtEl>
                                        <p:attrNameLst>
                                          <p:attrName>style.visibility</p:attrName>
                                        </p:attrNameLst>
                                      </p:cBhvr>
                                      <p:to>
                                        <p:strVal val="visible"/>
                                      </p:to>
                                    </p:set>
                                    <p:animEffect transition="in" filter="wipe(left)">
                                      <p:cBhvr>
                                        <p:cTn id="43" dur="75"/>
                                        <p:tgtEl>
                                          <p:spTgt spid="28467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iterate type="lt">
                                    <p:tmPct val="100000"/>
                                  </p:iterate>
                                  <p:childTnLst>
                                    <p:set>
                                      <p:cBhvr>
                                        <p:cTn id="47" dur="1" fill="hold">
                                          <p:stCondLst>
                                            <p:cond delay="0"/>
                                          </p:stCondLst>
                                        </p:cTn>
                                        <p:tgtEl>
                                          <p:spTgt spid="284685"/>
                                        </p:tgtEl>
                                        <p:attrNameLst>
                                          <p:attrName>style.visibility</p:attrName>
                                        </p:attrNameLst>
                                      </p:cBhvr>
                                      <p:to>
                                        <p:strVal val="visible"/>
                                      </p:to>
                                    </p:set>
                                    <p:animEffect transition="in" filter="wipe(left)">
                                      <p:cBhvr>
                                        <p:cTn id="48" dur="75"/>
                                        <p:tgtEl>
                                          <p:spTgt spid="284685"/>
                                        </p:tgtEl>
                                      </p:cBhvr>
                                    </p:animEffect>
                                  </p:childTnLst>
                                </p:cTn>
                              </p:par>
                            </p:childTnLst>
                          </p:cTn>
                        </p:par>
                        <p:par>
                          <p:cTn id="49" fill="hold">
                            <p:stCondLst>
                              <p:cond delay="150"/>
                            </p:stCondLst>
                            <p:childTnLst>
                              <p:par>
                                <p:cTn id="50" presetID="22" presetClass="entr" presetSubtype="8" fill="hold" nodeType="afterEffect">
                                  <p:stCondLst>
                                    <p:cond delay="1000"/>
                                  </p:stCondLst>
                                  <p:childTnLst>
                                    <p:set>
                                      <p:cBhvr>
                                        <p:cTn id="51" dur="1" fill="hold">
                                          <p:stCondLst>
                                            <p:cond delay="0"/>
                                          </p:stCondLst>
                                        </p:cTn>
                                        <p:tgtEl>
                                          <p:spTgt spid="284684"/>
                                        </p:tgtEl>
                                        <p:attrNameLst>
                                          <p:attrName>style.visibility</p:attrName>
                                        </p:attrNameLst>
                                      </p:cBhvr>
                                      <p:to>
                                        <p:strVal val="visible"/>
                                      </p:to>
                                    </p:set>
                                    <p:animEffect transition="in" filter="wipe(left)">
                                      <p:cBhvr>
                                        <p:cTn id="52" dur="500"/>
                                        <p:tgtEl>
                                          <p:spTgt spid="284684"/>
                                        </p:tgtEl>
                                      </p:cBhvr>
                                    </p:animEffect>
                                  </p:childTnLst>
                                </p:cTn>
                              </p:par>
                            </p:childTnLst>
                          </p:cTn>
                        </p:par>
                        <p:par>
                          <p:cTn id="53" fill="hold">
                            <p:stCondLst>
                              <p:cond delay="1650"/>
                            </p:stCondLst>
                            <p:childTnLst>
                              <p:par>
                                <p:cTn id="54" presetID="22" presetClass="entr" presetSubtype="8" fill="hold" grpId="0" nodeType="afterEffect">
                                  <p:stCondLst>
                                    <p:cond delay="1000"/>
                                  </p:stCondLst>
                                  <p:iterate type="lt">
                                    <p:tmPct val="100000"/>
                                  </p:iterate>
                                  <p:childTnLst>
                                    <p:set>
                                      <p:cBhvr>
                                        <p:cTn id="55" dur="1" fill="hold">
                                          <p:stCondLst>
                                            <p:cond delay="0"/>
                                          </p:stCondLst>
                                        </p:cTn>
                                        <p:tgtEl>
                                          <p:spTgt spid="284681"/>
                                        </p:tgtEl>
                                        <p:attrNameLst>
                                          <p:attrName>style.visibility</p:attrName>
                                        </p:attrNameLst>
                                      </p:cBhvr>
                                      <p:to>
                                        <p:strVal val="visible"/>
                                      </p:to>
                                    </p:set>
                                    <p:animEffect transition="in" filter="wipe(left)">
                                      <p:cBhvr>
                                        <p:cTn id="56" dur="75"/>
                                        <p:tgtEl>
                                          <p:spTgt spid="284681"/>
                                        </p:tgtEl>
                                      </p:cBhvr>
                                    </p:animEffect>
                                  </p:childTnLst>
                                </p:cTn>
                              </p:par>
                            </p:childTnLst>
                          </p:cTn>
                        </p:par>
                        <p:par>
                          <p:cTn id="57" fill="hold">
                            <p:stCondLst>
                              <p:cond delay="3325"/>
                            </p:stCondLst>
                            <p:childTnLst>
                              <p:par>
                                <p:cTn id="58" presetID="22" presetClass="entr" presetSubtype="8" fill="hold" grpId="0" nodeType="afterEffect">
                                  <p:stCondLst>
                                    <p:cond delay="1000"/>
                                  </p:stCondLst>
                                  <p:iterate type="lt">
                                    <p:tmPct val="100000"/>
                                  </p:iterate>
                                  <p:childTnLst>
                                    <p:set>
                                      <p:cBhvr>
                                        <p:cTn id="59" dur="1" fill="hold">
                                          <p:stCondLst>
                                            <p:cond delay="0"/>
                                          </p:stCondLst>
                                        </p:cTn>
                                        <p:tgtEl>
                                          <p:spTgt spid="284682"/>
                                        </p:tgtEl>
                                        <p:attrNameLst>
                                          <p:attrName>style.visibility</p:attrName>
                                        </p:attrNameLst>
                                      </p:cBhvr>
                                      <p:to>
                                        <p:strVal val="visible"/>
                                      </p:to>
                                    </p:set>
                                    <p:animEffect transition="in" filter="wipe(left)">
                                      <p:cBhvr>
                                        <p:cTn id="60" dur="75"/>
                                        <p:tgtEl>
                                          <p:spTgt spid="284682"/>
                                        </p:tgtEl>
                                      </p:cBhvr>
                                    </p:animEffect>
                                  </p:childTnLst>
                                </p:cTn>
                              </p:par>
                            </p:childTnLst>
                          </p:cTn>
                        </p:par>
                        <p:par>
                          <p:cTn id="61" fill="hold">
                            <p:stCondLst>
                              <p:cond delay="5450"/>
                            </p:stCondLst>
                            <p:childTnLst>
                              <p:par>
                                <p:cTn id="62" presetID="22" presetClass="entr" presetSubtype="8" fill="hold" grpId="0" nodeType="afterEffect">
                                  <p:stCondLst>
                                    <p:cond delay="1000"/>
                                  </p:stCondLst>
                                  <p:iterate type="lt">
                                    <p:tmPct val="100000"/>
                                  </p:iterate>
                                  <p:childTnLst>
                                    <p:set>
                                      <p:cBhvr>
                                        <p:cTn id="63" dur="1" fill="hold">
                                          <p:stCondLst>
                                            <p:cond delay="0"/>
                                          </p:stCondLst>
                                        </p:cTn>
                                        <p:tgtEl>
                                          <p:spTgt spid="284683"/>
                                        </p:tgtEl>
                                        <p:attrNameLst>
                                          <p:attrName>style.visibility</p:attrName>
                                        </p:attrNameLst>
                                      </p:cBhvr>
                                      <p:to>
                                        <p:strVal val="visible"/>
                                      </p:to>
                                    </p:set>
                                    <p:animEffect transition="in" filter="wipe(left)">
                                      <p:cBhvr>
                                        <p:cTn id="64" dur="75"/>
                                        <p:tgtEl>
                                          <p:spTgt spid="284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p:bldP spid="284675" grpId="0" animBg="1"/>
      <p:bldP spid="284676" grpId="0" animBg="1"/>
      <p:bldP spid="284677" grpId="0" animBg="1"/>
      <p:bldP spid="284678" grpId="0"/>
      <p:bldP spid="284679" grpId="0"/>
      <p:bldP spid="284680" grpId="0"/>
      <p:bldP spid="284681" grpId="0"/>
      <p:bldP spid="284682" grpId="0"/>
      <p:bldP spid="284683" grpId="0"/>
      <p:bldP spid="284685" grpId="0"/>
      <p:bldP spid="28468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132</a:t>
            </a:fld>
            <a:r>
              <a:rPr lang="zh-CN" altLang="en-US" sz="1400" dirty="0"/>
              <a:t>）</a:t>
            </a:r>
          </a:p>
        </p:txBody>
      </p:sp>
      <p:sp>
        <p:nvSpPr>
          <p:cNvPr id="147459" name="Text Box 2"/>
          <p:cNvSpPr txBox="1"/>
          <p:nvPr/>
        </p:nvSpPr>
        <p:spPr>
          <a:xfrm>
            <a:off x="473075" y="360363"/>
            <a:ext cx="72977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CC"/>
                </a:solidFill>
              </a:rPr>
              <a:t>(2) </a:t>
            </a:r>
            <a:r>
              <a:rPr lang="zh-CN" altLang="en-US" sz="2800" b="1" dirty="0">
                <a:solidFill>
                  <a:srgbClr val="0033CC"/>
                </a:solidFill>
              </a:rPr>
              <a:t>字线的扩展（地址码的扩展 </a:t>
            </a:r>
            <a:r>
              <a:rPr lang="en-US" altLang="zh-CN" sz="2800" b="1" dirty="0">
                <a:solidFill>
                  <a:srgbClr val="0033CC"/>
                </a:solidFill>
              </a:rPr>
              <a:t>— </a:t>
            </a:r>
            <a:r>
              <a:rPr lang="zh-CN" altLang="en-US" sz="2800" b="1" dirty="0">
                <a:solidFill>
                  <a:srgbClr val="FF0066"/>
                </a:solidFill>
              </a:rPr>
              <a:t>字扩展</a:t>
            </a:r>
            <a:r>
              <a:rPr lang="zh-CN" altLang="en-US" sz="2800" b="1" dirty="0">
                <a:solidFill>
                  <a:srgbClr val="0033CC"/>
                </a:solidFill>
              </a:rPr>
              <a:t>）</a:t>
            </a:r>
          </a:p>
        </p:txBody>
      </p:sp>
      <p:grpSp>
        <p:nvGrpSpPr>
          <p:cNvPr id="285811" name="Group 115"/>
          <p:cNvGrpSpPr/>
          <p:nvPr/>
        </p:nvGrpSpPr>
        <p:grpSpPr>
          <a:xfrm>
            <a:off x="328613" y="957263"/>
            <a:ext cx="8601075" cy="1460500"/>
            <a:chOff x="207" y="603"/>
            <a:chExt cx="5418" cy="920"/>
          </a:xfrm>
        </p:grpSpPr>
        <p:sp>
          <p:nvSpPr>
            <p:cNvPr id="148012" name="Text Box 113"/>
            <p:cNvSpPr txBox="1"/>
            <p:nvPr/>
          </p:nvSpPr>
          <p:spPr>
            <a:xfrm>
              <a:off x="207" y="603"/>
              <a:ext cx="5418" cy="92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    </a:t>
              </a:r>
              <a:r>
                <a:rPr lang="zh-CN" altLang="en-US" sz="2400" b="1" dirty="0"/>
                <a:t>把各个芯片的输出数据线和输入地址线都对应地并联起来，而用高位地址的译码输出作为各芯片的片选信号</a:t>
              </a:r>
              <a:r>
                <a:rPr lang="en-US" altLang="zh-CN" sz="2400" b="1" dirty="0"/>
                <a:t>CS</a:t>
              </a:r>
              <a:r>
                <a:rPr lang="zh-CN" altLang="en-US" sz="2400" b="1" dirty="0"/>
                <a:t>，即可组成总容量等于各芯片容量之和的存储体。下图是用</a:t>
              </a:r>
              <a:r>
                <a:rPr lang="en-US" altLang="zh-CN" sz="2400" b="1" dirty="0"/>
                <a:t>4</a:t>
              </a:r>
              <a:r>
                <a:rPr lang="zh-CN" altLang="en-US" sz="2400" b="1" dirty="0"/>
                <a:t>片</a:t>
              </a:r>
              <a:r>
                <a:rPr lang="en-US" altLang="zh-CN" sz="2400" b="1" dirty="0"/>
                <a:t>27256</a:t>
              </a:r>
              <a:r>
                <a:rPr lang="zh-CN" altLang="en-US" sz="2400" b="1" dirty="0"/>
                <a:t>扩展成为</a:t>
              </a:r>
              <a:r>
                <a:rPr lang="en-US" altLang="zh-CN" sz="2400" b="1" dirty="0"/>
                <a:t>4×32K×8</a:t>
              </a:r>
              <a:r>
                <a:rPr lang="zh-CN" altLang="en-US" sz="2400" b="1" dirty="0"/>
                <a:t>位存储体的电路图。</a:t>
              </a:r>
            </a:p>
          </p:txBody>
        </p:sp>
        <p:sp>
          <p:nvSpPr>
            <p:cNvPr id="148013" name="Line 114"/>
            <p:cNvSpPr/>
            <p:nvPr/>
          </p:nvSpPr>
          <p:spPr>
            <a:xfrm>
              <a:off x="4068" y="846"/>
              <a:ext cx="198" cy="0"/>
            </a:xfrm>
            <a:prstGeom prst="line">
              <a:avLst/>
            </a:prstGeom>
            <a:ln w="25400" cap="flat" cmpd="sng">
              <a:solidFill>
                <a:schemeClr val="tx1"/>
              </a:solidFill>
              <a:prstDash val="solid"/>
              <a:headEnd type="none" w="med" len="med"/>
              <a:tailEnd type="none" w="med" len="med"/>
            </a:ln>
          </p:spPr>
        </p:sp>
      </p:grpSp>
      <p:grpSp>
        <p:nvGrpSpPr>
          <p:cNvPr id="286365" name="Group 669"/>
          <p:cNvGrpSpPr/>
          <p:nvPr/>
        </p:nvGrpSpPr>
        <p:grpSpPr>
          <a:xfrm>
            <a:off x="595313" y="2533650"/>
            <a:ext cx="8096250" cy="4095750"/>
            <a:chOff x="375" y="1596"/>
            <a:chExt cx="5100" cy="2580"/>
          </a:xfrm>
        </p:grpSpPr>
        <p:sp>
          <p:nvSpPr>
            <p:cNvPr id="147462" name="AutoShape 116"/>
            <p:cNvSpPr>
              <a:spLocks noChangeAspect="1" noTextEdit="1"/>
            </p:cNvSpPr>
            <p:nvPr/>
          </p:nvSpPr>
          <p:spPr>
            <a:xfrm>
              <a:off x="375" y="1596"/>
              <a:ext cx="5100" cy="2580"/>
            </a:xfrm>
            <a:prstGeom prst="rect">
              <a:avLst/>
            </a:prstGeom>
            <a:noFill/>
            <a:ln w="9525">
              <a:noFill/>
            </a:ln>
          </p:spPr>
          <p:txBody>
            <a:bodyPr/>
            <a:lstStyle/>
            <a:p>
              <a:endParaRPr lang="zh-CN" altLang="en-US"/>
            </a:p>
          </p:txBody>
        </p:sp>
        <p:grpSp>
          <p:nvGrpSpPr>
            <p:cNvPr id="147463" name="Group 318"/>
            <p:cNvGrpSpPr/>
            <p:nvPr/>
          </p:nvGrpSpPr>
          <p:grpSpPr>
            <a:xfrm>
              <a:off x="795" y="1836"/>
              <a:ext cx="2940" cy="1337"/>
              <a:chOff x="633" y="1962"/>
              <a:chExt cx="2940" cy="1337"/>
            </a:xfrm>
          </p:grpSpPr>
          <p:sp>
            <p:nvSpPr>
              <p:cNvPr id="147812" name="Rectangle 118"/>
              <p:cNvSpPr/>
              <p:nvPr/>
            </p:nvSpPr>
            <p:spPr>
              <a:xfrm>
                <a:off x="813" y="2022"/>
                <a:ext cx="480" cy="1200"/>
              </a:xfrm>
              <a:prstGeom prst="rect">
                <a:avLst/>
              </a:prstGeom>
              <a:solidFill>
                <a:srgbClr val="FFFFB0"/>
              </a:solidFill>
              <a:ln w="0" cap="flat" cmpd="sng">
                <a:solidFill>
                  <a:srgbClr val="8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813" name="Line 119"/>
              <p:cNvSpPr/>
              <p:nvPr/>
            </p:nvSpPr>
            <p:spPr>
              <a:xfrm flipH="1">
                <a:off x="633" y="2142"/>
                <a:ext cx="180" cy="0"/>
              </a:xfrm>
              <a:prstGeom prst="line">
                <a:avLst/>
              </a:prstGeom>
              <a:ln w="9525" cap="flat" cmpd="sng">
                <a:solidFill>
                  <a:srgbClr val="000000"/>
                </a:solidFill>
                <a:prstDash val="solid"/>
                <a:headEnd type="none" w="med" len="med"/>
                <a:tailEnd type="none" w="med" len="med"/>
              </a:ln>
            </p:spPr>
          </p:sp>
          <p:sp>
            <p:nvSpPr>
              <p:cNvPr id="147814" name="Rectangle 120"/>
              <p:cNvSpPr/>
              <p:nvPr/>
            </p:nvSpPr>
            <p:spPr>
              <a:xfrm>
                <a:off x="849" y="21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A0</a:t>
                </a:r>
                <a:endParaRPr lang="en-US" altLang="zh-CN" sz="2800" b="1" dirty="0"/>
              </a:p>
            </p:txBody>
          </p:sp>
          <p:sp>
            <p:nvSpPr>
              <p:cNvPr id="147815" name="Rectangle 121"/>
              <p:cNvSpPr/>
              <p:nvPr/>
            </p:nvSpPr>
            <p:spPr>
              <a:xfrm>
                <a:off x="658" y="20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10</a:t>
                </a:r>
                <a:endParaRPr lang="en-US" altLang="zh-CN" sz="2800" b="1" dirty="0"/>
              </a:p>
            </p:txBody>
          </p:sp>
          <p:sp>
            <p:nvSpPr>
              <p:cNvPr id="147816" name="Line 122"/>
              <p:cNvSpPr/>
              <p:nvPr/>
            </p:nvSpPr>
            <p:spPr>
              <a:xfrm flipH="1">
                <a:off x="633" y="2202"/>
                <a:ext cx="180" cy="0"/>
              </a:xfrm>
              <a:prstGeom prst="line">
                <a:avLst/>
              </a:prstGeom>
              <a:ln w="9525" cap="flat" cmpd="sng">
                <a:solidFill>
                  <a:srgbClr val="000000"/>
                </a:solidFill>
                <a:prstDash val="solid"/>
                <a:headEnd type="none" w="med" len="med"/>
                <a:tailEnd type="none" w="med" len="med"/>
              </a:ln>
            </p:spPr>
          </p:sp>
          <p:sp>
            <p:nvSpPr>
              <p:cNvPr id="147817" name="Rectangle 123"/>
              <p:cNvSpPr/>
              <p:nvPr/>
            </p:nvSpPr>
            <p:spPr>
              <a:xfrm>
                <a:off x="849" y="21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a:t>
                </a:r>
                <a:endParaRPr lang="en-US" altLang="zh-CN" sz="2800" b="1" dirty="0"/>
              </a:p>
            </p:txBody>
          </p:sp>
          <p:sp>
            <p:nvSpPr>
              <p:cNvPr id="147818" name="Rectangle 124"/>
              <p:cNvSpPr/>
              <p:nvPr/>
            </p:nvSpPr>
            <p:spPr>
              <a:xfrm>
                <a:off x="686" y="214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9</a:t>
                </a:r>
                <a:endParaRPr lang="en-US" altLang="zh-CN" sz="2800" b="1" dirty="0"/>
              </a:p>
            </p:txBody>
          </p:sp>
          <p:sp>
            <p:nvSpPr>
              <p:cNvPr id="147819" name="Line 125"/>
              <p:cNvSpPr/>
              <p:nvPr/>
            </p:nvSpPr>
            <p:spPr>
              <a:xfrm flipH="1">
                <a:off x="633" y="2262"/>
                <a:ext cx="180" cy="0"/>
              </a:xfrm>
              <a:prstGeom prst="line">
                <a:avLst/>
              </a:prstGeom>
              <a:ln w="9525" cap="flat" cmpd="sng">
                <a:solidFill>
                  <a:srgbClr val="000000"/>
                </a:solidFill>
                <a:prstDash val="solid"/>
                <a:headEnd type="none" w="med" len="med"/>
                <a:tailEnd type="none" w="med" len="med"/>
              </a:ln>
            </p:spPr>
          </p:sp>
          <p:sp>
            <p:nvSpPr>
              <p:cNvPr id="147820" name="Rectangle 126"/>
              <p:cNvSpPr/>
              <p:nvPr/>
            </p:nvSpPr>
            <p:spPr>
              <a:xfrm>
                <a:off x="849" y="22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A2</a:t>
                </a:r>
                <a:endParaRPr lang="en-US" altLang="zh-CN" sz="2800" b="1" dirty="0"/>
              </a:p>
            </p:txBody>
          </p:sp>
          <p:sp>
            <p:nvSpPr>
              <p:cNvPr id="147821" name="Rectangle 127"/>
              <p:cNvSpPr/>
              <p:nvPr/>
            </p:nvSpPr>
            <p:spPr>
              <a:xfrm>
                <a:off x="686" y="22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8</a:t>
                </a:r>
                <a:endParaRPr lang="en-US" altLang="zh-CN" sz="2800" b="1" dirty="0"/>
              </a:p>
            </p:txBody>
          </p:sp>
          <p:sp>
            <p:nvSpPr>
              <p:cNvPr id="147822" name="Line 128"/>
              <p:cNvSpPr/>
              <p:nvPr/>
            </p:nvSpPr>
            <p:spPr>
              <a:xfrm flipH="1">
                <a:off x="633" y="2322"/>
                <a:ext cx="180" cy="0"/>
              </a:xfrm>
              <a:prstGeom prst="line">
                <a:avLst/>
              </a:prstGeom>
              <a:ln w="9525" cap="flat" cmpd="sng">
                <a:solidFill>
                  <a:srgbClr val="000000"/>
                </a:solidFill>
                <a:prstDash val="solid"/>
                <a:headEnd type="none" w="med" len="med"/>
                <a:tailEnd type="none" w="med" len="med"/>
              </a:ln>
            </p:spPr>
          </p:sp>
          <p:sp>
            <p:nvSpPr>
              <p:cNvPr id="147823" name="Rectangle 129"/>
              <p:cNvSpPr/>
              <p:nvPr/>
            </p:nvSpPr>
            <p:spPr>
              <a:xfrm>
                <a:off x="849" y="22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A3</a:t>
                </a:r>
                <a:endParaRPr lang="en-US" altLang="zh-CN" sz="2800" b="1" dirty="0"/>
              </a:p>
            </p:txBody>
          </p:sp>
          <p:sp>
            <p:nvSpPr>
              <p:cNvPr id="147824" name="Rectangle 130"/>
              <p:cNvSpPr/>
              <p:nvPr/>
            </p:nvSpPr>
            <p:spPr>
              <a:xfrm>
                <a:off x="686" y="226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7</a:t>
                </a:r>
                <a:endParaRPr lang="en-US" altLang="zh-CN" sz="2800" b="1" dirty="0"/>
              </a:p>
            </p:txBody>
          </p:sp>
          <p:sp>
            <p:nvSpPr>
              <p:cNvPr id="147825" name="Line 131"/>
              <p:cNvSpPr/>
              <p:nvPr/>
            </p:nvSpPr>
            <p:spPr>
              <a:xfrm flipH="1">
                <a:off x="633" y="2382"/>
                <a:ext cx="180" cy="0"/>
              </a:xfrm>
              <a:prstGeom prst="line">
                <a:avLst/>
              </a:prstGeom>
              <a:ln w="9525" cap="flat" cmpd="sng">
                <a:solidFill>
                  <a:srgbClr val="000000"/>
                </a:solidFill>
                <a:prstDash val="solid"/>
                <a:headEnd type="none" w="med" len="med"/>
                <a:tailEnd type="none" w="med" len="med"/>
              </a:ln>
            </p:spPr>
          </p:sp>
          <p:sp>
            <p:nvSpPr>
              <p:cNvPr id="147826" name="Rectangle 132"/>
              <p:cNvSpPr/>
              <p:nvPr/>
            </p:nvSpPr>
            <p:spPr>
              <a:xfrm>
                <a:off x="849" y="23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A4</a:t>
                </a:r>
                <a:endParaRPr lang="en-US" altLang="zh-CN" sz="2800" b="1" dirty="0"/>
              </a:p>
            </p:txBody>
          </p:sp>
          <p:sp>
            <p:nvSpPr>
              <p:cNvPr id="147827" name="Rectangle 133"/>
              <p:cNvSpPr/>
              <p:nvPr/>
            </p:nvSpPr>
            <p:spPr>
              <a:xfrm>
                <a:off x="686" y="232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6</a:t>
                </a:r>
                <a:endParaRPr lang="en-US" altLang="zh-CN" sz="2800" b="1" dirty="0"/>
              </a:p>
            </p:txBody>
          </p:sp>
          <p:sp>
            <p:nvSpPr>
              <p:cNvPr id="147828" name="Line 134"/>
              <p:cNvSpPr/>
              <p:nvPr/>
            </p:nvSpPr>
            <p:spPr>
              <a:xfrm flipH="1">
                <a:off x="633" y="2442"/>
                <a:ext cx="180" cy="0"/>
              </a:xfrm>
              <a:prstGeom prst="line">
                <a:avLst/>
              </a:prstGeom>
              <a:ln w="9525" cap="flat" cmpd="sng">
                <a:solidFill>
                  <a:srgbClr val="000000"/>
                </a:solidFill>
                <a:prstDash val="solid"/>
                <a:headEnd type="none" w="med" len="med"/>
                <a:tailEnd type="none" w="med" len="med"/>
              </a:ln>
            </p:spPr>
          </p:sp>
          <p:sp>
            <p:nvSpPr>
              <p:cNvPr id="147829" name="Rectangle 135"/>
              <p:cNvSpPr/>
              <p:nvPr/>
            </p:nvSpPr>
            <p:spPr>
              <a:xfrm>
                <a:off x="849" y="24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A5</a:t>
                </a:r>
                <a:endParaRPr lang="en-US" altLang="zh-CN" sz="2800" b="1" dirty="0"/>
              </a:p>
            </p:txBody>
          </p:sp>
          <p:sp>
            <p:nvSpPr>
              <p:cNvPr id="147830" name="Rectangle 136"/>
              <p:cNvSpPr/>
              <p:nvPr/>
            </p:nvSpPr>
            <p:spPr>
              <a:xfrm>
                <a:off x="686" y="238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5</a:t>
                </a:r>
                <a:endParaRPr lang="en-US" altLang="zh-CN" sz="2800" b="1" dirty="0"/>
              </a:p>
            </p:txBody>
          </p:sp>
          <p:sp>
            <p:nvSpPr>
              <p:cNvPr id="147831" name="Line 137"/>
              <p:cNvSpPr/>
              <p:nvPr/>
            </p:nvSpPr>
            <p:spPr>
              <a:xfrm flipH="1">
                <a:off x="633" y="2502"/>
                <a:ext cx="180" cy="0"/>
              </a:xfrm>
              <a:prstGeom prst="line">
                <a:avLst/>
              </a:prstGeom>
              <a:ln w="9525" cap="flat" cmpd="sng">
                <a:solidFill>
                  <a:srgbClr val="000000"/>
                </a:solidFill>
                <a:prstDash val="solid"/>
                <a:headEnd type="none" w="med" len="med"/>
                <a:tailEnd type="none" w="med" len="med"/>
              </a:ln>
            </p:spPr>
          </p:sp>
          <p:sp>
            <p:nvSpPr>
              <p:cNvPr id="147832" name="Rectangle 138"/>
              <p:cNvSpPr/>
              <p:nvPr/>
            </p:nvSpPr>
            <p:spPr>
              <a:xfrm>
                <a:off x="849" y="24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A6</a:t>
                </a:r>
                <a:endParaRPr lang="en-US" altLang="zh-CN" sz="2800" b="1" dirty="0"/>
              </a:p>
            </p:txBody>
          </p:sp>
          <p:sp>
            <p:nvSpPr>
              <p:cNvPr id="147833" name="Rectangle 139"/>
              <p:cNvSpPr/>
              <p:nvPr/>
            </p:nvSpPr>
            <p:spPr>
              <a:xfrm>
                <a:off x="686" y="244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4</a:t>
                </a:r>
                <a:endParaRPr lang="en-US" altLang="zh-CN" sz="2800" b="1" dirty="0"/>
              </a:p>
            </p:txBody>
          </p:sp>
          <p:sp>
            <p:nvSpPr>
              <p:cNvPr id="147834" name="Line 140"/>
              <p:cNvSpPr/>
              <p:nvPr/>
            </p:nvSpPr>
            <p:spPr>
              <a:xfrm flipH="1">
                <a:off x="633" y="2562"/>
                <a:ext cx="180" cy="0"/>
              </a:xfrm>
              <a:prstGeom prst="line">
                <a:avLst/>
              </a:prstGeom>
              <a:ln w="9525" cap="flat" cmpd="sng">
                <a:solidFill>
                  <a:srgbClr val="000000"/>
                </a:solidFill>
                <a:prstDash val="solid"/>
                <a:headEnd type="none" w="med" len="med"/>
                <a:tailEnd type="none" w="med" len="med"/>
              </a:ln>
            </p:spPr>
          </p:sp>
          <p:sp>
            <p:nvSpPr>
              <p:cNvPr id="147835" name="Rectangle 141"/>
              <p:cNvSpPr/>
              <p:nvPr/>
            </p:nvSpPr>
            <p:spPr>
              <a:xfrm>
                <a:off x="849" y="25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A7</a:t>
                </a:r>
                <a:endParaRPr lang="en-US" altLang="zh-CN" sz="2800" b="1" dirty="0"/>
              </a:p>
            </p:txBody>
          </p:sp>
          <p:sp>
            <p:nvSpPr>
              <p:cNvPr id="147836" name="Rectangle 142"/>
              <p:cNvSpPr/>
              <p:nvPr/>
            </p:nvSpPr>
            <p:spPr>
              <a:xfrm>
                <a:off x="686" y="25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3</a:t>
                </a:r>
                <a:endParaRPr lang="en-US" altLang="zh-CN" sz="2800" b="1" dirty="0"/>
              </a:p>
            </p:txBody>
          </p:sp>
          <p:sp>
            <p:nvSpPr>
              <p:cNvPr id="147837" name="Line 143"/>
              <p:cNvSpPr/>
              <p:nvPr/>
            </p:nvSpPr>
            <p:spPr>
              <a:xfrm flipH="1">
                <a:off x="633" y="2622"/>
                <a:ext cx="180" cy="0"/>
              </a:xfrm>
              <a:prstGeom prst="line">
                <a:avLst/>
              </a:prstGeom>
              <a:ln w="9525" cap="flat" cmpd="sng">
                <a:solidFill>
                  <a:srgbClr val="000000"/>
                </a:solidFill>
                <a:prstDash val="solid"/>
                <a:headEnd type="none" w="med" len="med"/>
                <a:tailEnd type="none" w="med" len="med"/>
              </a:ln>
            </p:spPr>
          </p:sp>
          <p:sp>
            <p:nvSpPr>
              <p:cNvPr id="147838" name="Rectangle 144"/>
              <p:cNvSpPr/>
              <p:nvPr/>
            </p:nvSpPr>
            <p:spPr>
              <a:xfrm>
                <a:off x="849" y="25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A8</a:t>
                </a:r>
                <a:endParaRPr lang="en-US" altLang="zh-CN" sz="2800" b="1" dirty="0"/>
              </a:p>
            </p:txBody>
          </p:sp>
          <p:sp>
            <p:nvSpPr>
              <p:cNvPr id="147839" name="Rectangle 145"/>
              <p:cNvSpPr/>
              <p:nvPr/>
            </p:nvSpPr>
            <p:spPr>
              <a:xfrm>
                <a:off x="658" y="25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25</a:t>
                </a:r>
                <a:endParaRPr lang="en-US" altLang="zh-CN" sz="2800" b="1" dirty="0"/>
              </a:p>
            </p:txBody>
          </p:sp>
          <p:sp>
            <p:nvSpPr>
              <p:cNvPr id="147840" name="Line 146"/>
              <p:cNvSpPr/>
              <p:nvPr/>
            </p:nvSpPr>
            <p:spPr>
              <a:xfrm flipH="1">
                <a:off x="633" y="2682"/>
                <a:ext cx="180" cy="0"/>
              </a:xfrm>
              <a:prstGeom prst="line">
                <a:avLst/>
              </a:prstGeom>
              <a:ln w="9525" cap="flat" cmpd="sng">
                <a:solidFill>
                  <a:srgbClr val="000000"/>
                </a:solidFill>
                <a:prstDash val="solid"/>
                <a:headEnd type="none" w="med" len="med"/>
                <a:tailEnd type="none" w="med" len="med"/>
              </a:ln>
            </p:spPr>
          </p:sp>
          <p:sp>
            <p:nvSpPr>
              <p:cNvPr id="147841" name="Rectangle 147"/>
              <p:cNvSpPr/>
              <p:nvPr/>
            </p:nvSpPr>
            <p:spPr>
              <a:xfrm>
                <a:off x="849" y="26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A9</a:t>
                </a:r>
                <a:endParaRPr lang="en-US" altLang="zh-CN" sz="2800" b="1" dirty="0"/>
              </a:p>
            </p:txBody>
          </p:sp>
          <p:sp>
            <p:nvSpPr>
              <p:cNvPr id="147842" name="Rectangle 148"/>
              <p:cNvSpPr/>
              <p:nvPr/>
            </p:nvSpPr>
            <p:spPr>
              <a:xfrm>
                <a:off x="658" y="26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24</a:t>
                </a:r>
                <a:endParaRPr lang="en-US" altLang="zh-CN" sz="2800" b="1" dirty="0"/>
              </a:p>
            </p:txBody>
          </p:sp>
          <p:sp>
            <p:nvSpPr>
              <p:cNvPr id="147843" name="Line 149"/>
              <p:cNvSpPr/>
              <p:nvPr/>
            </p:nvSpPr>
            <p:spPr>
              <a:xfrm flipH="1">
                <a:off x="633" y="2742"/>
                <a:ext cx="180" cy="0"/>
              </a:xfrm>
              <a:prstGeom prst="line">
                <a:avLst/>
              </a:prstGeom>
              <a:ln w="9525" cap="flat" cmpd="sng">
                <a:solidFill>
                  <a:srgbClr val="000000"/>
                </a:solidFill>
                <a:prstDash val="solid"/>
                <a:headEnd type="none" w="med" len="med"/>
                <a:tailEnd type="none" w="med" len="med"/>
              </a:ln>
            </p:spPr>
          </p:sp>
          <p:sp>
            <p:nvSpPr>
              <p:cNvPr id="147844" name="Rectangle 150"/>
              <p:cNvSpPr/>
              <p:nvPr/>
            </p:nvSpPr>
            <p:spPr>
              <a:xfrm>
                <a:off x="845" y="271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A10</a:t>
                </a:r>
                <a:endParaRPr lang="en-US" altLang="zh-CN" sz="2800" b="1" dirty="0"/>
              </a:p>
            </p:txBody>
          </p:sp>
          <p:sp>
            <p:nvSpPr>
              <p:cNvPr id="147845" name="Rectangle 151"/>
              <p:cNvSpPr/>
              <p:nvPr/>
            </p:nvSpPr>
            <p:spPr>
              <a:xfrm>
                <a:off x="658" y="26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21</a:t>
                </a:r>
                <a:endParaRPr lang="en-US" altLang="zh-CN" sz="2800" b="1" dirty="0"/>
              </a:p>
            </p:txBody>
          </p:sp>
          <p:sp>
            <p:nvSpPr>
              <p:cNvPr id="147846" name="Line 152"/>
              <p:cNvSpPr/>
              <p:nvPr/>
            </p:nvSpPr>
            <p:spPr>
              <a:xfrm flipH="1">
                <a:off x="633" y="2802"/>
                <a:ext cx="180" cy="0"/>
              </a:xfrm>
              <a:prstGeom prst="line">
                <a:avLst/>
              </a:prstGeom>
              <a:ln w="9525" cap="flat" cmpd="sng">
                <a:solidFill>
                  <a:srgbClr val="000000"/>
                </a:solidFill>
                <a:prstDash val="solid"/>
                <a:headEnd type="none" w="med" len="med"/>
                <a:tailEnd type="none" w="med" len="med"/>
              </a:ln>
            </p:spPr>
          </p:sp>
          <p:sp>
            <p:nvSpPr>
              <p:cNvPr id="147847" name="Rectangle 153"/>
              <p:cNvSpPr/>
              <p:nvPr/>
            </p:nvSpPr>
            <p:spPr>
              <a:xfrm>
                <a:off x="845" y="277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A11</a:t>
                </a:r>
                <a:endParaRPr lang="en-US" altLang="zh-CN" sz="2800" b="1" dirty="0"/>
              </a:p>
            </p:txBody>
          </p:sp>
          <p:sp>
            <p:nvSpPr>
              <p:cNvPr id="147848" name="Rectangle 154"/>
              <p:cNvSpPr/>
              <p:nvPr/>
            </p:nvSpPr>
            <p:spPr>
              <a:xfrm>
                <a:off x="658" y="27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23</a:t>
                </a:r>
                <a:endParaRPr lang="en-US" altLang="zh-CN" sz="2800" b="1" dirty="0"/>
              </a:p>
            </p:txBody>
          </p:sp>
          <p:sp>
            <p:nvSpPr>
              <p:cNvPr id="147849" name="Line 155"/>
              <p:cNvSpPr/>
              <p:nvPr/>
            </p:nvSpPr>
            <p:spPr>
              <a:xfrm flipH="1">
                <a:off x="633" y="2862"/>
                <a:ext cx="180" cy="0"/>
              </a:xfrm>
              <a:prstGeom prst="line">
                <a:avLst/>
              </a:prstGeom>
              <a:ln w="9525" cap="flat" cmpd="sng">
                <a:solidFill>
                  <a:srgbClr val="000000"/>
                </a:solidFill>
                <a:prstDash val="solid"/>
                <a:headEnd type="none" w="med" len="med"/>
                <a:tailEnd type="none" w="med" len="med"/>
              </a:ln>
            </p:spPr>
          </p:sp>
          <p:sp>
            <p:nvSpPr>
              <p:cNvPr id="147850" name="Rectangle 156"/>
              <p:cNvSpPr/>
              <p:nvPr/>
            </p:nvSpPr>
            <p:spPr>
              <a:xfrm>
                <a:off x="845" y="283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A12</a:t>
                </a:r>
                <a:endParaRPr lang="en-US" altLang="zh-CN" sz="2800" b="1" dirty="0"/>
              </a:p>
            </p:txBody>
          </p:sp>
          <p:sp>
            <p:nvSpPr>
              <p:cNvPr id="147851" name="Rectangle 157"/>
              <p:cNvSpPr/>
              <p:nvPr/>
            </p:nvSpPr>
            <p:spPr>
              <a:xfrm>
                <a:off x="686" y="28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a:t>
                </a:r>
                <a:endParaRPr lang="en-US" altLang="zh-CN" sz="2800" b="1" dirty="0"/>
              </a:p>
            </p:txBody>
          </p:sp>
          <p:sp>
            <p:nvSpPr>
              <p:cNvPr id="147852" name="Line 158"/>
              <p:cNvSpPr/>
              <p:nvPr/>
            </p:nvSpPr>
            <p:spPr>
              <a:xfrm flipH="1">
                <a:off x="633" y="2922"/>
                <a:ext cx="180" cy="0"/>
              </a:xfrm>
              <a:prstGeom prst="line">
                <a:avLst/>
              </a:prstGeom>
              <a:ln w="9525" cap="flat" cmpd="sng">
                <a:solidFill>
                  <a:srgbClr val="000000"/>
                </a:solidFill>
                <a:prstDash val="solid"/>
                <a:headEnd type="none" w="med" len="med"/>
                <a:tailEnd type="none" w="med" len="med"/>
              </a:ln>
            </p:spPr>
          </p:sp>
          <p:sp>
            <p:nvSpPr>
              <p:cNvPr id="147853" name="Rectangle 159"/>
              <p:cNvSpPr/>
              <p:nvPr/>
            </p:nvSpPr>
            <p:spPr>
              <a:xfrm>
                <a:off x="845" y="289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A13</a:t>
                </a:r>
                <a:endParaRPr lang="en-US" altLang="zh-CN" sz="2800" b="1" dirty="0"/>
              </a:p>
            </p:txBody>
          </p:sp>
          <p:sp>
            <p:nvSpPr>
              <p:cNvPr id="147854" name="Rectangle 160"/>
              <p:cNvSpPr/>
              <p:nvPr/>
            </p:nvSpPr>
            <p:spPr>
              <a:xfrm>
                <a:off x="658" y="28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26</a:t>
                </a:r>
                <a:endParaRPr lang="en-US" altLang="zh-CN" sz="2800" b="1" dirty="0"/>
              </a:p>
            </p:txBody>
          </p:sp>
          <p:sp>
            <p:nvSpPr>
              <p:cNvPr id="147855" name="Line 161"/>
              <p:cNvSpPr/>
              <p:nvPr/>
            </p:nvSpPr>
            <p:spPr>
              <a:xfrm flipH="1">
                <a:off x="633" y="2982"/>
                <a:ext cx="180" cy="0"/>
              </a:xfrm>
              <a:prstGeom prst="line">
                <a:avLst/>
              </a:prstGeom>
              <a:ln w="9525" cap="flat" cmpd="sng">
                <a:solidFill>
                  <a:srgbClr val="000000"/>
                </a:solidFill>
                <a:prstDash val="solid"/>
                <a:headEnd type="none" w="med" len="med"/>
                <a:tailEnd type="none" w="med" len="med"/>
              </a:ln>
            </p:spPr>
          </p:sp>
          <p:sp>
            <p:nvSpPr>
              <p:cNvPr id="147856" name="Rectangle 162"/>
              <p:cNvSpPr/>
              <p:nvPr/>
            </p:nvSpPr>
            <p:spPr>
              <a:xfrm>
                <a:off x="845" y="295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A14</a:t>
                </a:r>
                <a:endParaRPr lang="en-US" altLang="zh-CN" sz="2800" b="1" dirty="0"/>
              </a:p>
            </p:txBody>
          </p:sp>
          <p:sp>
            <p:nvSpPr>
              <p:cNvPr id="147857" name="Rectangle 163"/>
              <p:cNvSpPr/>
              <p:nvPr/>
            </p:nvSpPr>
            <p:spPr>
              <a:xfrm>
                <a:off x="658" y="29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27</a:t>
                </a:r>
                <a:endParaRPr lang="en-US" altLang="zh-CN" sz="2800" b="1" dirty="0"/>
              </a:p>
            </p:txBody>
          </p:sp>
          <p:sp>
            <p:nvSpPr>
              <p:cNvPr id="147858" name="Line 164"/>
              <p:cNvSpPr/>
              <p:nvPr/>
            </p:nvSpPr>
            <p:spPr>
              <a:xfrm flipH="1">
                <a:off x="633" y="3102"/>
                <a:ext cx="180" cy="0"/>
              </a:xfrm>
              <a:prstGeom prst="line">
                <a:avLst/>
              </a:prstGeom>
              <a:ln w="9525" cap="flat" cmpd="sng">
                <a:solidFill>
                  <a:srgbClr val="000000"/>
                </a:solidFill>
                <a:prstDash val="solid"/>
                <a:headEnd type="none" w="med" len="med"/>
                <a:tailEnd type="none" w="med" len="med"/>
              </a:ln>
            </p:spPr>
          </p:sp>
          <p:sp>
            <p:nvSpPr>
              <p:cNvPr id="147859" name="Line 165"/>
              <p:cNvSpPr/>
              <p:nvPr/>
            </p:nvSpPr>
            <p:spPr>
              <a:xfrm flipH="1">
                <a:off x="849" y="3072"/>
                <a:ext cx="30" cy="0"/>
              </a:xfrm>
              <a:prstGeom prst="line">
                <a:avLst/>
              </a:prstGeom>
              <a:ln w="9525" cap="flat" cmpd="sng">
                <a:solidFill>
                  <a:srgbClr val="000000"/>
                </a:solidFill>
                <a:prstDash val="solid"/>
                <a:headEnd type="none" w="med" len="med"/>
                <a:tailEnd type="none" w="med" len="med"/>
              </a:ln>
            </p:spPr>
          </p:sp>
          <p:sp>
            <p:nvSpPr>
              <p:cNvPr id="147860" name="Line 166"/>
              <p:cNvSpPr/>
              <p:nvPr/>
            </p:nvSpPr>
            <p:spPr>
              <a:xfrm flipH="1">
                <a:off x="879" y="3072"/>
                <a:ext cx="30" cy="0"/>
              </a:xfrm>
              <a:prstGeom prst="line">
                <a:avLst/>
              </a:prstGeom>
              <a:ln w="9525" cap="flat" cmpd="sng">
                <a:solidFill>
                  <a:srgbClr val="000000"/>
                </a:solidFill>
                <a:prstDash val="solid"/>
                <a:headEnd type="none" w="med" len="med"/>
                <a:tailEnd type="none" w="med" len="med"/>
              </a:ln>
            </p:spPr>
          </p:sp>
          <p:sp>
            <p:nvSpPr>
              <p:cNvPr id="147861" name="Rectangle 167"/>
              <p:cNvSpPr/>
              <p:nvPr/>
            </p:nvSpPr>
            <p:spPr>
              <a:xfrm>
                <a:off x="846" y="3072"/>
                <a:ext cx="79"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CS</a:t>
                </a:r>
                <a:endParaRPr lang="en-US" altLang="zh-CN" sz="2800" b="1" dirty="0"/>
              </a:p>
            </p:txBody>
          </p:sp>
          <p:sp>
            <p:nvSpPr>
              <p:cNvPr id="147862" name="Rectangle 168"/>
              <p:cNvSpPr/>
              <p:nvPr/>
            </p:nvSpPr>
            <p:spPr>
              <a:xfrm>
                <a:off x="658" y="30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20</a:t>
                </a:r>
                <a:endParaRPr lang="en-US" altLang="zh-CN" sz="2800" b="1" dirty="0"/>
              </a:p>
            </p:txBody>
          </p:sp>
          <p:sp>
            <p:nvSpPr>
              <p:cNvPr id="147863" name="Line 169"/>
              <p:cNvSpPr/>
              <p:nvPr/>
            </p:nvSpPr>
            <p:spPr>
              <a:xfrm flipH="1">
                <a:off x="633" y="3162"/>
                <a:ext cx="180" cy="0"/>
              </a:xfrm>
              <a:prstGeom prst="line">
                <a:avLst/>
              </a:prstGeom>
              <a:ln w="9525" cap="flat" cmpd="sng">
                <a:solidFill>
                  <a:srgbClr val="000000"/>
                </a:solidFill>
                <a:prstDash val="solid"/>
                <a:headEnd type="none" w="med" len="med"/>
                <a:tailEnd type="none" w="med" len="med"/>
              </a:ln>
            </p:spPr>
          </p:sp>
          <p:sp>
            <p:nvSpPr>
              <p:cNvPr id="147864" name="Line 170"/>
              <p:cNvSpPr/>
              <p:nvPr/>
            </p:nvSpPr>
            <p:spPr>
              <a:xfrm flipH="1">
                <a:off x="849" y="3132"/>
                <a:ext cx="42" cy="0"/>
              </a:xfrm>
              <a:prstGeom prst="line">
                <a:avLst/>
              </a:prstGeom>
              <a:ln w="9525" cap="flat" cmpd="sng">
                <a:solidFill>
                  <a:srgbClr val="000000"/>
                </a:solidFill>
                <a:prstDash val="solid"/>
                <a:headEnd type="none" w="med" len="med"/>
                <a:tailEnd type="none" w="med" len="med"/>
              </a:ln>
            </p:spPr>
          </p:sp>
          <p:sp>
            <p:nvSpPr>
              <p:cNvPr id="147865" name="Line 171"/>
              <p:cNvSpPr/>
              <p:nvPr/>
            </p:nvSpPr>
            <p:spPr>
              <a:xfrm flipH="1">
                <a:off x="891" y="3132"/>
                <a:ext cx="30" cy="0"/>
              </a:xfrm>
              <a:prstGeom prst="line">
                <a:avLst/>
              </a:prstGeom>
              <a:ln w="9525" cap="flat" cmpd="sng">
                <a:solidFill>
                  <a:srgbClr val="000000"/>
                </a:solidFill>
                <a:prstDash val="solid"/>
                <a:headEnd type="none" w="med" len="med"/>
                <a:tailEnd type="none" w="med" len="med"/>
              </a:ln>
            </p:spPr>
          </p:sp>
          <p:sp>
            <p:nvSpPr>
              <p:cNvPr id="147866" name="Rectangle 172"/>
              <p:cNvSpPr/>
              <p:nvPr/>
            </p:nvSpPr>
            <p:spPr>
              <a:xfrm>
                <a:off x="849" y="3132"/>
                <a:ext cx="85"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OE</a:t>
                </a:r>
                <a:endParaRPr lang="en-US" altLang="zh-CN" sz="2800" b="1" dirty="0"/>
              </a:p>
            </p:txBody>
          </p:sp>
          <p:sp>
            <p:nvSpPr>
              <p:cNvPr id="147867" name="Rectangle 173"/>
              <p:cNvSpPr/>
              <p:nvPr/>
            </p:nvSpPr>
            <p:spPr>
              <a:xfrm>
                <a:off x="658" y="310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22</a:t>
                </a:r>
                <a:endParaRPr lang="en-US" altLang="zh-CN" sz="2800" b="1" dirty="0"/>
              </a:p>
            </p:txBody>
          </p:sp>
          <p:sp>
            <p:nvSpPr>
              <p:cNvPr id="147868" name="Line 174"/>
              <p:cNvSpPr/>
              <p:nvPr/>
            </p:nvSpPr>
            <p:spPr>
              <a:xfrm flipH="1">
                <a:off x="633" y="2082"/>
                <a:ext cx="180" cy="0"/>
              </a:xfrm>
              <a:prstGeom prst="line">
                <a:avLst/>
              </a:prstGeom>
              <a:ln w="9525" cap="flat" cmpd="sng">
                <a:solidFill>
                  <a:srgbClr val="000000"/>
                </a:solidFill>
                <a:prstDash val="solid"/>
                <a:headEnd type="none" w="med" len="med"/>
                <a:tailEnd type="none" w="med" len="med"/>
              </a:ln>
            </p:spPr>
          </p:sp>
          <p:sp>
            <p:nvSpPr>
              <p:cNvPr id="147869" name="Rectangle 175"/>
              <p:cNvSpPr/>
              <p:nvPr/>
            </p:nvSpPr>
            <p:spPr>
              <a:xfrm>
                <a:off x="847" y="2052"/>
                <a:ext cx="11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VPP</a:t>
                </a:r>
                <a:endParaRPr lang="en-US" altLang="zh-CN" sz="2800" b="1" dirty="0"/>
              </a:p>
            </p:txBody>
          </p:sp>
          <p:sp>
            <p:nvSpPr>
              <p:cNvPr id="147870" name="Rectangle 176"/>
              <p:cNvSpPr/>
              <p:nvPr/>
            </p:nvSpPr>
            <p:spPr>
              <a:xfrm>
                <a:off x="686" y="202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a:t>
                </a:r>
                <a:endParaRPr lang="en-US" altLang="zh-CN" sz="2800" b="1" dirty="0"/>
              </a:p>
            </p:txBody>
          </p:sp>
          <p:sp>
            <p:nvSpPr>
              <p:cNvPr id="147871" name="Line 177"/>
              <p:cNvSpPr/>
              <p:nvPr/>
            </p:nvSpPr>
            <p:spPr>
              <a:xfrm>
                <a:off x="1293" y="2322"/>
                <a:ext cx="180" cy="0"/>
              </a:xfrm>
              <a:prstGeom prst="line">
                <a:avLst/>
              </a:prstGeom>
              <a:ln w="9525" cap="flat" cmpd="sng">
                <a:solidFill>
                  <a:srgbClr val="000000"/>
                </a:solidFill>
                <a:prstDash val="solid"/>
                <a:headEnd type="none" w="med" len="med"/>
                <a:tailEnd type="none" w="med" len="med"/>
              </a:ln>
            </p:spPr>
          </p:sp>
          <p:sp>
            <p:nvSpPr>
              <p:cNvPr id="147872" name="Rectangle 178"/>
              <p:cNvSpPr/>
              <p:nvPr/>
            </p:nvSpPr>
            <p:spPr>
              <a:xfrm>
                <a:off x="1179" y="22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D0</a:t>
                </a:r>
                <a:endParaRPr lang="en-US" altLang="zh-CN" sz="2800" b="1" dirty="0"/>
              </a:p>
            </p:txBody>
          </p:sp>
          <p:sp>
            <p:nvSpPr>
              <p:cNvPr id="147873" name="Rectangle 179"/>
              <p:cNvSpPr/>
              <p:nvPr/>
            </p:nvSpPr>
            <p:spPr>
              <a:xfrm>
                <a:off x="1384" y="22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11</a:t>
                </a:r>
                <a:endParaRPr lang="en-US" altLang="zh-CN" sz="2800" b="1" dirty="0"/>
              </a:p>
            </p:txBody>
          </p:sp>
          <p:sp>
            <p:nvSpPr>
              <p:cNvPr id="147874" name="Line 180"/>
              <p:cNvSpPr/>
              <p:nvPr/>
            </p:nvSpPr>
            <p:spPr>
              <a:xfrm>
                <a:off x="1293" y="2382"/>
                <a:ext cx="180" cy="0"/>
              </a:xfrm>
              <a:prstGeom prst="line">
                <a:avLst/>
              </a:prstGeom>
              <a:ln w="9525" cap="flat" cmpd="sng">
                <a:solidFill>
                  <a:srgbClr val="000000"/>
                </a:solidFill>
                <a:prstDash val="solid"/>
                <a:headEnd type="none" w="med" len="med"/>
                <a:tailEnd type="none" w="med" len="med"/>
              </a:ln>
            </p:spPr>
          </p:sp>
          <p:sp>
            <p:nvSpPr>
              <p:cNvPr id="147875" name="Rectangle 181"/>
              <p:cNvSpPr/>
              <p:nvPr/>
            </p:nvSpPr>
            <p:spPr>
              <a:xfrm>
                <a:off x="1179" y="23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D1</a:t>
                </a:r>
                <a:endParaRPr lang="en-US" altLang="zh-CN" sz="2800" b="1" dirty="0"/>
              </a:p>
            </p:txBody>
          </p:sp>
          <p:sp>
            <p:nvSpPr>
              <p:cNvPr id="147876" name="Rectangle 182"/>
              <p:cNvSpPr/>
              <p:nvPr/>
            </p:nvSpPr>
            <p:spPr>
              <a:xfrm>
                <a:off x="1384" y="23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12</a:t>
                </a:r>
                <a:endParaRPr lang="en-US" altLang="zh-CN" sz="2800" b="1" dirty="0"/>
              </a:p>
            </p:txBody>
          </p:sp>
          <p:sp>
            <p:nvSpPr>
              <p:cNvPr id="147877" name="Line 183"/>
              <p:cNvSpPr/>
              <p:nvPr/>
            </p:nvSpPr>
            <p:spPr>
              <a:xfrm>
                <a:off x="1293" y="2442"/>
                <a:ext cx="180" cy="0"/>
              </a:xfrm>
              <a:prstGeom prst="line">
                <a:avLst/>
              </a:prstGeom>
              <a:ln w="9525" cap="flat" cmpd="sng">
                <a:solidFill>
                  <a:srgbClr val="000000"/>
                </a:solidFill>
                <a:prstDash val="solid"/>
                <a:headEnd type="none" w="med" len="med"/>
                <a:tailEnd type="none" w="med" len="med"/>
              </a:ln>
            </p:spPr>
          </p:sp>
          <p:sp>
            <p:nvSpPr>
              <p:cNvPr id="147878" name="Rectangle 184"/>
              <p:cNvSpPr/>
              <p:nvPr/>
            </p:nvSpPr>
            <p:spPr>
              <a:xfrm>
                <a:off x="1179" y="24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D2</a:t>
                </a:r>
                <a:endParaRPr lang="en-US" altLang="zh-CN" sz="2800" b="1" dirty="0"/>
              </a:p>
            </p:txBody>
          </p:sp>
          <p:sp>
            <p:nvSpPr>
              <p:cNvPr id="147879" name="Rectangle 185"/>
              <p:cNvSpPr/>
              <p:nvPr/>
            </p:nvSpPr>
            <p:spPr>
              <a:xfrm>
                <a:off x="1384" y="23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13</a:t>
                </a:r>
                <a:endParaRPr lang="en-US" altLang="zh-CN" sz="2800" b="1" dirty="0"/>
              </a:p>
            </p:txBody>
          </p:sp>
          <p:sp>
            <p:nvSpPr>
              <p:cNvPr id="147880" name="Line 186"/>
              <p:cNvSpPr/>
              <p:nvPr/>
            </p:nvSpPr>
            <p:spPr>
              <a:xfrm>
                <a:off x="1293" y="2502"/>
                <a:ext cx="180" cy="0"/>
              </a:xfrm>
              <a:prstGeom prst="line">
                <a:avLst/>
              </a:prstGeom>
              <a:ln w="9525" cap="flat" cmpd="sng">
                <a:solidFill>
                  <a:srgbClr val="000000"/>
                </a:solidFill>
                <a:prstDash val="solid"/>
                <a:headEnd type="none" w="med" len="med"/>
                <a:tailEnd type="none" w="med" len="med"/>
              </a:ln>
            </p:spPr>
          </p:sp>
          <p:sp>
            <p:nvSpPr>
              <p:cNvPr id="147881" name="Rectangle 187"/>
              <p:cNvSpPr/>
              <p:nvPr/>
            </p:nvSpPr>
            <p:spPr>
              <a:xfrm>
                <a:off x="1179" y="24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D3</a:t>
                </a:r>
                <a:endParaRPr lang="en-US" altLang="zh-CN" sz="2800" b="1" dirty="0"/>
              </a:p>
            </p:txBody>
          </p:sp>
          <p:sp>
            <p:nvSpPr>
              <p:cNvPr id="147882" name="Rectangle 188"/>
              <p:cNvSpPr/>
              <p:nvPr/>
            </p:nvSpPr>
            <p:spPr>
              <a:xfrm>
                <a:off x="1384" y="24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15</a:t>
                </a:r>
                <a:endParaRPr lang="en-US" altLang="zh-CN" sz="2800" b="1" dirty="0"/>
              </a:p>
            </p:txBody>
          </p:sp>
          <p:sp>
            <p:nvSpPr>
              <p:cNvPr id="147883" name="Line 189"/>
              <p:cNvSpPr/>
              <p:nvPr/>
            </p:nvSpPr>
            <p:spPr>
              <a:xfrm>
                <a:off x="1293" y="2562"/>
                <a:ext cx="180" cy="0"/>
              </a:xfrm>
              <a:prstGeom prst="line">
                <a:avLst/>
              </a:prstGeom>
              <a:ln w="9525" cap="flat" cmpd="sng">
                <a:solidFill>
                  <a:srgbClr val="000000"/>
                </a:solidFill>
                <a:prstDash val="solid"/>
                <a:headEnd type="none" w="med" len="med"/>
                <a:tailEnd type="none" w="med" len="med"/>
              </a:ln>
            </p:spPr>
          </p:sp>
          <p:sp>
            <p:nvSpPr>
              <p:cNvPr id="147884" name="Rectangle 190"/>
              <p:cNvSpPr/>
              <p:nvPr/>
            </p:nvSpPr>
            <p:spPr>
              <a:xfrm>
                <a:off x="1179" y="25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D4</a:t>
                </a:r>
                <a:endParaRPr lang="en-US" altLang="zh-CN" sz="2800" b="1" dirty="0"/>
              </a:p>
            </p:txBody>
          </p:sp>
          <p:sp>
            <p:nvSpPr>
              <p:cNvPr id="147885" name="Rectangle 191"/>
              <p:cNvSpPr/>
              <p:nvPr/>
            </p:nvSpPr>
            <p:spPr>
              <a:xfrm>
                <a:off x="1384" y="250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16</a:t>
                </a:r>
                <a:endParaRPr lang="en-US" altLang="zh-CN" sz="2800" b="1" dirty="0"/>
              </a:p>
            </p:txBody>
          </p:sp>
          <p:sp>
            <p:nvSpPr>
              <p:cNvPr id="147886" name="Line 192"/>
              <p:cNvSpPr/>
              <p:nvPr/>
            </p:nvSpPr>
            <p:spPr>
              <a:xfrm>
                <a:off x="1293" y="2622"/>
                <a:ext cx="180" cy="0"/>
              </a:xfrm>
              <a:prstGeom prst="line">
                <a:avLst/>
              </a:prstGeom>
              <a:ln w="9525" cap="flat" cmpd="sng">
                <a:solidFill>
                  <a:srgbClr val="000000"/>
                </a:solidFill>
                <a:prstDash val="solid"/>
                <a:headEnd type="none" w="med" len="med"/>
                <a:tailEnd type="none" w="med" len="med"/>
              </a:ln>
            </p:spPr>
          </p:sp>
          <p:sp>
            <p:nvSpPr>
              <p:cNvPr id="147887" name="Rectangle 193"/>
              <p:cNvSpPr/>
              <p:nvPr/>
            </p:nvSpPr>
            <p:spPr>
              <a:xfrm>
                <a:off x="1179" y="25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D5</a:t>
                </a:r>
                <a:endParaRPr lang="en-US" altLang="zh-CN" sz="2800" b="1" dirty="0"/>
              </a:p>
            </p:txBody>
          </p:sp>
          <p:sp>
            <p:nvSpPr>
              <p:cNvPr id="147888" name="Rectangle 194"/>
              <p:cNvSpPr/>
              <p:nvPr/>
            </p:nvSpPr>
            <p:spPr>
              <a:xfrm>
                <a:off x="1384" y="25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17</a:t>
                </a:r>
                <a:endParaRPr lang="en-US" altLang="zh-CN" sz="2800" b="1" dirty="0"/>
              </a:p>
            </p:txBody>
          </p:sp>
          <p:sp>
            <p:nvSpPr>
              <p:cNvPr id="147889" name="Line 195"/>
              <p:cNvSpPr/>
              <p:nvPr/>
            </p:nvSpPr>
            <p:spPr>
              <a:xfrm>
                <a:off x="1293" y="2682"/>
                <a:ext cx="180" cy="0"/>
              </a:xfrm>
              <a:prstGeom prst="line">
                <a:avLst/>
              </a:prstGeom>
              <a:ln w="9525" cap="flat" cmpd="sng">
                <a:solidFill>
                  <a:srgbClr val="000000"/>
                </a:solidFill>
                <a:prstDash val="solid"/>
                <a:headEnd type="none" w="med" len="med"/>
                <a:tailEnd type="none" w="med" len="med"/>
              </a:ln>
            </p:spPr>
          </p:sp>
          <p:sp>
            <p:nvSpPr>
              <p:cNvPr id="147890" name="Rectangle 196"/>
              <p:cNvSpPr/>
              <p:nvPr/>
            </p:nvSpPr>
            <p:spPr>
              <a:xfrm>
                <a:off x="1179" y="26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D6</a:t>
                </a:r>
                <a:endParaRPr lang="en-US" altLang="zh-CN" sz="2800" b="1" dirty="0"/>
              </a:p>
            </p:txBody>
          </p:sp>
          <p:sp>
            <p:nvSpPr>
              <p:cNvPr id="147891" name="Rectangle 197"/>
              <p:cNvSpPr/>
              <p:nvPr/>
            </p:nvSpPr>
            <p:spPr>
              <a:xfrm>
                <a:off x="1384" y="26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18</a:t>
                </a:r>
                <a:endParaRPr lang="en-US" altLang="zh-CN" sz="2800" b="1" dirty="0"/>
              </a:p>
            </p:txBody>
          </p:sp>
          <p:sp>
            <p:nvSpPr>
              <p:cNvPr id="147892" name="Line 198"/>
              <p:cNvSpPr/>
              <p:nvPr/>
            </p:nvSpPr>
            <p:spPr>
              <a:xfrm>
                <a:off x="1293" y="2742"/>
                <a:ext cx="180" cy="0"/>
              </a:xfrm>
              <a:prstGeom prst="line">
                <a:avLst/>
              </a:prstGeom>
              <a:ln w="9525" cap="flat" cmpd="sng">
                <a:solidFill>
                  <a:srgbClr val="000000"/>
                </a:solidFill>
                <a:prstDash val="solid"/>
                <a:headEnd type="none" w="med" len="med"/>
                <a:tailEnd type="none" w="med" len="med"/>
              </a:ln>
            </p:spPr>
          </p:sp>
          <p:sp>
            <p:nvSpPr>
              <p:cNvPr id="147893" name="Rectangle 199"/>
              <p:cNvSpPr/>
              <p:nvPr/>
            </p:nvSpPr>
            <p:spPr>
              <a:xfrm>
                <a:off x="1179" y="27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D7</a:t>
                </a:r>
                <a:endParaRPr lang="en-US" altLang="zh-CN" sz="2800" b="1" dirty="0"/>
              </a:p>
            </p:txBody>
          </p:sp>
          <p:sp>
            <p:nvSpPr>
              <p:cNvPr id="147894" name="Rectangle 200"/>
              <p:cNvSpPr/>
              <p:nvPr/>
            </p:nvSpPr>
            <p:spPr>
              <a:xfrm>
                <a:off x="1384" y="26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19</a:t>
                </a:r>
                <a:endParaRPr lang="en-US" altLang="zh-CN" sz="2800" b="1" dirty="0"/>
              </a:p>
            </p:txBody>
          </p:sp>
          <p:sp>
            <p:nvSpPr>
              <p:cNvPr id="147895" name="Rectangle 201"/>
              <p:cNvSpPr/>
              <p:nvPr/>
            </p:nvSpPr>
            <p:spPr>
              <a:xfrm>
                <a:off x="813" y="196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U1</a:t>
                </a:r>
                <a:endParaRPr lang="en-US" altLang="zh-CN" sz="2800" b="1" dirty="0"/>
              </a:p>
            </p:txBody>
          </p:sp>
          <p:sp>
            <p:nvSpPr>
              <p:cNvPr id="147896" name="Rectangle 202"/>
              <p:cNvSpPr/>
              <p:nvPr/>
            </p:nvSpPr>
            <p:spPr>
              <a:xfrm>
                <a:off x="802" y="3222"/>
                <a:ext cx="16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27256</a:t>
                </a:r>
                <a:endParaRPr lang="en-US" altLang="zh-CN" sz="2800" b="1" dirty="0"/>
              </a:p>
            </p:txBody>
          </p:sp>
          <p:sp>
            <p:nvSpPr>
              <p:cNvPr id="147897" name="Rectangle 203"/>
              <p:cNvSpPr/>
              <p:nvPr/>
            </p:nvSpPr>
            <p:spPr>
              <a:xfrm>
                <a:off x="1953" y="2022"/>
                <a:ext cx="480" cy="1200"/>
              </a:xfrm>
              <a:prstGeom prst="rect">
                <a:avLst/>
              </a:prstGeom>
              <a:solidFill>
                <a:srgbClr val="FFFFB0"/>
              </a:solidFill>
              <a:ln w="0" cap="flat" cmpd="sng">
                <a:solidFill>
                  <a:srgbClr val="8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898" name="Line 204"/>
              <p:cNvSpPr/>
              <p:nvPr/>
            </p:nvSpPr>
            <p:spPr>
              <a:xfrm flipH="1">
                <a:off x="1773" y="2142"/>
                <a:ext cx="180" cy="0"/>
              </a:xfrm>
              <a:prstGeom prst="line">
                <a:avLst/>
              </a:prstGeom>
              <a:ln w="9525" cap="flat" cmpd="sng">
                <a:solidFill>
                  <a:srgbClr val="000000"/>
                </a:solidFill>
                <a:prstDash val="solid"/>
                <a:headEnd type="none" w="med" len="med"/>
                <a:tailEnd type="none" w="med" len="med"/>
              </a:ln>
            </p:spPr>
          </p:sp>
          <p:sp>
            <p:nvSpPr>
              <p:cNvPr id="147899" name="Rectangle 205"/>
              <p:cNvSpPr/>
              <p:nvPr/>
            </p:nvSpPr>
            <p:spPr>
              <a:xfrm>
                <a:off x="1989" y="21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A0</a:t>
                </a:r>
                <a:endParaRPr lang="en-US" altLang="zh-CN" sz="2800" b="1" dirty="0"/>
              </a:p>
            </p:txBody>
          </p:sp>
          <p:sp>
            <p:nvSpPr>
              <p:cNvPr id="147900" name="Rectangle 206"/>
              <p:cNvSpPr/>
              <p:nvPr/>
            </p:nvSpPr>
            <p:spPr>
              <a:xfrm>
                <a:off x="1798" y="20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10</a:t>
                </a:r>
                <a:endParaRPr lang="en-US" altLang="zh-CN" sz="2800" b="1" dirty="0"/>
              </a:p>
            </p:txBody>
          </p:sp>
          <p:sp>
            <p:nvSpPr>
              <p:cNvPr id="147901" name="Line 207"/>
              <p:cNvSpPr/>
              <p:nvPr/>
            </p:nvSpPr>
            <p:spPr>
              <a:xfrm flipH="1">
                <a:off x="1773" y="2202"/>
                <a:ext cx="180" cy="0"/>
              </a:xfrm>
              <a:prstGeom prst="line">
                <a:avLst/>
              </a:prstGeom>
              <a:ln w="9525" cap="flat" cmpd="sng">
                <a:solidFill>
                  <a:srgbClr val="000000"/>
                </a:solidFill>
                <a:prstDash val="solid"/>
                <a:headEnd type="none" w="med" len="med"/>
                <a:tailEnd type="none" w="med" len="med"/>
              </a:ln>
            </p:spPr>
          </p:sp>
          <p:sp>
            <p:nvSpPr>
              <p:cNvPr id="147902" name="Rectangle 208"/>
              <p:cNvSpPr/>
              <p:nvPr/>
            </p:nvSpPr>
            <p:spPr>
              <a:xfrm>
                <a:off x="1989" y="21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a:t>
                </a:r>
                <a:endParaRPr lang="en-US" altLang="zh-CN" sz="2800" b="1" dirty="0"/>
              </a:p>
            </p:txBody>
          </p:sp>
          <p:sp>
            <p:nvSpPr>
              <p:cNvPr id="147903" name="Rectangle 209"/>
              <p:cNvSpPr/>
              <p:nvPr/>
            </p:nvSpPr>
            <p:spPr>
              <a:xfrm>
                <a:off x="1826" y="214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9</a:t>
                </a:r>
                <a:endParaRPr lang="en-US" altLang="zh-CN" sz="2800" b="1" dirty="0"/>
              </a:p>
            </p:txBody>
          </p:sp>
          <p:sp>
            <p:nvSpPr>
              <p:cNvPr id="147904" name="Line 210"/>
              <p:cNvSpPr/>
              <p:nvPr/>
            </p:nvSpPr>
            <p:spPr>
              <a:xfrm flipH="1">
                <a:off x="1773" y="2262"/>
                <a:ext cx="180" cy="0"/>
              </a:xfrm>
              <a:prstGeom prst="line">
                <a:avLst/>
              </a:prstGeom>
              <a:ln w="9525" cap="flat" cmpd="sng">
                <a:solidFill>
                  <a:srgbClr val="000000"/>
                </a:solidFill>
                <a:prstDash val="solid"/>
                <a:headEnd type="none" w="med" len="med"/>
                <a:tailEnd type="none" w="med" len="med"/>
              </a:ln>
            </p:spPr>
          </p:sp>
          <p:sp>
            <p:nvSpPr>
              <p:cNvPr id="147905" name="Rectangle 211"/>
              <p:cNvSpPr/>
              <p:nvPr/>
            </p:nvSpPr>
            <p:spPr>
              <a:xfrm>
                <a:off x="1989" y="22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A2</a:t>
                </a:r>
                <a:endParaRPr lang="en-US" altLang="zh-CN" sz="2800" b="1" dirty="0"/>
              </a:p>
            </p:txBody>
          </p:sp>
          <p:sp>
            <p:nvSpPr>
              <p:cNvPr id="147906" name="Rectangle 212"/>
              <p:cNvSpPr/>
              <p:nvPr/>
            </p:nvSpPr>
            <p:spPr>
              <a:xfrm>
                <a:off x="1826" y="22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8</a:t>
                </a:r>
                <a:endParaRPr lang="en-US" altLang="zh-CN" sz="2800" b="1" dirty="0"/>
              </a:p>
            </p:txBody>
          </p:sp>
          <p:sp>
            <p:nvSpPr>
              <p:cNvPr id="147907" name="Line 213"/>
              <p:cNvSpPr/>
              <p:nvPr/>
            </p:nvSpPr>
            <p:spPr>
              <a:xfrm flipH="1">
                <a:off x="1773" y="2322"/>
                <a:ext cx="180" cy="0"/>
              </a:xfrm>
              <a:prstGeom prst="line">
                <a:avLst/>
              </a:prstGeom>
              <a:ln w="9525" cap="flat" cmpd="sng">
                <a:solidFill>
                  <a:srgbClr val="000000"/>
                </a:solidFill>
                <a:prstDash val="solid"/>
                <a:headEnd type="none" w="med" len="med"/>
                <a:tailEnd type="none" w="med" len="med"/>
              </a:ln>
            </p:spPr>
          </p:sp>
          <p:sp>
            <p:nvSpPr>
              <p:cNvPr id="147908" name="Rectangle 214"/>
              <p:cNvSpPr/>
              <p:nvPr/>
            </p:nvSpPr>
            <p:spPr>
              <a:xfrm>
                <a:off x="1989" y="22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A3</a:t>
                </a:r>
                <a:endParaRPr lang="en-US" altLang="zh-CN" sz="2800" b="1" dirty="0"/>
              </a:p>
            </p:txBody>
          </p:sp>
          <p:sp>
            <p:nvSpPr>
              <p:cNvPr id="147909" name="Rectangle 215"/>
              <p:cNvSpPr/>
              <p:nvPr/>
            </p:nvSpPr>
            <p:spPr>
              <a:xfrm>
                <a:off x="1826" y="226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7</a:t>
                </a:r>
                <a:endParaRPr lang="en-US" altLang="zh-CN" sz="2800" b="1" dirty="0"/>
              </a:p>
            </p:txBody>
          </p:sp>
          <p:sp>
            <p:nvSpPr>
              <p:cNvPr id="147910" name="Line 216"/>
              <p:cNvSpPr/>
              <p:nvPr/>
            </p:nvSpPr>
            <p:spPr>
              <a:xfrm flipH="1">
                <a:off x="1773" y="2382"/>
                <a:ext cx="180" cy="0"/>
              </a:xfrm>
              <a:prstGeom prst="line">
                <a:avLst/>
              </a:prstGeom>
              <a:ln w="9525" cap="flat" cmpd="sng">
                <a:solidFill>
                  <a:srgbClr val="000000"/>
                </a:solidFill>
                <a:prstDash val="solid"/>
                <a:headEnd type="none" w="med" len="med"/>
                <a:tailEnd type="none" w="med" len="med"/>
              </a:ln>
            </p:spPr>
          </p:sp>
          <p:sp>
            <p:nvSpPr>
              <p:cNvPr id="147911" name="Rectangle 217"/>
              <p:cNvSpPr/>
              <p:nvPr/>
            </p:nvSpPr>
            <p:spPr>
              <a:xfrm>
                <a:off x="1989" y="23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A4</a:t>
                </a:r>
                <a:endParaRPr lang="en-US" altLang="zh-CN" sz="2800" b="1" dirty="0"/>
              </a:p>
            </p:txBody>
          </p:sp>
          <p:sp>
            <p:nvSpPr>
              <p:cNvPr id="147912" name="Rectangle 218"/>
              <p:cNvSpPr/>
              <p:nvPr/>
            </p:nvSpPr>
            <p:spPr>
              <a:xfrm>
                <a:off x="1826" y="232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6</a:t>
                </a:r>
                <a:endParaRPr lang="en-US" altLang="zh-CN" sz="2800" b="1" dirty="0"/>
              </a:p>
            </p:txBody>
          </p:sp>
          <p:sp>
            <p:nvSpPr>
              <p:cNvPr id="147913" name="Line 219"/>
              <p:cNvSpPr/>
              <p:nvPr/>
            </p:nvSpPr>
            <p:spPr>
              <a:xfrm flipH="1">
                <a:off x="1773" y="2442"/>
                <a:ext cx="180" cy="0"/>
              </a:xfrm>
              <a:prstGeom prst="line">
                <a:avLst/>
              </a:prstGeom>
              <a:ln w="9525" cap="flat" cmpd="sng">
                <a:solidFill>
                  <a:srgbClr val="000000"/>
                </a:solidFill>
                <a:prstDash val="solid"/>
                <a:headEnd type="none" w="med" len="med"/>
                <a:tailEnd type="none" w="med" len="med"/>
              </a:ln>
            </p:spPr>
          </p:sp>
          <p:sp>
            <p:nvSpPr>
              <p:cNvPr id="147914" name="Rectangle 220"/>
              <p:cNvSpPr/>
              <p:nvPr/>
            </p:nvSpPr>
            <p:spPr>
              <a:xfrm>
                <a:off x="1989" y="24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A5</a:t>
                </a:r>
                <a:endParaRPr lang="en-US" altLang="zh-CN" sz="2800" b="1" dirty="0"/>
              </a:p>
            </p:txBody>
          </p:sp>
          <p:sp>
            <p:nvSpPr>
              <p:cNvPr id="147915" name="Rectangle 221"/>
              <p:cNvSpPr/>
              <p:nvPr/>
            </p:nvSpPr>
            <p:spPr>
              <a:xfrm>
                <a:off x="1826" y="238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5</a:t>
                </a:r>
                <a:endParaRPr lang="en-US" altLang="zh-CN" sz="2800" b="1" dirty="0"/>
              </a:p>
            </p:txBody>
          </p:sp>
          <p:sp>
            <p:nvSpPr>
              <p:cNvPr id="147916" name="Line 222"/>
              <p:cNvSpPr/>
              <p:nvPr/>
            </p:nvSpPr>
            <p:spPr>
              <a:xfrm flipH="1">
                <a:off x="1773" y="2502"/>
                <a:ext cx="180" cy="0"/>
              </a:xfrm>
              <a:prstGeom prst="line">
                <a:avLst/>
              </a:prstGeom>
              <a:ln w="9525" cap="flat" cmpd="sng">
                <a:solidFill>
                  <a:srgbClr val="000000"/>
                </a:solidFill>
                <a:prstDash val="solid"/>
                <a:headEnd type="none" w="med" len="med"/>
                <a:tailEnd type="none" w="med" len="med"/>
              </a:ln>
            </p:spPr>
          </p:sp>
          <p:sp>
            <p:nvSpPr>
              <p:cNvPr id="147917" name="Rectangle 223"/>
              <p:cNvSpPr/>
              <p:nvPr/>
            </p:nvSpPr>
            <p:spPr>
              <a:xfrm>
                <a:off x="1989" y="24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A6</a:t>
                </a:r>
                <a:endParaRPr lang="en-US" altLang="zh-CN" sz="2800" b="1" dirty="0"/>
              </a:p>
            </p:txBody>
          </p:sp>
          <p:sp>
            <p:nvSpPr>
              <p:cNvPr id="147918" name="Rectangle 224"/>
              <p:cNvSpPr/>
              <p:nvPr/>
            </p:nvSpPr>
            <p:spPr>
              <a:xfrm>
                <a:off x="1826" y="244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4</a:t>
                </a:r>
                <a:endParaRPr lang="en-US" altLang="zh-CN" sz="2800" b="1" dirty="0"/>
              </a:p>
            </p:txBody>
          </p:sp>
          <p:sp>
            <p:nvSpPr>
              <p:cNvPr id="147919" name="Line 225"/>
              <p:cNvSpPr/>
              <p:nvPr/>
            </p:nvSpPr>
            <p:spPr>
              <a:xfrm flipH="1">
                <a:off x="1773" y="2562"/>
                <a:ext cx="180" cy="0"/>
              </a:xfrm>
              <a:prstGeom prst="line">
                <a:avLst/>
              </a:prstGeom>
              <a:ln w="9525" cap="flat" cmpd="sng">
                <a:solidFill>
                  <a:srgbClr val="000000"/>
                </a:solidFill>
                <a:prstDash val="solid"/>
                <a:headEnd type="none" w="med" len="med"/>
                <a:tailEnd type="none" w="med" len="med"/>
              </a:ln>
            </p:spPr>
          </p:sp>
          <p:sp>
            <p:nvSpPr>
              <p:cNvPr id="147920" name="Rectangle 226"/>
              <p:cNvSpPr/>
              <p:nvPr/>
            </p:nvSpPr>
            <p:spPr>
              <a:xfrm>
                <a:off x="1989" y="25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A7</a:t>
                </a:r>
                <a:endParaRPr lang="en-US" altLang="zh-CN" sz="2800" b="1" dirty="0"/>
              </a:p>
            </p:txBody>
          </p:sp>
          <p:sp>
            <p:nvSpPr>
              <p:cNvPr id="147921" name="Rectangle 227"/>
              <p:cNvSpPr/>
              <p:nvPr/>
            </p:nvSpPr>
            <p:spPr>
              <a:xfrm>
                <a:off x="1826" y="25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3</a:t>
                </a:r>
                <a:endParaRPr lang="en-US" altLang="zh-CN" sz="2800" b="1" dirty="0"/>
              </a:p>
            </p:txBody>
          </p:sp>
          <p:sp>
            <p:nvSpPr>
              <p:cNvPr id="147922" name="Line 228"/>
              <p:cNvSpPr/>
              <p:nvPr/>
            </p:nvSpPr>
            <p:spPr>
              <a:xfrm flipH="1">
                <a:off x="1773" y="2622"/>
                <a:ext cx="180" cy="0"/>
              </a:xfrm>
              <a:prstGeom prst="line">
                <a:avLst/>
              </a:prstGeom>
              <a:ln w="9525" cap="flat" cmpd="sng">
                <a:solidFill>
                  <a:srgbClr val="000000"/>
                </a:solidFill>
                <a:prstDash val="solid"/>
                <a:headEnd type="none" w="med" len="med"/>
                <a:tailEnd type="none" w="med" len="med"/>
              </a:ln>
            </p:spPr>
          </p:sp>
          <p:sp>
            <p:nvSpPr>
              <p:cNvPr id="147923" name="Rectangle 229"/>
              <p:cNvSpPr/>
              <p:nvPr/>
            </p:nvSpPr>
            <p:spPr>
              <a:xfrm>
                <a:off x="1989" y="25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A8</a:t>
                </a:r>
                <a:endParaRPr lang="en-US" altLang="zh-CN" sz="2800" b="1" dirty="0"/>
              </a:p>
            </p:txBody>
          </p:sp>
          <p:sp>
            <p:nvSpPr>
              <p:cNvPr id="147924" name="Rectangle 230"/>
              <p:cNvSpPr/>
              <p:nvPr/>
            </p:nvSpPr>
            <p:spPr>
              <a:xfrm>
                <a:off x="1798" y="25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25</a:t>
                </a:r>
                <a:endParaRPr lang="en-US" altLang="zh-CN" sz="2800" b="1" dirty="0"/>
              </a:p>
            </p:txBody>
          </p:sp>
          <p:sp>
            <p:nvSpPr>
              <p:cNvPr id="147925" name="Line 231"/>
              <p:cNvSpPr/>
              <p:nvPr/>
            </p:nvSpPr>
            <p:spPr>
              <a:xfrm flipH="1">
                <a:off x="1773" y="2682"/>
                <a:ext cx="180" cy="0"/>
              </a:xfrm>
              <a:prstGeom prst="line">
                <a:avLst/>
              </a:prstGeom>
              <a:ln w="9525" cap="flat" cmpd="sng">
                <a:solidFill>
                  <a:srgbClr val="000000"/>
                </a:solidFill>
                <a:prstDash val="solid"/>
                <a:headEnd type="none" w="med" len="med"/>
                <a:tailEnd type="none" w="med" len="med"/>
              </a:ln>
            </p:spPr>
          </p:sp>
          <p:sp>
            <p:nvSpPr>
              <p:cNvPr id="147926" name="Rectangle 232"/>
              <p:cNvSpPr/>
              <p:nvPr/>
            </p:nvSpPr>
            <p:spPr>
              <a:xfrm>
                <a:off x="1989" y="26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A9</a:t>
                </a:r>
                <a:endParaRPr lang="en-US" altLang="zh-CN" sz="2800" b="1" dirty="0"/>
              </a:p>
            </p:txBody>
          </p:sp>
          <p:sp>
            <p:nvSpPr>
              <p:cNvPr id="147927" name="Rectangle 233"/>
              <p:cNvSpPr/>
              <p:nvPr/>
            </p:nvSpPr>
            <p:spPr>
              <a:xfrm>
                <a:off x="1798" y="26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24</a:t>
                </a:r>
                <a:endParaRPr lang="en-US" altLang="zh-CN" sz="2800" b="1" dirty="0"/>
              </a:p>
            </p:txBody>
          </p:sp>
          <p:sp>
            <p:nvSpPr>
              <p:cNvPr id="147928" name="Line 234"/>
              <p:cNvSpPr/>
              <p:nvPr/>
            </p:nvSpPr>
            <p:spPr>
              <a:xfrm flipH="1">
                <a:off x="1773" y="2742"/>
                <a:ext cx="180" cy="0"/>
              </a:xfrm>
              <a:prstGeom prst="line">
                <a:avLst/>
              </a:prstGeom>
              <a:ln w="9525" cap="flat" cmpd="sng">
                <a:solidFill>
                  <a:srgbClr val="000000"/>
                </a:solidFill>
                <a:prstDash val="solid"/>
                <a:headEnd type="none" w="med" len="med"/>
                <a:tailEnd type="none" w="med" len="med"/>
              </a:ln>
            </p:spPr>
          </p:sp>
          <p:sp>
            <p:nvSpPr>
              <p:cNvPr id="147929" name="Rectangle 235"/>
              <p:cNvSpPr/>
              <p:nvPr/>
            </p:nvSpPr>
            <p:spPr>
              <a:xfrm>
                <a:off x="1985" y="271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A10</a:t>
                </a:r>
                <a:endParaRPr lang="en-US" altLang="zh-CN" sz="2800" b="1" dirty="0"/>
              </a:p>
            </p:txBody>
          </p:sp>
          <p:sp>
            <p:nvSpPr>
              <p:cNvPr id="147930" name="Rectangle 236"/>
              <p:cNvSpPr/>
              <p:nvPr/>
            </p:nvSpPr>
            <p:spPr>
              <a:xfrm>
                <a:off x="1798" y="26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21</a:t>
                </a:r>
                <a:endParaRPr lang="en-US" altLang="zh-CN" sz="2800" b="1" dirty="0"/>
              </a:p>
            </p:txBody>
          </p:sp>
          <p:sp>
            <p:nvSpPr>
              <p:cNvPr id="147931" name="Line 237"/>
              <p:cNvSpPr/>
              <p:nvPr/>
            </p:nvSpPr>
            <p:spPr>
              <a:xfrm flipH="1">
                <a:off x="1773" y="2802"/>
                <a:ext cx="180" cy="0"/>
              </a:xfrm>
              <a:prstGeom prst="line">
                <a:avLst/>
              </a:prstGeom>
              <a:ln w="9525" cap="flat" cmpd="sng">
                <a:solidFill>
                  <a:srgbClr val="000000"/>
                </a:solidFill>
                <a:prstDash val="solid"/>
                <a:headEnd type="none" w="med" len="med"/>
                <a:tailEnd type="none" w="med" len="med"/>
              </a:ln>
            </p:spPr>
          </p:sp>
          <p:sp>
            <p:nvSpPr>
              <p:cNvPr id="147932" name="Rectangle 238"/>
              <p:cNvSpPr/>
              <p:nvPr/>
            </p:nvSpPr>
            <p:spPr>
              <a:xfrm>
                <a:off x="1985" y="277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A11</a:t>
                </a:r>
                <a:endParaRPr lang="en-US" altLang="zh-CN" sz="2800" b="1" dirty="0"/>
              </a:p>
            </p:txBody>
          </p:sp>
          <p:sp>
            <p:nvSpPr>
              <p:cNvPr id="147933" name="Rectangle 239"/>
              <p:cNvSpPr/>
              <p:nvPr/>
            </p:nvSpPr>
            <p:spPr>
              <a:xfrm>
                <a:off x="1798" y="27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23</a:t>
                </a:r>
                <a:endParaRPr lang="en-US" altLang="zh-CN" sz="2800" b="1" dirty="0"/>
              </a:p>
            </p:txBody>
          </p:sp>
          <p:sp>
            <p:nvSpPr>
              <p:cNvPr id="147934" name="Line 240"/>
              <p:cNvSpPr/>
              <p:nvPr/>
            </p:nvSpPr>
            <p:spPr>
              <a:xfrm flipH="1">
                <a:off x="1773" y="2862"/>
                <a:ext cx="180" cy="0"/>
              </a:xfrm>
              <a:prstGeom prst="line">
                <a:avLst/>
              </a:prstGeom>
              <a:ln w="9525" cap="flat" cmpd="sng">
                <a:solidFill>
                  <a:srgbClr val="000000"/>
                </a:solidFill>
                <a:prstDash val="solid"/>
                <a:headEnd type="none" w="med" len="med"/>
                <a:tailEnd type="none" w="med" len="med"/>
              </a:ln>
            </p:spPr>
          </p:sp>
          <p:sp>
            <p:nvSpPr>
              <p:cNvPr id="147935" name="Rectangle 241"/>
              <p:cNvSpPr/>
              <p:nvPr/>
            </p:nvSpPr>
            <p:spPr>
              <a:xfrm>
                <a:off x="1985" y="283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A12</a:t>
                </a:r>
                <a:endParaRPr lang="en-US" altLang="zh-CN" sz="2800" b="1" dirty="0"/>
              </a:p>
            </p:txBody>
          </p:sp>
          <p:sp>
            <p:nvSpPr>
              <p:cNvPr id="147936" name="Rectangle 242"/>
              <p:cNvSpPr/>
              <p:nvPr/>
            </p:nvSpPr>
            <p:spPr>
              <a:xfrm>
                <a:off x="1826" y="28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a:t>
                </a:r>
                <a:endParaRPr lang="en-US" altLang="zh-CN" sz="2800" b="1" dirty="0"/>
              </a:p>
            </p:txBody>
          </p:sp>
          <p:sp>
            <p:nvSpPr>
              <p:cNvPr id="147937" name="Line 243"/>
              <p:cNvSpPr/>
              <p:nvPr/>
            </p:nvSpPr>
            <p:spPr>
              <a:xfrm flipH="1">
                <a:off x="1773" y="2922"/>
                <a:ext cx="180" cy="0"/>
              </a:xfrm>
              <a:prstGeom prst="line">
                <a:avLst/>
              </a:prstGeom>
              <a:ln w="9525" cap="flat" cmpd="sng">
                <a:solidFill>
                  <a:srgbClr val="000000"/>
                </a:solidFill>
                <a:prstDash val="solid"/>
                <a:headEnd type="none" w="med" len="med"/>
                <a:tailEnd type="none" w="med" len="med"/>
              </a:ln>
            </p:spPr>
          </p:sp>
          <p:sp>
            <p:nvSpPr>
              <p:cNvPr id="147938" name="Rectangle 244"/>
              <p:cNvSpPr/>
              <p:nvPr/>
            </p:nvSpPr>
            <p:spPr>
              <a:xfrm>
                <a:off x="1985" y="289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A13</a:t>
                </a:r>
                <a:endParaRPr lang="en-US" altLang="zh-CN" sz="2800" b="1" dirty="0"/>
              </a:p>
            </p:txBody>
          </p:sp>
          <p:sp>
            <p:nvSpPr>
              <p:cNvPr id="147939" name="Rectangle 245"/>
              <p:cNvSpPr/>
              <p:nvPr/>
            </p:nvSpPr>
            <p:spPr>
              <a:xfrm>
                <a:off x="1798" y="28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26</a:t>
                </a:r>
                <a:endParaRPr lang="en-US" altLang="zh-CN" sz="2800" b="1" dirty="0"/>
              </a:p>
            </p:txBody>
          </p:sp>
          <p:sp>
            <p:nvSpPr>
              <p:cNvPr id="147940" name="Line 246"/>
              <p:cNvSpPr/>
              <p:nvPr/>
            </p:nvSpPr>
            <p:spPr>
              <a:xfrm flipH="1">
                <a:off x="1773" y="2982"/>
                <a:ext cx="180" cy="0"/>
              </a:xfrm>
              <a:prstGeom prst="line">
                <a:avLst/>
              </a:prstGeom>
              <a:ln w="9525" cap="flat" cmpd="sng">
                <a:solidFill>
                  <a:srgbClr val="000000"/>
                </a:solidFill>
                <a:prstDash val="solid"/>
                <a:headEnd type="none" w="med" len="med"/>
                <a:tailEnd type="none" w="med" len="med"/>
              </a:ln>
            </p:spPr>
          </p:sp>
          <p:sp>
            <p:nvSpPr>
              <p:cNvPr id="147941" name="Rectangle 247"/>
              <p:cNvSpPr/>
              <p:nvPr/>
            </p:nvSpPr>
            <p:spPr>
              <a:xfrm>
                <a:off x="1985" y="295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A14</a:t>
                </a:r>
                <a:endParaRPr lang="en-US" altLang="zh-CN" sz="2800" b="1" dirty="0"/>
              </a:p>
            </p:txBody>
          </p:sp>
          <p:sp>
            <p:nvSpPr>
              <p:cNvPr id="147942" name="Rectangle 248"/>
              <p:cNvSpPr/>
              <p:nvPr/>
            </p:nvSpPr>
            <p:spPr>
              <a:xfrm>
                <a:off x="1798" y="29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27</a:t>
                </a:r>
                <a:endParaRPr lang="en-US" altLang="zh-CN" sz="2800" b="1" dirty="0"/>
              </a:p>
            </p:txBody>
          </p:sp>
          <p:sp>
            <p:nvSpPr>
              <p:cNvPr id="147943" name="Line 249"/>
              <p:cNvSpPr/>
              <p:nvPr/>
            </p:nvSpPr>
            <p:spPr>
              <a:xfrm flipH="1">
                <a:off x="1773" y="3102"/>
                <a:ext cx="180" cy="0"/>
              </a:xfrm>
              <a:prstGeom prst="line">
                <a:avLst/>
              </a:prstGeom>
              <a:ln w="9525" cap="flat" cmpd="sng">
                <a:solidFill>
                  <a:srgbClr val="000000"/>
                </a:solidFill>
                <a:prstDash val="solid"/>
                <a:headEnd type="none" w="med" len="med"/>
                <a:tailEnd type="none" w="med" len="med"/>
              </a:ln>
            </p:spPr>
          </p:sp>
          <p:sp>
            <p:nvSpPr>
              <p:cNvPr id="147944" name="Line 250"/>
              <p:cNvSpPr/>
              <p:nvPr/>
            </p:nvSpPr>
            <p:spPr>
              <a:xfrm flipH="1">
                <a:off x="1989" y="3072"/>
                <a:ext cx="30" cy="0"/>
              </a:xfrm>
              <a:prstGeom prst="line">
                <a:avLst/>
              </a:prstGeom>
              <a:ln w="9525" cap="flat" cmpd="sng">
                <a:solidFill>
                  <a:srgbClr val="000000"/>
                </a:solidFill>
                <a:prstDash val="solid"/>
                <a:headEnd type="none" w="med" len="med"/>
                <a:tailEnd type="none" w="med" len="med"/>
              </a:ln>
            </p:spPr>
          </p:sp>
          <p:sp>
            <p:nvSpPr>
              <p:cNvPr id="147945" name="Line 251"/>
              <p:cNvSpPr/>
              <p:nvPr/>
            </p:nvSpPr>
            <p:spPr>
              <a:xfrm flipH="1">
                <a:off x="2019" y="3072"/>
                <a:ext cx="30" cy="0"/>
              </a:xfrm>
              <a:prstGeom prst="line">
                <a:avLst/>
              </a:prstGeom>
              <a:ln w="9525" cap="flat" cmpd="sng">
                <a:solidFill>
                  <a:srgbClr val="000000"/>
                </a:solidFill>
                <a:prstDash val="solid"/>
                <a:headEnd type="none" w="med" len="med"/>
                <a:tailEnd type="none" w="med" len="med"/>
              </a:ln>
            </p:spPr>
          </p:sp>
          <p:sp>
            <p:nvSpPr>
              <p:cNvPr id="147946" name="Rectangle 252"/>
              <p:cNvSpPr/>
              <p:nvPr/>
            </p:nvSpPr>
            <p:spPr>
              <a:xfrm>
                <a:off x="1986" y="3072"/>
                <a:ext cx="79"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CS</a:t>
                </a:r>
                <a:endParaRPr lang="en-US" altLang="zh-CN" sz="2800" b="1" dirty="0"/>
              </a:p>
            </p:txBody>
          </p:sp>
          <p:sp>
            <p:nvSpPr>
              <p:cNvPr id="147947" name="Rectangle 253"/>
              <p:cNvSpPr/>
              <p:nvPr/>
            </p:nvSpPr>
            <p:spPr>
              <a:xfrm>
                <a:off x="1798" y="30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20</a:t>
                </a:r>
                <a:endParaRPr lang="en-US" altLang="zh-CN" sz="2800" b="1" dirty="0"/>
              </a:p>
            </p:txBody>
          </p:sp>
          <p:sp>
            <p:nvSpPr>
              <p:cNvPr id="147948" name="Line 254"/>
              <p:cNvSpPr/>
              <p:nvPr/>
            </p:nvSpPr>
            <p:spPr>
              <a:xfrm flipH="1">
                <a:off x="1773" y="3162"/>
                <a:ext cx="180" cy="0"/>
              </a:xfrm>
              <a:prstGeom prst="line">
                <a:avLst/>
              </a:prstGeom>
              <a:ln w="9525" cap="flat" cmpd="sng">
                <a:solidFill>
                  <a:srgbClr val="000000"/>
                </a:solidFill>
                <a:prstDash val="solid"/>
                <a:headEnd type="none" w="med" len="med"/>
                <a:tailEnd type="none" w="med" len="med"/>
              </a:ln>
            </p:spPr>
          </p:sp>
          <p:sp>
            <p:nvSpPr>
              <p:cNvPr id="147949" name="Line 255"/>
              <p:cNvSpPr/>
              <p:nvPr/>
            </p:nvSpPr>
            <p:spPr>
              <a:xfrm flipH="1">
                <a:off x="1989" y="3132"/>
                <a:ext cx="42" cy="0"/>
              </a:xfrm>
              <a:prstGeom prst="line">
                <a:avLst/>
              </a:prstGeom>
              <a:ln w="9525" cap="flat" cmpd="sng">
                <a:solidFill>
                  <a:srgbClr val="000000"/>
                </a:solidFill>
                <a:prstDash val="solid"/>
                <a:headEnd type="none" w="med" len="med"/>
                <a:tailEnd type="none" w="med" len="med"/>
              </a:ln>
            </p:spPr>
          </p:sp>
          <p:sp>
            <p:nvSpPr>
              <p:cNvPr id="147950" name="Line 256"/>
              <p:cNvSpPr/>
              <p:nvPr/>
            </p:nvSpPr>
            <p:spPr>
              <a:xfrm flipH="1">
                <a:off x="2031" y="3132"/>
                <a:ext cx="30" cy="0"/>
              </a:xfrm>
              <a:prstGeom prst="line">
                <a:avLst/>
              </a:prstGeom>
              <a:ln w="9525" cap="flat" cmpd="sng">
                <a:solidFill>
                  <a:srgbClr val="000000"/>
                </a:solidFill>
                <a:prstDash val="solid"/>
                <a:headEnd type="none" w="med" len="med"/>
                <a:tailEnd type="none" w="med" len="med"/>
              </a:ln>
            </p:spPr>
          </p:sp>
          <p:sp>
            <p:nvSpPr>
              <p:cNvPr id="147951" name="Rectangle 257"/>
              <p:cNvSpPr/>
              <p:nvPr/>
            </p:nvSpPr>
            <p:spPr>
              <a:xfrm>
                <a:off x="1989" y="3132"/>
                <a:ext cx="85"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OE</a:t>
                </a:r>
                <a:endParaRPr lang="en-US" altLang="zh-CN" sz="2800" b="1" dirty="0"/>
              </a:p>
            </p:txBody>
          </p:sp>
          <p:sp>
            <p:nvSpPr>
              <p:cNvPr id="147952" name="Rectangle 258"/>
              <p:cNvSpPr/>
              <p:nvPr/>
            </p:nvSpPr>
            <p:spPr>
              <a:xfrm>
                <a:off x="1798" y="310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22</a:t>
                </a:r>
                <a:endParaRPr lang="en-US" altLang="zh-CN" sz="2800" b="1" dirty="0"/>
              </a:p>
            </p:txBody>
          </p:sp>
          <p:sp>
            <p:nvSpPr>
              <p:cNvPr id="147953" name="Line 259"/>
              <p:cNvSpPr/>
              <p:nvPr/>
            </p:nvSpPr>
            <p:spPr>
              <a:xfrm flipH="1">
                <a:off x="1773" y="2082"/>
                <a:ext cx="180" cy="0"/>
              </a:xfrm>
              <a:prstGeom prst="line">
                <a:avLst/>
              </a:prstGeom>
              <a:ln w="9525" cap="flat" cmpd="sng">
                <a:solidFill>
                  <a:srgbClr val="000000"/>
                </a:solidFill>
                <a:prstDash val="solid"/>
                <a:headEnd type="none" w="med" len="med"/>
                <a:tailEnd type="none" w="med" len="med"/>
              </a:ln>
            </p:spPr>
          </p:sp>
          <p:sp>
            <p:nvSpPr>
              <p:cNvPr id="147954" name="Rectangle 260"/>
              <p:cNvSpPr/>
              <p:nvPr/>
            </p:nvSpPr>
            <p:spPr>
              <a:xfrm>
                <a:off x="1987" y="2052"/>
                <a:ext cx="11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VPP</a:t>
                </a:r>
                <a:endParaRPr lang="en-US" altLang="zh-CN" sz="2800" b="1" dirty="0"/>
              </a:p>
            </p:txBody>
          </p:sp>
          <p:sp>
            <p:nvSpPr>
              <p:cNvPr id="147955" name="Rectangle 261"/>
              <p:cNvSpPr/>
              <p:nvPr/>
            </p:nvSpPr>
            <p:spPr>
              <a:xfrm>
                <a:off x="1826" y="202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a:t>
                </a:r>
                <a:endParaRPr lang="en-US" altLang="zh-CN" sz="2800" b="1" dirty="0"/>
              </a:p>
            </p:txBody>
          </p:sp>
          <p:sp>
            <p:nvSpPr>
              <p:cNvPr id="147956" name="Line 262"/>
              <p:cNvSpPr/>
              <p:nvPr/>
            </p:nvSpPr>
            <p:spPr>
              <a:xfrm>
                <a:off x="2433" y="2322"/>
                <a:ext cx="180" cy="0"/>
              </a:xfrm>
              <a:prstGeom prst="line">
                <a:avLst/>
              </a:prstGeom>
              <a:ln w="9525" cap="flat" cmpd="sng">
                <a:solidFill>
                  <a:srgbClr val="000000"/>
                </a:solidFill>
                <a:prstDash val="solid"/>
                <a:headEnd type="none" w="med" len="med"/>
                <a:tailEnd type="none" w="med" len="med"/>
              </a:ln>
            </p:spPr>
          </p:sp>
          <p:sp>
            <p:nvSpPr>
              <p:cNvPr id="147957" name="Rectangle 263"/>
              <p:cNvSpPr/>
              <p:nvPr/>
            </p:nvSpPr>
            <p:spPr>
              <a:xfrm>
                <a:off x="2319" y="22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D0</a:t>
                </a:r>
                <a:endParaRPr lang="en-US" altLang="zh-CN" sz="2800" b="1" dirty="0"/>
              </a:p>
            </p:txBody>
          </p:sp>
          <p:sp>
            <p:nvSpPr>
              <p:cNvPr id="147958" name="Rectangle 264"/>
              <p:cNvSpPr/>
              <p:nvPr/>
            </p:nvSpPr>
            <p:spPr>
              <a:xfrm>
                <a:off x="2524" y="22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11</a:t>
                </a:r>
                <a:endParaRPr lang="en-US" altLang="zh-CN" sz="2800" b="1" dirty="0"/>
              </a:p>
            </p:txBody>
          </p:sp>
          <p:sp>
            <p:nvSpPr>
              <p:cNvPr id="147959" name="Line 265"/>
              <p:cNvSpPr/>
              <p:nvPr/>
            </p:nvSpPr>
            <p:spPr>
              <a:xfrm>
                <a:off x="2433" y="2382"/>
                <a:ext cx="180" cy="0"/>
              </a:xfrm>
              <a:prstGeom prst="line">
                <a:avLst/>
              </a:prstGeom>
              <a:ln w="9525" cap="flat" cmpd="sng">
                <a:solidFill>
                  <a:srgbClr val="000000"/>
                </a:solidFill>
                <a:prstDash val="solid"/>
                <a:headEnd type="none" w="med" len="med"/>
                <a:tailEnd type="none" w="med" len="med"/>
              </a:ln>
            </p:spPr>
          </p:sp>
          <p:sp>
            <p:nvSpPr>
              <p:cNvPr id="147960" name="Rectangle 266"/>
              <p:cNvSpPr/>
              <p:nvPr/>
            </p:nvSpPr>
            <p:spPr>
              <a:xfrm>
                <a:off x="2319" y="23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D1</a:t>
                </a:r>
                <a:endParaRPr lang="en-US" altLang="zh-CN" sz="2800" b="1" dirty="0"/>
              </a:p>
            </p:txBody>
          </p:sp>
          <p:sp>
            <p:nvSpPr>
              <p:cNvPr id="147961" name="Rectangle 267"/>
              <p:cNvSpPr/>
              <p:nvPr/>
            </p:nvSpPr>
            <p:spPr>
              <a:xfrm>
                <a:off x="2524" y="23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12</a:t>
                </a:r>
                <a:endParaRPr lang="en-US" altLang="zh-CN" sz="2800" b="1" dirty="0"/>
              </a:p>
            </p:txBody>
          </p:sp>
          <p:sp>
            <p:nvSpPr>
              <p:cNvPr id="147962" name="Line 268"/>
              <p:cNvSpPr/>
              <p:nvPr/>
            </p:nvSpPr>
            <p:spPr>
              <a:xfrm>
                <a:off x="2433" y="2442"/>
                <a:ext cx="180" cy="0"/>
              </a:xfrm>
              <a:prstGeom prst="line">
                <a:avLst/>
              </a:prstGeom>
              <a:ln w="9525" cap="flat" cmpd="sng">
                <a:solidFill>
                  <a:srgbClr val="000000"/>
                </a:solidFill>
                <a:prstDash val="solid"/>
                <a:headEnd type="none" w="med" len="med"/>
                <a:tailEnd type="none" w="med" len="med"/>
              </a:ln>
            </p:spPr>
          </p:sp>
          <p:sp>
            <p:nvSpPr>
              <p:cNvPr id="147963" name="Rectangle 269"/>
              <p:cNvSpPr/>
              <p:nvPr/>
            </p:nvSpPr>
            <p:spPr>
              <a:xfrm>
                <a:off x="2319" y="24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D2</a:t>
                </a:r>
                <a:endParaRPr lang="en-US" altLang="zh-CN" sz="2800" b="1" dirty="0"/>
              </a:p>
            </p:txBody>
          </p:sp>
          <p:sp>
            <p:nvSpPr>
              <p:cNvPr id="147964" name="Rectangle 270"/>
              <p:cNvSpPr/>
              <p:nvPr/>
            </p:nvSpPr>
            <p:spPr>
              <a:xfrm>
                <a:off x="2524" y="23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13</a:t>
                </a:r>
                <a:endParaRPr lang="en-US" altLang="zh-CN" sz="2800" b="1" dirty="0"/>
              </a:p>
            </p:txBody>
          </p:sp>
          <p:sp>
            <p:nvSpPr>
              <p:cNvPr id="147965" name="Line 271"/>
              <p:cNvSpPr/>
              <p:nvPr/>
            </p:nvSpPr>
            <p:spPr>
              <a:xfrm>
                <a:off x="2433" y="2502"/>
                <a:ext cx="180" cy="0"/>
              </a:xfrm>
              <a:prstGeom prst="line">
                <a:avLst/>
              </a:prstGeom>
              <a:ln w="9525" cap="flat" cmpd="sng">
                <a:solidFill>
                  <a:srgbClr val="000000"/>
                </a:solidFill>
                <a:prstDash val="solid"/>
                <a:headEnd type="none" w="med" len="med"/>
                <a:tailEnd type="none" w="med" len="med"/>
              </a:ln>
            </p:spPr>
          </p:sp>
          <p:sp>
            <p:nvSpPr>
              <p:cNvPr id="147966" name="Rectangle 272"/>
              <p:cNvSpPr/>
              <p:nvPr/>
            </p:nvSpPr>
            <p:spPr>
              <a:xfrm>
                <a:off x="2319" y="24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D3</a:t>
                </a:r>
                <a:endParaRPr lang="en-US" altLang="zh-CN" sz="2800" b="1" dirty="0"/>
              </a:p>
            </p:txBody>
          </p:sp>
          <p:sp>
            <p:nvSpPr>
              <p:cNvPr id="147967" name="Rectangle 273"/>
              <p:cNvSpPr/>
              <p:nvPr/>
            </p:nvSpPr>
            <p:spPr>
              <a:xfrm>
                <a:off x="2524" y="24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15</a:t>
                </a:r>
                <a:endParaRPr lang="en-US" altLang="zh-CN" sz="2800" b="1" dirty="0"/>
              </a:p>
            </p:txBody>
          </p:sp>
          <p:sp>
            <p:nvSpPr>
              <p:cNvPr id="147968" name="Line 274"/>
              <p:cNvSpPr/>
              <p:nvPr/>
            </p:nvSpPr>
            <p:spPr>
              <a:xfrm>
                <a:off x="2433" y="2562"/>
                <a:ext cx="180" cy="0"/>
              </a:xfrm>
              <a:prstGeom prst="line">
                <a:avLst/>
              </a:prstGeom>
              <a:ln w="9525" cap="flat" cmpd="sng">
                <a:solidFill>
                  <a:srgbClr val="000000"/>
                </a:solidFill>
                <a:prstDash val="solid"/>
                <a:headEnd type="none" w="med" len="med"/>
                <a:tailEnd type="none" w="med" len="med"/>
              </a:ln>
            </p:spPr>
          </p:sp>
          <p:sp>
            <p:nvSpPr>
              <p:cNvPr id="147969" name="Rectangle 275"/>
              <p:cNvSpPr/>
              <p:nvPr/>
            </p:nvSpPr>
            <p:spPr>
              <a:xfrm>
                <a:off x="2319" y="25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D4</a:t>
                </a:r>
                <a:endParaRPr lang="en-US" altLang="zh-CN" sz="2800" b="1" dirty="0"/>
              </a:p>
            </p:txBody>
          </p:sp>
          <p:sp>
            <p:nvSpPr>
              <p:cNvPr id="147970" name="Rectangle 276"/>
              <p:cNvSpPr/>
              <p:nvPr/>
            </p:nvSpPr>
            <p:spPr>
              <a:xfrm>
                <a:off x="2524" y="250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16</a:t>
                </a:r>
                <a:endParaRPr lang="en-US" altLang="zh-CN" sz="2800" b="1" dirty="0"/>
              </a:p>
            </p:txBody>
          </p:sp>
          <p:sp>
            <p:nvSpPr>
              <p:cNvPr id="147971" name="Line 277"/>
              <p:cNvSpPr/>
              <p:nvPr/>
            </p:nvSpPr>
            <p:spPr>
              <a:xfrm>
                <a:off x="2433" y="2622"/>
                <a:ext cx="180" cy="0"/>
              </a:xfrm>
              <a:prstGeom prst="line">
                <a:avLst/>
              </a:prstGeom>
              <a:ln w="9525" cap="flat" cmpd="sng">
                <a:solidFill>
                  <a:srgbClr val="000000"/>
                </a:solidFill>
                <a:prstDash val="solid"/>
                <a:headEnd type="none" w="med" len="med"/>
                <a:tailEnd type="none" w="med" len="med"/>
              </a:ln>
            </p:spPr>
          </p:sp>
          <p:sp>
            <p:nvSpPr>
              <p:cNvPr id="147972" name="Rectangle 278"/>
              <p:cNvSpPr/>
              <p:nvPr/>
            </p:nvSpPr>
            <p:spPr>
              <a:xfrm>
                <a:off x="2319" y="25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D5</a:t>
                </a:r>
                <a:endParaRPr lang="en-US" altLang="zh-CN" sz="2800" b="1" dirty="0"/>
              </a:p>
            </p:txBody>
          </p:sp>
          <p:sp>
            <p:nvSpPr>
              <p:cNvPr id="147973" name="Rectangle 279"/>
              <p:cNvSpPr/>
              <p:nvPr/>
            </p:nvSpPr>
            <p:spPr>
              <a:xfrm>
                <a:off x="2524" y="25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17</a:t>
                </a:r>
                <a:endParaRPr lang="en-US" altLang="zh-CN" sz="2800" b="1" dirty="0"/>
              </a:p>
            </p:txBody>
          </p:sp>
          <p:sp>
            <p:nvSpPr>
              <p:cNvPr id="147974" name="Line 280"/>
              <p:cNvSpPr/>
              <p:nvPr/>
            </p:nvSpPr>
            <p:spPr>
              <a:xfrm>
                <a:off x="2433" y="2682"/>
                <a:ext cx="180" cy="0"/>
              </a:xfrm>
              <a:prstGeom prst="line">
                <a:avLst/>
              </a:prstGeom>
              <a:ln w="9525" cap="flat" cmpd="sng">
                <a:solidFill>
                  <a:srgbClr val="000000"/>
                </a:solidFill>
                <a:prstDash val="solid"/>
                <a:headEnd type="none" w="med" len="med"/>
                <a:tailEnd type="none" w="med" len="med"/>
              </a:ln>
            </p:spPr>
          </p:sp>
          <p:sp>
            <p:nvSpPr>
              <p:cNvPr id="147975" name="Rectangle 281"/>
              <p:cNvSpPr/>
              <p:nvPr/>
            </p:nvSpPr>
            <p:spPr>
              <a:xfrm>
                <a:off x="2319" y="26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D6</a:t>
                </a:r>
                <a:endParaRPr lang="en-US" altLang="zh-CN" sz="2800" b="1" dirty="0"/>
              </a:p>
            </p:txBody>
          </p:sp>
          <p:sp>
            <p:nvSpPr>
              <p:cNvPr id="147976" name="Rectangle 282"/>
              <p:cNvSpPr/>
              <p:nvPr/>
            </p:nvSpPr>
            <p:spPr>
              <a:xfrm>
                <a:off x="2524" y="26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18</a:t>
                </a:r>
                <a:endParaRPr lang="en-US" altLang="zh-CN" sz="2800" b="1" dirty="0"/>
              </a:p>
            </p:txBody>
          </p:sp>
          <p:sp>
            <p:nvSpPr>
              <p:cNvPr id="147977" name="Line 283"/>
              <p:cNvSpPr/>
              <p:nvPr/>
            </p:nvSpPr>
            <p:spPr>
              <a:xfrm>
                <a:off x="2433" y="2742"/>
                <a:ext cx="180" cy="0"/>
              </a:xfrm>
              <a:prstGeom prst="line">
                <a:avLst/>
              </a:prstGeom>
              <a:ln w="9525" cap="flat" cmpd="sng">
                <a:solidFill>
                  <a:srgbClr val="000000"/>
                </a:solidFill>
                <a:prstDash val="solid"/>
                <a:headEnd type="none" w="med" len="med"/>
                <a:tailEnd type="none" w="med" len="med"/>
              </a:ln>
            </p:spPr>
          </p:sp>
          <p:sp>
            <p:nvSpPr>
              <p:cNvPr id="147978" name="Rectangle 284"/>
              <p:cNvSpPr/>
              <p:nvPr/>
            </p:nvSpPr>
            <p:spPr>
              <a:xfrm>
                <a:off x="2319" y="27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D7</a:t>
                </a:r>
                <a:endParaRPr lang="en-US" altLang="zh-CN" sz="2800" b="1" dirty="0"/>
              </a:p>
            </p:txBody>
          </p:sp>
          <p:sp>
            <p:nvSpPr>
              <p:cNvPr id="147979" name="Rectangle 285"/>
              <p:cNvSpPr/>
              <p:nvPr/>
            </p:nvSpPr>
            <p:spPr>
              <a:xfrm>
                <a:off x="2524" y="26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19</a:t>
                </a:r>
                <a:endParaRPr lang="en-US" altLang="zh-CN" sz="2800" b="1" dirty="0"/>
              </a:p>
            </p:txBody>
          </p:sp>
          <p:sp>
            <p:nvSpPr>
              <p:cNvPr id="147980" name="Rectangle 286"/>
              <p:cNvSpPr/>
              <p:nvPr/>
            </p:nvSpPr>
            <p:spPr>
              <a:xfrm>
                <a:off x="1953" y="196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U2</a:t>
                </a:r>
                <a:endParaRPr lang="en-US" altLang="zh-CN" sz="2800" b="1" dirty="0"/>
              </a:p>
            </p:txBody>
          </p:sp>
          <p:sp>
            <p:nvSpPr>
              <p:cNvPr id="147981" name="Rectangle 287"/>
              <p:cNvSpPr/>
              <p:nvPr/>
            </p:nvSpPr>
            <p:spPr>
              <a:xfrm>
                <a:off x="1942" y="3222"/>
                <a:ext cx="16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27256</a:t>
                </a:r>
                <a:endParaRPr lang="en-US" altLang="zh-CN" sz="2800" b="1" dirty="0"/>
              </a:p>
            </p:txBody>
          </p:sp>
          <p:sp>
            <p:nvSpPr>
              <p:cNvPr id="147982" name="Rectangle 288"/>
              <p:cNvSpPr/>
              <p:nvPr/>
            </p:nvSpPr>
            <p:spPr>
              <a:xfrm>
                <a:off x="3093" y="2022"/>
                <a:ext cx="480" cy="1200"/>
              </a:xfrm>
              <a:prstGeom prst="rect">
                <a:avLst/>
              </a:prstGeom>
              <a:solidFill>
                <a:srgbClr val="FFFFB0"/>
              </a:solidFill>
              <a:ln w="0" cap="flat" cmpd="sng">
                <a:solidFill>
                  <a:srgbClr val="8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983" name="Line 289"/>
              <p:cNvSpPr/>
              <p:nvPr/>
            </p:nvSpPr>
            <p:spPr>
              <a:xfrm flipH="1">
                <a:off x="2913" y="2142"/>
                <a:ext cx="180" cy="0"/>
              </a:xfrm>
              <a:prstGeom prst="line">
                <a:avLst/>
              </a:prstGeom>
              <a:ln w="9525" cap="flat" cmpd="sng">
                <a:solidFill>
                  <a:srgbClr val="000000"/>
                </a:solidFill>
                <a:prstDash val="solid"/>
                <a:headEnd type="none" w="med" len="med"/>
                <a:tailEnd type="none" w="med" len="med"/>
              </a:ln>
            </p:spPr>
          </p:sp>
          <p:sp>
            <p:nvSpPr>
              <p:cNvPr id="147984" name="Rectangle 290"/>
              <p:cNvSpPr/>
              <p:nvPr/>
            </p:nvSpPr>
            <p:spPr>
              <a:xfrm>
                <a:off x="3129" y="21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A0</a:t>
                </a:r>
                <a:endParaRPr lang="en-US" altLang="zh-CN" sz="2800" b="1" dirty="0"/>
              </a:p>
            </p:txBody>
          </p:sp>
          <p:sp>
            <p:nvSpPr>
              <p:cNvPr id="147985" name="Rectangle 291"/>
              <p:cNvSpPr/>
              <p:nvPr/>
            </p:nvSpPr>
            <p:spPr>
              <a:xfrm>
                <a:off x="2938" y="20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10</a:t>
                </a:r>
                <a:endParaRPr lang="en-US" altLang="zh-CN" sz="2800" b="1" dirty="0"/>
              </a:p>
            </p:txBody>
          </p:sp>
          <p:sp>
            <p:nvSpPr>
              <p:cNvPr id="147986" name="Line 292"/>
              <p:cNvSpPr/>
              <p:nvPr/>
            </p:nvSpPr>
            <p:spPr>
              <a:xfrm flipH="1">
                <a:off x="2913" y="2202"/>
                <a:ext cx="180" cy="0"/>
              </a:xfrm>
              <a:prstGeom prst="line">
                <a:avLst/>
              </a:prstGeom>
              <a:ln w="9525" cap="flat" cmpd="sng">
                <a:solidFill>
                  <a:srgbClr val="000000"/>
                </a:solidFill>
                <a:prstDash val="solid"/>
                <a:headEnd type="none" w="med" len="med"/>
                <a:tailEnd type="none" w="med" len="med"/>
              </a:ln>
            </p:spPr>
          </p:sp>
          <p:sp>
            <p:nvSpPr>
              <p:cNvPr id="147987" name="Rectangle 293"/>
              <p:cNvSpPr/>
              <p:nvPr/>
            </p:nvSpPr>
            <p:spPr>
              <a:xfrm>
                <a:off x="3129" y="21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a:t>
                </a:r>
                <a:endParaRPr lang="en-US" altLang="zh-CN" sz="2800" b="1" dirty="0"/>
              </a:p>
            </p:txBody>
          </p:sp>
          <p:sp>
            <p:nvSpPr>
              <p:cNvPr id="147988" name="Rectangle 294"/>
              <p:cNvSpPr/>
              <p:nvPr/>
            </p:nvSpPr>
            <p:spPr>
              <a:xfrm>
                <a:off x="2966" y="214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9</a:t>
                </a:r>
                <a:endParaRPr lang="en-US" altLang="zh-CN" sz="2800" b="1" dirty="0"/>
              </a:p>
            </p:txBody>
          </p:sp>
          <p:sp>
            <p:nvSpPr>
              <p:cNvPr id="147989" name="Line 295"/>
              <p:cNvSpPr/>
              <p:nvPr/>
            </p:nvSpPr>
            <p:spPr>
              <a:xfrm flipH="1">
                <a:off x="2913" y="2262"/>
                <a:ext cx="180" cy="0"/>
              </a:xfrm>
              <a:prstGeom prst="line">
                <a:avLst/>
              </a:prstGeom>
              <a:ln w="9525" cap="flat" cmpd="sng">
                <a:solidFill>
                  <a:srgbClr val="000000"/>
                </a:solidFill>
                <a:prstDash val="solid"/>
                <a:headEnd type="none" w="med" len="med"/>
                <a:tailEnd type="none" w="med" len="med"/>
              </a:ln>
            </p:spPr>
          </p:sp>
          <p:sp>
            <p:nvSpPr>
              <p:cNvPr id="147990" name="Rectangle 296"/>
              <p:cNvSpPr/>
              <p:nvPr/>
            </p:nvSpPr>
            <p:spPr>
              <a:xfrm>
                <a:off x="3129" y="22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A2</a:t>
                </a:r>
                <a:endParaRPr lang="en-US" altLang="zh-CN" sz="2800" b="1" dirty="0"/>
              </a:p>
            </p:txBody>
          </p:sp>
          <p:sp>
            <p:nvSpPr>
              <p:cNvPr id="147991" name="Rectangle 297"/>
              <p:cNvSpPr/>
              <p:nvPr/>
            </p:nvSpPr>
            <p:spPr>
              <a:xfrm>
                <a:off x="2966" y="22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8</a:t>
                </a:r>
                <a:endParaRPr lang="en-US" altLang="zh-CN" sz="2800" b="1" dirty="0"/>
              </a:p>
            </p:txBody>
          </p:sp>
          <p:sp>
            <p:nvSpPr>
              <p:cNvPr id="147992" name="Line 298"/>
              <p:cNvSpPr/>
              <p:nvPr/>
            </p:nvSpPr>
            <p:spPr>
              <a:xfrm flipH="1">
                <a:off x="2913" y="2322"/>
                <a:ext cx="180" cy="0"/>
              </a:xfrm>
              <a:prstGeom prst="line">
                <a:avLst/>
              </a:prstGeom>
              <a:ln w="9525" cap="flat" cmpd="sng">
                <a:solidFill>
                  <a:srgbClr val="000000"/>
                </a:solidFill>
                <a:prstDash val="solid"/>
                <a:headEnd type="none" w="med" len="med"/>
                <a:tailEnd type="none" w="med" len="med"/>
              </a:ln>
            </p:spPr>
          </p:sp>
          <p:sp>
            <p:nvSpPr>
              <p:cNvPr id="147993" name="Rectangle 299"/>
              <p:cNvSpPr/>
              <p:nvPr/>
            </p:nvSpPr>
            <p:spPr>
              <a:xfrm>
                <a:off x="3129" y="22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A3</a:t>
                </a:r>
                <a:endParaRPr lang="en-US" altLang="zh-CN" sz="2800" b="1" dirty="0"/>
              </a:p>
            </p:txBody>
          </p:sp>
          <p:sp>
            <p:nvSpPr>
              <p:cNvPr id="147994" name="Rectangle 300"/>
              <p:cNvSpPr/>
              <p:nvPr/>
            </p:nvSpPr>
            <p:spPr>
              <a:xfrm>
                <a:off x="2966" y="226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7</a:t>
                </a:r>
                <a:endParaRPr lang="en-US" altLang="zh-CN" sz="2800" b="1" dirty="0"/>
              </a:p>
            </p:txBody>
          </p:sp>
          <p:sp>
            <p:nvSpPr>
              <p:cNvPr id="147995" name="Line 301"/>
              <p:cNvSpPr/>
              <p:nvPr/>
            </p:nvSpPr>
            <p:spPr>
              <a:xfrm flipH="1">
                <a:off x="2913" y="2382"/>
                <a:ext cx="180" cy="0"/>
              </a:xfrm>
              <a:prstGeom prst="line">
                <a:avLst/>
              </a:prstGeom>
              <a:ln w="9525" cap="flat" cmpd="sng">
                <a:solidFill>
                  <a:srgbClr val="000000"/>
                </a:solidFill>
                <a:prstDash val="solid"/>
                <a:headEnd type="none" w="med" len="med"/>
                <a:tailEnd type="none" w="med" len="med"/>
              </a:ln>
            </p:spPr>
          </p:sp>
          <p:sp>
            <p:nvSpPr>
              <p:cNvPr id="147996" name="Rectangle 302"/>
              <p:cNvSpPr/>
              <p:nvPr/>
            </p:nvSpPr>
            <p:spPr>
              <a:xfrm>
                <a:off x="3129" y="23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A4</a:t>
                </a:r>
                <a:endParaRPr lang="en-US" altLang="zh-CN" sz="2800" b="1" dirty="0"/>
              </a:p>
            </p:txBody>
          </p:sp>
          <p:sp>
            <p:nvSpPr>
              <p:cNvPr id="147997" name="Rectangle 303"/>
              <p:cNvSpPr/>
              <p:nvPr/>
            </p:nvSpPr>
            <p:spPr>
              <a:xfrm>
                <a:off x="2966" y="232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6</a:t>
                </a:r>
                <a:endParaRPr lang="en-US" altLang="zh-CN" sz="2800" b="1" dirty="0"/>
              </a:p>
            </p:txBody>
          </p:sp>
          <p:sp>
            <p:nvSpPr>
              <p:cNvPr id="147998" name="Line 304"/>
              <p:cNvSpPr/>
              <p:nvPr/>
            </p:nvSpPr>
            <p:spPr>
              <a:xfrm flipH="1">
                <a:off x="2913" y="2442"/>
                <a:ext cx="180" cy="0"/>
              </a:xfrm>
              <a:prstGeom prst="line">
                <a:avLst/>
              </a:prstGeom>
              <a:ln w="9525" cap="flat" cmpd="sng">
                <a:solidFill>
                  <a:srgbClr val="000000"/>
                </a:solidFill>
                <a:prstDash val="solid"/>
                <a:headEnd type="none" w="med" len="med"/>
                <a:tailEnd type="none" w="med" len="med"/>
              </a:ln>
            </p:spPr>
          </p:sp>
          <p:sp>
            <p:nvSpPr>
              <p:cNvPr id="147999" name="Rectangle 305"/>
              <p:cNvSpPr/>
              <p:nvPr/>
            </p:nvSpPr>
            <p:spPr>
              <a:xfrm>
                <a:off x="3129" y="24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A5</a:t>
                </a:r>
                <a:endParaRPr lang="en-US" altLang="zh-CN" sz="2800" b="1" dirty="0"/>
              </a:p>
            </p:txBody>
          </p:sp>
          <p:sp>
            <p:nvSpPr>
              <p:cNvPr id="148000" name="Rectangle 306"/>
              <p:cNvSpPr/>
              <p:nvPr/>
            </p:nvSpPr>
            <p:spPr>
              <a:xfrm>
                <a:off x="2966" y="238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5</a:t>
                </a:r>
                <a:endParaRPr lang="en-US" altLang="zh-CN" sz="2800" b="1" dirty="0"/>
              </a:p>
            </p:txBody>
          </p:sp>
          <p:sp>
            <p:nvSpPr>
              <p:cNvPr id="148001" name="Line 307"/>
              <p:cNvSpPr/>
              <p:nvPr/>
            </p:nvSpPr>
            <p:spPr>
              <a:xfrm flipH="1">
                <a:off x="2913" y="2502"/>
                <a:ext cx="180" cy="0"/>
              </a:xfrm>
              <a:prstGeom prst="line">
                <a:avLst/>
              </a:prstGeom>
              <a:ln w="9525" cap="flat" cmpd="sng">
                <a:solidFill>
                  <a:srgbClr val="000000"/>
                </a:solidFill>
                <a:prstDash val="solid"/>
                <a:headEnd type="none" w="med" len="med"/>
                <a:tailEnd type="none" w="med" len="med"/>
              </a:ln>
            </p:spPr>
          </p:sp>
          <p:sp>
            <p:nvSpPr>
              <p:cNvPr id="148002" name="Rectangle 308"/>
              <p:cNvSpPr/>
              <p:nvPr/>
            </p:nvSpPr>
            <p:spPr>
              <a:xfrm>
                <a:off x="3129" y="24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A6</a:t>
                </a:r>
                <a:endParaRPr lang="en-US" altLang="zh-CN" sz="2800" b="1" dirty="0"/>
              </a:p>
            </p:txBody>
          </p:sp>
          <p:sp>
            <p:nvSpPr>
              <p:cNvPr id="148003" name="Rectangle 309"/>
              <p:cNvSpPr/>
              <p:nvPr/>
            </p:nvSpPr>
            <p:spPr>
              <a:xfrm>
                <a:off x="2966" y="244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4</a:t>
                </a:r>
                <a:endParaRPr lang="en-US" altLang="zh-CN" sz="2800" b="1" dirty="0"/>
              </a:p>
            </p:txBody>
          </p:sp>
          <p:sp>
            <p:nvSpPr>
              <p:cNvPr id="148004" name="Line 310"/>
              <p:cNvSpPr/>
              <p:nvPr/>
            </p:nvSpPr>
            <p:spPr>
              <a:xfrm flipH="1">
                <a:off x="2913" y="2562"/>
                <a:ext cx="180" cy="0"/>
              </a:xfrm>
              <a:prstGeom prst="line">
                <a:avLst/>
              </a:prstGeom>
              <a:ln w="9525" cap="flat" cmpd="sng">
                <a:solidFill>
                  <a:srgbClr val="000000"/>
                </a:solidFill>
                <a:prstDash val="solid"/>
                <a:headEnd type="none" w="med" len="med"/>
                <a:tailEnd type="none" w="med" len="med"/>
              </a:ln>
            </p:spPr>
          </p:sp>
          <p:sp>
            <p:nvSpPr>
              <p:cNvPr id="148005" name="Rectangle 311"/>
              <p:cNvSpPr/>
              <p:nvPr/>
            </p:nvSpPr>
            <p:spPr>
              <a:xfrm>
                <a:off x="3129" y="25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A7</a:t>
                </a:r>
                <a:endParaRPr lang="en-US" altLang="zh-CN" sz="2800" b="1" dirty="0"/>
              </a:p>
            </p:txBody>
          </p:sp>
          <p:sp>
            <p:nvSpPr>
              <p:cNvPr id="148006" name="Rectangle 312"/>
              <p:cNvSpPr/>
              <p:nvPr/>
            </p:nvSpPr>
            <p:spPr>
              <a:xfrm>
                <a:off x="2966" y="25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3</a:t>
                </a:r>
                <a:endParaRPr lang="en-US" altLang="zh-CN" sz="2800" b="1" dirty="0"/>
              </a:p>
            </p:txBody>
          </p:sp>
          <p:sp>
            <p:nvSpPr>
              <p:cNvPr id="148007" name="Line 313"/>
              <p:cNvSpPr/>
              <p:nvPr/>
            </p:nvSpPr>
            <p:spPr>
              <a:xfrm flipH="1">
                <a:off x="2913" y="2622"/>
                <a:ext cx="180" cy="0"/>
              </a:xfrm>
              <a:prstGeom prst="line">
                <a:avLst/>
              </a:prstGeom>
              <a:ln w="9525" cap="flat" cmpd="sng">
                <a:solidFill>
                  <a:srgbClr val="000000"/>
                </a:solidFill>
                <a:prstDash val="solid"/>
                <a:headEnd type="none" w="med" len="med"/>
                <a:tailEnd type="none" w="med" len="med"/>
              </a:ln>
            </p:spPr>
          </p:sp>
          <p:sp>
            <p:nvSpPr>
              <p:cNvPr id="148008" name="Rectangle 314"/>
              <p:cNvSpPr/>
              <p:nvPr/>
            </p:nvSpPr>
            <p:spPr>
              <a:xfrm>
                <a:off x="3129" y="25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A8</a:t>
                </a:r>
                <a:endParaRPr lang="en-US" altLang="zh-CN" sz="2800" b="1" dirty="0"/>
              </a:p>
            </p:txBody>
          </p:sp>
          <p:sp>
            <p:nvSpPr>
              <p:cNvPr id="148009" name="Rectangle 315"/>
              <p:cNvSpPr/>
              <p:nvPr/>
            </p:nvSpPr>
            <p:spPr>
              <a:xfrm>
                <a:off x="2938" y="25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25</a:t>
                </a:r>
                <a:endParaRPr lang="en-US" altLang="zh-CN" sz="2800" b="1" dirty="0"/>
              </a:p>
            </p:txBody>
          </p:sp>
          <p:sp>
            <p:nvSpPr>
              <p:cNvPr id="148010" name="Line 316"/>
              <p:cNvSpPr/>
              <p:nvPr/>
            </p:nvSpPr>
            <p:spPr>
              <a:xfrm flipH="1">
                <a:off x="2913" y="2682"/>
                <a:ext cx="180" cy="0"/>
              </a:xfrm>
              <a:prstGeom prst="line">
                <a:avLst/>
              </a:prstGeom>
              <a:ln w="9525" cap="flat" cmpd="sng">
                <a:solidFill>
                  <a:srgbClr val="000000"/>
                </a:solidFill>
                <a:prstDash val="solid"/>
                <a:headEnd type="none" w="med" len="med"/>
                <a:tailEnd type="none" w="med" len="med"/>
              </a:ln>
            </p:spPr>
          </p:sp>
          <p:sp>
            <p:nvSpPr>
              <p:cNvPr id="148011" name="Rectangle 317"/>
              <p:cNvSpPr/>
              <p:nvPr/>
            </p:nvSpPr>
            <p:spPr>
              <a:xfrm>
                <a:off x="3129" y="26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A9</a:t>
                </a:r>
                <a:endParaRPr lang="en-US" altLang="zh-CN" sz="2800" b="1" dirty="0"/>
              </a:p>
            </p:txBody>
          </p:sp>
        </p:grpSp>
        <p:grpSp>
          <p:nvGrpSpPr>
            <p:cNvPr id="147464" name="Group 519"/>
            <p:cNvGrpSpPr/>
            <p:nvPr/>
          </p:nvGrpSpPr>
          <p:grpSpPr>
            <a:xfrm>
              <a:off x="735" y="1836"/>
              <a:ext cx="4320" cy="2100"/>
              <a:chOff x="573" y="1962"/>
              <a:chExt cx="4320" cy="2100"/>
            </a:xfrm>
          </p:grpSpPr>
          <p:sp>
            <p:nvSpPr>
              <p:cNvPr id="147612" name="Rectangle 319"/>
              <p:cNvSpPr/>
              <p:nvPr/>
            </p:nvSpPr>
            <p:spPr>
              <a:xfrm>
                <a:off x="2938" y="26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24</a:t>
                </a:r>
                <a:endParaRPr lang="en-US" altLang="zh-CN" sz="2800" b="1" dirty="0"/>
              </a:p>
            </p:txBody>
          </p:sp>
          <p:sp>
            <p:nvSpPr>
              <p:cNvPr id="147613" name="Line 320"/>
              <p:cNvSpPr/>
              <p:nvPr/>
            </p:nvSpPr>
            <p:spPr>
              <a:xfrm flipH="1">
                <a:off x="2913" y="2742"/>
                <a:ext cx="180" cy="0"/>
              </a:xfrm>
              <a:prstGeom prst="line">
                <a:avLst/>
              </a:prstGeom>
              <a:ln w="9525" cap="flat" cmpd="sng">
                <a:solidFill>
                  <a:srgbClr val="000000"/>
                </a:solidFill>
                <a:prstDash val="solid"/>
                <a:headEnd type="none" w="med" len="med"/>
                <a:tailEnd type="none" w="med" len="med"/>
              </a:ln>
            </p:spPr>
          </p:sp>
          <p:sp>
            <p:nvSpPr>
              <p:cNvPr id="147614" name="Rectangle 321"/>
              <p:cNvSpPr/>
              <p:nvPr/>
            </p:nvSpPr>
            <p:spPr>
              <a:xfrm>
                <a:off x="3125" y="271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A10</a:t>
                </a:r>
                <a:endParaRPr lang="en-US" altLang="zh-CN" sz="2800" b="1" dirty="0"/>
              </a:p>
            </p:txBody>
          </p:sp>
          <p:sp>
            <p:nvSpPr>
              <p:cNvPr id="147615" name="Rectangle 322"/>
              <p:cNvSpPr/>
              <p:nvPr/>
            </p:nvSpPr>
            <p:spPr>
              <a:xfrm>
                <a:off x="2938" y="26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21</a:t>
                </a:r>
                <a:endParaRPr lang="en-US" altLang="zh-CN" sz="2800" b="1" dirty="0"/>
              </a:p>
            </p:txBody>
          </p:sp>
          <p:sp>
            <p:nvSpPr>
              <p:cNvPr id="147616" name="Line 323"/>
              <p:cNvSpPr/>
              <p:nvPr/>
            </p:nvSpPr>
            <p:spPr>
              <a:xfrm flipH="1">
                <a:off x="2913" y="2802"/>
                <a:ext cx="180" cy="0"/>
              </a:xfrm>
              <a:prstGeom prst="line">
                <a:avLst/>
              </a:prstGeom>
              <a:ln w="9525" cap="flat" cmpd="sng">
                <a:solidFill>
                  <a:srgbClr val="000000"/>
                </a:solidFill>
                <a:prstDash val="solid"/>
                <a:headEnd type="none" w="med" len="med"/>
                <a:tailEnd type="none" w="med" len="med"/>
              </a:ln>
            </p:spPr>
          </p:sp>
          <p:sp>
            <p:nvSpPr>
              <p:cNvPr id="147617" name="Rectangle 324"/>
              <p:cNvSpPr/>
              <p:nvPr/>
            </p:nvSpPr>
            <p:spPr>
              <a:xfrm>
                <a:off x="3125" y="277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A11</a:t>
                </a:r>
                <a:endParaRPr lang="en-US" altLang="zh-CN" sz="2800" b="1" dirty="0"/>
              </a:p>
            </p:txBody>
          </p:sp>
          <p:sp>
            <p:nvSpPr>
              <p:cNvPr id="147618" name="Rectangle 325"/>
              <p:cNvSpPr/>
              <p:nvPr/>
            </p:nvSpPr>
            <p:spPr>
              <a:xfrm>
                <a:off x="2938" y="27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23</a:t>
                </a:r>
                <a:endParaRPr lang="en-US" altLang="zh-CN" sz="2800" b="1" dirty="0"/>
              </a:p>
            </p:txBody>
          </p:sp>
          <p:sp>
            <p:nvSpPr>
              <p:cNvPr id="147619" name="Line 326"/>
              <p:cNvSpPr/>
              <p:nvPr/>
            </p:nvSpPr>
            <p:spPr>
              <a:xfrm flipH="1">
                <a:off x="2913" y="2862"/>
                <a:ext cx="180" cy="0"/>
              </a:xfrm>
              <a:prstGeom prst="line">
                <a:avLst/>
              </a:prstGeom>
              <a:ln w="9525" cap="flat" cmpd="sng">
                <a:solidFill>
                  <a:srgbClr val="000000"/>
                </a:solidFill>
                <a:prstDash val="solid"/>
                <a:headEnd type="none" w="med" len="med"/>
                <a:tailEnd type="none" w="med" len="med"/>
              </a:ln>
            </p:spPr>
          </p:sp>
          <p:sp>
            <p:nvSpPr>
              <p:cNvPr id="147620" name="Rectangle 327"/>
              <p:cNvSpPr/>
              <p:nvPr/>
            </p:nvSpPr>
            <p:spPr>
              <a:xfrm>
                <a:off x="3125" y="283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A12</a:t>
                </a:r>
                <a:endParaRPr lang="en-US" altLang="zh-CN" sz="2800" b="1" dirty="0"/>
              </a:p>
            </p:txBody>
          </p:sp>
          <p:sp>
            <p:nvSpPr>
              <p:cNvPr id="147621" name="Rectangle 328"/>
              <p:cNvSpPr/>
              <p:nvPr/>
            </p:nvSpPr>
            <p:spPr>
              <a:xfrm>
                <a:off x="2966" y="28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a:t>
                </a:r>
                <a:endParaRPr lang="en-US" altLang="zh-CN" sz="2800" b="1" dirty="0"/>
              </a:p>
            </p:txBody>
          </p:sp>
          <p:sp>
            <p:nvSpPr>
              <p:cNvPr id="147622" name="Line 329"/>
              <p:cNvSpPr/>
              <p:nvPr/>
            </p:nvSpPr>
            <p:spPr>
              <a:xfrm flipH="1">
                <a:off x="2913" y="2922"/>
                <a:ext cx="180" cy="0"/>
              </a:xfrm>
              <a:prstGeom prst="line">
                <a:avLst/>
              </a:prstGeom>
              <a:ln w="9525" cap="flat" cmpd="sng">
                <a:solidFill>
                  <a:srgbClr val="000000"/>
                </a:solidFill>
                <a:prstDash val="solid"/>
                <a:headEnd type="none" w="med" len="med"/>
                <a:tailEnd type="none" w="med" len="med"/>
              </a:ln>
            </p:spPr>
          </p:sp>
          <p:sp>
            <p:nvSpPr>
              <p:cNvPr id="147623" name="Rectangle 330"/>
              <p:cNvSpPr/>
              <p:nvPr/>
            </p:nvSpPr>
            <p:spPr>
              <a:xfrm>
                <a:off x="3125" y="289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A13</a:t>
                </a:r>
                <a:endParaRPr lang="en-US" altLang="zh-CN" sz="2800" b="1" dirty="0"/>
              </a:p>
            </p:txBody>
          </p:sp>
          <p:sp>
            <p:nvSpPr>
              <p:cNvPr id="147624" name="Rectangle 331"/>
              <p:cNvSpPr/>
              <p:nvPr/>
            </p:nvSpPr>
            <p:spPr>
              <a:xfrm>
                <a:off x="2938" y="28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26</a:t>
                </a:r>
                <a:endParaRPr lang="en-US" altLang="zh-CN" sz="2800" b="1" dirty="0"/>
              </a:p>
            </p:txBody>
          </p:sp>
          <p:sp>
            <p:nvSpPr>
              <p:cNvPr id="147625" name="Line 332"/>
              <p:cNvSpPr/>
              <p:nvPr/>
            </p:nvSpPr>
            <p:spPr>
              <a:xfrm flipH="1">
                <a:off x="2913" y="2982"/>
                <a:ext cx="180" cy="0"/>
              </a:xfrm>
              <a:prstGeom prst="line">
                <a:avLst/>
              </a:prstGeom>
              <a:ln w="9525" cap="flat" cmpd="sng">
                <a:solidFill>
                  <a:srgbClr val="000000"/>
                </a:solidFill>
                <a:prstDash val="solid"/>
                <a:headEnd type="none" w="med" len="med"/>
                <a:tailEnd type="none" w="med" len="med"/>
              </a:ln>
            </p:spPr>
          </p:sp>
          <p:sp>
            <p:nvSpPr>
              <p:cNvPr id="147626" name="Rectangle 333"/>
              <p:cNvSpPr/>
              <p:nvPr/>
            </p:nvSpPr>
            <p:spPr>
              <a:xfrm>
                <a:off x="3125" y="295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A14</a:t>
                </a:r>
                <a:endParaRPr lang="en-US" altLang="zh-CN" sz="2800" b="1" dirty="0"/>
              </a:p>
            </p:txBody>
          </p:sp>
          <p:sp>
            <p:nvSpPr>
              <p:cNvPr id="147627" name="Rectangle 334"/>
              <p:cNvSpPr/>
              <p:nvPr/>
            </p:nvSpPr>
            <p:spPr>
              <a:xfrm>
                <a:off x="2938" y="29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27</a:t>
                </a:r>
                <a:endParaRPr lang="en-US" altLang="zh-CN" sz="2800" b="1" dirty="0"/>
              </a:p>
            </p:txBody>
          </p:sp>
          <p:sp>
            <p:nvSpPr>
              <p:cNvPr id="147628" name="Line 335"/>
              <p:cNvSpPr/>
              <p:nvPr/>
            </p:nvSpPr>
            <p:spPr>
              <a:xfrm flipH="1">
                <a:off x="2913" y="3102"/>
                <a:ext cx="180" cy="0"/>
              </a:xfrm>
              <a:prstGeom prst="line">
                <a:avLst/>
              </a:prstGeom>
              <a:ln w="9525" cap="flat" cmpd="sng">
                <a:solidFill>
                  <a:srgbClr val="000000"/>
                </a:solidFill>
                <a:prstDash val="solid"/>
                <a:headEnd type="none" w="med" len="med"/>
                <a:tailEnd type="none" w="med" len="med"/>
              </a:ln>
            </p:spPr>
          </p:sp>
          <p:sp>
            <p:nvSpPr>
              <p:cNvPr id="147629" name="Line 336"/>
              <p:cNvSpPr/>
              <p:nvPr/>
            </p:nvSpPr>
            <p:spPr>
              <a:xfrm flipH="1">
                <a:off x="3129" y="3072"/>
                <a:ext cx="30" cy="0"/>
              </a:xfrm>
              <a:prstGeom prst="line">
                <a:avLst/>
              </a:prstGeom>
              <a:ln w="9525" cap="flat" cmpd="sng">
                <a:solidFill>
                  <a:srgbClr val="000000"/>
                </a:solidFill>
                <a:prstDash val="solid"/>
                <a:headEnd type="none" w="med" len="med"/>
                <a:tailEnd type="none" w="med" len="med"/>
              </a:ln>
            </p:spPr>
          </p:sp>
          <p:sp>
            <p:nvSpPr>
              <p:cNvPr id="147630" name="Line 337"/>
              <p:cNvSpPr/>
              <p:nvPr/>
            </p:nvSpPr>
            <p:spPr>
              <a:xfrm flipH="1">
                <a:off x="3159" y="3072"/>
                <a:ext cx="30" cy="0"/>
              </a:xfrm>
              <a:prstGeom prst="line">
                <a:avLst/>
              </a:prstGeom>
              <a:ln w="9525" cap="flat" cmpd="sng">
                <a:solidFill>
                  <a:srgbClr val="000000"/>
                </a:solidFill>
                <a:prstDash val="solid"/>
                <a:headEnd type="none" w="med" len="med"/>
                <a:tailEnd type="none" w="med" len="med"/>
              </a:ln>
            </p:spPr>
          </p:sp>
          <p:sp>
            <p:nvSpPr>
              <p:cNvPr id="147631" name="Rectangle 338"/>
              <p:cNvSpPr/>
              <p:nvPr/>
            </p:nvSpPr>
            <p:spPr>
              <a:xfrm>
                <a:off x="3126" y="3072"/>
                <a:ext cx="79"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CS</a:t>
                </a:r>
                <a:endParaRPr lang="en-US" altLang="zh-CN" sz="2800" b="1" dirty="0"/>
              </a:p>
            </p:txBody>
          </p:sp>
          <p:sp>
            <p:nvSpPr>
              <p:cNvPr id="147632" name="Rectangle 339"/>
              <p:cNvSpPr/>
              <p:nvPr/>
            </p:nvSpPr>
            <p:spPr>
              <a:xfrm>
                <a:off x="2938" y="30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20</a:t>
                </a:r>
                <a:endParaRPr lang="en-US" altLang="zh-CN" sz="2800" b="1" dirty="0"/>
              </a:p>
            </p:txBody>
          </p:sp>
          <p:sp>
            <p:nvSpPr>
              <p:cNvPr id="147633" name="Line 340"/>
              <p:cNvSpPr/>
              <p:nvPr/>
            </p:nvSpPr>
            <p:spPr>
              <a:xfrm flipH="1">
                <a:off x="2913" y="3162"/>
                <a:ext cx="180" cy="0"/>
              </a:xfrm>
              <a:prstGeom prst="line">
                <a:avLst/>
              </a:prstGeom>
              <a:ln w="9525" cap="flat" cmpd="sng">
                <a:solidFill>
                  <a:srgbClr val="000000"/>
                </a:solidFill>
                <a:prstDash val="solid"/>
                <a:headEnd type="none" w="med" len="med"/>
                <a:tailEnd type="none" w="med" len="med"/>
              </a:ln>
            </p:spPr>
          </p:sp>
          <p:sp>
            <p:nvSpPr>
              <p:cNvPr id="147634" name="Line 341"/>
              <p:cNvSpPr/>
              <p:nvPr/>
            </p:nvSpPr>
            <p:spPr>
              <a:xfrm flipH="1">
                <a:off x="3129" y="3132"/>
                <a:ext cx="42" cy="0"/>
              </a:xfrm>
              <a:prstGeom prst="line">
                <a:avLst/>
              </a:prstGeom>
              <a:ln w="9525" cap="flat" cmpd="sng">
                <a:solidFill>
                  <a:srgbClr val="000000"/>
                </a:solidFill>
                <a:prstDash val="solid"/>
                <a:headEnd type="none" w="med" len="med"/>
                <a:tailEnd type="none" w="med" len="med"/>
              </a:ln>
            </p:spPr>
          </p:sp>
          <p:sp>
            <p:nvSpPr>
              <p:cNvPr id="147635" name="Line 342"/>
              <p:cNvSpPr/>
              <p:nvPr/>
            </p:nvSpPr>
            <p:spPr>
              <a:xfrm flipH="1">
                <a:off x="3171" y="3132"/>
                <a:ext cx="30" cy="0"/>
              </a:xfrm>
              <a:prstGeom prst="line">
                <a:avLst/>
              </a:prstGeom>
              <a:ln w="9525" cap="flat" cmpd="sng">
                <a:solidFill>
                  <a:srgbClr val="000000"/>
                </a:solidFill>
                <a:prstDash val="solid"/>
                <a:headEnd type="none" w="med" len="med"/>
                <a:tailEnd type="none" w="med" len="med"/>
              </a:ln>
            </p:spPr>
          </p:sp>
          <p:sp>
            <p:nvSpPr>
              <p:cNvPr id="147636" name="Rectangle 343"/>
              <p:cNvSpPr/>
              <p:nvPr/>
            </p:nvSpPr>
            <p:spPr>
              <a:xfrm>
                <a:off x="3129" y="3132"/>
                <a:ext cx="85"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OE</a:t>
                </a:r>
                <a:endParaRPr lang="en-US" altLang="zh-CN" sz="2800" b="1" dirty="0"/>
              </a:p>
            </p:txBody>
          </p:sp>
          <p:sp>
            <p:nvSpPr>
              <p:cNvPr id="147637" name="Rectangle 344"/>
              <p:cNvSpPr/>
              <p:nvPr/>
            </p:nvSpPr>
            <p:spPr>
              <a:xfrm>
                <a:off x="2938" y="310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22</a:t>
                </a:r>
                <a:endParaRPr lang="en-US" altLang="zh-CN" sz="2800" b="1" dirty="0"/>
              </a:p>
            </p:txBody>
          </p:sp>
          <p:sp>
            <p:nvSpPr>
              <p:cNvPr id="147638" name="Line 345"/>
              <p:cNvSpPr/>
              <p:nvPr/>
            </p:nvSpPr>
            <p:spPr>
              <a:xfrm flipH="1">
                <a:off x="2913" y="2082"/>
                <a:ext cx="180" cy="0"/>
              </a:xfrm>
              <a:prstGeom prst="line">
                <a:avLst/>
              </a:prstGeom>
              <a:ln w="9525" cap="flat" cmpd="sng">
                <a:solidFill>
                  <a:srgbClr val="000000"/>
                </a:solidFill>
                <a:prstDash val="solid"/>
                <a:headEnd type="none" w="med" len="med"/>
                <a:tailEnd type="none" w="med" len="med"/>
              </a:ln>
            </p:spPr>
          </p:sp>
          <p:sp>
            <p:nvSpPr>
              <p:cNvPr id="147639" name="Rectangle 346"/>
              <p:cNvSpPr/>
              <p:nvPr/>
            </p:nvSpPr>
            <p:spPr>
              <a:xfrm>
                <a:off x="3127" y="2052"/>
                <a:ext cx="11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VPP</a:t>
                </a:r>
                <a:endParaRPr lang="en-US" altLang="zh-CN" sz="2800" b="1" dirty="0"/>
              </a:p>
            </p:txBody>
          </p:sp>
          <p:sp>
            <p:nvSpPr>
              <p:cNvPr id="147640" name="Rectangle 347"/>
              <p:cNvSpPr/>
              <p:nvPr/>
            </p:nvSpPr>
            <p:spPr>
              <a:xfrm>
                <a:off x="2966" y="202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a:t>
                </a:r>
                <a:endParaRPr lang="en-US" altLang="zh-CN" sz="2800" b="1" dirty="0"/>
              </a:p>
            </p:txBody>
          </p:sp>
          <p:sp>
            <p:nvSpPr>
              <p:cNvPr id="147641" name="Line 348"/>
              <p:cNvSpPr/>
              <p:nvPr/>
            </p:nvSpPr>
            <p:spPr>
              <a:xfrm>
                <a:off x="3573" y="2322"/>
                <a:ext cx="180" cy="0"/>
              </a:xfrm>
              <a:prstGeom prst="line">
                <a:avLst/>
              </a:prstGeom>
              <a:ln w="9525" cap="flat" cmpd="sng">
                <a:solidFill>
                  <a:srgbClr val="000000"/>
                </a:solidFill>
                <a:prstDash val="solid"/>
                <a:headEnd type="none" w="med" len="med"/>
                <a:tailEnd type="none" w="med" len="med"/>
              </a:ln>
            </p:spPr>
          </p:sp>
          <p:sp>
            <p:nvSpPr>
              <p:cNvPr id="147642" name="Rectangle 349"/>
              <p:cNvSpPr/>
              <p:nvPr/>
            </p:nvSpPr>
            <p:spPr>
              <a:xfrm>
                <a:off x="3459" y="22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D0</a:t>
                </a:r>
                <a:endParaRPr lang="en-US" altLang="zh-CN" sz="2800" b="1" dirty="0"/>
              </a:p>
            </p:txBody>
          </p:sp>
          <p:sp>
            <p:nvSpPr>
              <p:cNvPr id="147643" name="Rectangle 350"/>
              <p:cNvSpPr/>
              <p:nvPr/>
            </p:nvSpPr>
            <p:spPr>
              <a:xfrm>
                <a:off x="3664" y="22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11</a:t>
                </a:r>
                <a:endParaRPr lang="en-US" altLang="zh-CN" sz="2800" b="1" dirty="0"/>
              </a:p>
            </p:txBody>
          </p:sp>
          <p:sp>
            <p:nvSpPr>
              <p:cNvPr id="147644" name="Line 351"/>
              <p:cNvSpPr/>
              <p:nvPr/>
            </p:nvSpPr>
            <p:spPr>
              <a:xfrm>
                <a:off x="3573" y="2382"/>
                <a:ext cx="180" cy="0"/>
              </a:xfrm>
              <a:prstGeom prst="line">
                <a:avLst/>
              </a:prstGeom>
              <a:ln w="9525" cap="flat" cmpd="sng">
                <a:solidFill>
                  <a:srgbClr val="000000"/>
                </a:solidFill>
                <a:prstDash val="solid"/>
                <a:headEnd type="none" w="med" len="med"/>
                <a:tailEnd type="none" w="med" len="med"/>
              </a:ln>
            </p:spPr>
          </p:sp>
          <p:sp>
            <p:nvSpPr>
              <p:cNvPr id="147645" name="Rectangle 352"/>
              <p:cNvSpPr/>
              <p:nvPr/>
            </p:nvSpPr>
            <p:spPr>
              <a:xfrm>
                <a:off x="3459" y="23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D1</a:t>
                </a:r>
                <a:endParaRPr lang="en-US" altLang="zh-CN" sz="2800" b="1" dirty="0"/>
              </a:p>
            </p:txBody>
          </p:sp>
          <p:sp>
            <p:nvSpPr>
              <p:cNvPr id="147646" name="Rectangle 353"/>
              <p:cNvSpPr/>
              <p:nvPr/>
            </p:nvSpPr>
            <p:spPr>
              <a:xfrm>
                <a:off x="3664" y="23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12</a:t>
                </a:r>
                <a:endParaRPr lang="en-US" altLang="zh-CN" sz="2800" b="1" dirty="0"/>
              </a:p>
            </p:txBody>
          </p:sp>
          <p:sp>
            <p:nvSpPr>
              <p:cNvPr id="147647" name="Line 354"/>
              <p:cNvSpPr/>
              <p:nvPr/>
            </p:nvSpPr>
            <p:spPr>
              <a:xfrm>
                <a:off x="3573" y="2442"/>
                <a:ext cx="180" cy="0"/>
              </a:xfrm>
              <a:prstGeom prst="line">
                <a:avLst/>
              </a:prstGeom>
              <a:ln w="9525" cap="flat" cmpd="sng">
                <a:solidFill>
                  <a:srgbClr val="000000"/>
                </a:solidFill>
                <a:prstDash val="solid"/>
                <a:headEnd type="none" w="med" len="med"/>
                <a:tailEnd type="none" w="med" len="med"/>
              </a:ln>
            </p:spPr>
          </p:sp>
          <p:sp>
            <p:nvSpPr>
              <p:cNvPr id="147648" name="Rectangle 355"/>
              <p:cNvSpPr/>
              <p:nvPr/>
            </p:nvSpPr>
            <p:spPr>
              <a:xfrm>
                <a:off x="3459" y="24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D2</a:t>
                </a:r>
                <a:endParaRPr lang="en-US" altLang="zh-CN" sz="2800" b="1" dirty="0"/>
              </a:p>
            </p:txBody>
          </p:sp>
          <p:sp>
            <p:nvSpPr>
              <p:cNvPr id="147649" name="Rectangle 356"/>
              <p:cNvSpPr/>
              <p:nvPr/>
            </p:nvSpPr>
            <p:spPr>
              <a:xfrm>
                <a:off x="3664" y="23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13</a:t>
                </a:r>
                <a:endParaRPr lang="en-US" altLang="zh-CN" sz="2800" b="1" dirty="0"/>
              </a:p>
            </p:txBody>
          </p:sp>
          <p:sp>
            <p:nvSpPr>
              <p:cNvPr id="147650" name="Line 357"/>
              <p:cNvSpPr/>
              <p:nvPr/>
            </p:nvSpPr>
            <p:spPr>
              <a:xfrm>
                <a:off x="3573" y="2502"/>
                <a:ext cx="180" cy="0"/>
              </a:xfrm>
              <a:prstGeom prst="line">
                <a:avLst/>
              </a:prstGeom>
              <a:ln w="9525" cap="flat" cmpd="sng">
                <a:solidFill>
                  <a:srgbClr val="000000"/>
                </a:solidFill>
                <a:prstDash val="solid"/>
                <a:headEnd type="none" w="med" len="med"/>
                <a:tailEnd type="none" w="med" len="med"/>
              </a:ln>
            </p:spPr>
          </p:sp>
          <p:sp>
            <p:nvSpPr>
              <p:cNvPr id="147651" name="Rectangle 358"/>
              <p:cNvSpPr/>
              <p:nvPr/>
            </p:nvSpPr>
            <p:spPr>
              <a:xfrm>
                <a:off x="3459" y="24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D3</a:t>
                </a:r>
                <a:endParaRPr lang="en-US" altLang="zh-CN" sz="2800" b="1" dirty="0"/>
              </a:p>
            </p:txBody>
          </p:sp>
          <p:sp>
            <p:nvSpPr>
              <p:cNvPr id="147652" name="Rectangle 359"/>
              <p:cNvSpPr/>
              <p:nvPr/>
            </p:nvSpPr>
            <p:spPr>
              <a:xfrm>
                <a:off x="3664" y="24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15</a:t>
                </a:r>
                <a:endParaRPr lang="en-US" altLang="zh-CN" sz="2800" b="1" dirty="0"/>
              </a:p>
            </p:txBody>
          </p:sp>
          <p:sp>
            <p:nvSpPr>
              <p:cNvPr id="147653" name="Line 360"/>
              <p:cNvSpPr/>
              <p:nvPr/>
            </p:nvSpPr>
            <p:spPr>
              <a:xfrm>
                <a:off x="3573" y="2562"/>
                <a:ext cx="180" cy="0"/>
              </a:xfrm>
              <a:prstGeom prst="line">
                <a:avLst/>
              </a:prstGeom>
              <a:ln w="9525" cap="flat" cmpd="sng">
                <a:solidFill>
                  <a:srgbClr val="000000"/>
                </a:solidFill>
                <a:prstDash val="solid"/>
                <a:headEnd type="none" w="med" len="med"/>
                <a:tailEnd type="none" w="med" len="med"/>
              </a:ln>
            </p:spPr>
          </p:sp>
          <p:sp>
            <p:nvSpPr>
              <p:cNvPr id="147654" name="Rectangle 361"/>
              <p:cNvSpPr/>
              <p:nvPr/>
            </p:nvSpPr>
            <p:spPr>
              <a:xfrm>
                <a:off x="3459" y="25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D4</a:t>
                </a:r>
                <a:endParaRPr lang="en-US" altLang="zh-CN" sz="2800" b="1" dirty="0"/>
              </a:p>
            </p:txBody>
          </p:sp>
          <p:sp>
            <p:nvSpPr>
              <p:cNvPr id="147655" name="Rectangle 362"/>
              <p:cNvSpPr/>
              <p:nvPr/>
            </p:nvSpPr>
            <p:spPr>
              <a:xfrm>
                <a:off x="3664" y="250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16</a:t>
                </a:r>
                <a:endParaRPr lang="en-US" altLang="zh-CN" sz="2800" b="1" dirty="0"/>
              </a:p>
            </p:txBody>
          </p:sp>
          <p:sp>
            <p:nvSpPr>
              <p:cNvPr id="147656" name="Line 363"/>
              <p:cNvSpPr/>
              <p:nvPr/>
            </p:nvSpPr>
            <p:spPr>
              <a:xfrm>
                <a:off x="3573" y="2622"/>
                <a:ext cx="180" cy="0"/>
              </a:xfrm>
              <a:prstGeom prst="line">
                <a:avLst/>
              </a:prstGeom>
              <a:ln w="9525" cap="flat" cmpd="sng">
                <a:solidFill>
                  <a:srgbClr val="000000"/>
                </a:solidFill>
                <a:prstDash val="solid"/>
                <a:headEnd type="none" w="med" len="med"/>
                <a:tailEnd type="none" w="med" len="med"/>
              </a:ln>
            </p:spPr>
          </p:sp>
          <p:sp>
            <p:nvSpPr>
              <p:cNvPr id="147657" name="Rectangle 364"/>
              <p:cNvSpPr/>
              <p:nvPr/>
            </p:nvSpPr>
            <p:spPr>
              <a:xfrm>
                <a:off x="3459" y="25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D5</a:t>
                </a:r>
                <a:endParaRPr lang="en-US" altLang="zh-CN" sz="2800" b="1" dirty="0"/>
              </a:p>
            </p:txBody>
          </p:sp>
          <p:sp>
            <p:nvSpPr>
              <p:cNvPr id="147658" name="Rectangle 365"/>
              <p:cNvSpPr/>
              <p:nvPr/>
            </p:nvSpPr>
            <p:spPr>
              <a:xfrm>
                <a:off x="3664" y="25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17</a:t>
                </a:r>
                <a:endParaRPr lang="en-US" altLang="zh-CN" sz="2800" b="1" dirty="0"/>
              </a:p>
            </p:txBody>
          </p:sp>
          <p:sp>
            <p:nvSpPr>
              <p:cNvPr id="147659" name="Line 366"/>
              <p:cNvSpPr/>
              <p:nvPr/>
            </p:nvSpPr>
            <p:spPr>
              <a:xfrm>
                <a:off x="3573" y="2682"/>
                <a:ext cx="180" cy="0"/>
              </a:xfrm>
              <a:prstGeom prst="line">
                <a:avLst/>
              </a:prstGeom>
              <a:ln w="9525" cap="flat" cmpd="sng">
                <a:solidFill>
                  <a:srgbClr val="000000"/>
                </a:solidFill>
                <a:prstDash val="solid"/>
                <a:headEnd type="none" w="med" len="med"/>
                <a:tailEnd type="none" w="med" len="med"/>
              </a:ln>
            </p:spPr>
          </p:sp>
          <p:sp>
            <p:nvSpPr>
              <p:cNvPr id="147660" name="Rectangle 367"/>
              <p:cNvSpPr/>
              <p:nvPr/>
            </p:nvSpPr>
            <p:spPr>
              <a:xfrm>
                <a:off x="3459" y="26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D6</a:t>
                </a:r>
                <a:endParaRPr lang="en-US" altLang="zh-CN" sz="2800" b="1" dirty="0"/>
              </a:p>
            </p:txBody>
          </p:sp>
          <p:sp>
            <p:nvSpPr>
              <p:cNvPr id="147661" name="Rectangle 368"/>
              <p:cNvSpPr/>
              <p:nvPr/>
            </p:nvSpPr>
            <p:spPr>
              <a:xfrm>
                <a:off x="3664" y="26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18</a:t>
                </a:r>
                <a:endParaRPr lang="en-US" altLang="zh-CN" sz="2800" b="1" dirty="0"/>
              </a:p>
            </p:txBody>
          </p:sp>
          <p:sp>
            <p:nvSpPr>
              <p:cNvPr id="147662" name="Line 369"/>
              <p:cNvSpPr/>
              <p:nvPr/>
            </p:nvSpPr>
            <p:spPr>
              <a:xfrm>
                <a:off x="3573" y="2742"/>
                <a:ext cx="180" cy="0"/>
              </a:xfrm>
              <a:prstGeom prst="line">
                <a:avLst/>
              </a:prstGeom>
              <a:ln w="9525" cap="flat" cmpd="sng">
                <a:solidFill>
                  <a:srgbClr val="000000"/>
                </a:solidFill>
                <a:prstDash val="solid"/>
                <a:headEnd type="none" w="med" len="med"/>
                <a:tailEnd type="none" w="med" len="med"/>
              </a:ln>
            </p:spPr>
          </p:sp>
          <p:sp>
            <p:nvSpPr>
              <p:cNvPr id="147663" name="Rectangle 370"/>
              <p:cNvSpPr/>
              <p:nvPr/>
            </p:nvSpPr>
            <p:spPr>
              <a:xfrm>
                <a:off x="3459" y="27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D7</a:t>
                </a:r>
                <a:endParaRPr lang="en-US" altLang="zh-CN" sz="2800" b="1" dirty="0"/>
              </a:p>
            </p:txBody>
          </p:sp>
          <p:sp>
            <p:nvSpPr>
              <p:cNvPr id="147664" name="Rectangle 371"/>
              <p:cNvSpPr/>
              <p:nvPr/>
            </p:nvSpPr>
            <p:spPr>
              <a:xfrm>
                <a:off x="3664" y="26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19</a:t>
                </a:r>
                <a:endParaRPr lang="en-US" altLang="zh-CN" sz="2800" b="1" dirty="0"/>
              </a:p>
            </p:txBody>
          </p:sp>
          <p:sp>
            <p:nvSpPr>
              <p:cNvPr id="147665" name="Rectangle 372"/>
              <p:cNvSpPr/>
              <p:nvPr/>
            </p:nvSpPr>
            <p:spPr>
              <a:xfrm>
                <a:off x="3093" y="196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U3</a:t>
                </a:r>
                <a:endParaRPr lang="en-US" altLang="zh-CN" sz="2800" b="1" dirty="0"/>
              </a:p>
            </p:txBody>
          </p:sp>
          <p:sp>
            <p:nvSpPr>
              <p:cNvPr id="147666" name="Rectangle 373"/>
              <p:cNvSpPr/>
              <p:nvPr/>
            </p:nvSpPr>
            <p:spPr>
              <a:xfrm>
                <a:off x="3082" y="3222"/>
                <a:ext cx="16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27256</a:t>
                </a:r>
                <a:endParaRPr lang="en-US" altLang="zh-CN" sz="2800" b="1" dirty="0"/>
              </a:p>
            </p:txBody>
          </p:sp>
          <p:sp>
            <p:nvSpPr>
              <p:cNvPr id="147667" name="Rectangle 374"/>
              <p:cNvSpPr/>
              <p:nvPr/>
            </p:nvSpPr>
            <p:spPr>
              <a:xfrm>
                <a:off x="4233" y="2022"/>
                <a:ext cx="480" cy="1200"/>
              </a:xfrm>
              <a:prstGeom prst="rect">
                <a:avLst/>
              </a:prstGeom>
              <a:solidFill>
                <a:srgbClr val="FFFFB0"/>
              </a:solidFill>
              <a:ln w="0" cap="flat" cmpd="sng">
                <a:solidFill>
                  <a:srgbClr val="8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668" name="Line 375"/>
              <p:cNvSpPr/>
              <p:nvPr/>
            </p:nvSpPr>
            <p:spPr>
              <a:xfrm flipH="1">
                <a:off x="4053" y="2142"/>
                <a:ext cx="180" cy="0"/>
              </a:xfrm>
              <a:prstGeom prst="line">
                <a:avLst/>
              </a:prstGeom>
              <a:ln w="9525" cap="flat" cmpd="sng">
                <a:solidFill>
                  <a:srgbClr val="000000"/>
                </a:solidFill>
                <a:prstDash val="solid"/>
                <a:headEnd type="none" w="med" len="med"/>
                <a:tailEnd type="none" w="med" len="med"/>
              </a:ln>
            </p:spPr>
          </p:sp>
          <p:sp>
            <p:nvSpPr>
              <p:cNvPr id="147669" name="Rectangle 376"/>
              <p:cNvSpPr/>
              <p:nvPr/>
            </p:nvSpPr>
            <p:spPr>
              <a:xfrm>
                <a:off x="4269" y="21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A0</a:t>
                </a:r>
                <a:endParaRPr lang="en-US" altLang="zh-CN" sz="2800" b="1" dirty="0"/>
              </a:p>
            </p:txBody>
          </p:sp>
          <p:sp>
            <p:nvSpPr>
              <p:cNvPr id="147670" name="Rectangle 377"/>
              <p:cNvSpPr/>
              <p:nvPr/>
            </p:nvSpPr>
            <p:spPr>
              <a:xfrm>
                <a:off x="4078" y="20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10</a:t>
                </a:r>
                <a:endParaRPr lang="en-US" altLang="zh-CN" sz="2800" b="1" dirty="0"/>
              </a:p>
            </p:txBody>
          </p:sp>
          <p:sp>
            <p:nvSpPr>
              <p:cNvPr id="147671" name="Line 378"/>
              <p:cNvSpPr/>
              <p:nvPr/>
            </p:nvSpPr>
            <p:spPr>
              <a:xfrm flipH="1">
                <a:off x="4053" y="2202"/>
                <a:ext cx="180" cy="0"/>
              </a:xfrm>
              <a:prstGeom prst="line">
                <a:avLst/>
              </a:prstGeom>
              <a:ln w="9525" cap="flat" cmpd="sng">
                <a:solidFill>
                  <a:srgbClr val="000000"/>
                </a:solidFill>
                <a:prstDash val="solid"/>
                <a:headEnd type="none" w="med" len="med"/>
                <a:tailEnd type="none" w="med" len="med"/>
              </a:ln>
            </p:spPr>
          </p:sp>
          <p:sp>
            <p:nvSpPr>
              <p:cNvPr id="147672" name="Rectangle 379"/>
              <p:cNvSpPr/>
              <p:nvPr/>
            </p:nvSpPr>
            <p:spPr>
              <a:xfrm>
                <a:off x="4269" y="21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a:t>
                </a:r>
                <a:endParaRPr lang="en-US" altLang="zh-CN" sz="2800" b="1" dirty="0"/>
              </a:p>
            </p:txBody>
          </p:sp>
          <p:sp>
            <p:nvSpPr>
              <p:cNvPr id="147673" name="Rectangle 380"/>
              <p:cNvSpPr/>
              <p:nvPr/>
            </p:nvSpPr>
            <p:spPr>
              <a:xfrm>
                <a:off x="4106" y="214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9</a:t>
                </a:r>
                <a:endParaRPr lang="en-US" altLang="zh-CN" sz="2800" b="1" dirty="0"/>
              </a:p>
            </p:txBody>
          </p:sp>
          <p:sp>
            <p:nvSpPr>
              <p:cNvPr id="147674" name="Line 381"/>
              <p:cNvSpPr/>
              <p:nvPr/>
            </p:nvSpPr>
            <p:spPr>
              <a:xfrm flipH="1">
                <a:off x="4053" y="2262"/>
                <a:ext cx="180" cy="0"/>
              </a:xfrm>
              <a:prstGeom prst="line">
                <a:avLst/>
              </a:prstGeom>
              <a:ln w="9525" cap="flat" cmpd="sng">
                <a:solidFill>
                  <a:srgbClr val="000000"/>
                </a:solidFill>
                <a:prstDash val="solid"/>
                <a:headEnd type="none" w="med" len="med"/>
                <a:tailEnd type="none" w="med" len="med"/>
              </a:ln>
            </p:spPr>
          </p:sp>
          <p:sp>
            <p:nvSpPr>
              <p:cNvPr id="147675" name="Rectangle 382"/>
              <p:cNvSpPr/>
              <p:nvPr/>
            </p:nvSpPr>
            <p:spPr>
              <a:xfrm>
                <a:off x="4269" y="22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A2</a:t>
                </a:r>
                <a:endParaRPr lang="en-US" altLang="zh-CN" sz="2800" b="1" dirty="0"/>
              </a:p>
            </p:txBody>
          </p:sp>
          <p:sp>
            <p:nvSpPr>
              <p:cNvPr id="147676" name="Rectangle 383"/>
              <p:cNvSpPr/>
              <p:nvPr/>
            </p:nvSpPr>
            <p:spPr>
              <a:xfrm>
                <a:off x="4106" y="22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8</a:t>
                </a:r>
                <a:endParaRPr lang="en-US" altLang="zh-CN" sz="2800" b="1" dirty="0"/>
              </a:p>
            </p:txBody>
          </p:sp>
          <p:sp>
            <p:nvSpPr>
              <p:cNvPr id="147677" name="Line 384"/>
              <p:cNvSpPr/>
              <p:nvPr/>
            </p:nvSpPr>
            <p:spPr>
              <a:xfrm flipH="1">
                <a:off x="4053" y="2322"/>
                <a:ext cx="180" cy="0"/>
              </a:xfrm>
              <a:prstGeom prst="line">
                <a:avLst/>
              </a:prstGeom>
              <a:ln w="9525" cap="flat" cmpd="sng">
                <a:solidFill>
                  <a:srgbClr val="000000"/>
                </a:solidFill>
                <a:prstDash val="solid"/>
                <a:headEnd type="none" w="med" len="med"/>
                <a:tailEnd type="none" w="med" len="med"/>
              </a:ln>
            </p:spPr>
          </p:sp>
          <p:sp>
            <p:nvSpPr>
              <p:cNvPr id="147678" name="Rectangle 385"/>
              <p:cNvSpPr/>
              <p:nvPr/>
            </p:nvSpPr>
            <p:spPr>
              <a:xfrm>
                <a:off x="4269" y="22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A3</a:t>
                </a:r>
                <a:endParaRPr lang="en-US" altLang="zh-CN" sz="2800" b="1" dirty="0"/>
              </a:p>
            </p:txBody>
          </p:sp>
          <p:sp>
            <p:nvSpPr>
              <p:cNvPr id="147679" name="Rectangle 386"/>
              <p:cNvSpPr/>
              <p:nvPr/>
            </p:nvSpPr>
            <p:spPr>
              <a:xfrm>
                <a:off x="4106" y="226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7</a:t>
                </a:r>
                <a:endParaRPr lang="en-US" altLang="zh-CN" sz="2800" b="1" dirty="0"/>
              </a:p>
            </p:txBody>
          </p:sp>
          <p:sp>
            <p:nvSpPr>
              <p:cNvPr id="147680" name="Line 387"/>
              <p:cNvSpPr/>
              <p:nvPr/>
            </p:nvSpPr>
            <p:spPr>
              <a:xfrm flipH="1">
                <a:off x="4053" y="2382"/>
                <a:ext cx="180" cy="0"/>
              </a:xfrm>
              <a:prstGeom prst="line">
                <a:avLst/>
              </a:prstGeom>
              <a:ln w="9525" cap="flat" cmpd="sng">
                <a:solidFill>
                  <a:srgbClr val="000000"/>
                </a:solidFill>
                <a:prstDash val="solid"/>
                <a:headEnd type="none" w="med" len="med"/>
                <a:tailEnd type="none" w="med" len="med"/>
              </a:ln>
            </p:spPr>
          </p:sp>
          <p:sp>
            <p:nvSpPr>
              <p:cNvPr id="147681" name="Rectangle 388"/>
              <p:cNvSpPr/>
              <p:nvPr/>
            </p:nvSpPr>
            <p:spPr>
              <a:xfrm>
                <a:off x="4269" y="23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A4</a:t>
                </a:r>
                <a:endParaRPr lang="en-US" altLang="zh-CN" sz="2800" b="1" dirty="0"/>
              </a:p>
            </p:txBody>
          </p:sp>
          <p:sp>
            <p:nvSpPr>
              <p:cNvPr id="147682" name="Rectangle 389"/>
              <p:cNvSpPr/>
              <p:nvPr/>
            </p:nvSpPr>
            <p:spPr>
              <a:xfrm>
                <a:off x="4106" y="232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6</a:t>
                </a:r>
                <a:endParaRPr lang="en-US" altLang="zh-CN" sz="2800" b="1" dirty="0"/>
              </a:p>
            </p:txBody>
          </p:sp>
          <p:sp>
            <p:nvSpPr>
              <p:cNvPr id="147683" name="Line 390"/>
              <p:cNvSpPr/>
              <p:nvPr/>
            </p:nvSpPr>
            <p:spPr>
              <a:xfrm flipH="1">
                <a:off x="4053" y="2442"/>
                <a:ext cx="180" cy="0"/>
              </a:xfrm>
              <a:prstGeom prst="line">
                <a:avLst/>
              </a:prstGeom>
              <a:ln w="9525" cap="flat" cmpd="sng">
                <a:solidFill>
                  <a:srgbClr val="000000"/>
                </a:solidFill>
                <a:prstDash val="solid"/>
                <a:headEnd type="none" w="med" len="med"/>
                <a:tailEnd type="none" w="med" len="med"/>
              </a:ln>
            </p:spPr>
          </p:sp>
          <p:sp>
            <p:nvSpPr>
              <p:cNvPr id="147684" name="Rectangle 391"/>
              <p:cNvSpPr/>
              <p:nvPr/>
            </p:nvSpPr>
            <p:spPr>
              <a:xfrm>
                <a:off x="4269" y="24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A5</a:t>
                </a:r>
                <a:endParaRPr lang="en-US" altLang="zh-CN" sz="2800" b="1" dirty="0"/>
              </a:p>
            </p:txBody>
          </p:sp>
          <p:sp>
            <p:nvSpPr>
              <p:cNvPr id="147685" name="Rectangle 392"/>
              <p:cNvSpPr/>
              <p:nvPr/>
            </p:nvSpPr>
            <p:spPr>
              <a:xfrm>
                <a:off x="4106" y="238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5</a:t>
                </a:r>
                <a:endParaRPr lang="en-US" altLang="zh-CN" sz="2800" b="1" dirty="0"/>
              </a:p>
            </p:txBody>
          </p:sp>
          <p:sp>
            <p:nvSpPr>
              <p:cNvPr id="147686" name="Line 393"/>
              <p:cNvSpPr/>
              <p:nvPr/>
            </p:nvSpPr>
            <p:spPr>
              <a:xfrm flipH="1">
                <a:off x="4053" y="2502"/>
                <a:ext cx="180" cy="0"/>
              </a:xfrm>
              <a:prstGeom prst="line">
                <a:avLst/>
              </a:prstGeom>
              <a:ln w="9525" cap="flat" cmpd="sng">
                <a:solidFill>
                  <a:srgbClr val="000000"/>
                </a:solidFill>
                <a:prstDash val="solid"/>
                <a:headEnd type="none" w="med" len="med"/>
                <a:tailEnd type="none" w="med" len="med"/>
              </a:ln>
            </p:spPr>
          </p:sp>
          <p:sp>
            <p:nvSpPr>
              <p:cNvPr id="147687" name="Rectangle 394"/>
              <p:cNvSpPr/>
              <p:nvPr/>
            </p:nvSpPr>
            <p:spPr>
              <a:xfrm>
                <a:off x="4269" y="24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A6</a:t>
                </a:r>
                <a:endParaRPr lang="en-US" altLang="zh-CN" sz="2800" b="1" dirty="0"/>
              </a:p>
            </p:txBody>
          </p:sp>
          <p:sp>
            <p:nvSpPr>
              <p:cNvPr id="147688" name="Rectangle 395"/>
              <p:cNvSpPr/>
              <p:nvPr/>
            </p:nvSpPr>
            <p:spPr>
              <a:xfrm>
                <a:off x="4106" y="244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4</a:t>
                </a:r>
                <a:endParaRPr lang="en-US" altLang="zh-CN" sz="2800" b="1" dirty="0"/>
              </a:p>
            </p:txBody>
          </p:sp>
          <p:sp>
            <p:nvSpPr>
              <p:cNvPr id="147689" name="Line 396"/>
              <p:cNvSpPr/>
              <p:nvPr/>
            </p:nvSpPr>
            <p:spPr>
              <a:xfrm flipH="1">
                <a:off x="4053" y="2562"/>
                <a:ext cx="180" cy="0"/>
              </a:xfrm>
              <a:prstGeom prst="line">
                <a:avLst/>
              </a:prstGeom>
              <a:ln w="9525" cap="flat" cmpd="sng">
                <a:solidFill>
                  <a:srgbClr val="000000"/>
                </a:solidFill>
                <a:prstDash val="solid"/>
                <a:headEnd type="none" w="med" len="med"/>
                <a:tailEnd type="none" w="med" len="med"/>
              </a:ln>
            </p:spPr>
          </p:sp>
          <p:sp>
            <p:nvSpPr>
              <p:cNvPr id="147690" name="Rectangle 397"/>
              <p:cNvSpPr/>
              <p:nvPr/>
            </p:nvSpPr>
            <p:spPr>
              <a:xfrm>
                <a:off x="4269" y="25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A7</a:t>
                </a:r>
                <a:endParaRPr lang="en-US" altLang="zh-CN" sz="2800" b="1" dirty="0"/>
              </a:p>
            </p:txBody>
          </p:sp>
          <p:sp>
            <p:nvSpPr>
              <p:cNvPr id="147691" name="Rectangle 398"/>
              <p:cNvSpPr/>
              <p:nvPr/>
            </p:nvSpPr>
            <p:spPr>
              <a:xfrm>
                <a:off x="4106" y="25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3</a:t>
                </a:r>
                <a:endParaRPr lang="en-US" altLang="zh-CN" sz="2800" b="1" dirty="0"/>
              </a:p>
            </p:txBody>
          </p:sp>
          <p:sp>
            <p:nvSpPr>
              <p:cNvPr id="147692" name="Line 399"/>
              <p:cNvSpPr/>
              <p:nvPr/>
            </p:nvSpPr>
            <p:spPr>
              <a:xfrm flipH="1">
                <a:off x="4053" y="2622"/>
                <a:ext cx="180" cy="0"/>
              </a:xfrm>
              <a:prstGeom prst="line">
                <a:avLst/>
              </a:prstGeom>
              <a:ln w="9525" cap="flat" cmpd="sng">
                <a:solidFill>
                  <a:srgbClr val="000000"/>
                </a:solidFill>
                <a:prstDash val="solid"/>
                <a:headEnd type="none" w="med" len="med"/>
                <a:tailEnd type="none" w="med" len="med"/>
              </a:ln>
            </p:spPr>
          </p:sp>
          <p:sp>
            <p:nvSpPr>
              <p:cNvPr id="147693" name="Rectangle 400"/>
              <p:cNvSpPr/>
              <p:nvPr/>
            </p:nvSpPr>
            <p:spPr>
              <a:xfrm>
                <a:off x="4269" y="25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A8</a:t>
                </a:r>
                <a:endParaRPr lang="en-US" altLang="zh-CN" sz="2800" b="1" dirty="0"/>
              </a:p>
            </p:txBody>
          </p:sp>
          <p:sp>
            <p:nvSpPr>
              <p:cNvPr id="147694" name="Rectangle 401"/>
              <p:cNvSpPr/>
              <p:nvPr/>
            </p:nvSpPr>
            <p:spPr>
              <a:xfrm>
                <a:off x="4078" y="25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25</a:t>
                </a:r>
                <a:endParaRPr lang="en-US" altLang="zh-CN" sz="2800" b="1" dirty="0"/>
              </a:p>
            </p:txBody>
          </p:sp>
          <p:sp>
            <p:nvSpPr>
              <p:cNvPr id="147695" name="Line 402"/>
              <p:cNvSpPr/>
              <p:nvPr/>
            </p:nvSpPr>
            <p:spPr>
              <a:xfrm flipH="1">
                <a:off x="4053" y="2682"/>
                <a:ext cx="180" cy="0"/>
              </a:xfrm>
              <a:prstGeom prst="line">
                <a:avLst/>
              </a:prstGeom>
              <a:ln w="9525" cap="flat" cmpd="sng">
                <a:solidFill>
                  <a:srgbClr val="000000"/>
                </a:solidFill>
                <a:prstDash val="solid"/>
                <a:headEnd type="none" w="med" len="med"/>
                <a:tailEnd type="none" w="med" len="med"/>
              </a:ln>
            </p:spPr>
          </p:sp>
          <p:sp>
            <p:nvSpPr>
              <p:cNvPr id="147696" name="Rectangle 403"/>
              <p:cNvSpPr/>
              <p:nvPr/>
            </p:nvSpPr>
            <p:spPr>
              <a:xfrm>
                <a:off x="4269" y="26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A9</a:t>
                </a:r>
                <a:endParaRPr lang="en-US" altLang="zh-CN" sz="2800" b="1" dirty="0"/>
              </a:p>
            </p:txBody>
          </p:sp>
          <p:sp>
            <p:nvSpPr>
              <p:cNvPr id="147697" name="Rectangle 404"/>
              <p:cNvSpPr/>
              <p:nvPr/>
            </p:nvSpPr>
            <p:spPr>
              <a:xfrm>
                <a:off x="4078" y="26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24</a:t>
                </a:r>
                <a:endParaRPr lang="en-US" altLang="zh-CN" sz="2800" b="1" dirty="0"/>
              </a:p>
            </p:txBody>
          </p:sp>
          <p:sp>
            <p:nvSpPr>
              <p:cNvPr id="147698" name="Line 405"/>
              <p:cNvSpPr/>
              <p:nvPr/>
            </p:nvSpPr>
            <p:spPr>
              <a:xfrm flipH="1">
                <a:off x="4053" y="2742"/>
                <a:ext cx="180" cy="0"/>
              </a:xfrm>
              <a:prstGeom prst="line">
                <a:avLst/>
              </a:prstGeom>
              <a:ln w="9525" cap="flat" cmpd="sng">
                <a:solidFill>
                  <a:srgbClr val="000000"/>
                </a:solidFill>
                <a:prstDash val="solid"/>
                <a:headEnd type="none" w="med" len="med"/>
                <a:tailEnd type="none" w="med" len="med"/>
              </a:ln>
            </p:spPr>
          </p:sp>
          <p:sp>
            <p:nvSpPr>
              <p:cNvPr id="147699" name="Rectangle 406"/>
              <p:cNvSpPr/>
              <p:nvPr/>
            </p:nvSpPr>
            <p:spPr>
              <a:xfrm>
                <a:off x="4265" y="271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A10</a:t>
                </a:r>
                <a:endParaRPr lang="en-US" altLang="zh-CN" sz="2800" b="1" dirty="0"/>
              </a:p>
            </p:txBody>
          </p:sp>
          <p:sp>
            <p:nvSpPr>
              <p:cNvPr id="147700" name="Rectangle 407"/>
              <p:cNvSpPr/>
              <p:nvPr/>
            </p:nvSpPr>
            <p:spPr>
              <a:xfrm>
                <a:off x="4078" y="26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21</a:t>
                </a:r>
                <a:endParaRPr lang="en-US" altLang="zh-CN" sz="2800" b="1" dirty="0"/>
              </a:p>
            </p:txBody>
          </p:sp>
          <p:sp>
            <p:nvSpPr>
              <p:cNvPr id="147701" name="Line 408"/>
              <p:cNvSpPr/>
              <p:nvPr/>
            </p:nvSpPr>
            <p:spPr>
              <a:xfrm flipH="1">
                <a:off x="4053" y="2802"/>
                <a:ext cx="180" cy="0"/>
              </a:xfrm>
              <a:prstGeom prst="line">
                <a:avLst/>
              </a:prstGeom>
              <a:ln w="9525" cap="flat" cmpd="sng">
                <a:solidFill>
                  <a:srgbClr val="000000"/>
                </a:solidFill>
                <a:prstDash val="solid"/>
                <a:headEnd type="none" w="med" len="med"/>
                <a:tailEnd type="none" w="med" len="med"/>
              </a:ln>
            </p:spPr>
          </p:sp>
          <p:sp>
            <p:nvSpPr>
              <p:cNvPr id="147702" name="Rectangle 409"/>
              <p:cNvSpPr/>
              <p:nvPr/>
            </p:nvSpPr>
            <p:spPr>
              <a:xfrm>
                <a:off x="4265" y="277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A11</a:t>
                </a:r>
                <a:endParaRPr lang="en-US" altLang="zh-CN" sz="2800" b="1" dirty="0"/>
              </a:p>
            </p:txBody>
          </p:sp>
          <p:sp>
            <p:nvSpPr>
              <p:cNvPr id="147703" name="Rectangle 410"/>
              <p:cNvSpPr/>
              <p:nvPr/>
            </p:nvSpPr>
            <p:spPr>
              <a:xfrm>
                <a:off x="4078" y="27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23</a:t>
                </a:r>
                <a:endParaRPr lang="en-US" altLang="zh-CN" sz="2800" b="1" dirty="0"/>
              </a:p>
            </p:txBody>
          </p:sp>
          <p:sp>
            <p:nvSpPr>
              <p:cNvPr id="147704" name="Line 411"/>
              <p:cNvSpPr/>
              <p:nvPr/>
            </p:nvSpPr>
            <p:spPr>
              <a:xfrm flipH="1">
                <a:off x="4053" y="2862"/>
                <a:ext cx="180" cy="0"/>
              </a:xfrm>
              <a:prstGeom prst="line">
                <a:avLst/>
              </a:prstGeom>
              <a:ln w="9525" cap="flat" cmpd="sng">
                <a:solidFill>
                  <a:srgbClr val="000000"/>
                </a:solidFill>
                <a:prstDash val="solid"/>
                <a:headEnd type="none" w="med" len="med"/>
                <a:tailEnd type="none" w="med" len="med"/>
              </a:ln>
            </p:spPr>
          </p:sp>
          <p:sp>
            <p:nvSpPr>
              <p:cNvPr id="147705" name="Rectangle 412"/>
              <p:cNvSpPr/>
              <p:nvPr/>
            </p:nvSpPr>
            <p:spPr>
              <a:xfrm>
                <a:off x="4265" y="283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A12</a:t>
                </a:r>
                <a:endParaRPr lang="en-US" altLang="zh-CN" sz="2800" b="1" dirty="0"/>
              </a:p>
            </p:txBody>
          </p:sp>
          <p:sp>
            <p:nvSpPr>
              <p:cNvPr id="147706" name="Rectangle 413"/>
              <p:cNvSpPr/>
              <p:nvPr/>
            </p:nvSpPr>
            <p:spPr>
              <a:xfrm>
                <a:off x="4106" y="280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a:t>
                </a:r>
                <a:endParaRPr lang="en-US" altLang="zh-CN" sz="2800" b="1" dirty="0"/>
              </a:p>
            </p:txBody>
          </p:sp>
          <p:sp>
            <p:nvSpPr>
              <p:cNvPr id="147707" name="Line 414"/>
              <p:cNvSpPr/>
              <p:nvPr/>
            </p:nvSpPr>
            <p:spPr>
              <a:xfrm flipH="1">
                <a:off x="4053" y="2922"/>
                <a:ext cx="180" cy="0"/>
              </a:xfrm>
              <a:prstGeom prst="line">
                <a:avLst/>
              </a:prstGeom>
              <a:ln w="9525" cap="flat" cmpd="sng">
                <a:solidFill>
                  <a:srgbClr val="000000"/>
                </a:solidFill>
                <a:prstDash val="solid"/>
                <a:headEnd type="none" w="med" len="med"/>
                <a:tailEnd type="none" w="med" len="med"/>
              </a:ln>
            </p:spPr>
          </p:sp>
          <p:sp>
            <p:nvSpPr>
              <p:cNvPr id="147708" name="Rectangle 415"/>
              <p:cNvSpPr/>
              <p:nvPr/>
            </p:nvSpPr>
            <p:spPr>
              <a:xfrm>
                <a:off x="4265" y="289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A13</a:t>
                </a:r>
                <a:endParaRPr lang="en-US" altLang="zh-CN" sz="2800" b="1" dirty="0"/>
              </a:p>
            </p:txBody>
          </p:sp>
          <p:sp>
            <p:nvSpPr>
              <p:cNvPr id="147709" name="Rectangle 416"/>
              <p:cNvSpPr/>
              <p:nvPr/>
            </p:nvSpPr>
            <p:spPr>
              <a:xfrm>
                <a:off x="4078" y="28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26</a:t>
                </a:r>
                <a:endParaRPr lang="en-US" altLang="zh-CN" sz="2800" b="1" dirty="0"/>
              </a:p>
            </p:txBody>
          </p:sp>
          <p:sp>
            <p:nvSpPr>
              <p:cNvPr id="147710" name="Line 417"/>
              <p:cNvSpPr/>
              <p:nvPr/>
            </p:nvSpPr>
            <p:spPr>
              <a:xfrm flipH="1">
                <a:off x="4053" y="2982"/>
                <a:ext cx="180" cy="0"/>
              </a:xfrm>
              <a:prstGeom prst="line">
                <a:avLst/>
              </a:prstGeom>
              <a:ln w="9525" cap="flat" cmpd="sng">
                <a:solidFill>
                  <a:srgbClr val="000000"/>
                </a:solidFill>
                <a:prstDash val="solid"/>
                <a:headEnd type="none" w="med" len="med"/>
                <a:tailEnd type="none" w="med" len="med"/>
              </a:ln>
            </p:spPr>
          </p:sp>
          <p:sp>
            <p:nvSpPr>
              <p:cNvPr id="147711" name="Rectangle 418"/>
              <p:cNvSpPr/>
              <p:nvPr/>
            </p:nvSpPr>
            <p:spPr>
              <a:xfrm>
                <a:off x="4265" y="2952"/>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A14</a:t>
                </a:r>
                <a:endParaRPr lang="en-US" altLang="zh-CN" sz="2800" b="1" dirty="0"/>
              </a:p>
            </p:txBody>
          </p:sp>
          <p:sp>
            <p:nvSpPr>
              <p:cNvPr id="147712" name="Rectangle 419"/>
              <p:cNvSpPr/>
              <p:nvPr/>
            </p:nvSpPr>
            <p:spPr>
              <a:xfrm>
                <a:off x="4078" y="29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27</a:t>
                </a:r>
                <a:endParaRPr lang="en-US" altLang="zh-CN" sz="2800" b="1" dirty="0"/>
              </a:p>
            </p:txBody>
          </p:sp>
          <p:sp>
            <p:nvSpPr>
              <p:cNvPr id="147713" name="Line 420"/>
              <p:cNvSpPr/>
              <p:nvPr/>
            </p:nvSpPr>
            <p:spPr>
              <a:xfrm flipH="1">
                <a:off x="4053" y="3102"/>
                <a:ext cx="180" cy="0"/>
              </a:xfrm>
              <a:prstGeom prst="line">
                <a:avLst/>
              </a:prstGeom>
              <a:ln w="9525" cap="flat" cmpd="sng">
                <a:solidFill>
                  <a:srgbClr val="000000"/>
                </a:solidFill>
                <a:prstDash val="solid"/>
                <a:headEnd type="none" w="med" len="med"/>
                <a:tailEnd type="none" w="med" len="med"/>
              </a:ln>
            </p:spPr>
          </p:sp>
          <p:sp>
            <p:nvSpPr>
              <p:cNvPr id="147714" name="Line 421"/>
              <p:cNvSpPr/>
              <p:nvPr/>
            </p:nvSpPr>
            <p:spPr>
              <a:xfrm flipH="1">
                <a:off x="4269" y="3072"/>
                <a:ext cx="30" cy="0"/>
              </a:xfrm>
              <a:prstGeom prst="line">
                <a:avLst/>
              </a:prstGeom>
              <a:ln w="9525" cap="flat" cmpd="sng">
                <a:solidFill>
                  <a:srgbClr val="000000"/>
                </a:solidFill>
                <a:prstDash val="solid"/>
                <a:headEnd type="none" w="med" len="med"/>
                <a:tailEnd type="none" w="med" len="med"/>
              </a:ln>
            </p:spPr>
          </p:sp>
          <p:sp>
            <p:nvSpPr>
              <p:cNvPr id="147715" name="Line 422"/>
              <p:cNvSpPr/>
              <p:nvPr/>
            </p:nvSpPr>
            <p:spPr>
              <a:xfrm flipH="1">
                <a:off x="4299" y="3072"/>
                <a:ext cx="30" cy="0"/>
              </a:xfrm>
              <a:prstGeom prst="line">
                <a:avLst/>
              </a:prstGeom>
              <a:ln w="9525" cap="flat" cmpd="sng">
                <a:solidFill>
                  <a:srgbClr val="000000"/>
                </a:solidFill>
                <a:prstDash val="solid"/>
                <a:headEnd type="none" w="med" len="med"/>
                <a:tailEnd type="none" w="med" len="med"/>
              </a:ln>
            </p:spPr>
          </p:sp>
          <p:sp>
            <p:nvSpPr>
              <p:cNvPr id="147716" name="Rectangle 423"/>
              <p:cNvSpPr/>
              <p:nvPr/>
            </p:nvSpPr>
            <p:spPr>
              <a:xfrm>
                <a:off x="4266" y="3072"/>
                <a:ext cx="79"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CS</a:t>
                </a:r>
                <a:endParaRPr lang="en-US" altLang="zh-CN" sz="2800" b="1" dirty="0"/>
              </a:p>
            </p:txBody>
          </p:sp>
          <p:sp>
            <p:nvSpPr>
              <p:cNvPr id="147717" name="Rectangle 424"/>
              <p:cNvSpPr/>
              <p:nvPr/>
            </p:nvSpPr>
            <p:spPr>
              <a:xfrm>
                <a:off x="4078" y="30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20</a:t>
                </a:r>
                <a:endParaRPr lang="en-US" altLang="zh-CN" sz="2800" b="1" dirty="0"/>
              </a:p>
            </p:txBody>
          </p:sp>
          <p:sp>
            <p:nvSpPr>
              <p:cNvPr id="147718" name="Line 425"/>
              <p:cNvSpPr/>
              <p:nvPr/>
            </p:nvSpPr>
            <p:spPr>
              <a:xfrm flipH="1">
                <a:off x="4053" y="3162"/>
                <a:ext cx="180" cy="0"/>
              </a:xfrm>
              <a:prstGeom prst="line">
                <a:avLst/>
              </a:prstGeom>
              <a:ln w="9525" cap="flat" cmpd="sng">
                <a:solidFill>
                  <a:srgbClr val="000000"/>
                </a:solidFill>
                <a:prstDash val="solid"/>
                <a:headEnd type="none" w="med" len="med"/>
                <a:tailEnd type="none" w="med" len="med"/>
              </a:ln>
            </p:spPr>
          </p:sp>
          <p:sp>
            <p:nvSpPr>
              <p:cNvPr id="147719" name="Line 426"/>
              <p:cNvSpPr/>
              <p:nvPr/>
            </p:nvSpPr>
            <p:spPr>
              <a:xfrm flipH="1">
                <a:off x="4269" y="3132"/>
                <a:ext cx="42" cy="0"/>
              </a:xfrm>
              <a:prstGeom prst="line">
                <a:avLst/>
              </a:prstGeom>
              <a:ln w="9525" cap="flat" cmpd="sng">
                <a:solidFill>
                  <a:srgbClr val="000000"/>
                </a:solidFill>
                <a:prstDash val="solid"/>
                <a:headEnd type="none" w="med" len="med"/>
                <a:tailEnd type="none" w="med" len="med"/>
              </a:ln>
            </p:spPr>
          </p:sp>
          <p:sp>
            <p:nvSpPr>
              <p:cNvPr id="147720" name="Line 427"/>
              <p:cNvSpPr/>
              <p:nvPr/>
            </p:nvSpPr>
            <p:spPr>
              <a:xfrm flipH="1">
                <a:off x="4311" y="3132"/>
                <a:ext cx="30" cy="0"/>
              </a:xfrm>
              <a:prstGeom prst="line">
                <a:avLst/>
              </a:prstGeom>
              <a:ln w="9525" cap="flat" cmpd="sng">
                <a:solidFill>
                  <a:srgbClr val="000000"/>
                </a:solidFill>
                <a:prstDash val="solid"/>
                <a:headEnd type="none" w="med" len="med"/>
                <a:tailEnd type="none" w="med" len="med"/>
              </a:ln>
            </p:spPr>
          </p:sp>
          <p:sp>
            <p:nvSpPr>
              <p:cNvPr id="147721" name="Rectangle 428"/>
              <p:cNvSpPr/>
              <p:nvPr/>
            </p:nvSpPr>
            <p:spPr>
              <a:xfrm>
                <a:off x="4269" y="3132"/>
                <a:ext cx="85"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OE</a:t>
                </a:r>
                <a:endParaRPr lang="en-US" altLang="zh-CN" sz="2800" b="1" dirty="0"/>
              </a:p>
            </p:txBody>
          </p:sp>
          <p:sp>
            <p:nvSpPr>
              <p:cNvPr id="147722" name="Rectangle 429"/>
              <p:cNvSpPr/>
              <p:nvPr/>
            </p:nvSpPr>
            <p:spPr>
              <a:xfrm>
                <a:off x="4078" y="310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22</a:t>
                </a:r>
                <a:endParaRPr lang="en-US" altLang="zh-CN" sz="2800" b="1" dirty="0"/>
              </a:p>
            </p:txBody>
          </p:sp>
          <p:sp>
            <p:nvSpPr>
              <p:cNvPr id="147723" name="Line 430"/>
              <p:cNvSpPr/>
              <p:nvPr/>
            </p:nvSpPr>
            <p:spPr>
              <a:xfrm flipH="1">
                <a:off x="4053" y="2082"/>
                <a:ext cx="180" cy="0"/>
              </a:xfrm>
              <a:prstGeom prst="line">
                <a:avLst/>
              </a:prstGeom>
              <a:ln w="9525" cap="flat" cmpd="sng">
                <a:solidFill>
                  <a:srgbClr val="000000"/>
                </a:solidFill>
                <a:prstDash val="solid"/>
                <a:headEnd type="none" w="med" len="med"/>
                <a:tailEnd type="none" w="med" len="med"/>
              </a:ln>
            </p:spPr>
          </p:sp>
          <p:sp>
            <p:nvSpPr>
              <p:cNvPr id="147724" name="Rectangle 431"/>
              <p:cNvSpPr/>
              <p:nvPr/>
            </p:nvSpPr>
            <p:spPr>
              <a:xfrm>
                <a:off x="4267" y="2052"/>
                <a:ext cx="11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VPP</a:t>
                </a:r>
                <a:endParaRPr lang="en-US" altLang="zh-CN" sz="2800" b="1" dirty="0"/>
              </a:p>
            </p:txBody>
          </p:sp>
          <p:sp>
            <p:nvSpPr>
              <p:cNvPr id="147725" name="Rectangle 432"/>
              <p:cNvSpPr/>
              <p:nvPr/>
            </p:nvSpPr>
            <p:spPr>
              <a:xfrm>
                <a:off x="4106" y="2022"/>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a:t>
                </a:r>
                <a:endParaRPr lang="en-US" altLang="zh-CN" sz="2800" b="1" dirty="0"/>
              </a:p>
            </p:txBody>
          </p:sp>
          <p:sp>
            <p:nvSpPr>
              <p:cNvPr id="147726" name="Line 433"/>
              <p:cNvSpPr/>
              <p:nvPr/>
            </p:nvSpPr>
            <p:spPr>
              <a:xfrm>
                <a:off x="4713" y="2322"/>
                <a:ext cx="180" cy="0"/>
              </a:xfrm>
              <a:prstGeom prst="line">
                <a:avLst/>
              </a:prstGeom>
              <a:ln w="9525" cap="flat" cmpd="sng">
                <a:solidFill>
                  <a:srgbClr val="000000"/>
                </a:solidFill>
                <a:prstDash val="solid"/>
                <a:headEnd type="none" w="med" len="med"/>
                <a:tailEnd type="none" w="med" len="med"/>
              </a:ln>
            </p:spPr>
          </p:sp>
          <p:sp>
            <p:nvSpPr>
              <p:cNvPr id="147727" name="Rectangle 434"/>
              <p:cNvSpPr/>
              <p:nvPr/>
            </p:nvSpPr>
            <p:spPr>
              <a:xfrm>
                <a:off x="4599" y="22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D0</a:t>
                </a:r>
                <a:endParaRPr lang="en-US" altLang="zh-CN" sz="2800" b="1" dirty="0"/>
              </a:p>
            </p:txBody>
          </p:sp>
          <p:sp>
            <p:nvSpPr>
              <p:cNvPr id="147728" name="Rectangle 435"/>
              <p:cNvSpPr/>
              <p:nvPr/>
            </p:nvSpPr>
            <p:spPr>
              <a:xfrm>
                <a:off x="4804" y="22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11</a:t>
                </a:r>
                <a:endParaRPr lang="en-US" altLang="zh-CN" sz="2800" b="1" dirty="0"/>
              </a:p>
            </p:txBody>
          </p:sp>
          <p:sp>
            <p:nvSpPr>
              <p:cNvPr id="147729" name="Line 436"/>
              <p:cNvSpPr/>
              <p:nvPr/>
            </p:nvSpPr>
            <p:spPr>
              <a:xfrm>
                <a:off x="4713" y="2382"/>
                <a:ext cx="180" cy="0"/>
              </a:xfrm>
              <a:prstGeom prst="line">
                <a:avLst/>
              </a:prstGeom>
              <a:ln w="9525" cap="flat" cmpd="sng">
                <a:solidFill>
                  <a:srgbClr val="000000"/>
                </a:solidFill>
                <a:prstDash val="solid"/>
                <a:headEnd type="none" w="med" len="med"/>
                <a:tailEnd type="none" w="med" len="med"/>
              </a:ln>
            </p:spPr>
          </p:sp>
          <p:sp>
            <p:nvSpPr>
              <p:cNvPr id="147730" name="Rectangle 437"/>
              <p:cNvSpPr/>
              <p:nvPr/>
            </p:nvSpPr>
            <p:spPr>
              <a:xfrm>
                <a:off x="4599" y="23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D1</a:t>
                </a:r>
                <a:endParaRPr lang="en-US" altLang="zh-CN" sz="2800" b="1" dirty="0"/>
              </a:p>
            </p:txBody>
          </p:sp>
          <p:sp>
            <p:nvSpPr>
              <p:cNvPr id="147731" name="Rectangle 438"/>
              <p:cNvSpPr/>
              <p:nvPr/>
            </p:nvSpPr>
            <p:spPr>
              <a:xfrm>
                <a:off x="4804" y="23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12</a:t>
                </a:r>
                <a:endParaRPr lang="en-US" altLang="zh-CN" sz="2800" b="1" dirty="0"/>
              </a:p>
            </p:txBody>
          </p:sp>
          <p:sp>
            <p:nvSpPr>
              <p:cNvPr id="147732" name="Line 439"/>
              <p:cNvSpPr/>
              <p:nvPr/>
            </p:nvSpPr>
            <p:spPr>
              <a:xfrm>
                <a:off x="4713" y="2442"/>
                <a:ext cx="180" cy="0"/>
              </a:xfrm>
              <a:prstGeom prst="line">
                <a:avLst/>
              </a:prstGeom>
              <a:ln w="9525" cap="flat" cmpd="sng">
                <a:solidFill>
                  <a:srgbClr val="000000"/>
                </a:solidFill>
                <a:prstDash val="solid"/>
                <a:headEnd type="none" w="med" len="med"/>
                <a:tailEnd type="none" w="med" len="med"/>
              </a:ln>
            </p:spPr>
          </p:sp>
          <p:sp>
            <p:nvSpPr>
              <p:cNvPr id="147733" name="Rectangle 440"/>
              <p:cNvSpPr/>
              <p:nvPr/>
            </p:nvSpPr>
            <p:spPr>
              <a:xfrm>
                <a:off x="4599" y="24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D2</a:t>
                </a:r>
                <a:endParaRPr lang="en-US" altLang="zh-CN" sz="2800" b="1" dirty="0"/>
              </a:p>
            </p:txBody>
          </p:sp>
          <p:sp>
            <p:nvSpPr>
              <p:cNvPr id="147734" name="Rectangle 441"/>
              <p:cNvSpPr/>
              <p:nvPr/>
            </p:nvSpPr>
            <p:spPr>
              <a:xfrm>
                <a:off x="4804" y="23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13</a:t>
                </a:r>
                <a:endParaRPr lang="en-US" altLang="zh-CN" sz="2800" b="1" dirty="0"/>
              </a:p>
            </p:txBody>
          </p:sp>
          <p:sp>
            <p:nvSpPr>
              <p:cNvPr id="147735" name="Line 442"/>
              <p:cNvSpPr/>
              <p:nvPr/>
            </p:nvSpPr>
            <p:spPr>
              <a:xfrm>
                <a:off x="4713" y="2502"/>
                <a:ext cx="180" cy="0"/>
              </a:xfrm>
              <a:prstGeom prst="line">
                <a:avLst/>
              </a:prstGeom>
              <a:ln w="9525" cap="flat" cmpd="sng">
                <a:solidFill>
                  <a:srgbClr val="000000"/>
                </a:solidFill>
                <a:prstDash val="solid"/>
                <a:headEnd type="none" w="med" len="med"/>
                <a:tailEnd type="none" w="med" len="med"/>
              </a:ln>
            </p:spPr>
          </p:sp>
          <p:sp>
            <p:nvSpPr>
              <p:cNvPr id="147736" name="Rectangle 443"/>
              <p:cNvSpPr/>
              <p:nvPr/>
            </p:nvSpPr>
            <p:spPr>
              <a:xfrm>
                <a:off x="4599" y="247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D3</a:t>
                </a:r>
                <a:endParaRPr lang="en-US" altLang="zh-CN" sz="2800" b="1" dirty="0"/>
              </a:p>
            </p:txBody>
          </p:sp>
          <p:sp>
            <p:nvSpPr>
              <p:cNvPr id="147737" name="Rectangle 444"/>
              <p:cNvSpPr/>
              <p:nvPr/>
            </p:nvSpPr>
            <p:spPr>
              <a:xfrm>
                <a:off x="4804" y="244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15</a:t>
                </a:r>
                <a:endParaRPr lang="en-US" altLang="zh-CN" sz="2800" b="1" dirty="0"/>
              </a:p>
            </p:txBody>
          </p:sp>
          <p:sp>
            <p:nvSpPr>
              <p:cNvPr id="147738" name="Line 445"/>
              <p:cNvSpPr/>
              <p:nvPr/>
            </p:nvSpPr>
            <p:spPr>
              <a:xfrm>
                <a:off x="4713" y="2562"/>
                <a:ext cx="180" cy="0"/>
              </a:xfrm>
              <a:prstGeom prst="line">
                <a:avLst/>
              </a:prstGeom>
              <a:ln w="9525" cap="flat" cmpd="sng">
                <a:solidFill>
                  <a:srgbClr val="000000"/>
                </a:solidFill>
                <a:prstDash val="solid"/>
                <a:headEnd type="none" w="med" len="med"/>
                <a:tailEnd type="none" w="med" len="med"/>
              </a:ln>
            </p:spPr>
          </p:sp>
          <p:sp>
            <p:nvSpPr>
              <p:cNvPr id="147739" name="Rectangle 446"/>
              <p:cNvSpPr/>
              <p:nvPr/>
            </p:nvSpPr>
            <p:spPr>
              <a:xfrm>
                <a:off x="4599" y="253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D4</a:t>
                </a:r>
                <a:endParaRPr lang="en-US" altLang="zh-CN" sz="2800" b="1" dirty="0"/>
              </a:p>
            </p:txBody>
          </p:sp>
          <p:sp>
            <p:nvSpPr>
              <p:cNvPr id="147740" name="Rectangle 447"/>
              <p:cNvSpPr/>
              <p:nvPr/>
            </p:nvSpPr>
            <p:spPr>
              <a:xfrm>
                <a:off x="4804" y="250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16</a:t>
                </a:r>
                <a:endParaRPr lang="en-US" altLang="zh-CN" sz="2800" b="1" dirty="0"/>
              </a:p>
            </p:txBody>
          </p:sp>
          <p:sp>
            <p:nvSpPr>
              <p:cNvPr id="147741" name="Line 448"/>
              <p:cNvSpPr/>
              <p:nvPr/>
            </p:nvSpPr>
            <p:spPr>
              <a:xfrm>
                <a:off x="4713" y="2622"/>
                <a:ext cx="180" cy="0"/>
              </a:xfrm>
              <a:prstGeom prst="line">
                <a:avLst/>
              </a:prstGeom>
              <a:ln w="9525" cap="flat" cmpd="sng">
                <a:solidFill>
                  <a:srgbClr val="000000"/>
                </a:solidFill>
                <a:prstDash val="solid"/>
                <a:headEnd type="none" w="med" len="med"/>
                <a:tailEnd type="none" w="med" len="med"/>
              </a:ln>
            </p:spPr>
          </p:sp>
          <p:sp>
            <p:nvSpPr>
              <p:cNvPr id="147742" name="Rectangle 449"/>
              <p:cNvSpPr/>
              <p:nvPr/>
            </p:nvSpPr>
            <p:spPr>
              <a:xfrm>
                <a:off x="4599" y="259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D5</a:t>
                </a:r>
                <a:endParaRPr lang="en-US" altLang="zh-CN" sz="2800" b="1" dirty="0"/>
              </a:p>
            </p:txBody>
          </p:sp>
          <p:sp>
            <p:nvSpPr>
              <p:cNvPr id="147743" name="Rectangle 450"/>
              <p:cNvSpPr/>
              <p:nvPr/>
            </p:nvSpPr>
            <p:spPr>
              <a:xfrm>
                <a:off x="4804" y="256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17</a:t>
                </a:r>
                <a:endParaRPr lang="en-US" altLang="zh-CN" sz="2800" b="1" dirty="0"/>
              </a:p>
            </p:txBody>
          </p:sp>
          <p:sp>
            <p:nvSpPr>
              <p:cNvPr id="147744" name="Line 451"/>
              <p:cNvSpPr/>
              <p:nvPr/>
            </p:nvSpPr>
            <p:spPr>
              <a:xfrm>
                <a:off x="4713" y="2682"/>
                <a:ext cx="180" cy="0"/>
              </a:xfrm>
              <a:prstGeom prst="line">
                <a:avLst/>
              </a:prstGeom>
              <a:ln w="9525" cap="flat" cmpd="sng">
                <a:solidFill>
                  <a:srgbClr val="000000"/>
                </a:solidFill>
                <a:prstDash val="solid"/>
                <a:headEnd type="none" w="med" len="med"/>
                <a:tailEnd type="none" w="med" len="med"/>
              </a:ln>
            </p:spPr>
          </p:sp>
          <p:sp>
            <p:nvSpPr>
              <p:cNvPr id="147745" name="Rectangle 452"/>
              <p:cNvSpPr/>
              <p:nvPr/>
            </p:nvSpPr>
            <p:spPr>
              <a:xfrm>
                <a:off x="4599" y="265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D6</a:t>
                </a:r>
                <a:endParaRPr lang="en-US" altLang="zh-CN" sz="2800" b="1" dirty="0"/>
              </a:p>
            </p:txBody>
          </p:sp>
          <p:sp>
            <p:nvSpPr>
              <p:cNvPr id="147746" name="Rectangle 453"/>
              <p:cNvSpPr/>
              <p:nvPr/>
            </p:nvSpPr>
            <p:spPr>
              <a:xfrm>
                <a:off x="4804" y="262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18</a:t>
                </a:r>
                <a:endParaRPr lang="en-US" altLang="zh-CN" sz="2800" b="1" dirty="0"/>
              </a:p>
            </p:txBody>
          </p:sp>
          <p:sp>
            <p:nvSpPr>
              <p:cNvPr id="147747" name="Line 454"/>
              <p:cNvSpPr/>
              <p:nvPr/>
            </p:nvSpPr>
            <p:spPr>
              <a:xfrm>
                <a:off x="4713" y="2742"/>
                <a:ext cx="180" cy="0"/>
              </a:xfrm>
              <a:prstGeom prst="line">
                <a:avLst/>
              </a:prstGeom>
              <a:ln w="9525" cap="flat" cmpd="sng">
                <a:solidFill>
                  <a:srgbClr val="000000"/>
                </a:solidFill>
                <a:prstDash val="solid"/>
                <a:headEnd type="none" w="med" len="med"/>
                <a:tailEnd type="none" w="med" len="med"/>
              </a:ln>
            </p:spPr>
          </p:sp>
          <p:sp>
            <p:nvSpPr>
              <p:cNvPr id="147748" name="Rectangle 455"/>
              <p:cNvSpPr/>
              <p:nvPr/>
            </p:nvSpPr>
            <p:spPr>
              <a:xfrm>
                <a:off x="4599" y="271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D7</a:t>
                </a:r>
                <a:endParaRPr lang="en-US" altLang="zh-CN" sz="2800" b="1" dirty="0"/>
              </a:p>
            </p:txBody>
          </p:sp>
          <p:sp>
            <p:nvSpPr>
              <p:cNvPr id="147749" name="Rectangle 456"/>
              <p:cNvSpPr/>
              <p:nvPr/>
            </p:nvSpPr>
            <p:spPr>
              <a:xfrm>
                <a:off x="4804" y="2682"/>
                <a:ext cx="6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19</a:t>
                </a:r>
                <a:endParaRPr lang="en-US" altLang="zh-CN" sz="2800" b="1" dirty="0"/>
              </a:p>
            </p:txBody>
          </p:sp>
          <p:sp>
            <p:nvSpPr>
              <p:cNvPr id="147750" name="Rectangle 457"/>
              <p:cNvSpPr/>
              <p:nvPr/>
            </p:nvSpPr>
            <p:spPr>
              <a:xfrm>
                <a:off x="4233" y="1962"/>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U4</a:t>
                </a:r>
                <a:endParaRPr lang="en-US" altLang="zh-CN" sz="2800" b="1" dirty="0"/>
              </a:p>
            </p:txBody>
          </p:sp>
          <p:sp>
            <p:nvSpPr>
              <p:cNvPr id="147751" name="Rectangle 458"/>
              <p:cNvSpPr/>
              <p:nvPr/>
            </p:nvSpPr>
            <p:spPr>
              <a:xfrm>
                <a:off x="4222" y="3222"/>
                <a:ext cx="16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27256</a:t>
                </a:r>
                <a:endParaRPr lang="en-US" altLang="zh-CN" sz="2800" b="1" dirty="0"/>
              </a:p>
            </p:txBody>
          </p:sp>
          <p:sp>
            <p:nvSpPr>
              <p:cNvPr id="147752" name="Freeform 459"/>
              <p:cNvSpPr/>
              <p:nvPr/>
            </p:nvSpPr>
            <p:spPr>
              <a:xfrm>
                <a:off x="573" y="2202"/>
                <a:ext cx="3420" cy="1260"/>
              </a:xfrm>
              <a:custGeom>
                <a:avLst/>
                <a:gdLst/>
                <a:ahLst/>
                <a:cxnLst>
                  <a:cxn ang="0">
                    <a:pos x="0" y="0"/>
                  </a:cxn>
                  <a:cxn ang="0">
                    <a:pos x="0" y="1260"/>
                  </a:cxn>
                  <a:cxn ang="0">
                    <a:pos x="3420" y="1260"/>
                  </a:cxn>
                </a:cxnLst>
                <a:rect l="0" t="0" r="0" b="0"/>
                <a:pathLst>
                  <a:path w="3420" h="1260">
                    <a:moveTo>
                      <a:pt x="0" y="0"/>
                    </a:moveTo>
                    <a:lnTo>
                      <a:pt x="0" y="1260"/>
                    </a:lnTo>
                    <a:lnTo>
                      <a:pt x="3420" y="1260"/>
                    </a:lnTo>
                  </a:path>
                </a:pathLst>
              </a:custGeom>
              <a:noFill/>
              <a:ln w="2857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753" name="Line 460"/>
              <p:cNvSpPr/>
              <p:nvPr/>
            </p:nvSpPr>
            <p:spPr>
              <a:xfrm>
                <a:off x="1713" y="2202"/>
                <a:ext cx="0" cy="1260"/>
              </a:xfrm>
              <a:prstGeom prst="line">
                <a:avLst/>
              </a:prstGeom>
              <a:ln w="28575" cap="flat" cmpd="sng">
                <a:solidFill>
                  <a:srgbClr val="000080"/>
                </a:solidFill>
                <a:prstDash val="solid"/>
                <a:headEnd type="none" w="med" len="med"/>
                <a:tailEnd type="none" w="med" len="med"/>
              </a:ln>
            </p:spPr>
          </p:sp>
          <p:sp>
            <p:nvSpPr>
              <p:cNvPr id="147754" name="Line 461"/>
              <p:cNvSpPr/>
              <p:nvPr/>
            </p:nvSpPr>
            <p:spPr>
              <a:xfrm>
                <a:off x="3993" y="2202"/>
                <a:ext cx="0" cy="1260"/>
              </a:xfrm>
              <a:prstGeom prst="line">
                <a:avLst/>
              </a:prstGeom>
              <a:ln w="28575" cap="flat" cmpd="sng">
                <a:solidFill>
                  <a:srgbClr val="000080"/>
                </a:solidFill>
                <a:prstDash val="solid"/>
                <a:headEnd type="none" w="med" len="med"/>
                <a:tailEnd type="none" w="med" len="med"/>
              </a:ln>
            </p:spPr>
          </p:sp>
          <p:sp>
            <p:nvSpPr>
              <p:cNvPr id="147755" name="Line 462"/>
              <p:cNvSpPr/>
              <p:nvPr/>
            </p:nvSpPr>
            <p:spPr>
              <a:xfrm>
                <a:off x="2853" y="2202"/>
                <a:ext cx="0" cy="1260"/>
              </a:xfrm>
              <a:prstGeom prst="line">
                <a:avLst/>
              </a:prstGeom>
              <a:ln w="28575" cap="flat" cmpd="sng">
                <a:solidFill>
                  <a:srgbClr val="000080"/>
                </a:solidFill>
                <a:prstDash val="solid"/>
                <a:headEnd type="none" w="med" len="med"/>
                <a:tailEnd type="none" w="med" len="med"/>
              </a:ln>
            </p:spPr>
          </p:sp>
          <p:sp>
            <p:nvSpPr>
              <p:cNvPr id="147756" name="Line 463"/>
              <p:cNvSpPr/>
              <p:nvPr/>
            </p:nvSpPr>
            <p:spPr>
              <a:xfrm flipH="1">
                <a:off x="573" y="2442"/>
                <a:ext cx="60" cy="60"/>
              </a:xfrm>
              <a:prstGeom prst="line">
                <a:avLst/>
              </a:prstGeom>
              <a:ln w="9525" cap="flat" cmpd="sng">
                <a:solidFill>
                  <a:srgbClr val="000080"/>
                </a:solidFill>
                <a:prstDash val="solid"/>
                <a:headEnd type="none" w="med" len="med"/>
                <a:tailEnd type="none" w="med" len="med"/>
              </a:ln>
            </p:spPr>
          </p:sp>
          <p:sp>
            <p:nvSpPr>
              <p:cNvPr id="147757" name="Line 464"/>
              <p:cNvSpPr/>
              <p:nvPr/>
            </p:nvSpPr>
            <p:spPr>
              <a:xfrm flipH="1">
                <a:off x="573" y="2502"/>
                <a:ext cx="60" cy="60"/>
              </a:xfrm>
              <a:prstGeom prst="line">
                <a:avLst/>
              </a:prstGeom>
              <a:ln w="9525" cap="flat" cmpd="sng">
                <a:solidFill>
                  <a:srgbClr val="000080"/>
                </a:solidFill>
                <a:prstDash val="solid"/>
                <a:headEnd type="none" w="med" len="med"/>
                <a:tailEnd type="none" w="med" len="med"/>
              </a:ln>
            </p:spPr>
          </p:sp>
          <p:sp>
            <p:nvSpPr>
              <p:cNvPr id="147758" name="Line 465"/>
              <p:cNvSpPr/>
              <p:nvPr/>
            </p:nvSpPr>
            <p:spPr>
              <a:xfrm flipH="1">
                <a:off x="573" y="2562"/>
                <a:ext cx="60" cy="60"/>
              </a:xfrm>
              <a:prstGeom prst="line">
                <a:avLst/>
              </a:prstGeom>
              <a:ln w="9525" cap="flat" cmpd="sng">
                <a:solidFill>
                  <a:srgbClr val="000080"/>
                </a:solidFill>
                <a:prstDash val="solid"/>
                <a:headEnd type="none" w="med" len="med"/>
                <a:tailEnd type="none" w="med" len="med"/>
              </a:ln>
            </p:spPr>
          </p:sp>
          <p:sp>
            <p:nvSpPr>
              <p:cNvPr id="147759" name="Line 466"/>
              <p:cNvSpPr/>
              <p:nvPr/>
            </p:nvSpPr>
            <p:spPr>
              <a:xfrm flipH="1">
                <a:off x="573" y="2622"/>
                <a:ext cx="60" cy="60"/>
              </a:xfrm>
              <a:prstGeom prst="line">
                <a:avLst/>
              </a:prstGeom>
              <a:ln w="9525" cap="flat" cmpd="sng">
                <a:solidFill>
                  <a:srgbClr val="000080"/>
                </a:solidFill>
                <a:prstDash val="solid"/>
                <a:headEnd type="none" w="med" len="med"/>
                <a:tailEnd type="none" w="med" len="med"/>
              </a:ln>
            </p:spPr>
          </p:sp>
          <p:sp>
            <p:nvSpPr>
              <p:cNvPr id="147760" name="Line 467"/>
              <p:cNvSpPr/>
              <p:nvPr/>
            </p:nvSpPr>
            <p:spPr>
              <a:xfrm flipH="1">
                <a:off x="573" y="2682"/>
                <a:ext cx="60" cy="60"/>
              </a:xfrm>
              <a:prstGeom prst="line">
                <a:avLst/>
              </a:prstGeom>
              <a:ln w="9525" cap="flat" cmpd="sng">
                <a:solidFill>
                  <a:srgbClr val="000080"/>
                </a:solidFill>
                <a:prstDash val="solid"/>
                <a:headEnd type="none" w="med" len="med"/>
                <a:tailEnd type="none" w="med" len="med"/>
              </a:ln>
            </p:spPr>
          </p:sp>
          <p:sp>
            <p:nvSpPr>
              <p:cNvPr id="147761" name="Line 468"/>
              <p:cNvSpPr/>
              <p:nvPr/>
            </p:nvSpPr>
            <p:spPr>
              <a:xfrm flipH="1">
                <a:off x="573" y="2742"/>
                <a:ext cx="60" cy="60"/>
              </a:xfrm>
              <a:prstGeom prst="line">
                <a:avLst/>
              </a:prstGeom>
              <a:ln w="9525" cap="flat" cmpd="sng">
                <a:solidFill>
                  <a:srgbClr val="000080"/>
                </a:solidFill>
                <a:prstDash val="solid"/>
                <a:headEnd type="none" w="med" len="med"/>
                <a:tailEnd type="none" w="med" len="med"/>
              </a:ln>
            </p:spPr>
          </p:sp>
          <p:sp>
            <p:nvSpPr>
              <p:cNvPr id="147762" name="Line 469"/>
              <p:cNvSpPr/>
              <p:nvPr/>
            </p:nvSpPr>
            <p:spPr>
              <a:xfrm flipH="1">
                <a:off x="573" y="2802"/>
                <a:ext cx="60" cy="60"/>
              </a:xfrm>
              <a:prstGeom prst="line">
                <a:avLst/>
              </a:prstGeom>
              <a:ln w="9525" cap="flat" cmpd="sng">
                <a:solidFill>
                  <a:srgbClr val="000080"/>
                </a:solidFill>
                <a:prstDash val="solid"/>
                <a:headEnd type="none" w="med" len="med"/>
                <a:tailEnd type="none" w="med" len="med"/>
              </a:ln>
            </p:spPr>
          </p:sp>
          <p:sp>
            <p:nvSpPr>
              <p:cNvPr id="147763" name="Line 470"/>
              <p:cNvSpPr/>
              <p:nvPr/>
            </p:nvSpPr>
            <p:spPr>
              <a:xfrm flipH="1">
                <a:off x="573" y="2862"/>
                <a:ext cx="60" cy="60"/>
              </a:xfrm>
              <a:prstGeom prst="line">
                <a:avLst/>
              </a:prstGeom>
              <a:ln w="9525" cap="flat" cmpd="sng">
                <a:solidFill>
                  <a:srgbClr val="000080"/>
                </a:solidFill>
                <a:prstDash val="solid"/>
                <a:headEnd type="none" w="med" len="med"/>
                <a:tailEnd type="none" w="med" len="med"/>
              </a:ln>
            </p:spPr>
          </p:sp>
          <p:sp>
            <p:nvSpPr>
              <p:cNvPr id="147764" name="Line 471"/>
              <p:cNvSpPr/>
              <p:nvPr/>
            </p:nvSpPr>
            <p:spPr>
              <a:xfrm flipH="1">
                <a:off x="573" y="2922"/>
                <a:ext cx="60" cy="60"/>
              </a:xfrm>
              <a:prstGeom prst="line">
                <a:avLst/>
              </a:prstGeom>
              <a:ln w="9525" cap="flat" cmpd="sng">
                <a:solidFill>
                  <a:srgbClr val="000080"/>
                </a:solidFill>
                <a:prstDash val="solid"/>
                <a:headEnd type="none" w="med" len="med"/>
                <a:tailEnd type="none" w="med" len="med"/>
              </a:ln>
            </p:spPr>
          </p:sp>
          <p:sp>
            <p:nvSpPr>
              <p:cNvPr id="147765" name="Line 472"/>
              <p:cNvSpPr/>
              <p:nvPr/>
            </p:nvSpPr>
            <p:spPr>
              <a:xfrm flipH="1">
                <a:off x="573" y="2982"/>
                <a:ext cx="60" cy="60"/>
              </a:xfrm>
              <a:prstGeom prst="line">
                <a:avLst/>
              </a:prstGeom>
              <a:ln w="9525" cap="flat" cmpd="sng">
                <a:solidFill>
                  <a:srgbClr val="000080"/>
                </a:solidFill>
                <a:prstDash val="solid"/>
                <a:headEnd type="none" w="med" len="med"/>
                <a:tailEnd type="none" w="med" len="med"/>
              </a:ln>
            </p:spPr>
          </p:sp>
          <p:sp>
            <p:nvSpPr>
              <p:cNvPr id="147766" name="Line 473"/>
              <p:cNvSpPr/>
              <p:nvPr/>
            </p:nvSpPr>
            <p:spPr>
              <a:xfrm flipH="1">
                <a:off x="1713" y="2142"/>
                <a:ext cx="60" cy="60"/>
              </a:xfrm>
              <a:prstGeom prst="line">
                <a:avLst/>
              </a:prstGeom>
              <a:ln w="9525" cap="flat" cmpd="sng">
                <a:solidFill>
                  <a:srgbClr val="000080"/>
                </a:solidFill>
                <a:prstDash val="solid"/>
                <a:headEnd type="none" w="med" len="med"/>
                <a:tailEnd type="none" w="med" len="med"/>
              </a:ln>
            </p:spPr>
          </p:sp>
          <p:sp>
            <p:nvSpPr>
              <p:cNvPr id="147767" name="Line 474"/>
              <p:cNvSpPr/>
              <p:nvPr/>
            </p:nvSpPr>
            <p:spPr>
              <a:xfrm flipH="1">
                <a:off x="1713" y="2202"/>
                <a:ext cx="60" cy="60"/>
              </a:xfrm>
              <a:prstGeom prst="line">
                <a:avLst/>
              </a:prstGeom>
              <a:ln w="9525" cap="flat" cmpd="sng">
                <a:solidFill>
                  <a:srgbClr val="000080"/>
                </a:solidFill>
                <a:prstDash val="solid"/>
                <a:headEnd type="none" w="med" len="med"/>
                <a:tailEnd type="none" w="med" len="med"/>
              </a:ln>
            </p:spPr>
          </p:sp>
          <p:sp>
            <p:nvSpPr>
              <p:cNvPr id="147768" name="Line 475"/>
              <p:cNvSpPr/>
              <p:nvPr/>
            </p:nvSpPr>
            <p:spPr>
              <a:xfrm flipH="1">
                <a:off x="1713" y="2262"/>
                <a:ext cx="60" cy="60"/>
              </a:xfrm>
              <a:prstGeom prst="line">
                <a:avLst/>
              </a:prstGeom>
              <a:ln w="9525" cap="flat" cmpd="sng">
                <a:solidFill>
                  <a:srgbClr val="000080"/>
                </a:solidFill>
                <a:prstDash val="solid"/>
                <a:headEnd type="none" w="med" len="med"/>
                <a:tailEnd type="none" w="med" len="med"/>
              </a:ln>
            </p:spPr>
          </p:sp>
          <p:sp>
            <p:nvSpPr>
              <p:cNvPr id="147769" name="Line 476"/>
              <p:cNvSpPr/>
              <p:nvPr/>
            </p:nvSpPr>
            <p:spPr>
              <a:xfrm flipH="1">
                <a:off x="1713" y="2322"/>
                <a:ext cx="60" cy="60"/>
              </a:xfrm>
              <a:prstGeom prst="line">
                <a:avLst/>
              </a:prstGeom>
              <a:ln w="9525" cap="flat" cmpd="sng">
                <a:solidFill>
                  <a:srgbClr val="000080"/>
                </a:solidFill>
                <a:prstDash val="solid"/>
                <a:headEnd type="none" w="med" len="med"/>
                <a:tailEnd type="none" w="med" len="med"/>
              </a:ln>
            </p:spPr>
          </p:sp>
          <p:sp>
            <p:nvSpPr>
              <p:cNvPr id="147770" name="Line 477"/>
              <p:cNvSpPr/>
              <p:nvPr/>
            </p:nvSpPr>
            <p:spPr>
              <a:xfrm flipH="1">
                <a:off x="1713" y="2382"/>
                <a:ext cx="60" cy="60"/>
              </a:xfrm>
              <a:prstGeom prst="line">
                <a:avLst/>
              </a:prstGeom>
              <a:ln w="9525" cap="flat" cmpd="sng">
                <a:solidFill>
                  <a:srgbClr val="000080"/>
                </a:solidFill>
                <a:prstDash val="solid"/>
                <a:headEnd type="none" w="med" len="med"/>
                <a:tailEnd type="none" w="med" len="med"/>
              </a:ln>
            </p:spPr>
          </p:sp>
          <p:sp>
            <p:nvSpPr>
              <p:cNvPr id="147771" name="Line 478"/>
              <p:cNvSpPr/>
              <p:nvPr/>
            </p:nvSpPr>
            <p:spPr>
              <a:xfrm flipH="1">
                <a:off x="1713" y="2442"/>
                <a:ext cx="60" cy="60"/>
              </a:xfrm>
              <a:prstGeom prst="line">
                <a:avLst/>
              </a:prstGeom>
              <a:ln w="9525" cap="flat" cmpd="sng">
                <a:solidFill>
                  <a:srgbClr val="000080"/>
                </a:solidFill>
                <a:prstDash val="solid"/>
                <a:headEnd type="none" w="med" len="med"/>
                <a:tailEnd type="none" w="med" len="med"/>
              </a:ln>
            </p:spPr>
          </p:sp>
          <p:sp>
            <p:nvSpPr>
              <p:cNvPr id="147772" name="Line 479"/>
              <p:cNvSpPr/>
              <p:nvPr/>
            </p:nvSpPr>
            <p:spPr>
              <a:xfrm flipH="1">
                <a:off x="1713" y="2502"/>
                <a:ext cx="60" cy="60"/>
              </a:xfrm>
              <a:prstGeom prst="line">
                <a:avLst/>
              </a:prstGeom>
              <a:ln w="9525" cap="flat" cmpd="sng">
                <a:solidFill>
                  <a:srgbClr val="000080"/>
                </a:solidFill>
                <a:prstDash val="solid"/>
                <a:headEnd type="none" w="med" len="med"/>
                <a:tailEnd type="none" w="med" len="med"/>
              </a:ln>
            </p:spPr>
          </p:sp>
          <p:sp>
            <p:nvSpPr>
              <p:cNvPr id="147773" name="Line 480"/>
              <p:cNvSpPr/>
              <p:nvPr/>
            </p:nvSpPr>
            <p:spPr>
              <a:xfrm flipH="1">
                <a:off x="1713" y="2562"/>
                <a:ext cx="60" cy="60"/>
              </a:xfrm>
              <a:prstGeom prst="line">
                <a:avLst/>
              </a:prstGeom>
              <a:ln w="9525" cap="flat" cmpd="sng">
                <a:solidFill>
                  <a:srgbClr val="000080"/>
                </a:solidFill>
                <a:prstDash val="solid"/>
                <a:headEnd type="none" w="med" len="med"/>
                <a:tailEnd type="none" w="med" len="med"/>
              </a:ln>
            </p:spPr>
          </p:sp>
          <p:sp>
            <p:nvSpPr>
              <p:cNvPr id="147774" name="Line 481"/>
              <p:cNvSpPr/>
              <p:nvPr/>
            </p:nvSpPr>
            <p:spPr>
              <a:xfrm flipH="1">
                <a:off x="1713" y="2622"/>
                <a:ext cx="60" cy="60"/>
              </a:xfrm>
              <a:prstGeom prst="line">
                <a:avLst/>
              </a:prstGeom>
              <a:ln w="9525" cap="flat" cmpd="sng">
                <a:solidFill>
                  <a:srgbClr val="000080"/>
                </a:solidFill>
                <a:prstDash val="solid"/>
                <a:headEnd type="none" w="med" len="med"/>
                <a:tailEnd type="none" w="med" len="med"/>
              </a:ln>
            </p:spPr>
          </p:sp>
          <p:sp>
            <p:nvSpPr>
              <p:cNvPr id="147775" name="Line 482"/>
              <p:cNvSpPr/>
              <p:nvPr/>
            </p:nvSpPr>
            <p:spPr>
              <a:xfrm flipH="1">
                <a:off x="1713" y="2682"/>
                <a:ext cx="60" cy="60"/>
              </a:xfrm>
              <a:prstGeom prst="line">
                <a:avLst/>
              </a:prstGeom>
              <a:ln w="9525" cap="flat" cmpd="sng">
                <a:solidFill>
                  <a:srgbClr val="000080"/>
                </a:solidFill>
                <a:prstDash val="solid"/>
                <a:headEnd type="none" w="med" len="med"/>
                <a:tailEnd type="none" w="med" len="med"/>
              </a:ln>
            </p:spPr>
          </p:sp>
          <p:sp>
            <p:nvSpPr>
              <p:cNvPr id="147776" name="Line 483"/>
              <p:cNvSpPr/>
              <p:nvPr/>
            </p:nvSpPr>
            <p:spPr>
              <a:xfrm flipH="1">
                <a:off x="1713" y="2742"/>
                <a:ext cx="60" cy="60"/>
              </a:xfrm>
              <a:prstGeom prst="line">
                <a:avLst/>
              </a:prstGeom>
              <a:ln w="9525" cap="flat" cmpd="sng">
                <a:solidFill>
                  <a:srgbClr val="000080"/>
                </a:solidFill>
                <a:prstDash val="solid"/>
                <a:headEnd type="none" w="med" len="med"/>
                <a:tailEnd type="none" w="med" len="med"/>
              </a:ln>
            </p:spPr>
          </p:sp>
          <p:sp>
            <p:nvSpPr>
              <p:cNvPr id="147777" name="Line 484"/>
              <p:cNvSpPr/>
              <p:nvPr/>
            </p:nvSpPr>
            <p:spPr>
              <a:xfrm flipH="1">
                <a:off x="1713" y="2802"/>
                <a:ext cx="60" cy="60"/>
              </a:xfrm>
              <a:prstGeom prst="line">
                <a:avLst/>
              </a:prstGeom>
              <a:ln w="9525" cap="flat" cmpd="sng">
                <a:solidFill>
                  <a:srgbClr val="000080"/>
                </a:solidFill>
                <a:prstDash val="solid"/>
                <a:headEnd type="none" w="med" len="med"/>
                <a:tailEnd type="none" w="med" len="med"/>
              </a:ln>
            </p:spPr>
          </p:sp>
          <p:sp>
            <p:nvSpPr>
              <p:cNvPr id="147778" name="Line 485"/>
              <p:cNvSpPr/>
              <p:nvPr/>
            </p:nvSpPr>
            <p:spPr>
              <a:xfrm flipH="1">
                <a:off x="1713" y="2862"/>
                <a:ext cx="60" cy="60"/>
              </a:xfrm>
              <a:prstGeom prst="line">
                <a:avLst/>
              </a:prstGeom>
              <a:ln w="9525" cap="flat" cmpd="sng">
                <a:solidFill>
                  <a:srgbClr val="000080"/>
                </a:solidFill>
                <a:prstDash val="solid"/>
                <a:headEnd type="none" w="med" len="med"/>
                <a:tailEnd type="none" w="med" len="med"/>
              </a:ln>
            </p:spPr>
          </p:sp>
          <p:sp>
            <p:nvSpPr>
              <p:cNvPr id="147779" name="Line 486"/>
              <p:cNvSpPr/>
              <p:nvPr/>
            </p:nvSpPr>
            <p:spPr>
              <a:xfrm flipH="1">
                <a:off x="1713" y="2922"/>
                <a:ext cx="60" cy="60"/>
              </a:xfrm>
              <a:prstGeom prst="line">
                <a:avLst/>
              </a:prstGeom>
              <a:ln w="9525" cap="flat" cmpd="sng">
                <a:solidFill>
                  <a:srgbClr val="000080"/>
                </a:solidFill>
                <a:prstDash val="solid"/>
                <a:headEnd type="none" w="med" len="med"/>
                <a:tailEnd type="none" w="med" len="med"/>
              </a:ln>
            </p:spPr>
          </p:sp>
          <p:sp>
            <p:nvSpPr>
              <p:cNvPr id="147780" name="Line 487"/>
              <p:cNvSpPr/>
              <p:nvPr/>
            </p:nvSpPr>
            <p:spPr>
              <a:xfrm flipH="1">
                <a:off x="1713" y="2982"/>
                <a:ext cx="60" cy="60"/>
              </a:xfrm>
              <a:prstGeom prst="line">
                <a:avLst/>
              </a:prstGeom>
              <a:ln w="9525" cap="flat" cmpd="sng">
                <a:solidFill>
                  <a:srgbClr val="000080"/>
                </a:solidFill>
                <a:prstDash val="solid"/>
                <a:headEnd type="none" w="med" len="med"/>
                <a:tailEnd type="none" w="med" len="med"/>
              </a:ln>
            </p:spPr>
          </p:sp>
          <p:sp>
            <p:nvSpPr>
              <p:cNvPr id="147781" name="Line 488"/>
              <p:cNvSpPr/>
              <p:nvPr/>
            </p:nvSpPr>
            <p:spPr>
              <a:xfrm flipH="1">
                <a:off x="2853" y="2142"/>
                <a:ext cx="60" cy="60"/>
              </a:xfrm>
              <a:prstGeom prst="line">
                <a:avLst/>
              </a:prstGeom>
              <a:ln w="9525" cap="flat" cmpd="sng">
                <a:solidFill>
                  <a:srgbClr val="000080"/>
                </a:solidFill>
                <a:prstDash val="solid"/>
                <a:headEnd type="none" w="med" len="med"/>
                <a:tailEnd type="none" w="med" len="med"/>
              </a:ln>
            </p:spPr>
          </p:sp>
          <p:sp>
            <p:nvSpPr>
              <p:cNvPr id="147782" name="Line 489"/>
              <p:cNvSpPr/>
              <p:nvPr/>
            </p:nvSpPr>
            <p:spPr>
              <a:xfrm flipH="1">
                <a:off x="2853" y="2202"/>
                <a:ext cx="60" cy="60"/>
              </a:xfrm>
              <a:prstGeom prst="line">
                <a:avLst/>
              </a:prstGeom>
              <a:ln w="9525" cap="flat" cmpd="sng">
                <a:solidFill>
                  <a:srgbClr val="000080"/>
                </a:solidFill>
                <a:prstDash val="solid"/>
                <a:headEnd type="none" w="med" len="med"/>
                <a:tailEnd type="none" w="med" len="med"/>
              </a:ln>
            </p:spPr>
          </p:sp>
          <p:sp>
            <p:nvSpPr>
              <p:cNvPr id="147783" name="Line 490"/>
              <p:cNvSpPr/>
              <p:nvPr/>
            </p:nvSpPr>
            <p:spPr>
              <a:xfrm flipH="1">
                <a:off x="2853" y="2262"/>
                <a:ext cx="60" cy="60"/>
              </a:xfrm>
              <a:prstGeom prst="line">
                <a:avLst/>
              </a:prstGeom>
              <a:ln w="9525" cap="flat" cmpd="sng">
                <a:solidFill>
                  <a:srgbClr val="000080"/>
                </a:solidFill>
                <a:prstDash val="solid"/>
                <a:headEnd type="none" w="med" len="med"/>
                <a:tailEnd type="none" w="med" len="med"/>
              </a:ln>
            </p:spPr>
          </p:sp>
          <p:sp>
            <p:nvSpPr>
              <p:cNvPr id="147784" name="Line 491"/>
              <p:cNvSpPr/>
              <p:nvPr/>
            </p:nvSpPr>
            <p:spPr>
              <a:xfrm flipH="1">
                <a:off x="2853" y="2322"/>
                <a:ext cx="60" cy="60"/>
              </a:xfrm>
              <a:prstGeom prst="line">
                <a:avLst/>
              </a:prstGeom>
              <a:ln w="9525" cap="flat" cmpd="sng">
                <a:solidFill>
                  <a:srgbClr val="000080"/>
                </a:solidFill>
                <a:prstDash val="solid"/>
                <a:headEnd type="none" w="med" len="med"/>
                <a:tailEnd type="none" w="med" len="med"/>
              </a:ln>
            </p:spPr>
          </p:sp>
          <p:sp>
            <p:nvSpPr>
              <p:cNvPr id="147785" name="Line 492"/>
              <p:cNvSpPr/>
              <p:nvPr/>
            </p:nvSpPr>
            <p:spPr>
              <a:xfrm flipH="1">
                <a:off x="2853" y="2382"/>
                <a:ext cx="60" cy="60"/>
              </a:xfrm>
              <a:prstGeom prst="line">
                <a:avLst/>
              </a:prstGeom>
              <a:ln w="9525" cap="flat" cmpd="sng">
                <a:solidFill>
                  <a:srgbClr val="000080"/>
                </a:solidFill>
                <a:prstDash val="solid"/>
                <a:headEnd type="none" w="med" len="med"/>
                <a:tailEnd type="none" w="med" len="med"/>
              </a:ln>
            </p:spPr>
          </p:sp>
          <p:sp>
            <p:nvSpPr>
              <p:cNvPr id="147786" name="Line 493"/>
              <p:cNvSpPr/>
              <p:nvPr/>
            </p:nvSpPr>
            <p:spPr>
              <a:xfrm flipH="1">
                <a:off x="2853" y="2442"/>
                <a:ext cx="60" cy="60"/>
              </a:xfrm>
              <a:prstGeom prst="line">
                <a:avLst/>
              </a:prstGeom>
              <a:ln w="9525" cap="flat" cmpd="sng">
                <a:solidFill>
                  <a:srgbClr val="000080"/>
                </a:solidFill>
                <a:prstDash val="solid"/>
                <a:headEnd type="none" w="med" len="med"/>
                <a:tailEnd type="none" w="med" len="med"/>
              </a:ln>
            </p:spPr>
          </p:sp>
          <p:sp>
            <p:nvSpPr>
              <p:cNvPr id="147787" name="Line 494"/>
              <p:cNvSpPr/>
              <p:nvPr/>
            </p:nvSpPr>
            <p:spPr>
              <a:xfrm flipH="1">
                <a:off x="2853" y="2502"/>
                <a:ext cx="60" cy="60"/>
              </a:xfrm>
              <a:prstGeom prst="line">
                <a:avLst/>
              </a:prstGeom>
              <a:ln w="9525" cap="flat" cmpd="sng">
                <a:solidFill>
                  <a:srgbClr val="000080"/>
                </a:solidFill>
                <a:prstDash val="solid"/>
                <a:headEnd type="none" w="med" len="med"/>
                <a:tailEnd type="none" w="med" len="med"/>
              </a:ln>
            </p:spPr>
          </p:sp>
          <p:sp>
            <p:nvSpPr>
              <p:cNvPr id="147788" name="Line 495"/>
              <p:cNvSpPr/>
              <p:nvPr/>
            </p:nvSpPr>
            <p:spPr>
              <a:xfrm flipH="1">
                <a:off x="2853" y="2562"/>
                <a:ext cx="60" cy="60"/>
              </a:xfrm>
              <a:prstGeom prst="line">
                <a:avLst/>
              </a:prstGeom>
              <a:ln w="9525" cap="flat" cmpd="sng">
                <a:solidFill>
                  <a:srgbClr val="000080"/>
                </a:solidFill>
                <a:prstDash val="solid"/>
                <a:headEnd type="none" w="med" len="med"/>
                <a:tailEnd type="none" w="med" len="med"/>
              </a:ln>
            </p:spPr>
          </p:sp>
          <p:sp>
            <p:nvSpPr>
              <p:cNvPr id="147789" name="Line 496"/>
              <p:cNvSpPr/>
              <p:nvPr/>
            </p:nvSpPr>
            <p:spPr>
              <a:xfrm flipH="1">
                <a:off x="2853" y="2622"/>
                <a:ext cx="60" cy="60"/>
              </a:xfrm>
              <a:prstGeom prst="line">
                <a:avLst/>
              </a:prstGeom>
              <a:ln w="9525" cap="flat" cmpd="sng">
                <a:solidFill>
                  <a:srgbClr val="000080"/>
                </a:solidFill>
                <a:prstDash val="solid"/>
                <a:headEnd type="none" w="med" len="med"/>
                <a:tailEnd type="none" w="med" len="med"/>
              </a:ln>
            </p:spPr>
          </p:sp>
          <p:sp>
            <p:nvSpPr>
              <p:cNvPr id="147790" name="Line 497"/>
              <p:cNvSpPr/>
              <p:nvPr/>
            </p:nvSpPr>
            <p:spPr>
              <a:xfrm flipH="1">
                <a:off x="2853" y="2682"/>
                <a:ext cx="60" cy="60"/>
              </a:xfrm>
              <a:prstGeom prst="line">
                <a:avLst/>
              </a:prstGeom>
              <a:ln w="9525" cap="flat" cmpd="sng">
                <a:solidFill>
                  <a:srgbClr val="000080"/>
                </a:solidFill>
                <a:prstDash val="solid"/>
                <a:headEnd type="none" w="med" len="med"/>
                <a:tailEnd type="none" w="med" len="med"/>
              </a:ln>
            </p:spPr>
          </p:sp>
          <p:sp>
            <p:nvSpPr>
              <p:cNvPr id="147791" name="Line 498"/>
              <p:cNvSpPr/>
              <p:nvPr/>
            </p:nvSpPr>
            <p:spPr>
              <a:xfrm flipH="1">
                <a:off x="2853" y="2742"/>
                <a:ext cx="60" cy="60"/>
              </a:xfrm>
              <a:prstGeom prst="line">
                <a:avLst/>
              </a:prstGeom>
              <a:ln w="9525" cap="flat" cmpd="sng">
                <a:solidFill>
                  <a:srgbClr val="000080"/>
                </a:solidFill>
                <a:prstDash val="solid"/>
                <a:headEnd type="none" w="med" len="med"/>
                <a:tailEnd type="none" w="med" len="med"/>
              </a:ln>
            </p:spPr>
          </p:sp>
          <p:sp>
            <p:nvSpPr>
              <p:cNvPr id="147792" name="Line 499"/>
              <p:cNvSpPr/>
              <p:nvPr/>
            </p:nvSpPr>
            <p:spPr>
              <a:xfrm flipH="1">
                <a:off x="2853" y="2802"/>
                <a:ext cx="60" cy="60"/>
              </a:xfrm>
              <a:prstGeom prst="line">
                <a:avLst/>
              </a:prstGeom>
              <a:ln w="9525" cap="flat" cmpd="sng">
                <a:solidFill>
                  <a:srgbClr val="000080"/>
                </a:solidFill>
                <a:prstDash val="solid"/>
                <a:headEnd type="none" w="med" len="med"/>
                <a:tailEnd type="none" w="med" len="med"/>
              </a:ln>
            </p:spPr>
          </p:sp>
          <p:sp>
            <p:nvSpPr>
              <p:cNvPr id="147793" name="Line 500"/>
              <p:cNvSpPr/>
              <p:nvPr/>
            </p:nvSpPr>
            <p:spPr>
              <a:xfrm flipH="1">
                <a:off x="2853" y="2862"/>
                <a:ext cx="60" cy="60"/>
              </a:xfrm>
              <a:prstGeom prst="line">
                <a:avLst/>
              </a:prstGeom>
              <a:ln w="9525" cap="flat" cmpd="sng">
                <a:solidFill>
                  <a:srgbClr val="000080"/>
                </a:solidFill>
                <a:prstDash val="solid"/>
                <a:headEnd type="none" w="med" len="med"/>
                <a:tailEnd type="none" w="med" len="med"/>
              </a:ln>
            </p:spPr>
          </p:sp>
          <p:sp>
            <p:nvSpPr>
              <p:cNvPr id="147794" name="Line 501"/>
              <p:cNvSpPr/>
              <p:nvPr/>
            </p:nvSpPr>
            <p:spPr>
              <a:xfrm flipH="1">
                <a:off x="2853" y="2922"/>
                <a:ext cx="60" cy="60"/>
              </a:xfrm>
              <a:prstGeom prst="line">
                <a:avLst/>
              </a:prstGeom>
              <a:ln w="9525" cap="flat" cmpd="sng">
                <a:solidFill>
                  <a:srgbClr val="000080"/>
                </a:solidFill>
                <a:prstDash val="solid"/>
                <a:headEnd type="none" w="med" len="med"/>
                <a:tailEnd type="none" w="med" len="med"/>
              </a:ln>
            </p:spPr>
          </p:sp>
          <p:sp>
            <p:nvSpPr>
              <p:cNvPr id="147795" name="Line 502"/>
              <p:cNvSpPr/>
              <p:nvPr/>
            </p:nvSpPr>
            <p:spPr>
              <a:xfrm flipH="1">
                <a:off x="2853" y="2982"/>
                <a:ext cx="60" cy="60"/>
              </a:xfrm>
              <a:prstGeom prst="line">
                <a:avLst/>
              </a:prstGeom>
              <a:ln w="9525" cap="flat" cmpd="sng">
                <a:solidFill>
                  <a:srgbClr val="000080"/>
                </a:solidFill>
                <a:prstDash val="solid"/>
                <a:headEnd type="none" w="med" len="med"/>
                <a:tailEnd type="none" w="med" len="med"/>
              </a:ln>
            </p:spPr>
          </p:sp>
          <p:sp>
            <p:nvSpPr>
              <p:cNvPr id="147796" name="Line 503"/>
              <p:cNvSpPr/>
              <p:nvPr/>
            </p:nvSpPr>
            <p:spPr>
              <a:xfrm flipH="1">
                <a:off x="3993" y="2142"/>
                <a:ext cx="60" cy="60"/>
              </a:xfrm>
              <a:prstGeom prst="line">
                <a:avLst/>
              </a:prstGeom>
              <a:ln w="9525" cap="flat" cmpd="sng">
                <a:solidFill>
                  <a:srgbClr val="000080"/>
                </a:solidFill>
                <a:prstDash val="solid"/>
                <a:headEnd type="none" w="med" len="med"/>
                <a:tailEnd type="none" w="med" len="med"/>
              </a:ln>
            </p:spPr>
          </p:sp>
          <p:sp>
            <p:nvSpPr>
              <p:cNvPr id="147797" name="Line 504"/>
              <p:cNvSpPr/>
              <p:nvPr/>
            </p:nvSpPr>
            <p:spPr>
              <a:xfrm flipH="1">
                <a:off x="3993" y="2202"/>
                <a:ext cx="60" cy="60"/>
              </a:xfrm>
              <a:prstGeom prst="line">
                <a:avLst/>
              </a:prstGeom>
              <a:ln w="9525" cap="flat" cmpd="sng">
                <a:solidFill>
                  <a:srgbClr val="000080"/>
                </a:solidFill>
                <a:prstDash val="solid"/>
                <a:headEnd type="none" w="med" len="med"/>
                <a:tailEnd type="none" w="med" len="med"/>
              </a:ln>
            </p:spPr>
          </p:sp>
          <p:sp>
            <p:nvSpPr>
              <p:cNvPr id="147798" name="Line 505"/>
              <p:cNvSpPr/>
              <p:nvPr/>
            </p:nvSpPr>
            <p:spPr>
              <a:xfrm flipH="1">
                <a:off x="3993" y="2262"/>
                <a:ext cx="60" cy="60"/>
              </a:xfrm>
              <a:prstGeom prst="line">
                <a:avLst/>
              </a:prstGeom>
              <a:ln w="9525" cap="flat" cmpd="sng">
                <a:solidFill>
                  <a:srgbClr val="000080"/>
                </a:solidFill>
                <a:prstDash val="solid"/>
                <a:headEnd type="none" w="med" len="med"/>
                <a:tailEnd type="none" w="med" len="med"/>
              </a:ln>
            </p:spPr>
          </p:sp>
          <p:sp>
            <p:nvSpPr>
              <p:cNvPr id="147799" name="Line 506"/>
              <p:cNvSpPr/>
              <p:nvPr/>
            </p:nvSpPr>
            <p:spPr>
              <a:xfrm flipH="1">
                <a:off x="3993" y="2322"/>
                <a:ext cx="60" cy="60"/>
              </a:xfrm>
              <a:prstGeom prst="line">
                <a:avLst/>
              </a:prstGeom>
              <a:ln w="9525" cap="flat" cmpd="sng">
                <a:solidFill>
                  <a:srgbClr val="000080"/>
                </a:solidFill>
                <a:prstDash val="solid"/>
                <a:headEnd type="none" w="med" len="med"/>
                <a:tailEnd type="none" w="med" len="med"/>
              </a:ln>
            </p:spPr>
          </p:sp>
          <p:sp>
            <p:nvSpPr>
              <p:cNvPr id="147800" name="Line 507"/>
              <p:cNvSpPr/>
              <p:nvPr/>
            </p:nvSpPr>
            <p:spPr>
              <a:xfrm flipH="1">
                <a:off x="3993" y="2382"/>
                <a:ext cx="60" cy="60"/>
              </a:xfrm>
              <a:prstGeom prst="line">
                <a:avLst/>
              </a:prstGeom>
              <a:ln w="9525" cap="flat" cmpd="sng">
                <a:solidFill>
                  <a:srgbClr val="000080"/>
                </a:solidFill>
                <a:prstDash val="solid"/>
                <a:headEnd type="none" w="med" len="med"/>
                <a:tailEnd type="none" w="med" len="med"/>
              </a:ln>
            </p:spPr>
          </p:sp>
          <p:sp>
            <p:nvSpPr>
              <p:cNvPr id="147801" name="Line 508"/>
              <p:cNvSpPr/>
              <p:nvPr/>
            </p:nvSpPr>
            <p:spPr>
              <a:xfrm flipH="1">
                <a:off x="3993" y="2442"/>
                <a:ext cx="60" cy="60"/>
              </a:xfrm>
              <a:prstGeom prst="line">
                <a:avLst/>
              </a:prstGeom>
              <a:ln w="9525" cap="flat" cmpd="sng">
                <a:solidFill>
                  <a:srgbClr val="000080"/>
                </a:solidFill>
                <a:prstDash val="solid"/>
                <a:headEnd type="none" w="med" len="med"/>
                <a:tailEnd type="none" w="med" len="med"/>
              </a:ln>
            </p:spPr>
          </p:sp>
          <p:sp>
            <p:nvSpPr>
              <p:cNvPr id="147802" name="Line 509"/>
              <p:cNvSpPr/>
              <p:nvPr/>
            </p:nvSpPr>
            <p:spPr>
              <a:xfrm flipH="1">
                <a:off x="3993" y="2502"/>
                <a:ext cx="60" cy="60"/>
              </a:xfrm>
              <a:prstGeom prst="line">
                <a:avLst/>
              </a:prstGeom>
              <a:ln w="9525" cap="flat" cmpd="sng">
                <a:solidFill>
                  <a:srgbClr val="000080"/>
                </a:solidFill>
                <a:prstDash val="solid"/>
                <a:headEnd type="none" w="med" len="med"/>
                <a:tailEnd type="none" w="med" len="med"/>
              </a:ln>
            </p:spPr>
          </p:sp>
          <p:sp>
            <p:nvSpPr>
              <p:cNvPr id="147803" name="Line 510"/>
              <p:cNvSpPr/>
              <p:nvPr/>
            </p:nvSpPr>
            <p:spPr>
              <a:xfrm flipH="1">
                <a:off x="3993" y="2562"/>
                <a:ext cx="60" cy="60"/>
              </a:xfrm>
              <a:prstGeom prst="line">
                <a:avLst/>
              </a:prstGeom>
              <a:ln w="9525" cap="flat" cmpd="sng">
                <a:solidFill>
                  <a:srgbClr val="000080"/>
                </a:solidFill>
                <a:prstDash val="solid"/>
                <a:headEnd type="none" w="med" len="med"/>
                <a:tailEnd type="none" w="med" len="med"/>
              </a:ln>
            </p:spPr>
          </p:sp>
          <p:sp>
            <p:nvSpPr>
              <p:cNvPr id="147804" name="Line 511"/>
              <p:cNvSpPr/>
              <p:nvPr/>
            </p:nvSpPr>
            <p:spPr>
              <a:xfrm flipH="1">
                <a:off x="3993" y="2622"/>
                <a:ext cx="60" cy="60"/>
              </a:xfrm>
              <a:prstGeom prst="line">
                <a:avLst/>
              </a:prstGeom>
              <a:ln w="9525" cap="flat" cmpd="sng">
                <a:solidFill>
                  <a:srgbClr val="000080"/>
                </a:solidFill>
                <a:prstDash val="solid"/>
                <a:headEnd type="none" w="med" len="med"/>
                <a:tailEnd type="none" w="med" len="med"/>
              </a:ln>
            </p:spPr>
          </p:sp>
          <p:sp>
            <p:nvSpPr>
              <p:cNvPr id="147805" name="Line 512"/>
              <p:cNvSpPr/>
              <p:nvPr/>
            </p:nvSpPr>
            <p:spPr>
              <a:xfrm flipH="1">
                <a:off x="3993" y="2682"/>
                <a:ext cx="60" cy="60"/>
              </a:xfrm>
              <a:prstGeom prst="line">
                <a:avLst/>
              </a:prstGeom>
              <a:ln w="9525" cap="flat" cmpd="sng">
                <a:solidFill>
                  <a:srgbClr val="000080"/>
                </a:solidFill>
                <a:prstDash val="solid"/>
                <a:headEnd type="none" w="med" len="med"/>
                <a:tailEnd type="none" w="med" len="med"/>
              </a:ln>
            </p:spPr>
          </p:sp>
          <p:sp>
            <p:nvSpPr>
              <p:cNvPr id="147806" name="Line 513"/>
              <p:cNvSpPr/>
              <p:nvPr/>
            </p:nvSpPr>
            <p:spPr>
              <a:xfrm flipH="1">
                <a:off x="3993" y="2742"/>
                <a:ext cx="60" cy="60"/>
              </a:xfrm>
              <a:prstGeom prst="line">
                <a:avLst/>
              </a:prstGeom>
              <a:ln w="9525" cap="flat" cmpd="sng">
                <a:solidFill>
                  <a:srgbClr val="000080"/>
                </a:solidFill>
                <a:prstDash val="solid"/>
                <a:headEnd type="none" w="med" len="med"/>
                <a:tailEnd type="none" w="med" len="med"/>
              </a:ln>
            </p:spPr>
          </p:sp>
          <p:sp>
            <p:nvSpPr>
              <p:cNvPr id="147807" name="Line 514"/>
              <p:cNvSpPr/>
              <p:nvPr/>
            </p:nvSpPr>
            <p:spPr>
              <a:xfrm flipH="1">
                <a:off x="3993" y="2802"/>
                <a:ext cx="60" cy="60"/>
              </a:xfrm>
              <a:prstGeom prst="line">
                <a:avLst/>
              </a:prstGeom>
              <a:ln w="9525" cap="flat" cmpd="sng">
                <a:solidFill>
                  <a:srgbClr val="000080"/>
                </a:solidFill>
                <a:prstDash val="solid"/>
                <a:headEnd type="none" w="med" len="med"/>
                <a:tailEnd type="none" w="med" len="med"/>
              </a:ln>
            </p:spPr>
          </p:sp>
          <p:sp>
            <p:nvSpPr>
              <p:cNvPr id="147808" name="Line 515"/>
              <p:cNvSpPr/>
              <p:nvPr/>
            </p:nvSpPr>
            <p:spPr>
              <a:xfrm flipH="1">
                <a:off x="3993" y="2862"/>
                <a:ext cx="60" cy="60"/>
              </a:xfrm>
              <a:prstGeom prst="line">
                <a:avLst/>
              </a:prstGeom>
              <a:ln w="9525" cap="flat" cmpd="sng">
                <a:solidFill>
                  <a:srgbClr val="000080"/>
                </a:solidFill>
                <a:prstDash val="solid"/>
                <a:headEnd type="none" w="med" len="med"/>
                <a:tailEnd type="none" w="med" len="med"/>
              </a:ln>
            </p:spPr>
          </p:sp>
          <p:sp>
            <p:nvSpPr>
              <p:cNvPr id="147809" name="Line 516"/>
              <p:cNvSpPr/>
              <p:nvPr/>
            </p:nvSpPr>
            <p:spPr>
              <a:xfrm flipH="1">
                <a:off x="3993" y="2922"/>
                <a:ext cx="60" cy="60"/>
              </a:xfrm>
              <a:prstGeom prst="line">
                <a:avLst/>
              </a:prstGeom>
              <a:ln w="9525" cap="flat" cmpd="sng">
                <a:solidFill>
                  <a:srgbClr val="000080"/>
                </a:solidFill>
                <a:prstDash val="solid"/>
                <a:headEnd type="none" w="med" len="med"/>
                <a:tailEnd type="none" w="med" len="med"/>
              </a:ln>
            </p:spPr>
          </p:sp>
          <p:sp>
            <p:nvSpPr>
              <p:cNvPr id="147810" name="Line 517"/>
              <p:cNvSpPr/>
              <p:nvPr/>
            </p:nvSpPr>
            <p:spPr>
              <a:xfrm flipH="1">
                <a:off x="3993" y="2982"/>
                <a:ext cx="60" cy="60"/>
              </a:xfrm>
              <a:prstGeom prst="line">
                <a:avLst/>
              </a:prstGeom>
              <a:ln w="9525" cap="flat" cmpd="sng">
                <a:solidFill>
                  <a:srgbClr val="000080"/>
                </a:solidFill>
                <a:prstDash val="solid"/>
                <a:headEnd type="none" w="med" len="med"/>
                <a:tailEnd type="none" w="med" len="med"/>
              </a:ln>
            </p:spPr>
          </p:sp>
          <p:sp>
            <p:nvSpPr>
              <p:cNvPr id="147811" name="Rectangle 518"/>
              <p:cNvSpPr/>
              <p:nvPr/>
            </p:nvSpPr>
            <p:spPr>
              <a:xfrm>
                <a:off x="2253" y="3762"/>
                <a:ext cx="360" cy="300"/>
              </a:xfrm>
              <a:prstGeom prst="rect">
                <a:avLst/>
              </a:prstGeom>
              <a:solidFill>
                <a:srgbClr val="FFFFB0"/>
              </a:solidFill>
              <a:ln w="0" cap="flat" cmpd="sng">
                <a:solidFill>
                  <a:srgbClr val="8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47465" name="Line 520"/>
            <p:cNvSpPr/>
            <p:nvPr/>
          </p:nvSpPr>
          <p:spPr>
            <a:xfrm flipH="1">
              <a:off x="2235" y="3696"/>
              <a:ext cx="180" cy="0"/>
            </a:xfrm>
            <a:prstGeom prst="line">
              <a:avLst/>
            </a:prstGeom>
            <a:ln w="9525" cap="flat" cmpd="sng">
              <a:solidFill>
                <a:srgbClr val="000000"/>
              </a:solidFill>
              <a:prstDash val="solid"/>
              <a:headEnd type="none" w="med" len="med"/>
              <a:tailEnd type="none" w="med" len="med"/>
            </a:ln>
          </p:spPr>
        </p:sp>
        <p:sp>
          <p:nvSpPr>
            <p:cNvPr id="147466" name="Rectangle 521"/>
            <p:cNvSpPr/>
            <p:nvPr/>
          </p:nvSpPr>
          <p:spPr>
            <a:xfrm>
              <a:off x="2455" y="3666"/>
              <a:ext cx="46"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A</a:t>
              </a:r>
              <a:endParaRPr lang="en-US" altLang="zh-CN" sz="2800" b="1" dirty="0"/>
            </a:p>
          </p:txBody>
        </p:sp>
        <p:sp>
          <p:nvSpPr>
            <p:cNvPr id="147467" name="Rectangle 522"/>
            <p:cNvSpPr/>
            <p:nvPr/>
          </p:nvSpPr>
          <p:spPr>
            <a:xfrm>
              <a:off x="2288" y="3636"/>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2</a:t>
              </a:r>
              <a:endParaRPr lang="en-US" altLang="zh-CN" sz="2800" b="1" dirty="0"/>
            </a:p>
          </p:txBody>
        </p:sp>
        <p:sp>
          <p:nvSpPr>
            <p:cNvPr id="147468" name="Line 523"/>
            <p:cNvSpPr/>
            <p:nvPr/>
          </p:nvSpPr>
          <p:spPr>
            <a:xfrm flipH="1">
              <a:off x="2235" y="3756"/>
              <a:ext cx="180" cy="0"/>
            </a:xfrm>
            <a:prstGeom prst="line">
              <a:avLst/>
            </a:prstGeom>
            <a:ln w="9525" cap="flat" cmpd="sng">
              <a:solidFill>
                <a:srgbClr val="000000"/>
              </a:solidFill>
              <a:prstDash val="solid"/>
              <a:headEnd type="none" w="med" len="med"/>
              <a:tailEnd type="none" w="med" len="med"/>
            </a:ln>
          </p:spPr>
        </p:sp>
        <p:sp>
          <p:nvSpPr>
            <p:cNvPr id="147469" name="Rectangle 524"/>
            <p:cNvSpPr/>
            <p:nvPr/>
          </p:nvSpPr>
          <p:spPr>
            <a:xfrm>
              <a:off x="2453" y="3726"/>
              <a:ext cx="43"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B</a:t>
              </a:r>
              <a:endParaRPr lang="en-US" altLang="zh-CN" sz="2800" b="1" dirty="0"/>
            </a:p>
          </p:txBody>
        </p:sp>
        <p:sp>
          <p:nvSpPr>
            <p:cNvPr id="147470" name="Rectangle 525"/>
            <p:cNvSpPr/>
            <p:nvPr/>
          </p:nvSpPr>
          <p:spPr>
            <a:xfrm>
              <a:off x="2288" y="3696"/>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3</a:t>
              </a:r>
              <a:endParaRPr lang="en-US" altLang="zh-CN" sz="2800" b="1" dirty="0"/>
            </a:p>
          </p:txBody>
        </p:sp>
        <p:sp>
          <p:nvSpPr>
            <p:cNvPr id="147471" name="Oval 526"/>
            <p:cNvSpPr/>
            <p:nvPr/>
          </p:nvSpPr>
          <p:spPr>
            <a:xfrm>
              <a:off x="2379" y="3858"/>
              <a:ext cx="36" cy="36"/>
            </a:xfrm>
            <a:prstGeom prst="ellipse">
              <a:avLst/>
            </a:prstGeom>
            <a:no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472" name="Line 527"/>
            <p:cNvSpPr/>
            <p:nvPr/>
          </p:nvSpPr>
          <p:spPr>
            <a:xfrm flipH="1">
              <a:off x="2235" y="3876"/>
              <a:ext cx="144" cy="0"/>
            </a:xfrm>
            <a:prstGeom prst="line">
              <a:avLst/>
            </a:prstGeom>
            <a:ln w="9525" cap="flat" cmpd="sng">
              <a:solidFill>
                <a:srgbClr val="000000"/>
              </a:solidFill>
              <a:prstDash val="solid"/>
              <a:headEnd type="none" w="med" len="med"/>
              <a:tailEnd type="none" w="med" len="med"/>
            </a:ln>
          </p:spPr>
        </p:sp>
        <p:sp>
          <p:nvSpPr>
            <p:cNvPr id="147473" name="Line 528"/>
            <p:cNvSpPr/>
            <p:nvPr/>
          </p:nvSpPr>
          <p:spPr>
            <a:xfrm flipH="1">
              <a:off x="2451" y="3846"/>
              <a:ext cx="30" cy="0"/>
            </a:xfrm>
            <a:prstGeom prst="line">
              <a:avLst/>
            </a:prstGeom>
            <a:ln w="9525" cap="flat" cmpd="sng">
              <a:solidFill>
                <a:srgbClr val="000000"/>
              </a:solidFill>
              <a:prstDash val="solid"/>
              <a:headEnd type="none" w="med" len="med"/>
              <a:tailEnd type="none" w="med" len="med"/>
            </a:ln>
          </p:spPr>
        </p:sp>
        <p:sp>
          <p:nvSpPr>
            <p:cNvPr id="147474" name="Rectangle 529"/>
            <p:cNvSpPr/>
            <p:nvPr/>
          </p:nvSpPr>
          <p:spPr>
            <a:xfrm>
              <a:off x="2455" y="3846"/>
              <a:ext cx="39"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E</a:t>
              </a:r>
              <a:endParaRPr lang="en-US" altLang="zh-CN" sz="2800" b="1" dirty="0"/>
            </a:p>
          </p:txBody>
        </p:sp>
        <p:sp>
          <p:nvSpPr>
            <p:cNvPr id="147475" name="Rectangle 530"/>
            <p:cNvSpPr/>
            <p:nvPr/>
          </p:nvSpPr>
          <p:spPr>
            <a:xfrm>
              <a:off x="2288" y="3816"/>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1</a:t>
              </a:r>
              <a:endParaRPr lang="en-US" altLang="zh-CN" sz="2800" b="1" dirty="0"/>
            </a:p>
          </p:txBody>
        </p:sp>
        <p:sp>
          <p:nvSpPr>
            <p:cNvPr id="147476" name="Oval 531"/>
            <p:cNvSpPr/>
            <p:nvPr/>
          </p:nvSpPr>
          <p:spPr>
            <a:xfrm>
              <a:off x="2775" y="3678"/>
              <a:ext cx="36" cy="36"/>
            </a:xfrm>
            <a:prstGeom prst="ellipse">
              <a:avLst/>
            </a:prstGeom>
            <a:no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477" name="Line 532"/>
            <p:cNvSpPr/>
            <p:nvPr/>
          </p:nvSpPr>
          <p:spPr>
            <a:xfrm>
              <a:off x="2811" y="3696"/>
              <a:ext cx="144" cy="0"/>
            </a:xfrm>
            <a:prstGeom prst="line">
              <a:avLst/>
            </a:prstGeom>
            <a:ln w="9525" cap="flat" cmpd="sng">
              <a:solidFill>
                <a:srgbClr val="000000"/>
              </a:solidFill>
              <a:prstDash val="solid"/>
              <a:headEnd type="none" w="med" len="med"/>
              <a:tailEnd type="none" w="med" len="med"/>
            </a:ln>
          </p:spPr>
        </p:sp>
        <p:sp>
          <p:nvSpPr>
            <p:cNvPr id="147478" name="Rectangle 533"/>
            <p:cNvSpPr/>
            <p:nvPr/>
          </p:nvSpPr>
          <p:spPr>
            <a:xfrm>
              <a:off x="2661" y="366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Y0</a:t>
              </a:r>
              <a:endParaRPr lang="en-US" altLang="zh-CN" sz="2800" b="1" dirty="0"/>
            </a:p>
          </p:txBody>
        </p:sp>
        <p:sp>
          <p:nvSpPr>
            <p:cNvPr id="147479" name="Rectangle 534"/>
            <p:cNvSpPr/>
            <p:nvPr/>
          </p:nvSpPr>
          <p:spPr>
            <a:xfrm>
              <a:off x="2870" y="3636"/>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4</a:t>
              </a:r>
              <a:endParaRPr lang="en-US" altLang="zh-CN" sz="2800" b="1" dirty="0"/>
            </a:p>
          </p:txBody>
        </p:sp>
        <p:sp>
          <p:nvSpPr>
            <p:cNvPr id="147480" name="Oval 535"/>
            <p:cNvSpPr/>
            <p:nvPr/>
          </p:nvSpPr>
          <p:spPr>
            <a:xfrm>
              <a:off x="2775" y="3738"/>
              <a:ext cx="36" cy="36"/>
            </a:xfrm>
            <a:prstGeom prst="ellipse">
              <a:avLst/>
            </a:prstGeom>
            <a:no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481" name="Line 536"/>
            <p:cNvSpPr/>
            <p:nvPr/>
          </p:nvSpPr>
          <p:spPr>
            <a:xfrm>
              <a:off x="2811" y="3756"/>
              <a:ext cx="144" cy="0"/>
            </a:xfrm>
            <a:prstGeom prst="line">
              <a:avLst/>
            </a:prstGeom>
            <a:ln w="9525" cap="flat" cmpd="sng">
              <a:solidFill>
                <a:srgbClr val="000000"/>
              </a:solidFill>
              <a:prstDash val="solid"/>
              <a:headEnd type="none" w="med" len="med"/>
              <a:tailEnd type="none" w="med" len="med"/>
            </a:ln>
          </p:spPr>
        </p:sp>
        <p:sp>
          <p:nvSpPr>
            <p:cNvPr id="147482" name="Rectangle 537"/>
            <p:cNvSpPr/>
            <p:nvPr/>
          </p:nvSpPr>
          <p:spPr>
            <a:xfrm>
              <a:off x="2661" y="372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Y1</a:t>
              </a:r>
              <a:endParaRPr lang="en-US" altLang="zh-CN" sz="2800" b="1" dirty="0"/>
            </a:p>
          </p:txBody>
        </p:sp>
        <p:sp>
          <p:nvSpPr>
            <p:cNvPr id="147483" name="Rectangle 538"/>
            <p:cNvSpPr/>
            <p:nvPr/>
          </p:nvSpPr>
          <p:spPr>
            <a:xfrm>
              <a:off x="2870" y="3696"/>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5</a:t>
              </a:r>
              <a:endParaRPr lang="en-US" altLang="zh-CN" sz="2800" b="1" dirty="0"/>
            </a:p>
          </p:txBody>
        </p:sp>
        <p:sp>
          <p:nvSpPr>
            <p:cNvPr id="147484" name="Oval 539"/>
            <p:cNvSpPr/>
            <p:nvPr/>
          </p:nvSpPr>
          <p:spPr>
            <a:xfrm>
              <a:off x="2775" y="3798"/>
              <a:ext cx="36" cy="36"/>
            </a:xfrm>
            <a:prstGeom prst="ellipse">
              <a:avLst/>
            </a:prstGeom>
            <a:no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485" name="Line 540"/>
            <p:cNvSpPr/>
            <p:nvPr/>
          </p:nvSpPr>
          <p:spPr>
            <a:xfrm>
              <a:off x="2811" y="3816"/>
              <a:ext cx="144" cy="0"/>
            </a:xfrm>
            <a:prstGeom prst="line">
              <a:avLst/>
            </a:prstGeom>
            <a:ln w="9525" cap="flat" cmpd="sng">
              <a:solidFill>
                <a:srgbClr val="000000"/>
              </a:solidFill>
              <a:prstDash val="solid"/>
              <a:headEnd type="none" w="med" len="med"/>
              <a:tailEnd type="none" w="med" len="med"/>
            </a:ln>
          </p:spPr>
        </p:sp>
        <p:sp>
          <p:nvSpPr>
            <p:cNvPr id="147486" name="Rectangle 541"/>
            <p:cNvSpPr/>
            <p:nvPr/>
          </p:nvSpPr>
          <p:spPr>
            <a:xfrm>
              <a:off x="2661" y="378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Y2</a:t>
              </a:r>
              <a:endParaRPr lang="en-US" altLang="zh-CN" sz="2800" b="1" dirty="0"/>
            </a:p>
          </p:txBody>
        </p:sp>
        <p:sp>
          <p:nvSpPr>
            <p:cNvPr id="147487" name="Rectangle 542"/>
            <p:cNvSpPr/>
            <p:nvPr/>
          </p:nvSpPr>
          <p:spPr>
            <a:xfrm>
              <a:off x="2870" y="3756"/>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6</a:t>
              </a:r>
              <a:endParaRPr lang="en-US" altLang="zh-CN" sz="2800" b="1" dirty="0"/>
            </a:p>
          </p:txBody>
        </p:sp>
        <p:sp>
          <p:nvSpPr>
            <p:cNvPr id="147488" name="Oval 543"/>
            <p:cNvSpPr/>
            <p:nvPr/>
          </p:nvSpPr>
          <p:spPr>
            <a:xfrm>
              <a:off x="2775" y="3858"/>
              <a:ext cx="36" cy="36"/>
            </a:xfrm>
            <a:prstGeom prst="ellipse">
              <a:avLst/>
            </a:prstGeom>
            <a:no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489" name="Line 544"/>
            <p:cNvSpPr/>
            <p:nvPr/>
          </p:nvSpPr>
          <p:spPr>
            <a:xfrm>
              <a:off x="2811" y="3876"/>
              <a:ext cx="144" cy="0"/>
            </a:xfrm>
            <a:prstGeom prst="line">
              <a:avLst/>
            </a:prstGeom>
            <a:ln w="9525" cap="flat" cmpd="sng">
              <a:solidFill>
                <a:srgbClr val="000000"/>
              </a:solidFill>
              <a:prstDash val="solid"/>
              <a:headEnd type="none" w="med" len="med"/>
              <a:tailEnd type="none" w="med" len="med"/>
            </a:ln>
          </p:spPr>
        </p:sp>
        <p:sp>
          <p:nvSpPr>
            <p:cNvPr id="147490" name="Rectangle 545"/>
            <p:cNvSpPr/>
            <p:nvPr/>
          </p:nvSpPr>
          <p:spPr>
            <a:xfrm>
              <a:off x="2661" y="384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Y3</a:t>
              </a:r>
              <a:endParaRPr lang="en-US" altLang="zh-CN" sz="2800" b="1" dirty="0"/>
            </a:p>
          </p:txBody>
        </p:sp>
        <p:sp>
          <p:nvSpPr>
            <p:cNvPr id="147491" name="Rectangle 546"/>
            <p:cNvSpPr/>
            <p:nvPr/>
          </p:nvSpPr>
          <p:spPr>
            <a:xfrm>
              <a:off x="2870" y="3816"/>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00"/>
                  </a:solidFill>
                </a:rPr>
                <a:t>7</a:t>
              </a:r>
              <a:endParaRPr lang="en-US" altLang="zh-CN" sz="2800" b="1" dirty="0"/>
            </a:p>
          </p:txBody>
        </p:sp>
        <p:sp>
          <p:nvSpPr>
            <p:cNvPr id="147492" name="Rectangle 547"/>
            <p:cNvSpPr/>
            <p:nvPr/>
          </p:nvSpPr>
          <p:spPr>
            <a:xfrm>
              <a:off x="2410" y="3576"/>
              <a:ext cx="12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U5A</a:t>
              </a:r>
              <a:endParaRPr lang="en-US" altLang="zh-CN" sz="2800" b="1" dirty="0"/>
            </a:p>
          </p:txBody>
        </p:sp>
        <p:sp>
          <p:nvSpPr>
            <p:cNvPr id="147493" name="Rectangle 548"/>
            <p:cNvSpPr/>
            <p:nvPr/>
          </p:nvSpPr>
          <p:spPr>
            <a:xfrm>
              <a:off x="2394" y="3936"/>
              <a:ext cx="235"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000080"/>
                  </a:solidFill>
                </a:rPr>
                <a:t>74LS139</a:t>
              </a:r>
              <a:endParaRPr lang="en-US" altLang="zh-CN" sz="2800" b="1" dirty="0"/>
            </a:p>
          </p:txBody>
        </p:sp>
        <p:sp>
          <p:nvSpPr>
            <p:cNvPr id="147494" name="Line 549"/>
            <p:cNvSpPr/>
            <p:nvPr/>
          </p:nvSpPr>
          <p:spPr>
            <a:xfrm flipH="1">
              <a:off x="735" y="2016"/>
              <a:ext cx="60" cy="60"/>
            </a:xfrm>
            <a:prstGeom prst="line">
              <a:avLst/>
            </a:prstGeom>
            <a:ln w="9525" cap="flat" cmpd="sng">
              <a:solidFill>
                <a:srgbClr val="000080"/>
              </a:solidFill>
              <a:prstDash val="solid"/>
              <a:headEnd type="none" w="med" len="med"/>
              <a:tailEnd type="none" w="med" len="med"/>
            </a:ln>
          </p:spPr>
        </p:sp>
        <p:sp>
          <p:nvSpPr>
            <p:cNvPr id="147495" name="Line 550"/>
            <p:cNvSpPr/>
            <p:nvPr/>
          </p:nvSpPr>
          <p:spPr>
            <a:xfrm flipH="1">
              <a:off x="735" y="2076"/>
              <a:ext cx="60" cy="60"/>
            </a:xfrm>
            <a:prstGeom prst="line">
              <a:avLst/>
            </a:prstGeom>
            <a:ln w="9525" cap="flat" cmpd="sng">
              <a:solidFill>
                <a:srgbClr val="000080"/>
              </a:solidFill>
              <a:prstDash val="solid"/>
              <a:headEnd type="none" w="med" len="med"/>
              <a:tailEnd type="none" w="med" len="med"/>
            </a:ln>
          </p:spPr>
        </p:sp>
        <p:sp>
          <p:nvSpPr>
            <p:cNvPr id="147496" name="Line 551"/>
            <p:cNvSpPr/>
            <p:nvPr/>
          </p:nvSpPr>
          <p:spPr>
            <a:xfrm flipH="1">
              <a:off x="735" y="2136"/>
              <a:ext cx="60" cy="60"/>
            </a:xfrm>
            <a:prstGeom prst="line">
              <a:avLst/>
            </a:prstGeom>
            <a:ln w="9525" cap="flat" cmpd="sng">
              <a:solidFill>
                <a:srgbClr val="000080"/>
              </a:solidFill>
              <a:prstDash val="solid"/>
              <a:headEnd type="none" w="med" len="med"/>
              <a:tailEnd type="none" w="med" len="med"/>
            </a:ln>
          </p:spPr>
        </p:sp>
        <p:sp>
          <p:nvSpPr>
            <p:cNvPr id="147497" name="Line 552"/>
            <p:cNvSpPr/>
            <p:nvPr/>
          </p:nvSpPr>
          <p:spPr>
            <a:xfrm flipH="1">
              <a:off x="735" y="2196"/>
              <a:ext cx="60" cy="60"/>
            </a:xfrm>
            <a:prstGeom prst="line">
              <a:avLst/>
            </a:prstGeom>
            <a:ln w="9525" cap="flat" cmpd="sng">
              <a:solidFill>
                <a:srgbClr val="000080"/>
              </a:solidFill>
              <a:prstDash val="solid"/>
              <a:headEnd type="none" w="med" len="med"/>
              <a:tailEnd type="none" w="med" len="med"/>
            </a:ln>
          </p:spPr>
        </p:sp>
        <p:sp>
          <p:nvSpPr>
            <p:cNvPr id="147498" name="Line 553"/>
            <p:cNvSpPr/>
            <p:nvPr/>
          </p:nvSpPr>
          <p:spPr>
            <a:xfrm flipH="1">
              <a:off x="735" y="2256"/>
              <a:ext cx="60" cy="60"/>
            </a:xfrm>
            <a:prstGeom prst="line">
              <a:avLst/>
            </a:prstGeom>
            <a:ln w="9525" cap="flat" cmpd="sng">
              <a:solidFill>
                <a:srgbClr val="000080"/>
              </a:solidFill>
              <a:prstDash val="solid"/>
              <a:headEnd type="none" w="med" len="med"/>
              <a:tailEnd type="none" w="med" len="med"/>
            </a:ln>
          </p:spPr>
        </p:sp>
        <p:sp>
          <p:nvSpPr>
            <p:cNvPr id="147499" name="Freeform 554"/>
            <p:cNvSpPr/>
            <p:nvPr/>
          </p:nvSpPr>
          <p:spPr>
            <a:xfrm>
              <a:off x="675" y="2976"/>
              <a:ext cx="2340" cy="720"/>
            </a:xfrm>
            <a:custGeom>
              <a:avLst/>
              <a:gdLst/>
              <a:ahLst/>
              <a:cxnLst>
                <a:cxn ang="0">
                  <a:pos x="120" y="0"/>
                </a:cxn>
                <a:cxn ang="0">
                  <a:pos x="0" y="0"/>
                </a:cxn>
                <a:cxn ang="0">
                  <a:pos x="0" y="540"/>
                </a:cxn>
                <a:cxn ang="0">
                  <a:pos x="2340" y="540"/>
                </a:cxn>
                <a:cxn ang="0">
                  <a:pos x="2340" y="720"/>
                </a:cxn>
                <a:cxn ang="0">
                  <a:pos x="2280" y="720"/>
                </a:cxn>
              </a:cxnLst>
              <a:rect l="0" t="0" r="0" b="0"/>
              <a:pathLst>
                <a:path w="2340" h="720">
                  <a:moveTo>
                    <a:pt x="120" y="0"/>
                  </a:moveTo>
                  <a:lnTo>
                    <a:pt x="0" y="0"/>
                  </a:lnTo>
                  <a:lnTo>
                    <a:pt x="0" y="540"/>
                  </a:lnTo>
                  <a:lnTo>
                    <a:pt x="2340" y="540"/>
                  </a:lnTo>
                  <a:lnTo>
                    <a:pt x="2340" y="720"/>
                  </a:lnTo>
                  <a:lnTo>
                    <a:pt x="2280" y="72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00" name="Freeform 555"/>
            <p:cNvSpPr/>
            <p:nvPr/>
          </p:nvSpPr>
          <p:spPr>
            <a:xfrm>
              <a:off x="1815" y="2976"/>
              <a:ext cx="1260" cy="780"/>
            </a:xfrm>
            <a:custGeom>
              <a:avLst/>
              <a:gdLst/>
              <a:ahLst/>
              <a:cxnLst>
                <a:cxn ang="0">
                  <a:pos x="1140" y="780"/>
                </a:cxn>
                <a:cxn ang="0">
                  <a:pos x="1260" y="780"/>
                </a:cxn>
                <a:cxn ang="0">
                  <a:pos x="1260" y="480"/>
                </a:cxn>
                <a:cxn ang="0">
                  <a:pos x="0" y="480"/>
                </a:cxn>
                <a:cxn ang="0">
                  <a:pos x="0" y="0"/>
                </a:cxn>
                <a:cxn ang="0">
                  <a:pos x="120" y="0"/>
                </a:cxn>
              </a:cxnLst>
              <a:rect l="0" t="0" r="0" b="0"/>
              <a:pathLst>
                <a:path w="1260" h="780">
                  <a:moveTo>
                    <a:pt x="1140" y="780"/>
                  </a:moveTo>
                  <a:lnTo>
                    <a:pt x="1260" y="780"/>
                  </a:lnTo>
                  <a:lnTo>
                    <a:pt x="1260" y="480"/>
                  </a:lnTo>
                  <a:lnTo>
                    <a:pt x="0" y="480"/>
                  </a:lnTo>
                  <a:lnTo>
                    <a:pt x="0" y="0"/>
                  </a:lnTo>
                  <a:lnTo>
                    <a:pt x="120" y="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01" name="Freeform 556"/>
            <p:cNvSpPr/>
            <p:nvPr/>
          </p:nvSpPr>
          <p:spPr>
            <a:xfrm>
              <a:off x="2955" y="2976"/>
              <a:ext cx="180" cy="840"/>
            </a:xfrm>
            <a:custGeom>
              <a:avLst/>
              <a:gdLst/>
              <a:ahLst/>
              <a:cxnLst>
                <a:cxn ang="0">
                  <a:pos x="120" y="0"/>
                </a:cxn>
                <a:cxn ang="0">
                  <a:pos x="0" y="0"/>
                </a:cxn>
                <a:cxn ang="0">
                  <a:pos x="0" y="420"/>
                </a:cxn>
                <a:cxn ang="0">
                  <a:pos x="180" y="420"/>
                </a:cxn>
                <a:cxn ang="0">
                  <a:pos x="180" y="840"/>
                </a:cxn>
                <a:cxn ang="0">
                  <a:pos x="0" y="840"/>
                </a:cxn>
              </a:cxnLst>
              <a:rect l="0" t="0" r="0" b="0"/>
              <a:pathLst>
                <a:path w="180" h="840">
                  <a:moveTo>
                    <a:pt x="120" y="0"/>
                  </a:moveTo>
                  <a:lnTo>
                    <a:pt x="0" y="0"/>
                  </a:lnTo>
                  <a:lnTo>
                    <a:pt x="0" y="420"/>
                  </a:lnTo>
                  <a:lnTo>
                    <a:pt x="180" y="420"/>
                  </a:lnTo>
                  <a:lnTo>
                    <a:pt x="180" y="840"/>
                  </a:lnTo>
                  <a:lnTo>
                    <a:pt x="0" y="84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02" name="Freeform 557"/>
            <p:cNvSpPr/>
            <p:nvPr/>
          </p:nvSpPr>
          <p:spPr>
            <a:xfrm>
              <a:off x="2955" y="2976"/>
              <a:ext cx="1260" cy="900"/>
            </a:xfrm>
            <a:custGeom>
              <a:avLst/>
              <a:gdLst/>
              <a:ahLst/>
              <a:cxnLst>
                <a:cxn ang="0">
                  <a:pos x="0" y="900"/>
                </a:cxn>
                <a:cxn ang="0">
                  <a:pos x="240" y="900"/>
                </a:cxn>
                <a:cxn ang="0">
                  <a:pos x="240" y="420"/>
                </a:cxn>
                <a:cxn ang="0">
                  <a:pos x="1140" y="420"/>
                </a:cxn>
                <a:cxn ang="0">
                  <a:pos x="1140" y="0"/>
                </a:cxn>
                <a:cxn ang="0">
                  <a:pos x="1260" y="0"/>
                </a:cxn>
              </a:cxnLst>
              <a:rect l="0" t="0" r="0" b="0"/>
              <a:pathLst>
                <a:path w="1260" h="900">
                  <a:moveTo>
                    <a:pt x="0" y="900"/>
                  </a:moveTo>
                  <a:lnTo>
                    <a:pt x="240" y="900"/>
                  </a:lnTo>
                  <a:lnTo>
                    <a:pt x="240" y="420"/>
                  </a:lnTo>
                  <a:lnTo>
                    <a:pt x="1140" y="420"/>
                  </a:lnTo>
                  <a:lnTo>
                    <a:pt x="1140" y="0"/>
                  </a:lnTo>
                  <a:lnTo>
                    <a:pt x="1260" y="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03" name="Rectangle 558"/>
            <p:cNvSpPr/>
            <p:nvPr/>
          </p:nvSpPr>
          <p:spPr>
            <a:xfrm>
              <a:off x="491" y="3636"/>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A15</a:t>
              </a:r>
              <a:endParaRPr lang="en-US" altLang="zh-CN" sz="2800" b="1" dirty="0"/>
            </a:p>
          </p:txBody>
        </p:sp>
        <p:sp>
          <p:nvSpPr>
            <p:cNvPr id="147504" name="Rectangle 559"/>
            <p:cNvSpPr/>
            <p:nvPr/>
          </p:nvSpPr>
          <p:spPr>
            <a:xfrm>
              <a:off x="491" y="3696"/>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A16</a:t>
              </a:r>
              <a:endParaRPr lang="en-US" altLang="zh-CN" sz="2800" b="1" dirty="0"/>
            </a:p>
          </p:txBody>
        </p:sp>
        <p:sp>
          <p:nvSpPr>
            <p:cNvPr id="147505" name="Line 560"/>
            <p:cNvSpPr/>
            <p:nvPr/>
          </p:nvSpPr>
          <p:spPr>
            <a:xfrm flipH="1">
              <a:off x="435" y="2076"/>
              <a:ext cx="300" cy="0"/>
            </a:xfrm>
            <a:prstGeom prst="line">
              <a:avLst/>
            </a:prstGeom>
            <a:ln w="9525" cap="flat" cmpd="sng">
              <a:solidFill>
                <a:srgbClr val="000080"/>
              </a:solidFill>
              <a:prstDash val="solid"/>
              <a:headEnd type="none" w="med" len="med"/>
              <a:tailEnd type="none" w="med" len="med"/>
            </a:ln>
          </p:spPr>
        </p:sp>
        <p:sp>
          <p:nvSpPr>
            <p:cNvPr id="147506" name="Freeform 561"/>
            <p:cNvSpPr/>
            <p:nvPr/>
          </p:nvSpPr>
          <p:spPr>
            <a:xfrm>
              <a:off x="435" y="3036"/>
              <a:ext cx="3780" cy="180"/>
            </a:xfrm>
            <a:custGeom>
              <a:avLst/>
              <a:gdLst/>
              <a:ahLst/>
              <a:cxnLst>
                <a:cxn ang="0">
                  <a:pos x="3780" y="0"/>
                </a:cxn>
                <a:cxn ang="0">
                  <a:pos x="3600" y="0"/>
                </a:cxn>
                <a:cxn ang="0">
                  <a:pos x="3600" y="180"/>
                </a:cxn>
                <a:cxn ang="0">
                  <a:pos x="0" y="180"/>
                </a:cxn>
              </a:cxnLst>
              <a:rect l="0" t="0" r="0" b="0"/>
              <a:pathLst>
                <a:path w="3780" h="180">
                  <a:moveTo>
                    <a:pt x="3780" y="0"/>
                  </a:moveTo>
                  <a:lnTo>
                    <a:pt x="3600" y="0"/>
                  </a:lnTo>
                  <a:lnTo>
                    <a:pt x="3600" y="180"/>
                  </a:lnTo>
                  <a:lnTo>
                    <a:pt x="0" y="18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07" name="Freeform 562"/>
            <p:cNvSpPr/>
            <p:nvPr/>
          </p:nvSpPr>
          <p:spPr>
            <a:xfrm>
              <a:off x="2895" y="3036"/>
              <a:ext cx="180" cy="180"/>
            </a:xfrm>
            <a:custGeom>
              <a:avLst/>
              <a:gdLst/>
              <a:ahLst/>
              <a:cxnLst>
                <a:cxn ang="0">
                  <a:pos x="180" y="0"/>
                </a:cxn>
                <a:cxn ang="0">
                  <a:pos x="0" y="0"/>
                </a:cxn>
                <a:cxn ang="0">
                  <a:pos x="0" y="180"/>
                </a:cxn>
              </a:cxnLst>
              <a:rect l="0" t="0" r="0" b="0"/>
              <a:pathLst>
                <a:path w="180" h="180">
                  <a:moveTo>
                    <a:pt x="180" y="0"/>
                  </a:moveTo>
                  <a:lnTo>
                    <a:pt x="0" y="0"/>
                  </a:lnTo>
                  <a:lnTo>
                    <a:pt x="0" y="18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08" name="Oval 563"/>
            <p:cNvSpPr/>
            <p:nvPr/>
          </p:nvSpPr>
          <p:spPr>
            <a:xfrm>
              <a:off x="2883" y="3204"/>
              <a:ext cx="24" cy="24"/>
            </a:xfrm>
            <a:prstGeom prst="ellipse">
              <a:avLst/>
            </a:prstGeom>
            <a:solidFill>
              <a:srgbClr val="800000"/>
            </a:solidFill>
            <a:ln w="0" cap="flat" cmpd="sng">
              <a:solidFill>
                <a:srgbClr val="8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509" name="Freeform 564"/>
            <p:cNvSpPr/>
            <p:nvPr/>
          </p:nvSpPr>
          <p:spPr>
            <a:xfrm>
              <a:off x="1755" y="3036"/>
              <a:ext cx="180" cy="180"/>
            </a:xfrm>
            <a:custGeom>
              <a:avLst/>
              <a:gdLst/>
              <a:ahLst/>
              <a:cxnLst>
                <a:cxn ang="0">
                  <a:pos x="180" y="0"/>
                </a:cxn>
                <a:cxn ang="0">
                  <a:pos x="0" y="0"/>
                </a:cxn>
                <a:cxn ang="0">
                  <a:pos x="0" y="180"/>
                </a:cxn>
              </a:cxnLst>
              <a:rect l="0" t="0" r="0" b="0"/>
              <a:pathLst>
                <a:path w="180" h="180">
                  <a:moveTo>
                    <a:pt x="180" y="0"/>
                  </a:moveTo>
                  <a:lnTo>
                    <a:pt x="0" y="0"/>
                  </a:lnTo>
                  <a:lnTo>
                    <a:pt x="0" y="18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10" name="Oval 565"/>
            <p:cNvSpPr/>
            <p:nvPr/>
          </p:nvSpPr>
          <p:spPr>
            <a:xfrm>
              <a:off x="1743" y="3204"/>
              <a:ext cx="24" cy="24"/>
            </a:xfrm>
            <a:prstGeom prst="ellipse">
              <a:avLst/>
            </a:prstGeom>
            <a:solidFill>
              <a:srgbClr val="800000"/>
            </a:solidFill>
            <a:ln w="0" cap="flat" cmpd="sng">
              <a:solidFill>
                <a:srgbClr val="8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511" name="Freeform 566"/>
            <p:cNvSpPr/>
            <p:nvPr/>
          </p:nvSpPr>
          <p:spPr>
            <a:xfrm>
              <a:off x="615" y="3036"/>
              <a:ext cx="180" cy="180"/>
            </a:xfrm>
            <a:custGeom>
              <a:avLst/>
              <a:gdLst/>
              <a:ahLst/>
              <a:cxnLst>
                <a:cxn ang="0">
                  <a:pos x="180" y="0"/>
                </a:cxn>
                <a:cxn ang="0">
                  <a:pos x="0" y="0"/>
                </a:cxn>
                <a:cxn ang="0">
                  <a:pos x="0" y="180"/>
                </a:cxn>
              </a:cxnLst>
              <a:rect l="0" t="0" r="0" b="0"/>
              <a:pathLst>
                <a:path w="180" h="180">
                  <a:moveTo>
                    <a:pt x="180" y="0"/>
                  </a:moveTo>
                  <a:lnTo>
                    <a:pt x="0" y="0"/>
                  </a:lnTo>
                  <a:lnTo>
                    <a:pt x="0" y="18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12" name="Oval 567"/>
            <p:cNvSpPr/>
            <p:nvPr/>
          </p:nvSpPr>
          <p:spPr>
            <a:xfrm>
              <a:off x="603" y="3204"/>
              <a:ext cx="24" cy="24"/>
            </a:xfrm>
            <a:prstGeom prst="ellipse">
              <a:avLst/>
            </a:prstGeom>
            <a:solidFill>
              <a:srgbClr val="800000"/>
            </a:solidFill>
            <a:ln w="0" cap="flat" cmpd="sng">
              <a:solidFill>
                <a:srgbClr val="8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513" name="Line 568"/>
            <p:cNvSpPr/>
            <p:nvPr/>
          </p:nvSpPr>
          <p:spPr>
            <a:xfrm flipH="1">
              <a:off x="435" y="2136"/>
              <a:ext cx="300" cy="0"/>
            </a:xfrm>
            <a:prstGeom prst="line">
              <a:avLst/>
            </a:prstGeom>
            <a:ln w="9525" cap="flat" cmpd="sng">
              <a:solidFill>
                <a:srgbClr val="000080"/>
              </a:solidFill>
              <a:prstDash val="solid"/>
              <a:headEnd type="none" w="med" len="med"/>
              <a:tailEnd type="none" w="med" len="med"/>
            </a:ln>
          </p:spPr>
        </p:sp>
        <p:sp>
          <p:nvSpPr>
            <p:cNvPr id="147514" name="Line 569"/>
            <p:cNvSpPr/>
            <p:nvPr/>
          </p:nvSpPr>
          <p:spPr>
            <a:xfrm flipH="1">
              <a:off x="435" y="2196"/>
              <a:ext cx="300" cy="0"/>
            </a:xfrm>
            <a:prstGeom prst="line">
              <a:avLst/>
            </a:prstGeom>
            <a:ln w="9525" cap="flat" cmpd="sng">
              <a:solidFill>
                <a:srgbClr val="000080"/>
              </a:solidFill>
              <a:prstDash val="solid"/>
              <a:headEnd type="none" w="med" len="med"/>
              <a:tailEnd type="none" w="med" len="med"/>
            </a:ln>
          </p:spPr>
        </p:sp>
        <p:sp>
          <p:nvSpPr>
            <p:cNvPr id="147515" name="Line 570"/>
            <p:cNvSpPr/>
            <p:nvPr/>
          </p:nvSpPr>
          <p:spPr>
            <a:xfrm flipH="1">
              <a:off x="435" y="2256"/>
              <a:ext cx="300" cy="0"/>
            </a:xfrm>
            <a:prstGeom prst="line">
              <a:avLst/>
            </a:prstGeom>
            <a:ln w="9525" cap="flat" cmpd="sng">
              <a:solidFill>
                <a:srgbClr val="000080"/>
              </a:solidFill>
              <a:prstDash val="solid"/>
              <a:headEnd type="none" w="med" len="med"/>
              <a:tailEnd type="none" w="med" len="med"/>
            </a:ln>
          </p:spPr>
        </p:sp>
        <p:sp>
          <p:nvSpPr>
            <p:cNvPr id="147516" name="Line 571"/>
            <p:cNvSpPr/>
            <p:nvPr/>
          </p:nvSpPr>
          <p:spPr>
            <a:xfrm flipH="1">
              <a:off x="435" y="2316"/>
              <a:ext cx="300" cy="0"/>
            </a:xfrm>
            <a:prstGeom prst="line">
              <a:avLst/>
            </a:prstGeom>
            <a:ln w="9525" cap="flat" cmpd="sng">
              <a:solidFill>
                <a:srgbClr val="000080"/>
              </a:solidFill>
              <a:prstDash val="solid"/>
              <a:headEnd type="none" w="med" len="med"/>
              <a:tailEnd type="none" w="med" len="med"/>
            </a:ln>
          </p:spPr>
        </p:sp>
        <p:sp>
          <p:nvSpPr>
            <p:cNvPr id="147517" name="Line 572"/>
            <p:cNvSpPr/>
            <p:nvPr/>
          </p:nvSpPr>
          <p:spPr>
            <a:xfrm flipH="1">
              <a:off x="435" y="2376"/>
              <a:ext cx="300" cy="0"/>
            </a:xfrm>
            <a:prstGeom prst="line">
              <a:avLst/>
            </a:prstGeom>
            <a:ln w="9525" cap="flat" cmpd="sng">
              <a:solidFill>
                <a:srgbClr val="000080"/>
              </a:solidFill>
              <a:prstDash val="solid"/>
              <a:headEnd type="none" w="med" len="med"/>
              <a:tailEnd type="none" w="med" len="med"/>
            </a:ln>
          </p:spPr>
        </p:sp>
        <p:sp>
          <p:nvSpPr>
            <p:cNvPr id="147518" name="Line 573"/>
            <p:cNvSpPr/>
            <p:nvPr/>
          </p:nvSpPr>
          <p:spPr>
            <a:xfrm>
              <a:off x="435" y="2436"/>
              <a:ext cx="300" cy="0"/>
            </a:xfrm>
            <a:prstGeom prst="line">
              <a:avLst/>
            </a:prstGeom>
            <a:ln w="9525" cap="flat" cmpd="sng">
              <a:solidFill>
                <a:srgbClr val="000080"/>
              </a:solidFill>
              <a:prstDash val="solid"/>
              <a:headEnd type="none" w="med" len="med"/>
              <a:tailEnd type="none" w="med" len="med"/>
            </a:ln>
          </p:spPr>
        </p:sp>
        <p:sp>
          <p:nvSpPr>
            <p:cNvPr id="147519" name="Line 574"/>
            <p:cNvSpPr/>
            <p:nvPr/>
          </p:nvSpPr>
          <p:spPr>
            <a:xfrm flipH="1">
              <a:off x="435" y="2496"/>
              <a:ext cx="300" cy="0"/>
            </a:xfrm>
            <a:prstGeom prst="line">
              <a:avLst/>
            </a:prstGeom>
            <a:ln w="9525" cap="flat" cmpd="sng">
              <a:solidFill>
                <a:srgbClr val="000080"/>
              </a:solidFill>
              <a:prstDash val="solid"/>
              <a:headEnd type="none" w="med" len="med"/>
              <a:tailEnd type="none" w="med" len="med"/>
            </a:ln>
          </p:spPr>
        </p:sp>
        <p:sp>
          <p:nvSpPr>
            <p:cNvPr id="147520" name="Line 575"/>
            <p:cNvSpPr/>
            <p:nvPr/>
          </p:nvSpPr>
          <p:spPr>
            <a:xfrm>
              <a:off x="435" y="2556"/>
              <a:ext cx="300" cy="0"/>
            </a:xfrm>
            <a:prstGeom prst="line">
              <a:avLst/>
            </a:prstGeom>
            <a:ln w="9525" cap="flat" cmpd="sng">
              <a:solidFill>
                <a:srgbClr val="000080"/>
              </a:solidFill>
              <a:prstDash val="solid"/>
              <a:headEnd type="none" w="med" len="med"/>
              <a:tailEnd type="none" w="med" len="med"/>
            </a:ln>
          </p:spPr>
        </p:sp>
        <p:sp>
          <p:nvSpPr>
            <p:cNvPr id="147521" name="Line 576"/>
            <p:cNvSpPr/>
            <p:nvPr/>
          </p:nvSpPr>
          <p:spPr>
            <a:xfrm>
              <a:off x="435" y="2616"/>
              <a:ext cx="300" cy="0"/>
            </a:xfrm>
            <a:prstGeom prst="line">
              <a:avLst/>
            </a:prstGeom>
            <a:ln w="9525" cap="flat" cmpd="sng">
              <a:solidFill>
                <a:srgbClr val="000080"/>
              </a:solidFill>
              <a:prstDash val="solid"/>
              <a:headEnd type="none" w="med" len="med"/>
              <a:tailEnd type="none" w="med" len="med"/>
            </a:ln>
          </p:spPr>
        </p:sp>
        <p:sp>
          <p:nvSpPr>
            <p:cNvPr id="147522" name="Line 577"/>
            <p:cNvSpPr/>
            <p:nvPr/>
          </p:nvSpPr>
          <p:spPr>
            <a:xfrm>
              <a:off x="435" y="2676"/>
              <a:ext cx="300" cy="0"/>
            </a:xfrm>
            <a:prstGeom prst="line">
              <a:avLst/>
            </a:prstGeom>
            <a:ln w="9525" cap="flat" cmpd="sng">
              <a:solidFill>
                <a:srgbClr val="000080"/>
              </a:solidFill>
              <a:prstDash val="solid"/>
              <a:headEnd type="none" w="med" len="med"/>
              <a:tailEnd type="none" w="med" len="med"/>
            </a:ln>
          </p:spPr>
        </p:sp>
        <p:sp>
          <p:nvSpPr>
            <p:cNvPr id="147523" name="Line 578"/>
            <p:cNvSpPr/>
            <p:nvPr/>
          </p:nvSpPr>
          <p:spPr>
            <a:xfrm>
              <a:off x="435" y="2736"/>
              <a:ext cx="300" cy="0"/>
            </a:xfrm>
            <a:prstGeom prst="line">
              <a:avLst/>
            </a:prstGeom>
            <a:ln w="9525" cap="flat" cmpd="sng">
              <a:solidFill>
                <a:srgbClr val="000080"/>
              </a:solidFill>
              <a:prstDash val="solid"/>
              <a:headEnd type="none" w="med" len="med"/>
              <a:tailEnd type="none" w="med" len="med"/>
            </a:ln>
          </p:spPr>
        </p:sp>
        <p:sp>
          <p:nvSpPr>
            <p:cNvPr id="147524" name="Line 579"/>
            <p:cNvSpPr/>
            <p:nvPr/>
          </p:nvSpPr>
          <p:spPr>
            <a:xfrm>
              <a:off x="435" y="2796"/>
              <a:ext cx="300" cy="0"/>
            </a:xfrm>
            <a:prstGeom prst="line">
              <a:avLst/>
            </a:prstGeom>
            <a:ln w="9525" cap="flat" cmpd="sng">
              <a:solidFill>
                <a:srgbClr val="000080"/>
              </a:solidFill>
              <a:prstDash val="solid"/>
              <a:headEnd type="none" w="med" len="med"/>
              <a:tailEnd type="none" w="med" len="med"/>
            </a:ln>
          </p:spPr>
        </p:sp>
        <p:sp>
          <p:nvSpPr>
            <p:cNvPr id="147525" name="Line 580"/>
            <p:cNvSpPr/>
            <p:nvPr/>
          </p:nvSpPr>
          <p:spPr>
            <a:xfrm>
              <a:off x="435" y="2856"/>
              <a:ext cx="300" cy="0"/>
            </a:xfrm>
            <a:prstGeom prst="line">
              <a:avLst/>
            </a:prstGeom>
            <a:ln w="9525" cap="flat" cmpd="sng">
              <a:solidFill>
                <a:srgbClr val="000080"/>
              </a:solidFill>
              <a:prstDash val="solid"/>
              <a:headEnd type="none" w="med" len="med"/>
              <a:tailEnd type="none" w="med" len="med"/>
            </a:ln>
          </p:spPr>
        </p:sp>
        <p:sp>
          <p:nvSpPr>
            <p:cNvPr id="147526" name="Line 581"/>
            <p:cNvSpPr/>
            <p:nvPr/>
          </p:nvSpPr>
          <p:spPr>
            <a:xfrm flipH="1">
              <a:off x="435" y="2916"/>
              <a:ext cx="300" cy="0"/>
            </a:xfrm>
            <a:prstGeom prst="line">
              <a:avLst/>
            </a:prstGeom>
            <a:ln w="9525" cap="flat" cmpd="sng">
              <a:solidFill>
                <a:srgbClr val="000080"/>
              </a:solidFill>
              <a:prstDash val="solid"/>
              <a:headEnd type="none" w="med" len="med"/>
              <a:tailEnd type="none" w="med" len="med"/>
            </a:ln>
          </p:spPr>
        </p:sp>
        <p:sp>
          <p:nvSpPr>
            <p:cNvPr id="147527" name="Rectangle 582"/>
            <p:cNvSpPr/>
            <p:nvPr/>
          </p:nvSpPr>
          <p:spPr>
            <a:xfrm>
              <a:off x="495" y="201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A0</a:t>
              </a:r>
              <a:endParaRPr lang="en-US" altLang="zh-CN" sz="2800" b="1" dirty="0"/>
            </a:p>
          </p:txBody>
        </p:sp>
        <p:sp>
          <p:nvSpPr>
            <p:cNvPr id="147528" name="Rectangle 583"/>
            <p:cNvSpPr/>
            <p:nvPr/>
          </p:nvSpPr>
          <p:spPr>
            <a:xfrm>
              <a:off x="495" y="207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A1</a:t>
              </a:r>
              <a:endParaRPr lang="en-US" altLang="zh-CN" sz="2800" b="1" dirty="0"/>
            </a:p>
          </p:txBody>
        </p:sp>
        <p:sp>
          <p:nvSpPr>
            <p:cNvPr id="147529" name="Rectangle 584"/>
            <p:cNvSpPr/>
            <p:nvPr/>
          </p:nvSpPr>
          <p:spPr>
            <a:xfrm>
              <a:off x="495" y="213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A2</a:t>
              </a:r>
              <a:endParaRPr lang="en-US" altLang="zh-CN" sz="2800" b="1" dirty="0"/>
            </a:p>
          </p:txBody>
        </p:sp>
        <p:sp>
          <p:nvSpPr>
            <p:cNvPr id="147530" name="Rectangle 585"/>
            <p:cNvSpPr/>
            <p:nvPr/>
          </p:nvSpPr>
          <p:spPr>
            <a:xfrm>
              <a:off x="495" y="219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A3</a:t>
              </a:r>
              <a:endParaRPr lang="en-US" altLang="zh-CN" sz="2800" b="1" dirty="0"/>
            </a:p>
          </p:txBody>
        </p:sp>
        <p:sp>
          <p:nvSpPr>
            <p:cNvPr id="147531" name="Rectangle 586"/>
            <p:cNvSpPr/>
            <p:nvPr/>
          </p:nvSpPr>
          <p:spPr>
            <a:xfrm>
              <a:off x="495" y="225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A4</a:t>
              </a:r>
              <a:endParaRPr lang="en-US" altLang="zh-CN" sz="2800" b="1" dirty="0"/>
            </a:p>
          </p:txBody>
        </p:sp>
        <p:sp>
          <p:nvSpPr>
            <p:cNvPr id="147532" name="Rectangle 587"/>
            <p:cNvSpPr/>
            <p:nvPr/>
          </p:nvSpPr>
          <p:spPr>
            <a:xfrm>
              <a:off x="495" y="231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A5</a:t>
              </a:r>
              <a:endParaRPr lang="en-US" altLang="zh-CN" sz="2800" b="1" dirty="0"/>
            </a:p>
          </p:txBody>
        </p:sp>
        <p:sp>
          <p:nvSpPr>
            <p:cNvPr id="147533" name="Rectangle 588"/>
            <p:cNvSpPr/>
            <p:nvPr/>
          </p:nvSpPr>
          <p:spPr>
            <a:xfrm>
              <a:off x="495" y="237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A6</a:t>
              </a:r>
              <a:endParaRPr lang="en-US" altLang="zh-CN" sz="2800" b="1" dirty="0"/>
            </a:p>
          </p:txBody>
        </p:sp>
        <p:sp>
          <p:nvSpPr>
            <p:cNvPr id="147534" name="Rectangle 589"/>
            <p:cNvSpPr/>
            <p:nvPr/>
          </p:nvSpPr>
          <p:spPr>
            <a:xfrm>
              <a:off x="495" y="243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A7</a:t>
              </a:r>
              <a:endParaRPr lang="en-US" altLang="zh-CN" sz="2800" b="1" dirty="0"/>
            </a:p>
          </p:txBody>
        </p:sp>
        <p:sp>
          <p:nvSpPr>
            <p:cNvPr id="147535" name="Rectangle 590"/>
            <p:cNvSpPr/>
            <p:nvPr/>
          </p:nvSpPr>
          <p:spPr>
            <a:xfrm>
              <a:off x="495" y="249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A8</a:t>
              </a:r>
              <a:endParaRPr lang="en-US" altLang="zh-CN" sz="2800" b="1" dirty="0"/>
            </a:p>
          </p:txBody>
        </p:sp>
        <p:sp>
          <p:nvSpPr>
            <p:cNvPr id="147536" name="Rectangle 591"/>
            <p:cNvSpPr/>
            <p:nvPr/>
          </p:nvSpPr>
          <p:spPr>
            <a:xfrm>
              <a:off x="495" y="255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A9</a:t>
              </a:r>
              <a:endParaRPr lang="en-US" altLang="zh-CN" sz="2800" b="1" dirty="0"/>
            </a:p>
          </p:txBody>
        </p:sp>
        <p:sp>
          <p:nvSpPr>
            <p:cNvPr id="147537" name="Rectangle 592"/>
            <p:cNvSpPr/>
            <p:nvPr/>
          </p:nvSpPr>
          <p:spPr>
            <a:xfrm>
              <a:off x="491" y="2616"/>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A10</a:t>
              </a:r>
              <a:endParaRPr lang="en-US" altLang="zh-CN" sz="2800" b="1" dirty="0"/>
            </a:p>
          </p:txBody>
        </p:sp>
        <p:sp>
          <p:nvSpPr>
            <p:cNvPr id="147538" name="Rectangle 593"/>
            <p:cNvSpPr/>
            <p:nvPr/>
          </p:nvSpPr>
          <p:spPr>
            <a:xfrm>
              <a:off x="491" y="2676"/>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A11</a:t>
              </a:r>
              <a:endParaRPr lang="en-US" altLang="zh-CN" sz="2800" b="1" dirty="0"/>
            </a:p>
          </p:txBody>
        </p:sp>
        <p:sp>
          <p:nvSpPr>
            <p:cNvPr id="147539" name="Rectangle 594"/>
            <p:cNvSpPr/>
            <p:nvPr/>
          </p:nvSpPr>
          <p:spPr>
            <a:xfrm>
              <a:off x="491" y="2736"/>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A12</a:t>
              </a:r>
              <a:endParaRPr lang="en-US" altLang="zh-CN" sz="2800" b="1" dirty="0"/>
            </a:p>
          </p:txBody>
        </p:sp>
        <p:sp>
          <p:nvSpPr>
            <p:cNvPr id="147540" name="Rectangle 595"/>
            <p:cNvSpPr/>
            <p:nvPr/>
          </p:nvSpPr>
          <p:spPr>
            <a:xfrm>
              <a:off x="491" y="2796"/>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A13</a:t>
              </a:r>
              <a:endParaRPr lang="en-US" altLang="zh-CN" sz="2800" b="1" dirty="0"/>
            </a:p>
          </p:txBody>
        </p:sp>
        <p:sp>
          <p:nvSpPr>
            <p:cNvPr id="147541" name="Rectangle 596"/>
            <p:cNvSpPr/>
            <p:nvPr/>
          </p:nvSpPr>
          <p:spPr>
            <a:xfrm>
              <a:off x="491" y="2856"/>
              <a:ext cx="11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A14</a:t>
              </a:r>
              <a:endParaRPr lang="en-US" altLang="zh-CN" sz="2800" b="1" dirty="0"/>
            </a:p>
          </p:txBody>
        </p:sp>
        <p:sp>
          <p:nvSpPr>
            <p:cNvPr id="147542" name="Line 597"/>
            <p:cNvSpPr/>
            <p:nvPr/>
          </p:nvSpPr>
          <p:spPr>
            <a:xfrm flipH="1">
              <a:off x="435" y="3696"/>
              <a:ext cx="1800" cy="0"/>
            </a:xfrm>
            <a:prstGeom prst="line">
              <a:avLst/>
            </a:prstGeom>
            <a:ln w="9525" cap="flat" cmpd="sng">
              <a:solidFill>
                <a:srgbClr val="000080"/>
              </a:solidFill>
              <a:prstDash val="solid"/>
              <a:headEnd type="none" w="med" len="med"/>
              <a:tailEnd type="none" w="med" len="med"/>
            </a:ln>
          </p:spPr>
        </p:sp>
        <p:sp>
          <p:nvSpPr>
            <p:cNvPr id="147543" name="Line 598"/>
            <p:cNvSpPr/>
            <p:nvPr/>
          </p:nvSpPr>
          <p:spPr>
            <a:xfrm flipH="1">
              <a:off x="435" y="3756"/>
              <a:ext cx="1800" cy="0"/>
            </a:xfrm>
            <a:prstGeom prst="line">
              <a:avLst/>
            </a:prstGeom>
            <a:ln w="9525" cap="flat" cmpd="sng">
              <a:solidFill>
                <a:srgbClr val="000080"/>
              </a:solidFill>
              <a:prstDash val="solid"/>
              <a:headEnd type="none" w="med" len="med"/>
              <a:tailEnd type="none" w="med" len="med"/>
            </a:ln>
          </p:spPr>
        </p:sp>
        <p:sp>
          <p:nvSpPr>
            <p:cNvPr id="147544" name="Freeform 599"/>
            <p:cNvSpPr/>
            <p:nvPr/>
          </p:nvSpPr>
          <p:spPr>
            <a:xfrm>
              <a:off x="2115" y="3876"/>
              <a:ext cx="120" cy="120"/>
            </a:xfrm>
            <a:custGeom>
              <a:avLst/>
              <a:gdLst/>
              <a:ahLst/>
              <a:cxnLst>
                <a:cxn ang="0">
                  <a:pos x="120" y="0"/>
                </a:cxn>
                <a:cxn ang="0">
                  <a:pos x="0" y="0"/>
                </a:cxn>
                <a:cxn ang="0">
                  <a:pos x="0" y="120"/>
                </a:cxn>
              </a:cxnLst>
              <a:rect l="0" t="0" r="0" b="0"/>
              <a:pathLst>
                <a:path w="120" h="120">
                  <a:moveTo>
                    <a:pt x="120" y="0"/>
                  </a:moveTo>
                  <a:lnTo>
                    <a:pt x="0" y="0"/>
                  </a:lnTo>
                  <a:lnTo>
                    <a:pt x="0" y="12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45" name="Line 600"/>
            <p:cNvSpPr/>
            <p:nvPr/>
          </p:nvSpPr>
          <p:spPr>
            <a:xfrm>
              <a:off x="2055" y="4056"/>
              <a:ext cx="120" cy="0"/>
            </a:xfrm>
            <a:prstGeom prst="line">
              <a:avLst/>
            </a:prstGeom>
            <a:ln w="9525" cap="flat" cmpd="sng">
              <a:solidFill>
                <a:srgbClr val="800000"/>
              </a:solidFill>
              <a:prstDash val="solid"/>
              <a:headEnd type="none" w="med" len="med"/>
              <a:tailEnd type="none" w="med" len="med"/>
            </a:ln>
          </p:spPr>
        </p:sp>
        <p:sp>
          <p:nvSpPr>
            <p:cNvPr id="147546" name="Line 601"/>
            <p:cNvSpPr/>
            <p:nvPr/>
          </p:nvSpPr>
          <p:spPr>
            <a:xfrm>
              <a:off x="2073" y="4074"/>
              <a:ext cx="84" cy="0"/>
            </a:xfrm>
            <a:prstGeom prst="line">
              <a:avLst/>
            </a:prstGeom>
            <a:ln w="9525" cap="flat" cmpd="sng">
              <a:solidFill>
                <a:srgbClr val="800000"/>
              </a:solidFill>
              <a:prstDash val="solid"/>
              <a:headEnd type="none" w="med" len="med"/>
              <a:tailEnd type="none" w="med" len="med"/>
            </a:ln>
          </p:spPr>
        </p:sp>
        <p:sp>
          <p:nvSpPr>
            <p:cNvPr id="147547" name="Line 602"/>
            <p:cNvSpPr/>
            <p:nvPr/>
          </p:nvSpPr>
          <p:spPr>
            <a:xfrm>
              <a:off x="2091" y="4092"/>
              <a:ext cx="48" cy="0"/>
            </a:xfrm>
            <a:prstGeom prst="line">
              <a:avLst/>
            </a:prstGeom>
            <a:ln w="9525" cap="flat" cmpd="sng">
              <a:solidFill>
                <a:srgbClr val="800000"/>
              </a:solidFill>
              <a:prstDash val="solid"/>
              <a:headEnd type="none" w="med" len="med"/>
              <a:tailEnd type="none" w="med" len="med"/>
            </a:ln>
          </p:spPr>
        </p:sp>
        <p:sp>
          <p:nvSpPr>
            <p:cNvPr id="147548" name="Line 603"/>
            <p:cNvSpPr/>
            <p:nvPr/>
          </p:nvSpPr>
          <p:spPr>
            <a:xfrm>
              <a:off x="2109" y="4110"/>
              <a:ext cx="12" cy="0"/>
            </a:xfrm>
            <a:prstGeom prst="line">
              <a:avLst/>
            </a:prstGeom>
            <a:ln w="9525" cap="flat" cmpd="sng">
              <a:solidFill>
                <a:srgbClr val="800000"/>
              </a:solidFill>
              <a:prstDash val="solid"/>
              <a:headEnd type="none" w="med" len="med"/>
              <a:tailEnd type="none" w="med" len="med"/>
            </a:ln>
          </p:spPr>
        </p:sp>
        <p:sp>
          <p:nvSpPr>
            <p:cNvPr id="147549" name="Line 604"/>
            <p:cNvSpPr/>
            <p:nvPr/>
          </p:nvSpPr>
          <p:spPr>
            <a:xfrm>
              <a:off x="2115" y="3996"/>
              <a:ext cx="0" cy="60"/>
            </a:xfrm>
            <a:prstGeom prst="line">
              <a:avLst/>
            </a:prstGeom>
            <a:ln w="9525" cap="flat" cmpd="sng">
              <a:solidFill>
                <a:srgbClr val="800000"/>
              </a:solidFill>
              <a:prstDash val="solid"/>
              <a:headEnd type="none" w="med" len="med"/>
              <a:tailEnd type="none" w="med" len="med"/>
            </a:ln>
          </p:spPr>
        </p:sp>
        <p:sp>
          <p:nvSpPr>
            <p:cNvPr id="147550" name="Line 605"/>
            <p:cNvSpPr/>
            <p:nvPr/>
          </p:nvSpPr>
          <p:spPr>
            <a:xfrm flipH="1">
              <a:off x="495" y="3156"/>
              <a:ext cx="42" cy="0"/>
            </a:xfrm>
            <a:prstGeom prst="line">
              <a:avLst/>
            </a:prstGeom>
            <a:ln w="9525" cap="flat" cmpd="sng">
              <a:solidFill>
                <a:srgbClr val="800000"/>
              </a:solidFill>
              <a:prstDash val="solid"/>
              <a:headEnd type="none" w="med" len="med"/>
              <a:tailEnd type="none" w="med" len="med"/>
            </a:ln>
          </p:spPr>
        </p:sp>
        <p:sp>
          <p:nvSpPr>
            <p:cNvPr id="147551" name="Line 606"/>
            <p:cNvSpPr/>
            <p:nvPr/>
          </p:nvSpPr>
          <p:spPr>
            <a:xfrm flipH="1">
              <a:off x="537" y="3156"/>
              <a:ext cx="30" cy="0"/>
            </a:xfrm>
            <a:prstGeom prst="line">
              <a:avLst/>
            </a:prstGeom>
            <a:ln w="9525" cap="flat" cmpd="sng">
              <a:solidFill>
                <a:srgbClr val="800000"/>
              </a:solidFill>
              <a:prstDash val="solid"/>
              <a:headEnd type="none" w="med" len="med"/>
              <a:tailEnd type="none" w="med" len="med"/>
            </a:ln>
          </p:spPr>
        </p:sp>
        <p:sp>
          <p:nvSpPr>
            <p:cNvPr id="147552" name="Rectangle 607"/>
            <p:cNvSpPr/>
            <p:nvPr/>
          </p:nvSpPr>
          <p:spPr>
            <a:xfrm>
              <a:off x="495" y="3156"/>
              <a:ext cx="85"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OE</a:t>
              </a:r>
              <a:endParaRPr lang="en-US" altLang="zh-CN" sz="2800" b="1" dirty="0"/>
            </a:p>
          </p:txBody>
        </p:sp>
        <p:sp>
          <p:nvSpPr>
            <p:cNvPr id="147553" name="Freeform 608"/>
            <p:cNvSpPr/>
            <p:nvPr/>
          </p:nvSpPr>
          <p:spPr>
            <a:xfrm>
              <a:off x="1695" y="1776"/>
              <a:ext cx="3420" cy="780"/>
            </a:xfrm>
            <a:custGeom>
              <a:avLst/>
              <a:gdLst/>
              <a:ahLst/>
              <a:cxnLst>
                <a:cxn ang="0">
                  <a:pos x="0" y="780"/>
                </a:cxn>
                <a:cxn ang="0">
                  <a:pos x="0" y="0"/>
                </a:cxn>
                <a:cxn ang="0">
                  <a:pos x="3420" y="0"/>
                </a:cxn>
                <a:cxn ang="0">
                  <a:pos x="3420" y="780"/>
                </a:cxn>
              </a:cxnLst>
              <a:rect l="0" t="0" r="0" b="0"/>
              <a:pathLst>
                <a:path w="3420" h="780">
                  <a:moveTo>
                    <a:pt x="0" y="780"/>
                  </a:moveTo>
                  <a:lnTo>
                    <a:pt x="0" y="0"/>
                  </a:lnTo>
                  <a:lnTo>
                    <a:pt x="3420" y="0"/>
                  </a:lnTo>
                  <a:lnTo>
                    <a:pt x="3420" y="780"/>
                  </a:lnTo>
                </a:path>
              </a:pathLst>
            </a:custGeom>
            <a:noFill/>
            <a:ln w="2857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54" name="Line 609"/>
            <p:cNvSpPr/>
            <p:nvPr/>
          </p:nvSpPr>
          <p:spPr>
            <a:xfrm flipV="1">
              <a:off x="3975" y="1776"/>
              <a:ext cx="0" cy="780"/>
            </a:xfrm>
            <a:prstGeom prst="line">
              <a:avLst/>
            </a:prstGeom>
            <a:ln w="28575" cap="flat" cmpd="sng">
              <a:solidFill>
                <a:srgbClr val="000080"/>
              </a:solidFill>
              <a:prstDash val="solid"/>
              <a:headEnd type="none" w="med" len="med"/>
              <a:tailEnd type="none" w="med" len="med"/>
            </a:ln>
          </p:spPr>
        </p:sp>
        <p:sp>
          <p:nvSpPr>
            <p:cNvPr id="147555" name="Line 610"/>
            <p:cNvSpPr/>
            <p:nvPr/>
          </p:nvSpPr>
          <p:spPr>
            <a:xfrm flipV="1">
              <a:off x="2835" y="1776"/>
              <a:ext cx="0" cy="780"/>
            </a:xfrm>
            <a:prstGeom prst="line">
              <a:avLst/>
            </a:prstGeom>
            <a:ln w="28575" cap="flat" cmpd="sng">
              <a:solidFill>
                <a:srgbClr val="000080"/>
              </a:solidFill>
              <a:prstDash val="solid"/>
              <a:headEnd type="none" w="med" len="med"/>
              <a:tailEnd type="none" w="med" len="med"/>
            </a:ln>
          </p:spPr>
        </p:sp>
        <p:sp>
          <p:nvSpPr>
            <p:cNvPr id="147556" name="Line 611"/>
            <p:cNvSpPr/>
            <p:nvPr/>
          </p:nvSpPr>
          <p:spPr>
            <a:xfrm flipV="1">
              <a:off x="5055" y="2136"/>
              <a:ext cx="60" cy="60"/>
            </a:xfrm>
            <a:prstGeom prst="line">
              <a:avLst/>
            </a:prstGeom>
            <a:ln w="9525" cap="flat" cmpd="sng">
              <a:solidFill>
                <a:srgbClr val="000080"/>
              </a:solidFill>
              <a:prstDash val="solid"/>
              <a:headEnd type="none" w="med" len="med"/>
              <a:tailEnd type="none" w="med" len="med"/>
            </a:ln>
          </p:spPr>
        </p:sp>
        <p:sp>
          <p:nvSpPr>
            <p:cNvPr id="147557" name="Line 612"/>
            <p:cNvSpPr/>
            <p:nvPr/>
          </p:nvSpPr>
          <p:spPr>
            <a:xfrm flipV="1">
              <a:off x="5055" y="2196"/>
              <a:ext cx="60" cy="60"/>
            </a:xfrm>
            <a:prstGeom prst="line">
              <a:avLst/>
            </a:prstGeom>
            <a:ln w="9525" cap="flat" cmpd="sng">
              <a:solidFill>
                <a:srgbClr val="000080"/>
              </a:solidFill>
              <a:prstDash val="solid"/>
              <a:headEnd type="none" w="med" len="med"/>
              <a:tailEnd type="none" w="med" len="med"/>
            </a:ln>
          </p:spPr>
        </p:sp>
        <p:sp>
          <p:nvSpPr>
            <p:cNvPr id="147558" name="Line 613"/>
            <p:cNvSpPr/>
            <p:nvPr/>
          </p:nvSpPr>
          <p:spPr>
            <a:xfrm flipH="1">
              <a:off x="5055" y="2256"/>
              <a:ext cx="60" cy="60"/>
            </a:xfrm>
            <a:prstGeom prst="line">
              <a:avLst/>
            </a:prstGeom>
            <a:ln w="9525" cap="flat" cmpd="sng">
              <a:solidFill>
                <a:srgbClr val="000080"/>
              </a:solidFill>
              <a:prstDash val="solid"/>
              <a:headEnd type="none" w="med" len="med"/>
              <a:tailEnd type="none" w="med" len="med"/>
            </a:ln>
          </p:spPr>
        </p:sp>
        <p:sp>
          <p:nvSpPr>
            <p:cNvPr id="147559" name="Line 614"/>
            <p:cNvSpPr/>
            <p:nvPr/>
          </p:nvSpPr>
          <p:spPr>
            <a:xfrm flipV="1">
              <a:off x="5055" y="2316"/>
              <a:ext cx="60" cy="60"/>
            </a:xfrm>
            <a:prstGeom prst="line">
              <a:avLst/>
            </a:prstGeom>
            <a:ln w="9525" cap="flat" cmpd="sng">
              <a:solidFill>
                <a:srgbClr val="000080"/>
              </a:solidFill>
              <a:prstDash val="solid"/>
              <a:headEnd type="none" w="med" len="med"/>
              <a:tailEnd type="none" w="med" len="med"/>
            </a:ln>
          </p:spPr>
        </p:sp>
        <p:sp>
          <p:nvSpPr>
            <p:cNvPr id="147560" name="Line 615"/>
            <p:cNvSpPr/>
            <p:nvPr/>
          </p:nvSpPr>
          <p:spPr>
            <a:xfrm flipH="1">
              <a:off x="5055" y="2376"/>
              <a:ext cx="60" cy="60"/>
            </a:xfrm>
            <a:prstGeom prst="line">
              <a:avLst/>
            </a:prstGeom>
            <a:ln w="9525" cap="flat" cmpd="sng">
              <a:solidFill>
                <a:srgbClr val="000080"/>
              </a:solidFill>
              <a:prstDash val="solid"/>
              <a:headEnd type="none" w="med" len="med"/>
              <a:tailEnd type="none" w="med" len="med"/>
            </a:ln>
          </p:spPr>
        </p:sp>
        <p:sp>
          <p:nvSpPr>
            <p:cNvPr id="147561" name="Line 616"/>
            <p:cNvSpPr/>
            <p:nvPr/>
          </p:nvSpPr>
          <p:spPr>
            <a:xfrm flipV="1">
              <a:off x="5055" y="2436"/>
              <a:ext cx="60" cy="60"/>
            </a:xfrm>
            <a:prstGeom prst="line">
              <a:avLst/>
            </a:prstGeom>
            <a:ln w="9525" cap="flat" cmpd="sng">
              <a:solidFill>
                <a:srgbClr val="000080"/>
              </a:solidFill>
              <a:prstDash val="solid"/>
              <a:headEnd type="none" w="med" len="med"/>
              <a:tailEnd type="none" w="med" len="med"/>
            </a:ln>
          </p:spPr>
        </p:sp>
        <p:sp>
          <p:nvSpPr>
            <p:cNvPr id="147562" name="Line 617"/>
            <p:cNvSpPr/>
            <p:nvPr/>
          </p:nvSpPr>
          <p:spPr>
            <a:xfrm flipV="1">
              <a:off x="5055" y="2496"/>
              <a:ext cx="60" cy="60"/>
            </a:xfrm>
            <a:prstGeom prst="line">
              <a:avLst/>
            </a:prstGeom>
            <a:ln w="9525" cap="flat" cmpd="sng">
              <a:solidFill>
                <a:srgbClr val="000080"/>
              </a:solidFill>
              <a:prstDash val="solid"/>
              <a:headEnd type="none" w="med" len="med"/>
              <a:tailEnd type="none" w="med" len="med"/>
            </a:ln>
          </p:spPr>
        </p:sp>
        <p:sp>
          <p:nvSpPr>
            <p:cNvPr id="147563" name="Line 618"/>
            <p:cNvSpPr/>
            <p:nvPr/>
          </p:nvSpPr>
          <p:spPr>
            <a:xfrm flipV="1">
              <a:off x="5055" y="2556"/>
              <a:ext cx="60" cy="60"/>
            </a:xfrm>
            <a:prstGeom prst="line">
              <a:avLst/>
            </a:prstGeom>
            <a:ln w="9525" cap="flat" cmpd="sng">
              <a:solidFill>
                <a:srgbClr val="000080"/>
              </a:solidFill>
              <a:prstDash val="solid"/>
              <a:headEnd type="none" w="med" len="med"/>
              <a:tailEnd type="none" w="med" len="med"/>
            </a:ln>
          </p:spPr>
        </p:sp>
        <p:sp>
          <p:nvSpPr>
            <p:cNvPr id="147564" name="Line 619"/>
            <p:cNvSpPr/>
            <p:nvPr/>
          </p:nvSpPr>
          <p:spPr>
            <a:xfrm flipV="1">
              <a:off x="3915" y="2556"/>
              <a:ext cx="60" cy="60"/>
            </a:xfrm>
            <a:prstGeom prst="line">
              <a:avLst/>
            </a:prstGeom>
            <a:ln w="9525" cap="flat" cmpd="sng">
              <a:solidFill>
                <a:srgbClr val="000080"/>
              </a:solidFill>
              <a:prstDash val="solid"/>
              <a:headEnd type="none" w="med" len="med"/>
              <a:tailEnd type="none" w="med" len="med"/>
            </a:ln>
          </p:spPr>
        </p:sp>
        <p:sp>
          <p:nvSpPr>
            <p:cNvPr id="147565" name="Line 620"/>
            <p:cNvSpPr/>
            <p:nvPr/>
          </p:nvSpPr>
          <p:spPr>
            <a:xfrm flipV="1">
              <a:off x="3915" y="2496"/>
              <a:ext cx="60" cy="60"/>
            </a:xfrm>
            <a:prstGeom prst="line">
              <a:avLst/>
            </a:prstGeom>
            <a:ln w="9525" cap="flat" cmpd="sng">
              <a:solidFill>
                <a:srgbClr val="000080"/>
              </a:solidFill>
              <a:prstDash val="solid"/>
              <a:headEnd type="none" w="med" len="med"/>
              <a:tailEnd type="none" w="med" len="med"/>
            </a:ln>
          </p:spPr>
        </p:sp>
        <p:sp>
          <p:nvSpPr>
            <p:cNvPr id="147566" name="Line 621"/>
            <p:cNvSpPr/>
            <p:nvPr/>
          </p:nvSpPr>
          <p:spPr>
            <a:xfrm flipV="1">
              <a:off x="3915" y="2436"/>
              <a:ext cx="60" cy="60"/>
            </a:xfrm>
            <a:prstGeom prst="line">
              <a:avLst/>
            </a:prstGeom>
            <a:ln w="9525" cap="flat" cmpd="sng">
              <a:solidFill>
                <a:srgbClr val="000080"/>
              </a:solidFill>
              <a:prstDash val="solid"/>
              <a:headEnd type="none" w="med" len="med"/>
              <a:tailEnd type="none" w="med" len="med"/>
            </a:ln>
          </p:spPr>
        </p:sp>
        <p:sp>
          <p:nvSpPr>
            <p:cNvPr id="147567" name="Line 622"/>
            <p:cNvSpPr/>
            <p:nvPr/>
          </p:nvSpPr>
          <p:spPr>
            <a:xfrm flipV="1">
              <a:off x="3915" y="2376"/>
              <a:ext cx="60" cy="60"/>
            </a:xfrm>
            <a:prstGeom prst="line">
              <a:avLst/>
            </a:prstGeom>
            <a:ln w="9525" cap="flat" cmpd="sng">
              <a:solidFill>
                <a:srgbClr val="000080"/>
              </a:solidFill>
              <a:prstDash val="solid"/>
              <a:headEnd type="none" w="med" len="med"/>
              <a:tailEnd type="none" w="med" len="med"/>
            </a:ln>
          </p:spPr>
        </p:sp>
        <p:sp>
          <p:nvSpPr>
            <p:cNvPr id="147568" name="Line 623"/>
            <p:cNvSpPr/>
            <p:nvPr/>
          </p:nvSpPr>
          <p:spPr>
            <a:xfrm flipV="1">
              <a:off x="3915" y="2316"/>
              <a:ext cx="60" cy="60"/>
            </a:xfrm>
            <a:prstGeom prst="line">
              <a:avLst/>
            </a:prstGeom>
            <a:ln w="9525" cap="flat" cmpd="sng">
              <a:solidFill>
                <a:srgbClr val="000080"/>
              </a:solidFill>
              <a:prstDash val="solid"/>
              <a:headEnd type="none" w="med" len="med"/>
              <a:tailEnd type="none" w="med" len="med"/>
            </a:ln>
          </p:spPr>
        </p:sp>
        <p:sp>
          <p:nvSpPr>
            <p:cNvPr id="147569" name="Line 624"/>
            <p:cNvSpPr/>
            <p:nvPr/>
          </p:nvSpPr>
          <p:spPr>
            <a:xfrm flipV="1">
              <a:off x="3915" y="2256"/>
              <a:ext cx="60" cy="60"/>
            </a:xfrm>
            <a:prstGeom prst="line">
              <a:avLst/>
            </a:prstGeom>
            <a:ln w="9525" cap="flat" cmpd="sng">
              <a:solidFill>
                <a:srgbClr val="000080"/>
              </a:solidFill>
              <a:prstDash val="solid"/>
              <a:headEnd type="none" w="med" len="med"/>
              <a:tailEnd type="none" w="med" len="med"/>
            </a:ln>
          </p:spPr>
        </p:sp>
        <p:sp>
          <p:nvSpPr>
            <p:cNvPr id="147570" name="Line 625"/>
            <p:cNvSpPr/>
            <p:nvPr/>
          </p:nvSpPr>
          <p:spPr>
            <a:xfrm flipV="1">
              <a:off x="3915" y="2196"/>
              <a:ext cx="60" cy="60"/>
            </a:xfrm>
            <a:prstGeom prst="line">
              <a:avLst/>
            </a:prstGeom>
            <a:ln w="9525" cap="flat" cmpd="sng">
              <a:solidFill>
                <a:srgbClr val="000080"/>
              </a:solidFill>
              <a:prstDash val="solid"/>
              <a:headEnd type="none" w="med" len="med"/>
              <a:tailEnd type="none" w="med" len="med"/>
            </a:ln>
          </p:spPr>
        </p:sp>
        <p:sp>
          <p:nvSpPr>
            <p:cNvPr id="147571" name="Line 626"/>
            <p:cNvSpPr/>
            <p:nvPr/>
          </p:nvSpPr>
          <p:spPr>
            <a:xfrm flipV="1">
              <a:off x="3915" y="2136"/>
              <a:ext cx="60" cy="60"/>
            </a:xfrm>
            <a:prstGeom prst="line">
              <a:avLst/>
            </a:prstGeom>
            <a:ln w="9525" cap="flat" cmpd="sng">
              <a:solidFill>
                <a:srgbClr val="000080"/>
              </a:solidFill>
              <a:prstDash val="solid"/>
              <a:headEnd type="none" w="med" len="med"/>
              <a:tailEnd type="none" w="med" len="med"/>
            </a:ln>
          </p:spPr>
        </p:sp>
        <p:sp>
          <p:nvSpPr>
            <p:cNvPr id="147572" name="Line 627"/>
            <p:cNvSpPr/>
            <p:nvPr/>
          </p:nvSpPr>
          <p:spPr>
            <a:xfrm flipH="1">
              <a:off x="2775" y="2556"/>
              <a:ext cx="60" cy="60"/>
            </a:xfrm>
            <a:prstGeom prst="line">
              <a:avLst/>
            </a:prstGeom>
            <a:ln w="9525" cap="flat" cmpd="sng">
              <a:solidFill>
                <a:srgbClr val="000080"/>
              </a:solidFill>
              <a:prstDash val="solid"/>
              <a:headEnd type="none" w="med" len="med"/>
              <a:tailEnd type="none" w="med" len="med"/>
            </a:ln>
          </p:spPr>
        </p:sp>
        <p:sp>
          <p:nvSpPr>
            <p:cNvPr id="147573" name="Line 628"/>
            <p:cNvSpPr/>
            <p:nvPr/>
          </p:nvSpPr>
          <p:spPr>
            <a:xfrm flipV="1">
              <a:off x="2775" y="2496"/>
              <a:ext cx="60" cy="60"/>
            </a:xfrm>
            <a:prstGeom prst="line">
              <a:avLst/>
            </a:prstGeom>
            <a:ln w="9525" cap="flat" cmpd="sng">
              <a:solidFill>
                <a:srgbClr val="000080"/>
              </a:solidFill>
              <a:prstDash val="solid"/>
              <a:headEnd type="none" w="med" len="med"/>
              <a:tailEnd type="none" w="med" len="med"/>
            </a:ln>
          </p:spPr>
        </p:sp>
        <p:sp>
          <p:nvSpPr>
            <p:cNvPr id="147574" name="Line 629"/>
            <p:cNvSpPr/>
            <p:nvPr/>
          </p:nvSpPr>
          <p:spPr>
            <a:xfrm flipV="1">
              <a:off x="2775" y="2436"/>
              <a:ext cx="60" cy="60"/>
            </a:xfrm>
            <a:prstGeom prst="line">
              <a:avLst/>
            </a:prstGeom>
            <a:ln w="9525" cap="flat" cmpd="sng">
              <a:solidFill>
                <a:srgbClr val="000080"/>
              </a:solidFill>
              <a:prstDash val="solid"/>
              <a:headEnd type="none" w="med" len="med"/>
              <a:tailEnd type="none" w="med" len="med"/>
            </a:ln>
          </p:spPr>
        </p:sp>
        <p:sp>
          <p:nvSpPr>
            <p:cNvPr id="147575" name="Line 630"/>
            <p:cNvSpPr/>
            <p:nvPr/>
          </p:nvSpPr>
          <p:spPr>
            <a:xfrm flipV="1">
              <a:off x="2775" y="2376"/>
              <a:ext cx="60" cy="60"/>
            </a:xfrm>
            <a:prstGeom prst="line">
              <a:avLst/>
            </a:prstGeom>
            <a:ln w="9525" cap="flat" cmpd="sng">
              <a:solidFill>
                <a:srgbClr val="000080"/>
              </a:solidFill>
              <a:prstDash val="solid"/>
              <a:headEnd type="none" w="med" len="med"/>
              <a:tailEnd type="none" w="med" len="med"/>
            </a:ln>
          </p:spPr>
        </p:sp>
        <p:sp>
          <p:nvSpPr>
            <p:cNvPr id="147576" name="Line 631"/>
            <p:cNvSpPr/>
            <p:nvPr/>
          </p:nvSpPr>
          <p:spPr>
            <a:xfrm flipV="1">
              <a:off x="2775" y="2316"/>
              <a:ext cx="60" cy="60"/>
            </a:xfrm>
            <a:prstGeom prst="line">
              <a:avLst/>
            </a:prstGeom>
            <a:ln w="9525" cap="flat" cmpd="sng">
              <a:solidFill>
                <a:srgbClr val="000080"/>
              </a:solidFill>
              <a:prstDash val="solid"/>
              <a:headEnd type="none" w="med" len="med"/>
              <a:tailEnd type="none" w="med" len="med"/>
            </a:ln>
          </p:spPr>
        </p:sp>
        <p:sp>
          <p:nvSpPr>
            <p:cNvPr id="147577" name="Line 632"/>
            <p:cNvSpPr/>
            <p:nvPr/>
          </p:nvSpPr>
          <p:spPr>
            <a:xfrm flipV="1">
              <a:off x="2775" y="2256"/>
              <a:ext cx="60" cy="60"/>
            </a:xfrm>
            <a:prstGeom prst="line">
              <a:avLst/>
            </a:prstGeom>
            <a:ln w="9525" cap="flat" cmpd="sng">
              <a:solidFill>
                <a:srgbClr val="000080"/>
              </a:solidFill>
              <a:prstDash val="solid"/>
              <a:headEnd type="none" w="med" len="med"/>
              <a:tailEnd type="none" w="med" len="med"/>
            </a:ln>
          </p:spPr>
        </p:sp>
        <p:sp>
          <p:nvSpPr>
            <p:cNvPr id="147578" name="Line 633"/>
            <p:cNvSpPr/>
            <p:nvPr/>
          </p:nvSpPr>
          <p:spPr>
            <a:xfrm flipV="1">
              <a:off x="2775" y="2196"/>
              <a:ext cx="60" cy="60"/>
            </a:xfrm>
            <a:prstGeom prst="line">
              <a:avLst/>
            </a:prstGeom>
            <a:ln w="9525" cap="flat" cmpd="sng">
              <a:solidFill>
                <a:srgbClr val="000080"/>
              </a:solidFill>
              <a:prstDash val="solid"/>
              <a:headEnd type="none" w="med" len="med"/>
              <a:tailEnd type="none" w="med" len="med"/>
            </a:ln>
          </p:spPr>
        </p:sp>
        <p:sp>
          <p:nvSpPr>
            <p:cNvPr id="147579" name="Line 634"/>
            <p:cNvSpPr/>
            <p:nvPr/>
          </p:nvSpPr>
          <p:spPr>
            <a:xfrm flipV="1">
              <a:off x="2775" y="2136"/>
              <a:ext cx="60" cy="60"/>
            </a:xfrm>
            <a:prstGeom prst="line">
              <a:avLst/>
            </a:prstGeom>
            <a:ln w="9525" cap="flat" cmpd="sng">
              <a:solidFill>
                <a:srgbClr val="000080"/>
              </a:solidFill>
              <a:prstDash val="solid"/>
              <a:headEnd type="none" w="med" len="med"/>
              <a:tailEnd type="none" w="med" len="med"/>
            </a:ln>
          </p:spPr>
        </p:sp>
        <p:sp>
          <p:nvSpPr>
            <p:cNvPr id="147580" name="Line 635"/>
            <p:cNvSpPr/>
            <p:nvPr/>
          </p:nvSpPr>
          <p:spPr>
            <a:xfrm flipV="1">
              <a:off x="1635" y="2556"/>
              <a:ext cx="60" cy="60"/>
            </a:xfrm>
            <a:prstGeom prst="line">
              <a:avLst/>
            </a:prstGeom>
            <a:ln w="9525" cap="flat" cmpd="sng">
              <a:solidFill>
                <a:srgbClr val="000080"/>
              </a:solidFill>
              <a:prstDash val="solid"/>
              <a:headEnd type="none" w="med" len="med"/>
              <a:tailEnd type="none" w="med" len="med"/>
            </a:ln>
          </p:spPr>
        </p:sp>
        <p:sp>
          <p:nvSpPr>
            <p:cNvPr id="147581" name="Line 636"/>
            <p:cNvSpPr/>
            <p:nvPr/>
          </p:nvSpPr>
          <p:spPr>
            <a:xfrm flipV="1">
              <a:off x="1635" y="2496"/>
              <a:ext cx="60" cy="60"/>
            </a:xfrm>
            <a:prstGeom prst="line">
              <a:avLst/>
            </a:prstGeom>
            <a:ln w="9525" cap="flat" cmpd="sng">
              <a:solidFill>
                <a:srgbClr val="000080"/>
              </a:solidFill>
              <a:prstDash val="solid"/>
              <a:headEnd type="none" w="med" len="med"/>
              <a:tailEnd type="none" w="med" len="med"/>
            </a:ln>
          </p:spPr>
        </p:sp>
        <p:sp>
          <p:nvSpPr>
            <p:cNvPr id="147582" name="Line 637"/>
            <p:cNvSpPr/>
            <p:nvPr/>
          </p:nvSpPr>
          <p:spPr>
            <a:xfrm flipV="1">
              <a:off x="1635" y="2136"/>
              <a:ext cx="60" cy="60"/>
            </a:xfrm>
            <a:prstGeom prst="line">
              <a:avLst/>
            </a:prstGeom>
            <a:ln w="9525" cap="flat" cmpd="sng">
              <a:solidFill>
                <a:srgbClr val="000080"/>
              </a:solidFill>
              <a:prstDash val="solid"/>
              <a:headEnd type="none" w="med" len="med"/>
              <a:tailEnd type="none" w="med" len="med"/>
            </a:ln>
          </p:spPr>
        </p:sp>
        <p:sp>
          <p:nvSpPr>
            <p:cNvPr id="147583" name="Line 638"/>
            <p:cNvSpPr/>
            <p:nvPr/>
          </p:nvSpPr>
          <p:spPr>
            <a:xfrm flipV="1">
              <a:off x="1635" y="2196"/>
              <a:ext cx="60" cy="60"/>
            </a:xfrm>
            <a:prstGeom prst="line">
              <a:avLst/>
            </a:prstGeom>
            <a:ln w="9525" cap="flat" cmpd="sng">
              <a:solidFill>
                <a:srgbClr val="000080"/>
              </a:solidFill>
              <a:prstDash val="solid"/>
              <a:headEnd type="none" w="med" len="med"/>
              <a:tailEnd type="none" w="med" len="med"/>
            </a:ln>
          </p:spPr>
        </p:sp>
        <p:sp>
          <p:nvSpPr>
            <p:cNvPr id="147584" name="Line 639"/>
            <p:cNvSpPr/>
            <p:nvPr/>
          </p:nvSpPr>
          <p:spPr>
            <a:xfrm flipV="1">
              <a:off x="1635" y="2256"/>
              <a:ext cx="60" cy="60"/>
            </a:xfrm>
            <a:prstGeom prst="line">
              <a:avLst/>
            </a:prstGeom>
            <a:ln w="9525" cap="flat" cmpd="sng">
              <a:solidFill>
                <a:srgbClr val="000080"/>
              </a:solidFill>
              <a:prstDash val="solid"/>
              <a:headEnd type="none" w="med" len="med"/>
              <a:tailEnd type="none" w="med" len="med"/>
            </a:ln>
          </p:spPr>
        </p:sp>
        <p:sp>
          <p:nvSpPr>
            <p:cNvPr id="147585" name="Line 640"/>
            <p:cNvSpPr/>
            <p:nvPr/>
          </p:nvSpPr>
          <p:spPr>
            <a:xfrm flipV="1">
              <a:off x="1635" y="2316"/>
              <a:ext cx="60" cy="60"/>
            </a:xfrm>
            <a:prstGeom prst="line">
              <a:avLst/>
            </a:prstGeom>
            <a:ln w="9525" cap="flat" cmpd="sng">
              <a:solidFill>
                <a:srgbClr val="000080"/>
              </a:solidFill>
              <a:prstDash val="solid"/>
              <a:headEnd type="none" w="med" len="med"/>
              <a:tailEnd type="none" w="med" len="med"/>
            </a:ln>
          </p:spPr>
        </p:sp>
        <p:sp>
          <p:nvSpPr>
            <p:cNvPr id="147586" name="Line 641"/>
            <p:cNvSpPr/>
            <p:nvPr/>
          </p:nvSpPr>
          <p:spPr>
            <a:xfrm flipV="1">
              <a:off x="1635" y="2436"/>
              <a:ext cx="60" cy="60"/>
            </a:xfrm>
            <a:prstGeom prst="line">
              <a:avLst/>
            </a:prstGeom>
            <a:ln w="9525" cap="flat" cmpd="sng">
              <a:solidFill>
                <a:srgbClr val="000080"/>
              </a:solidFill>
              <a:prstDash val="solid"/>
              <a:headEnd type="none" w="med" len="med"/>
              <a:tailEnd type="none" w="med" len="med"/>
            </a:ln>
          </p:spPr>
        </p:sp>
        <p:sp>
          <p:nvSpPr>
            <p:cNvPr id="147587" name="Line 642"/>
            <p:cNvSpPr/>
            <p:nvPr/>
          </p:nvSpPr>
          <p:spPr>
            <a:xfrm flipV="1">
              <a:off x="1635" y="2376"/>
              <a:ext cx="60" cy="60"/>
            </a:xfrm>
            <a:prstGeom prst="line">
              <a:avLst/>
            </a:prstGeom>
            <a:ln w="9525" cap="flat" cmpd="sng">
              <a:solidFill>
                <a:srgbClr val="000080"/>
              </a:solidFill>
              <a:prstDash val="solid"/>
              <a:headEnd type="none" w="med" len="med"/>
              <a:tailEnd type="none" w="med" len="med"/>
            </a:ln>
          </p:spPr>
        </p:sp>
        <p:sp>
          <p:nvSpPr>
            <p:cNvPr id="147588" name="Freeform 643"/>
            <p:cNvSpPr/>
            <p:nvPr/>
          </p:nvSpPr>
          <p:spPr>
            <a:xfrm>
              <a:off x="435" y="1656"/>
              <a:ext cx="3780" cy="300"/>
            </a:xfrm>
            <a:custGeom>
              <a:avLst/>
              <a:gdLst/>
              <a:ahLst/>
              <a:cxnLst>
                <a:cxn ang="0">
                  <a:pos x="3780" y="300"/>
                </a:cxn>
                <a:cxn ang="0">
                  <a:pos x="3720" y="300"/>
                </a:cxn>
                <a:cxn ang="0">
                  <a:pos x="3720" y="0"/>
                </a:cxn>
                <a:cxn ang="0">
                  <a:pos x="0" y="0"/>
                </a:cxn>
              </a:cxnLst>
              <a:rect l="0" t="0" r="0" b="0"/>
              <a:pathLst>
                <a:path w="3780" h="300">
                  <a:moveTo>
                    <a:pt x="3780" y="300"/>
                  </a:moveTo>
                  <a:lnTo>
                    <a:pt x="3720" y="300"/>
                  </a:lnTo>
                  <a:lnTo>
                    <a:pt x="3720" y="0"/>
                  </a:lnTo>
                  <a:lnTo>
                    <a:pt x="0" y="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89" name="Freeform 644"/>
            <p:cNvSpPr/>
            <p:nvPr/>
          </p:nvSpPr>
          <p:spPr>
            <a:xfrm>
              <a:off x="3015" y="1656"/>
              <a:ext cx="60" cy="300"/>
            </a:xfrm>
            <a:custGeom>
              <a:avLst/>
              <a:gdLst/>
              <a:ahLst/>
              <a:cxnLst>
                <a:cxn ang="0">
                  <a:pos x="60" y="300"/>
                </a:cxn>
                <a:cxn ang="0">
                  <a:pos x="0" y="300"/>
                </a:cxn>
                <a:cxn ang="0">
                  <a:pos x="0" y="0"/>
                </a:cxn>
              </a:cxnLst>
              <a:rect l="0" t="0" r="0" b="0"/>
              <a:pathLst>
                <a:path w="60" h="300">
                  <a:moveTo>
                    <a:pt x="60" y="300"/>
                  </a:moveTo>
                  <a:lnTo>
                    <a:pt x="0" y="300"/>
                  </a:lnTo>
                  <a:lnTo>
                    <a:pt x="0" y="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90" name="Oval 645"/>
            <p:cNvSpPr/>
            <p:nvPr/>
          </p:nvSpPr>
          <p:spPr>
            <a:xfrm>
              <a:off x="3003" y="1644"/>
              <a:ext cx="24" cy="24"/>
            </a:xfrm>
            <a:prstGeom prst="ellipse">
              <a:avLst/>
            </a:prstGeom>
            <a:solidFill>
              <a:srgbClr val="800000"/>
            </a:solidFill>
            <a:ln w="0" cap="flat" cmpd="sng">
              <a:solidFill>
                <a:srgbClr val="8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591" name="Freeform 646"/>
            <p:cNvSpPr/>
            <p:nvPr/>
          </p:nvSpPr>
          <p:spPr>
            <a:xfrm>
              <a:off x="1875" y="1656"/>
              <a:ext cx="60" cy="300"/>
            </a:xfrm>
            <a:custGeom>
              <a:avLst/>
              <a:gdLst/>
              <a:ahLst/>
              <a:cxnLst>
                <a:cxn ang="0">
                  <a:pos x="60" y="300"/>
                </a:cxn>
                <a:cxn ang="0">
                  <a:pos x="0" y="300"/>
                </a:cxn>
                <a:cxn ang="0">
                  <a:pos x="0" y="0"/>
                </a:cxn>
              </a:cxnLst>
              <a:rect l="0" t="0" r="0" b="0"/>
              <a:pathLst>
                <a:path w="60" h="300">
                  <a:moveTo>
                    <a:pt x="60" y="300"/>
                  </a:moveTo>
                  <a:lnTo>
                    <a:pt x="0" y="300"/>
                  </a:lnTo>
                  <a:lnTo>
                    <a:pt x="0" y="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92" name="Oval 647"/>
            <p:cNvSpPr/>
            <p:nvPr/>
          </p:nvSpPr>
          <p:spPr>
            <a:xfrm>
              <a:off x="1863" y="1644"/>
              <a:ext cx="24" cy="24"/>
            </a:xfrm>
            <a:prstGeom prst="ellipse">
              <a:avLst/>
            </a:prstGeom>
            <a:solidFill>
              <a:srgbClr val="800000"/>
            </a:solidFill>
            <a:ln w="0" cap="flat" cmpd="sng">
              <a:solidFill>
                <a:srgbClr val="8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593" name="Freeform 648"/>
            <p:cNvSpPr/>
            <p:nvPr/>
          </p:nvSpPr>
          <p:spPr>
            <a:xfrm>
              <a:off x="735" y="1656"/>
              <a:ext cx="60" cy="300"/>
            </a:xfrm>
            <a:custGeom>
              <a:avLst/>
              <a:gdLst/>
              <a:ahLst/>
              <a:cxnLst>
                <a:cxn ang="0">
                  <a:pos x="60" y="300"/>
                </a:cxn>
                <a:cxn ang="0">
                  <a:pos x="0" y="300"/>
                </a:cxn>
                <a:cxn ang="0">
                  <a:pos x="0" y="0"/>
                </a:cxn>
              </a:cxnLst>
              <a:rect l="0" t="0" r="0" b="0"/>
              <a:pathLst>
                <a:path w="60" h="300">
                  <a:moveTo>
                    <a:pt x="60" y="300"/>
                  </a:moveTo>
                  <a:lnTo>
                    <a:pt x="0" y="300"/>
                  </a:lnTo>
                  <a:lnTo>
                    <a:pt x="0" y="0"/>
                  </a:lnTo>
                </a:path>
              </a:pathLst>
            </a:custGeom>
            <a:noFill/>
            <a:ln w="9525" cap="flat" cmpd="sng">
              <a:solidFill>
                <a:srgbClr val="000080">
                  <a:alpha val="100000"/>
                </a:srgbClr>
              </a:solidFill>
              <a:prstDash val="solid"/>
              <a:round/>
              <a:headEnd type="none" w="med" len="med"/>
              <a:tailEnd type="none" w="med" len="med"/>
            </a:ln>
          </p:spPr>
          <p:txBody>
            <a:bodyPr/>
            <a:lstStyle/>
            <a:p>
              <a:endParaRPr lang="zh-CN" altLang="en-US"/>
            </a:p>
          </p:txBody>
        </p:sp>
        <p:sp>
          <p:nvSpPr>
            <p:cNvPr id="147594" name="Oval 649"/>
            <p:cNvSpPr/>
            <p:nvPr/>
          </p:nvSpPr>
          <p:spPr>
            <a:xfrm>
              <a:off x="723" y="1644"/>
              <a:ext cx="24" cy="24"/>
            </a:xfrm>
            <a:prstGeom prst="ellipse">
              <a:avLst/>
            </a:prstGeom>
            <a:solidFill>
              <a:srgbClr val="800000"/>
            </a:solidFill>
            <a:ln w="0" cap="flat" cmpd="sng">
              <a:solidFill>
                <a:srgbClr val="8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7595" name="Line 650"/>
            <p:cNvSpPr/>
            <p:nvPr/>
          </p:nvSpPr>
          <p:spPr>
            <a:xfrm>
              <a:off x="5115" y="2136"/>
              <a:ext cx="300" cy="0"/>
            </a:xfrm>
            <a:prstGeom prst="line">
              <a:avLst/>
            </a:prstGeom>
            <a:ln w="9525" cap="flat" cmpd="sng">
              <a:solidFill>
                <a:srgbClr val="000080"/>
              </a:solidFill>
              <a:prstDash val="solid"/>
              <a:headEnd type="none" w="med" len="med"/>
              <a:tailEnd type="none" w="med" len="med"/>
            </a:ln>
          </p:spPr>
        </p:sp>
        <p:sp>
          <p:nvSpPr>
            <p:cNvPr id="147596" name="Line 651"/>
            <p:cNvSpPr/>
            <p:nvPr/>
          </p:nvSpPr>
          <p:spPr>
            <a:xfrm>
              <a:off x="5115" y="2196"/>
              <a:ext cx="300" cy="0"/>
            </a:xfrm>
            <a:prstGeom prst="line">
              <a:avLst/>
            </a:prstGeom>
            <a:ln w="9525" cap="flat" cmpd="sng">
              <a:solidFill>
                <a:srgbClr val="000080"/>
              </a:solidFill>
              <a:prstDash val="solid"/>
              <a:headEnd type="none" w="med" len="med"/>
              <a:tailEnd type="none" w="med" len="med"/>
            </a:ln>
          </p:spPr>
        </p:sp>
        <p:sp>
          <p:nvSpPr>
            <p:cNvPr id="147597" name="Line 652"/>
            <p:cNvSpPr/>
            <p:nvPr/>
          </p:nvSpPr>
          <p:spPr>
            <a:xfrm>
              <a:off x="5115" y="2256"/>
              <a:ext cx="300" cy="0"/>
            </a:xfrm>
            <a:prstGeom prst="line">
              <a:avLst/>
            </a:prstGeom>
            <a:ln w="9525" cap="flat" cmpd="sng">
              <a:solidFill>
                <a:srgbClr val="000080"/>
              </a:solidFill>
              <a:prstDash val="solid"/>
              <a:headEnd type="none" w="med" len="med"/>
              <a:tailEnd type="none" w="med" len="med"/>
            </a:ln>
          </p:spPr>
        </p:sp>
        <p:sp>
          <p:nvSpPr>
            <p:cNvPr id="147598" name="Line 653"/>
            <p:cNvSpPr/>
            <p:nvPr/>
          </p:nvSpPr>
          <p:spPr>
            <a:xfrm>
              <a:off x="5115" y="2316"/>
              <a:ext cx="300" cy="0"/>
            </a:xfrm>
            <a:prstGeom prst="line">
              <a:avLst/>
            </a:prstGeom>
            <a:ln w="9525" cap="flat" cmpd="sng">
              <a:solidFill>
                <a:srgbClr val="000080"/>
              </a:solidFill>
              <a:prstDash val="solid"/>
              <a:headEnd type="none" w="med" len="med"/>
              <a:tailEnd type="none" w="med" len="med"/>
            </a:ln>
          </p:spPr>
        </p:sp>
        <p:sp>
          <p:nvSpPr>
            <p:cNvPr id="147599" name="Line 654"/>
            <p:cNvSpPr/>
            <p:nvPr/>
          </p:nvSpPr>
          <p:spPr>
            <a:xfrm>
              <a:off x="5115" y="2376"/>
              <a:ext cx="300" cy="0"/>
            </a:xfrm>
            <a:prstGeom prst="line">
              <a:avLst/>
            </a:prstGeom>
            <a:ln w="9525" cap="flat" cmpd="sng">
              <a:solidFill>
                <a:srgbClr val="000080"/>
              </a:solidFill>
              <a:prstDash val="solid"/>
              <a:headEnd type="none" w="med" len="med"/>
              <a:tailEnd type="none" w="med" len="med"/>
            </a:ln>
          </p:spPr>
        </p:sp>
        <p:sp>
          <p:nvSpPr>
            <p:cNvPr id="147600" name="Line 655"/>
            <p:cNvSpPr/>
            <p:nvPr/>
          </p:nvSpPr>
          <p:spPr>
            <a:xfrm>
              <a:off x="5115" y="2436"/>
              <a:ext cx="300" cy="0"/>
            </a:xfrm>
            <a:prstGeom prst="line">
              <a:avLst/>
            </a:prstGeom>
            <a:ln w="9525" cap="flat" cmpd="sng">
              <a:solidFill>
                <a:srgbClr val="000080"/>
              </a:solidFill>
              <a:prstDash val="solid"/>
              <a:headEnd type="none" w="med" len="med"/>
              <a:tailEnd type="none" w="med" len="med"/>
            </a:ln>
          </p:spPr>
        </p:sp>
        <p:sp>
          <p:nvSpPr>
            <p:cNvPr id="147601" name="Line 656"/>
            <p:cNvSpPr/>
            <p:nvPr/>
          </p:nvSpPr>
          <p:spPr>
            <a:xfrm>
              <a:off x="5115" y="2496"/>
              <a:ext cx="300" cy="0"/>
            </a:xfrm>
            <a:prstGeom prst="line">
              <a:avLst/>
            </a:prstGeom>
            <a:ln w="9525" cap="flat" cmpd="sng">
              <a:solidFill>
                <a:srgbClr val="000080"/>
              </a:solidFill>
              <a:prstDash val="solid"/>
              <a:headEnd type="none" w="med" len="med"/>
              <a:tailEnd type="none" w="med" len="med"/>
            </a:ln>
          </p:spPr>
        </p:sp>
        <p:sp>
          <p:nvSpPr>
            <p:cNvPr id="147602" name="Line 657"/>
            <p:cNvSpPr/>
            <p:nvPr/>
          </p:nvSpPr>
          <p:spPr>
            <a:xfrm>
              <a:off x="5115" y="2556"/>
              <a:ext cx="300" cy="0"/>
            </a:xfrm>
            <a:prstGeom prst="line">
              <a:avLst/>
            </a:prstGeom>
            <a:ln w="9525" cap="flat" cmpd="sng">
              <a:solidFill>
                <a:srgbClr val="000080"/>
              </a:solidFill>
              <a:prstDash val="solid"/>
              <a:headEnd type="none" w="med" len="med"/>
              <a:tailEnd type="none" w="med" len="med"/>
            </a:ln>
          </p:spPr>
        </p:sp>
        <p:sp>
          <p:nvSpPr>
            <p:cNvPr id="147603" name="Rectangle 658"/>
            <p:cNvSpPr/>
            <p:nvPr/>
          </p:nvSpPr>
          <p:spPr>
            <a:xfrm>
              <a:off x="5295" y="207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D0</a:t>
              </a:r>
              <a:endParaRPr lang="en-US" altLang="zh-CN" sz="2800" b="1" dirty="0"/>
            </a:p>
          </p:txBody>
        </p:sp>
        <p:sp>
          <p:nvSpPr>
            <p:cNvPr id="147604" name="Rectangle 659"/>
            <p:cNvSpPr/>
            <p:nvPr/>
          </p:nvSpPr>
          <p:spPr>
            <a:xfrm>
              <a:off x="5295" y="213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D1</a:t>
              </a:r>
              <a:endParaRPr lang="en-US" altLang="zh-CN" sz="2800" b="1" dirty="0"/>
            </a:p>
          </p:txBody>
        </p:sp>
        <p:sp>
          <p:nvSpPr>
            <p:cNvPr id="147605" name="Rectangle 660"/>
            <p:cNvSpPr/>
            <p:nvPr/>
          </p:nvSpPr>
          <p:spPr>
            <a:xfrm>
              <a:off x="5295" y="219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D2</a:t>
              </a:r>
              <a:endParaRPr lang="en-US" altLang="zh-CN" sz="2800" b="1" dirty="0"/>
            </a:p>
          </p:txBody>
        </p:sp>
        <p:sp>
          <p:nvSpPr>
            <p:cNvPr id="147606" name="Rectangle 661"/>
            <p:cNvSpPr/>
            <p:nvPr/>
          </p:nvSpPr>
          <p:spPr>
            <a:xfrm>
              <a:off x="5295" y="225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D3</a:t>
              </a:r>
              <a:endParaRPr lang="en-US" altLang="zh-CN" sz="2800" b="1" dirty="0"/>
            </a:p>
          </p:txBody>
        </p:sp>
        <p:sp>
          <p:nvSpPr>
            <p:cNvPr id="147607" name="Rectangle 662"/>
            <p:cNvSpPr/>
            <p:nvPr/>
          </p:nvSpPr>
          <p:spPr>
            <a:xfrm>
              <a:off x="5295" y="231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D4</a:t>
              </a:r>
              <a:endParaRPr lang="en-US" altLang="zh-CN" sz="2800" b="1" dirty="0"/>
            </a:p>
          </p:txBody>
        </p:sp>
        <p:sp>
          <p:nvSpPr>
            <p:cNvPr id="147608" name="Rectangle 663"/>
            <p:cNvSpPr/>
            <p:nvPr/>
          </p:nvSpPr>
          <p:spPr>
            <a:xfrm>
              <a:off x="5295" y="237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D5</a:t>
              </a:r>
              <a:endParaRPr lang="en-US" altLang="zh-CN" sz="2800" b="1" dirty="0"/>
            </a:p>
          </p:txBody>
        </p:sp>
        <p:sp>
          <p:nvSpPr>
            <p:cNvPr id="147609" name="Rectangle 664"/>
            <p:cNvSpPr/>
            <p:nvPr/>
          </p:nvSpPr>
          <p:spPr>
            <a:xfrm>
              <a:off x="5295" y="243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D6</a:t>
              </a:r>
              <a:endParaRPr lang="en-US" altLang="zh-CN" sz="2800" b="1" dirty="0"/>
            </a:p>
          </p:txBody>
        </p:sp>
        <p:sp>
          <p:nvSpPr>
            <p:cNvPr id="147610" name="Rectangle 665"/>
            <p:cNvSpPr/>
            <p:nvPr/>
          </p:nvSpPr>
          <p:spPr>
            <a:xfrm>
              <a:off x="5295" y="2496"/>
              <a:ext cx="78"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D7</a:t>
              </a:r>
              <a:endParaRPr lang="en-US" altLang="zh-CN" sz="2800" b="1" dirty="0"/>
            </a:p>
          </p:txBody>
        </p:sp>
        <p:sp>
          <p:nvSpPr>
            <p:cNvPr id="147611" name="Rectangle 666"/>
            <p:cNvSpPr/>
            <p:nvPr/>
          </p:nvSpPr>
          <p:spPr>
            <a:xfrm>
              <a:off x="492" y="1596"/>
              <a:ext cx="114"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800" dirty="0">
                  <a:solidFill>
                    <a:srgbClr val="800000"/>
                  </a:solidFill>
                </a:rPr>
                <a:t>+5V</a:t>
              </a:r>
              <a:endParaRPr lang="en-US" altLang="zh-CN"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5811"/>
                                        </p:tgtEl>
                                        <p:attrNameLst>
                                          <p:attrName>style.visibility</p:attrName>
                                        </p:attrNameLst>
                                      </p:cBhvr>
                                      <p:to>
                                        <p:strVal val="visible"/>
                                      </p:to>
                                    </p:set>
                                    <p:animEffect transition="in" filter="wipe(up)">
                                      <p:cBhvr>
                                        <p:cTn id="7" dur="500"/>
                                        <p:tgtEl>
                                          <p:spTgt spid="28581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86365"/>
                                        </p:tgtEl>
                                        <p:attrNameLst>
                                          <p:attrName>style.visibility</p:attrName>
                                        </p:attrNameLst>
                                      </p:cBhvr>
                                      <p:to>
                                        <p:strVal val="visible"/>
                                      </p:to>
                                    </p:set>
                                    <p:anim calcmode="lin" valueType="num">
                                      <p:cBhvr additive="base">
                                        <p:cTn id="11" dur="500" fill="hold"/>
                                        <p:tgtEl>
                                          <p:spTgt spid="286365"/>
                                        </p:tgtEl>
                                        <p:attrNameLst>
                                          <p:attrName>ppt_x</p:attrName>
                                        </p:attrNameLst>
                                      </p:cBhvr>
                                      <p:tavLst>
                                        <p:tav tm="0">
                                          <p:val>
                                            <p:strVal val="#ppt_x"/>
                                          </p:val>
                                        </p:tav>
                                        <p:tav tm="100000">
                                          <p:val>
                                            <p:strVal val="#ppt_x"/>
                                          </p:val>
                                        </p:tav>
                                      </p:tavLst>
                                    </p:anim>
                                    <p:anim calcmode="lin" valueType="num">
                                      <p:cBhvr additive="base">
                                        <p:cTn id="12" dur="500" fill="hold"/>
                                        <p:tgtEl>
                                          <p:spTgt spid="286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133</a:t>
            </a:fld>
            <a:r>
              <a:rPr lang="zh-CN" altLang="en-US" sz="1400" dirty="0"/>
              <a:t>）</a:t>
            </a:r>
          </a:p>
        </p:txBody>
      </p:sp>
      <p:sp>
        <p:nvSpPr>
          <p:cNvPr id="148483" name="Rectangle 9"/>
          <p:cNvSpPr/>
          <p:nvPr/>
        </p:nvSpPr>
        <p:spPr>
          <a:xfrm>
            <a:off x="242888" y="96838"/>
            <a:ext cx="5922962"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3600" b="1" dirty="0">
                <a:solidFill>
                  <a:srgbClr val="FF0000"/>
                </a:solidFill>
                <a:latin typeface="黑体" panose="02010609060101010101" pitchFamily="49" charset="-122"/>
                <a:ea typeface="黑体" panose="02010609060101010101" pitchFamily="49" charset="-122"/>
              </a:rPr>
              <a:t>2.7  </a:t>
            </a:r>
            <a:r>
              <a:rPr lang="zh-CN" altLang="en-US" sz="3600" b="1" dirty="0">
                <a:solidFill>
                  <a:srgbClr val="FF0000"/>
                </a:solidFill>
                <a:latin typeface="黑体" panose="02010609060101010101" pitchFamily="49" charset="-122"/>
                <a:ea typeface="黑体" panose="02010609060101010101" pitchFamily="49" charset="-122"/>
              </a:rPr>
              <a:t>组合电路中的竞争冒险</a:t>
            </a:r>
          </a:p>
        </p:txBody>
      </p:sp>
      <p:sp>
        <p:nvSpPr>
          <p:cNvPr id="306186" name="Rectangle 10"/>
          <p:cNvSpPr>
            <a:spLocks noChangeArrowheads="1"/>
          </p:cNvSpPr>
          <p:nvPr/>
        </p:nvSpPr>
        <p:spPr bwMode="auto">
          <a:xfrm>
            <a:off x="342900" y="685800"/>
            <a:ext cx="8458200" cy="427038"/>
          </a:xfrm>
          <a:prstGeom prst="rect">
            <a:avLst/>
          </a:prstGeom>
          <a:noFill/>
          <a:ln>
            <a:noFill/>
          </a:ln>
          <a:effectLst/>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2.7.1 </a:t>
            </a: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竞争冒险的概念及产生原因</a:t>
            </a:r>
          </a:p>
        </p:txBody>
      </p:sp>
      <p:sp>
        <p:nvSpPr>
          <p:cNvPr id="306225" name="Text Box 49"/>
          <p:cNvSpPr txBox="1"/>
          <p:nvPr/>
        </p:nvSpPr>
        <p:spPr>
          <a:xfrm>
            <a:off x="215900" y="1358900"/>
            <a:ext cx="8748713" cy="21907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chemeClr val="tx2"/>
                </a:solidFill>
                <a:ea typeface="黑体" panose="02010609060101010101" pitchFamily="49" charset="-122"/>
              </a:rPr>
              <a:t>    </a:t>
            </a:r>
            <a:r>
              <a:rPr lang="en-US" altLang="zh-CN" sz="2400" b="1" dirty="0">
                <a:solidFill>
                  <a:srgbClr val="FF0000"/>
                </a:solidFill>
                <a:ea typeface="黑体" panose="02010609060101010101" pitchFamily="49" charset="-122"/>
              </a:rPr>
              <a:t>1</a:t>
            </a:r>
            <a:r>
              <a:rPr lang="zh-CN" altLang="en-US" sz="2400" b="1" dirty="0">
                <a:solidFill>
                  <a:srgbClr val="FF0000"/>
                </a:solidFill>
                <a:ea typeface="黑体" panose="02010609060101010101" pitchFamily="49" charset="-122"/>
              </a:rPr>
              <a:t>、什么叫做竞争：</a:t>
            </a:r>
          </a:p>
          <a:p>
            <a:pPr marL="0" lvl="0" indent="0" eaLnBrk="1" hangingPunct="1">
              <a:spcBef>
                <a:spcPct val="0"/>
              </a:spcBef>
              <a:buNone/>
            </a:pPr>
            <a:r>
              <a:rPr lang="zh-CN" altLang="en-US" sz="2400" b="1" dirty="0">
                <a:solidFill>
                  <a:schemeClr val="tx2"/>
                </a:solidFill>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前面分析设计组合电路时，都是在信号稳态情况下讨论的，实际电路工作时，信号变化需要时间，门电路对信号也产生一定的延时，而各个门的延时不尽相同，因此若干个彼此独立的输入信号就不可能恰好同时变化，即使同一信号经过不同的通路到达某个门的输入端也会有先有后，于是产生时差，这种现象称为竞争。</a:t>
            </a:r>
            <a:r>
              <a:rPr lang="zh-CN" altLang="en-US" sz="2400" dirty="0">
                <a:latin typeface="黑体" panose="02010609060101010101" pitchFamily="49" charset="-122"/>
                <a:ea typeface="黑体" panose="02010609060101010101" pitchFamily="49" charset="-122"/>
              </a:rPr>
              <a:t> </a:t>
            </a:r>
          </a:p>
        </p:txBody>
      </p:sp>
      <p:sp>
        <p:nvSpPr>
          <p:cNvPr id="306226" name="Text Box 50"/>
          <p:cNvSpPr txBox="1"/>
          <p:nvPr/>
        </p:nvSpPr>
        <p:spPr>
          <a:xfrm>
            <a:off x="250825" y="3654425"/>
            <a:ext cx="8677275" cy="29210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ea typeface="黑体" panose="02010609060101010101" pitchFamily="49" charset="-122"/>
              </a:rPr>
              <a:t>     </a:t>
            </a:r>
            <a:r>
              <a:rPr lang="en-US" altLang="zh-CN" sz="2400" b="1" dirty="0">
                <a:solidFill>
                  <a:srgbClr val="FF0000"/>
                </a:solidFill>
                <a:ea typeface="黑体" panose="02010609060101010101" pitchFamily="49" charset="-122"/>
              </a:rPr>
              <a:t>2</a:t>
            </a:r>
            <a:r>
              <a:rPr lang="zh-CN" altLang="en-US" sz="2400" b="1" dirty="0">
                <a:solidFill>
                  <a:srgbClr val="FF0000"/>
                </a:solidFill>
                <a:ea typeface="黑体" panose="02010609060101010101" pitchFamily="49" charset="-122"/>
              </a:rPr>
              <a:t>、什么叫做冒险：</a:t>
            </a:r>
            <a:r>
              <a:rPr lang="zh-CN" altLang="en-US" sz="2400" b="1" dirty="0">
                <a:ea typeface="黑体" panose="02010609060101010101" pitchFamily="49" charset="-122"/>
              </a:rPr>
              <a:t>由于竞争的存在，在输出信号达到稳定之前，可能出现短暂的错误输出，使电路的输出信号在变化过程中出现非正常的干扰脉冲（又称毛刺），有时会影响电路的正常工作。但不是每一次竞争都会产生错误输出。我们把能产生错误输出的竞争称为“</a:t>
            </a:r>
            <a:r>
              <a:rPr lang="zh-CN" altLang="en-US" sz="2400" b="1" dirty="0">
                <a:solidFill>
                  <a:srgbClr val="FF0000"/>
                </a:solidFill>
                <a:ea typeface="黑体" panose="02010609060101010101" pitchFamily="49" charset="-122"/>
              </a:rPr>
              <a:t>临界竞争</a:t>
            </a:r>
            <a:r>
              <a:rPr lang="zh-CN" altLang="en-US" sz="2400" b="1" dirty="0">
                <a:ea typeface="黑体" panose="02010609060101010101" pitchFamily="49" charset="-122"/>
              </a:rPr>
              <a:t>”；把不能产生错误输出的竞争称为“</a:t>
            </a:r>
            <a:r>
              <a:rPr lang="zh-CN" altLang="en-US" sz="2400" b="1" dirty="0">
                <a:solidFill>
                  <a:srgbClr val="FF0000"/>
                </a:solidFill>
                <a:ea typeface="黑体" panose="02010609060101010101" pitchFamily="49" charset="-122"/>
              </a:rPr>
              <a:t>非临界竞争</a:t>
            </a:r>
            <a:r>
              <a:rPr lang="zh-CN" altLang="en-US" sz="2400" b="1" dirty="0">
                <a:ea typeface="黑体" panose="02010609060101010101" pitchFamily="49" charset="-122"/>
              </a:rPr>
              <a:t>”。当组合逻辑电路中有临界竞争时，输入信号的变化会引起短暂的错误输出。我们把这种输出端出现短暂错误输出的现象称为“</a:t>
            </a:r>
            <a:r>
              <a:rPr lang="zh-CN" altLang="en-US" sz="2400" b="1" dirty="0">
                <a:solidFill>
                  <a:srgbClr val="FF0000"/>
                </a:solidFill>
                <a:ea typeface="黑体" panose="02010609060101010101" pitchFamily="49" charset="-122"/>
              </a:rPr>
              <a:t>冒险</a:t>
            </a:r>
            <a:r>
              <a:rPr lang="zh-CN" altLang="en-US" sz="2400" b="1" dirty="0">
                <a:ea typeface="黑体" panose="02010609060101010101" pitchFamily="49" charset="-122"/>
              </a:rPr>
              <a:t>”，或“</a:t>
            </a:r>
            <a:r>
              <a:rPr lang="zh-CN" altLang="en-US" sz="2400" b="1" dirty="0">
                <a:solidFill>
                  <a:srgbClr val="FF0000"/>
                </a:solidFill>
                <a:ea typeface="黑体" panose="02010609060101010101" pitchFamily="49" charset="-122"/>
              </a:rPr>
              <a:t>险象</a:t>
            </a:r>
            <a:r>
              <a:rPr lang="zh-CN" altLang="en-US" sz="2400" b="1" dirty="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6186"/>
                                        </p:tgtEl>
                                        <p:attrNameLst>
                                          <p:attrName>style.visibility</p:attrName>
                                        </p:attrNameLst>
                                      </p:cBhvr>
                                      <p:to>
                                        <p:strVal val="visible"/>
                                      </p:to>
                                    </p:set>
                                    <p:animEffect transition="in" filter="blinds(horizontal)">
                                      <p:cBhvr>
                                        <p:cTn id="7" dur="500"/>
                                        <p:tgtEl>
                                          <p:spTgt spid="3061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6225"/>
                                        </p:tgtEl>
                                        <p:attrNameLst>
                                          <p:attrName>style.visibility</p:attrName>
                                        </p:attrNameLst>
                                      </p:cBhvr>
                                      <p:to>
                                        <p:strVal val="visible"/>
                                      </p:to>
                                    </p:set>
                                    <p:animEffect transition="in" filter="blinds(horizontal)">
                                      <p:cBhvr>
                                        <p:cTn id="12" dur="500"/>
                                        <p:tgtEl>
                                          <p:spTgt spid="30622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06226"/>
                                        </p:tgtEl>
                                        <p:attrNameLst>
                                          <p:attrName>style.visibility</p:attrName>
                                        </p:attrNameLst>
                                      </p:cBhvr>
                                      <p:to>
                                        <p:strVal val="visible"/>
                                      </p:to>
                                    </p:set>
                                    <p:anim calcmode="lin" valueType="num">
                                      <p:cBhvr additive="base">
                                        <p:cTn id="17" dur="500" fill="hold"/>
                                        <p:tgtEl>
                                          <p:spTgt spid="306226"/>
                                        </p:tgtEl>
                                        <p:attrNameLst>
                                          <p:attrName>ppt_x</p:attrName>
                                        </p:attrNameLst>
                                      </p:cBhvr>
                                      <p:tavLst>
                                        <p:tav tm="0">
                                          <p:val>
                                            <p:strVal val="#ppt_x"/>
                                          </p:val>
                                        </p:tav>
                                        <p:tav tm="100000">
                                          <p:val>
                                            <p:strVal val="#ppt_x"/>
                                          </p:val>
                                        </p:tav>
                                      </p:tavLst>
                                    </p:anim>
                                    <p:anim calcmode="lin" valueType="num">
                                      <p:cBhvr additive="base">
                                        <p:cTn id="18" dur="500" fill="hold"/>
                                        <p:tgtEl>
                                          <p:spTgt spid="306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6" grpId="0"/>
      <p:bldP spid="306225" grpId="0"/>
      <p:bldP spid="30622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134</a:t>
            </a:fld>
            <a:r>
              <a:rPr lang="zh-CN" altLang="en-US" sz="1400" dirty="0"/>
              <a:t>）</a:t>
            </a:r>
          </a:p>
        </p:txBody>
      </p:sp>
      <p:sp>
        <p:nvSpPr>
          <p:cNvPr id="149507" name="Text Box 2"/>
          <p:cNvSpPr txBox="1"/>
          <p:nvPr/>
        </p:nvSpPr>
        <p:spPr>
          <a:xfrm>
            <a:off x="476250" y="188913"/>
            <a:ext cx="5130800" cy="3651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ea typeface="黑体" panose="02010609060101010101" pitchFamily="49" charset="-122"/>
              </a:rPr>
              <a:t>     </a:t>
            </a:r>
            <a:r>
              <a:rPr lang="en-US" altLang="zh-CN" sz="2400" b="1" dirty="0">
                <a:solidFill>
                  <a:srgbClr val="FF0000"/>
                </a:solidFill>
                <a:ea typeface="黑体" panose="02010609060101010101" pitchFamily="49" charset="-122"/>
              </a:rPr>
              <a:t>3</a:t>
            </a:r>
            <a:r>
              <a:rPr lang="zh-CN" altLang="en-US" sz="2400" b="1" dirty="0">
                <a:solidFill>
                  <a:srgbClr val="FF0000"/>
                </a:solidFill>
                <a:ea typeface="黑体" panose="02010609060101010101" pitchFamily="49" charset="-122"/>
              </a:rPr>
              <a:t>、险象产生的原因及分类：</a:t>
            </a:r>
            <a:endParaRPr lang="zh-CN" altLang="en-US" sz="2800" b="1" dirty="0">
              <a:solidFill>
                <a:srgbClr val="FF0000"/>
              </a:solidFill>
              <a:ea typeface="黑体" panose="02010609060101010101" pitchFamily="49" charset="-122"/>
            </a:endParaRPr>
          </a:p>
        </p:txBody>
      </p:sp>
      <p:sp>
        <p:nvSpPr>
          <p:cNvPr id="149508" name="Line 3"/>
          <p:cNvSpPr/>
          <p:nvPr/>
        </p:nvSpPr>
        <p:spPr>
          <a:xfrm>
            <a:off x="4481513" y="6845300"/>
            <a:ext cx="3887787" cy="0"/>
          </a:xfrm>
          <a:prstGeom prst="line">
            <a:avLst/>
          </a:prstGeom>
          <a:ln w="9525" cap="flat" cmpd="sng">
            <a:solidFill>
              <a:schemeClr val="tx1"/>
            </a:solidFill>
            <a:prstDash val="solid"/>
            <a:miter/>
            <a:headEnd type="none" w="med" len="med"/>
            <a:tailEnd type="none" w="med" len="med"/>
          </a:ln>
        </p:spPr>
      </p:sp>
      <p:grpSp>
        <p:nvGrpSpPr>
          <p:cNvPr id="337924" name="Group 4"/>
          <p:cNvGrpSpPr/>
          <p:nvPr/>
        </p:nvGrpSpPr>
        <p:grpSpPr>
          <a:xfrm>
            <a:off x="5021263" y="2338388"/>
            <a:ext cx="3519487" cy="1281112"/>
            <a:chOff x="3390" y="1473"/>
            <a:chExt cx="2217" cy="807"/>
          </a:xfrm>
        </p:grpSpPr>
        <p:grpSp>
          <p:nvGrpSpPr>
            <p:cNvPr id="149672" name="Group 5"/>
            <p:cNvGrpSpPr/>
            <p:nvPr/>
          </p:nvGrpSpPr>
          <p:grpSpPr>
            <a:xfrm>
              <a:off x="3588" y="1519"/>
              <a:ext cx="2018" cy="181"/>
              <a:chOff x="3588" y="1497"/>
              <a:chExt cx="2018" cy="181"/>
            </a:xfrm>
          </p:grpSpPr>
          <p:sp>
            <p:nvSpPr>
              <p:cNvPr id="149688" name="Line 6"/>
              <p:cNvSpPr/>
              <p:nvPr/>
            </p:nvSpPr>
            <p:spPr>
              <a:xfrm>
                <a:off x="3588" y="1678"/>
                <a:ext cx="326" cy="0"/>
              </a:xfrm>
              <a:prstGeom prst="line">
                <a:avLst/>
              </a:prstGeom>
              <a:ln w="25400" cap="flat" cmpd="sng">
                <a:solidFill>
                  <a:schemeClr val="tx1"/>
                </a:solidFill>
                <a:prstDash val="solid"/>
                <a:miter/>
                <a:headEnd type="none" w="med" len="med"/>
                <a:tailEnd type="none" w="med" len="med"/>
              </a:ln>
            </p:spPr>
          </p:sp>
          <p:sp>
            <p:nvSpPr>
              <p:cNvPr id="149689" name="Line 7"/>
              <p:cNvSpPr/>
              <p:nvPr/>
            </p:nvSpPr>
            <p:spPr>
              <a:xfrm flipV="1">
                <a:off x="3914" y="1497"/>
                <a:ext cx="0" cy="181"/>
              </a:xfrm>
              <a:prstGeom prst="line">
                <a:avLst/>
              </a:prstGeom>
              <a:ln w="25400" cap="flat" cmpd="sng">
                <a:solidFill>
                  <a:schemeClr val="tx1"/>
                </a:solidFill>
                <a:prstDash val="solid"/>
                <a:miter/>
                <a:headEnd type="none" w="med" len="med"/>
                <a:tailEnd type="none" w="med" len="med"/>
              </a:ln>
            </p:spPr>
          </p:sp>
          <p:sp>
            <p:nvSpPr>
              <p:cNvPr id="149690" name="Line 8"/>
              <p:cNvSpPr/>
              <p:nvPr/>
            </p:nvSpPr>
            <p:spPr>
              <a:xfrm flipV="1">
                <a:off x="4369" y="1497"/>
                <a:ext cx="0" cy="181"/>
              </a:xfrm>
              <a:prstGeom prst="line">
                <a:avLst/>
              </a:prstGeom>
              <a:ln w="25400" cap="flat" cmpd="sng">
                <a:solidFill>
                  <a:schemeClr val="tx1"/>
                </a:solidFill>
                <a:prstDash val="solid"/>
                <a:miter/>
                <a:headEnd type="none" w="med" len="med"/>
                <a:tailEnd type="none" w="med" len="med"/>
              </a:ln>
            </p:spPr>
          </p:sp>
          <p:sp>
            <p:nvSpPr>
              <p:cNvPr id="149691" name="Line 9"/>
              <p:cNvSpPr/>
              <p:nvPr/>
            </p:nvSpPr>
            <p:spPr>
              <a:xfrm>
                <a:off x="3914" y="1497"/>
                <a:ext cx="455" cy="0"/>
              </a:xfrm>
              <a:prstGeom prst="line">
                <a:avLst/>
              </a:prstGeom>
              <a:ln w="25400" cap="flat" cmpd="sng">
                <a:solidFill>
                  <a:schemeClr val="tx1"/>
                </a:solidFill>
                <a:prstDash val="solid"/>
                <a:miter/>
                <a:headEnd type="none" w="med" len="med"/>
                <a:tailEnd type="none" w="med" len="med"/>
              </a:ln>
            </p:spPr>
          </p:sp>
          <p:sp>
            <p:nvSpPr>
              <p:cNvPr id="149692" name="Line 10"/>
              <p:cNvSpPr/>
              <p:nvPr/>
            </p:nvSpPr>
            <p:spPr>
              <a:xfrm>
                <a:off x="4370" y="1678"/>
                <a:ext cx="455" cy="0"/>
              </a:xfrm>
              <a:prstGeom prst="line">
                <a:avLst/>
              </a:prstGeom>
              <a:ln w="25400" cap="flat" cmpd="sng">
                <a:solidFill>
                  <a:schemeClr val="tx1"/>
                </a:solidFill>
                <a:prstDash val="solid"/>
                <a:miter/>
                <a:headEnd type="none" w="med" len="med"/>
                <a:tailEnd type="none" w="med" len="med"/>
              </a:ln>
            </p:spPr>
          </p:sp>
          <p:sp>
            <p:nvSpPr>
              <p:cNvPr id="149693" name="Line 11"/>
              <p:cNvSpPr/>
              <p:nvPr/>
            </p:nvSpPr>
            <p:spPr>
              <a:xfrm flipV="1">
                <a:off x="4825" y="1497"/>
                <a:ext cx="0" cy="181"/>
              </a:xfrm>
              <a:prstGeom prst="line">
                <a:avLst/>
              </a:prstGeom>
              <a:ln w="25400" cap="flat" cmpd="sng">
                <a:solidFill>
                  <a:schemeClr val="tx1"/>
                </a:solidFill>
                <a:prstDash val="solid"/>
                <a:miter/>
                <a:headEnd type="none" w="med" len="med"/>
                <a:tailEnd type="none" w="med" len="med"/>
              </a:ln>
            </p:spPr>
          </p:sp>
          <p:sp>
            <p:nvSpPr>
              <p:cNvPr id="149694" name="Line 12"/>
              <p:cNvSpPr/>
              <p:nvPr/>
            </p:nvSpPr>
            <p:spPr>
              <a:xfrm>
                <a:off x="4825" y="1497"/>
                <a:ext cx="455" cy="0"/>
              </a:xfrm>
              <a:prstGeom prst="line">
                <a:avLst/>
              </a:prstGeom>
              <a:ln w="25400" cap="flat" cmpd="sng">
                <a:solidFill>
                  <a:schemeClr val="tx1"/>
                </a:solidFill>
                <a:prstDash val="solid"/>
                <a:miter/>
                <a:headEnd type="none" w="med" len="med"/>
                <a:tailEnd type="none" w="med" len="med"/>
              </a:ln>
            </p:spPr>
          </p:sp>
          <p:sp>
            <p:nvSpPr>
              <p:cNvPr id="149695" name="Line 13"/>
              <p:cNvSpPr/>
              <p:nvPr/>
            </p:nvSpPr>
            <p:spPr>
              <a:xfrm flipV="1">
                <a:off x="5280" y="1497"/>
                <a:ext cx="0" cy="181"/>
              </a:xfrm>
              <a:prstGeom prst="line">
                <a:avLst/>
              </a:prstGeom>
              <a:ln w="25400" cap="flat" cmpd="sng">
                <a:solidFill>
                  <a:schemeClr val="tx1"/>
                </a:solidFill>
                <a:prstDash val="solid"/>
                <a:miter/>
                <a:headEnd type="none" w="med" len="med"/>
                <a:tailEnd type="none" w="med" len="med"/>
              </a:ln>
            </p:spPr>
          </p:sp>
          <p:sp>
            <p:nvSpPr>
              <p:cNvPr id="149696" name="Line 14"/>
              <p:cNvSpPr/>
              <p:nvPr/>
            </p:nvSpPr>
            <p:spPr>
              <a:xfrm>
                <a:off x="5280" y="1678"/>
                <a:ext cx="326" cy="0"/>
              </a:xfrm>
              <a:prstGeom prst="line">
                <a:avLst/>
              </a:prstGeom>
              <a:ln w="25400" cap="flat" cmpd="sng">
                <a:solidFill>
                  <a:schemeClr val="tx1"/>
                </a:solidFill>
                <a:prstDash val="solid"/>
                <a:miter/>
                <a:headEnd type="none" w="med" len="med"/>
                <a:tailEnd type="none" w="med" len="med"/>
              </a:ln>
            </p:spPr>
          </p:sp>
        </p:grpSp>
        <p:sp>
          <p:nvSpPr>
            <p:cNvPr id="149673" name="Line 15"/>
            <p:cNvSpPr/>
            <p:nvPr/>
          </p:nvSpPr>
          <p:spPr>
            <a:xfrm>
              <a:off x="3580" y="2280"/>
              <a:ext cx="2022" cy="0"/>
            </a:xfrm>
            <a:prstGeom prst="line">
              <a:avLst/>
            </a:prstGeom>
            <a:ln w="25400" cap="flat" cmpd="sng">
              <a:solidFill>
                <a:schemeClr val="tx1"/>
              </a:solidFill>
              <a:prstDash val="solid"/>
              <a:miter/>
              <a:headEnd type="none" w="med" len="med"/>
              <a:tailEnd type="none" w="med" len="med"/>
            </a:ln>
          </p:spPr>
        </p:sp>
        <p:sp>
          <p:nvSpPr>
            <p:cNvPr id="149674" name="Text Box 16"/>
            <p:cNvSpPr txBox="1"/>
            <p:nvPr/>
          </p:nvSpPr>
          <p:spPr>
            <a:xfrm>
              <a:off x="3390" y="1473"/>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a:t>
              </a:r>
              <a:endParaRPr lang="en-US" altLang="zh-CN" sz="2400" baseline="-25000" dirty="0"/>
            </a:p>
          </p:txBody>
        </p:sp>
        <p:sp>
          <p:nvSpPr>
            <p:cNvPr id="149675" name="Text Box 17"/>
            <p:cNvSpPr txBox="1"/>
            <p:nvPr/>
          </p:nvSpPr>
          <p:spPr>
            <a:xfrm>
              <a:off x="3390" y="1791"/>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a:t>
              </a:r>
              <a:endParaRPr lang="en-US" altLang="zh-CN" sz="2400" baseline="-25000" dirty="0"/>
            </a:p>
          </p:txBody>
        </p:sp>
        <p:sp>
          <p:nvSpPr>
            <p:cNvPr id="149676" name="Text Box 18"/>
            <p:cNvSpPr txBox="1"/>
            <p:nvPr/>
          </p:nvSpPr>
          <p:spPr>
            <a:xfrm>
              <a:off x="3390" y="2047"/>
              <a:ext cx="398"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F=0</a:t>
              </a:r>
              <a:endParaRPr lang="en-US" altLang="zh-CN" sz="2400" baseline="-25000" dirty="0"/>
            </a:p>
          </p:txBody>
        </p:sp>
        <p:sp>
          <p:nvSpPr>
            <p:cNvPr id="149677" name="Line 19"/>
            <p:cNvSpPr/>
            <p:nvPr/>
          </p:nvSpPr>
          <p:spPr>
            <a:xfrm>
              <a:off x="3390" y="1820"/>
              <a:ext cx="170" cy="0"/>
            </a:xfrm>
            <a:prstGeom prst="line">
              <a:avLst/>
            </a:prstGeom>
            <a:ln w="25400" cap="flat" cmpd="sng">
              <a:solidFill>
                <a:schemeClr val="tx1"/>
              </a:solidFill>
              <a:prstDash val="solid"/>
              <a:miter/>
              <a:headEnd type="none" w="med" len="med"/>
              <a:tailEnd type="none" w="med" len="med"/>
            </a:ln>
          </p:spPr>
        </p:sp>
        <p:grpSp>
          <p:nvGrpSpPr>
            <p:cNvPr id="149678" name="Group 20"/>
            <p:cNvGrpSpPr/>
            <p:nvPr/>
          </p:nvGrpSpPr>
          <p:grpSpPr>
            <a:xfrm flipV="1">
              <a:off x="3589" y="1820"/>
              <a:ext cx="2018" cy="181"/>
              <a:chOff x="3588" y="1497"/>
              <a:chExt cx="2018" cy="181"/>
            </a:xfrm>
          </p:grpSpPr>
          <p:sp>
            <p:nvSpPr>
              <p:cNvPr id="149679" name="Line 21"/>
              <p:cNvSpPr/>
              <p:nvPr/>
            </p:nvSpPr>
            <p:spPr>
              <a:xfrm>
                <a:off x="3588" y="1678"/>
                <a:ext cx="326" cy="0"/>
              </a:xfrm>
              <a:prstGeom prst="line">
                <a:avLst/>
              </a:prstGeom>
              <a:ln w="25400" cap="flat" cmpd="sng">
                <a:solidFill>
                  <a:schemeClr val="tx1"/>
                </a:solidFill>
                <a:prstDash val="solid"/>
                <a:miter/>
                <a:headEnd type="none" w="med" len="med"/>
                <a:tailEnd type="none" w="med" len="med"/>
              </a:ln>
            </p:spPr>
          </p:sp>
          <p:sp>
            <p:nvSpPr>
              <p:cNvPr id="149680" name="Line 22"/>
              <p:cNvSpPr/>
              <p:nvPr/>
            </p:nvSpPr>
            <p:spPr>
              <a:xfrm flipV="1">
                <a:off x="3914" y="1497"/>
                <a:ext cx="0" cy="181"/>
              </a:xfrm>
              <a:prstGeom prst="line">
                <a:avLst/>
              </a:prstGeom>
              <a:ln w="25400" cap="flat" cmpd="sng">
                <a:solidFill>
                  <a:schemeClr val="tx1"/>
                </a:solidFill>
                <a:prstDash val="solid"/>
                <a:miter/>
                <a:headEnd type="none" w="med" len="med"/>
                <a:tailEnd type="none" w="med" len="med"/>
              </a:ln>
            </p:spPr>
          </p:sp>
          <p:sp>
            <p:nvSpPr>
              <p:cNvPr id="149681" name="Line 23"/>
              <p:cNvSpPr/>
              <p:nvPr/>
            </p:nvSpPr>
            <p:spPr>
              <a:xfrm flipV="1">
                <a:off x="4369" y="1497"/>
                <a:ext cx="0" cy="181"/>
              </a:xfrm>
              <a:prstGeom prst="line">
                <a:avLst/>
              </a:prstGeom>
              <a:ln w="25400" cap="flat" cmpd="sng">
                <a:solidFill>
                  <a:schemeClr val="tx1"/>
                </a:solidFill>
                <a:prstDash val="solid"/>
                <a:miter/>
                <a:headEnd type="none" w="med" len="med"/>
                <a:tailEnd type="none" w="med" len="med"/>
              </a:ln>
            </p:spPr>
          </p:sp>
          <p:sp>
            <p:nvSpPr>
              <p:cNvPr id="149682" name="Line 24"/>
              <p:cNvSpPr/>
              <p:nvPr/>
            </p:nvSpPr>
            <p:spPr>
              <a:xfrm>
                <a:off x="3914" y="1497"/>
                <a:ext cx="455" cy="0"/>
              </a:xfrm>
              <a:prstGeom prst="line">
                <a:avLst/>
              </a:prstGeom>
              <a:ln w="25400" cap="flat" cmpd="sng">
                <a:solidFill>
                  <a:schemeClr val="tx1"/>
                </a:solidFill>
                <a:prstDash val="solid"/>
                <a:miter/>
                <a:headEnd type="none" w="med" len="med"/>
                <a:tailEnd type="none" w="med" len="med"/>
              </a:ln>
            </p:spPr>
          </p:sp>
          <p:sp>
            <p:nvSpPr>
              <p:cNvPr id="149683" name="Line 25"/>
              <p:cNvSpPr/>
              <p:nvPr/>
            </p:nvSpPr>
            <p:spPr>
              <a:xfrm>
                <a:off x="4370" y="1678"/>
                <a:ext cx="455" cy="0"/>
              </a:xfrm>
              <a:prstGeom prst="line">
                <a:avLst/>
              </a:prstGeom>
              <a:ln w="25400" cap="flat" cmpd="sng">
                <a:solidFill>
                  <a:schemeClr val="tx1"/>
                </a:solidFill>
                <a:prstDash val="solid"/>
                <a:miter/>
                <a:headEnd type="none" w="med" len="med"/>
                <a:tailEnd type="none" w="med" len="med"/>
              </a:ln>
            </p:spPr>
          </p:sp>
          <p:sp>
            <p:nvSpPr>
              <p:cNvPr id="149684" name="Line 26"/>
              <p:cNvSpPr/>
              <p:nvPr/>
            </p:nvSpPr>
            <p:spPr>
              <a:xfrm flipV="1">
                <a:off x="4825" y="1497"/>
                <a:ext cx="0" cy="181"/>
              </a:xfrm>
              <a:prstGeom prst="line">
                <a:avLst/>
              </a:prstGeom>
              <a:ln w="25400" cap="flat" cmpd="sng">
                <a:solidFill>
                  <a:schemeClr val="tx1"/>
                </a:solidFill>
                <a:prstDash val="solid"/>
                <a:miter/>
                <a:headEnd type="none" w="med" len="med"/>
                <a:tailEnd type="none" w="med" len="med"/>
              </a:ln>
            </p:spPr>
          </p:sp>
          <p:sp>
            <p:nvSpPr>
              <p:cNvPr id="149685" name="Line 27"/>
              <p:cNvSpPr/>
              <p:nvPr/>
            </p:nvSpPr>
            <p:spPr>
              <a:xfrm>
                <a:off x="4825" y="1497"/>
                <a:ext cx="455" cy="0"/>
              </a:xfrm>
              <a:prstGeom prst="line">
                <a:avLst/>
              </a:prstGeom>
              <a:ln w="25400" cap="flat" cmpd="sng">
                <a:solidFill>
                  <a:schemeClr val="tx1"/>
                </a:solidFill>
                <a:prstDash val="solid"/>
                <a:miter/>
                <a:headEnd type="none" w="med" len="med"/>
                <a:tailEnd type="none" w="med" len="med"/>
              </a:ln>
            </p:spPr>
          </p:sp>
          <p:sp>
            <p:nvSpPr>
              <p:cNvPr id="149686" name="Line 28"/>
              <p:cNvSpPr/>
              <p:nvPr/>
            </p:nvSpPr>
            <p:spPr>
              <a:xfrm flipV="1">
                <a:off x="5280" y="1497"/>
                <a:ext cx="0" cy="181"/>
              </a:xfrm>
              <a:prstGeom prst="line">
                <a:avLst/>
              </a:prstGeom>
              <a:ln w="25400" cap="flat" cmpd="sng">
                <a:solidFill>
                  <a:schemeClr val="tx1"/>
                </a:solidFill>
                <a:prstDash val="solid"/>
                <a:miter/>
                <a:headEnd type="none" w="med" len="med"/>
                <a:tailEnd type="none" w="med" len="med"/>
              </a:ln>
            </p:spPr>
          </p:sp>
          <p:sp>
            <p:nvSpPr>
              <p:cNvPr id="149687" name="Line 29"/>
              <p:cNvSpPr/>
              <p:nvPr/>
            </p:nvSpPr>
            <p:spPr>
              <a:xfrm>
                <a:off x="5280" y="1678"/>
                <a:ext cx="326" cy="0"/>
              </a:xfrm>
              <a:prstGeom prst="line">
                <a:avLst/>
              </a:prstGeom>
              <a:ln w="25400" cap="flat" cmpd="sng">
                <a:solidFill>
                  <a:schemeClr val="tx1"/>
                </a:solidFill>
                <a:prstDash val="solid"/>
                <a:miter/>
                <a:headEnd type="none" w="med" len="med"/>
                <a:tailEnd type="none" w="med" len="med"/>
              </a:ln>
            </p:spPr>
          </p:sp>
        </p:grpSp>
      </p:grpSp>
      <p:sp>
        <p:nvSpPr>
          <p:cNvPr id="337950" name="Text Box 30"/>
          <p:cNvSpPr txBox="1"/>
          <p:nvPr/>
        </p:nvSpPr>
        <p:spPr>
          <a:xfrm>
            <a:off x="161925" y="5894388"/>
            <a:ext cx="8775700" cy="730250"/>
          </a:xfrm>
          <a:prstGeom prst="rect">
            <a:avLst/>
          </a:prstGeom>
          <a:solidFill>
            <a:srgbClr val="CCECFF"/>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　</a:t>
            </a:r>
            <a:r>
              <a:rPr lang="zh-CN" altLang="en-US" sz="2400" b="1" dirty="0">
                <a:latin typeface="黑体" panose="02010609060101010101" pitchFamily="49" charset="-122"/>
                <a:ea typeface="黑体" panose="02010609060101010101" pitchFamily="49" charset="-122"/>
              </a:rPr>
              <a:t>可见，在组合逻辑电路中，当一个门电路</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如 </a:t>
            </a:r>
            <a:r>
              <a:rPr lang="en-US" altLang="zh-CN" sz="2400" b="1" dirty="0">
                <a:ea typeface="黑体" panose="02010609060101010101" pitchFamily="49" charset="-122"/>
              </a:rPr>
              <a:t>G</a:t>
            </a:r>
            <a:r>
              <a:rPr lang="en-US" altLang="zh-CN" sz="2400" b="1" baseline="-25000" dirty="0">
                <a:latin typeface="黑体" panose="02010609060101010101" pitchFamily="49" charset="-122"/>
                <a:ea typeface="黑体" panose="02010609060101010101" pitchFamily="49" charset="-122"/>
              </a:rPr>
              <a:t>2</a:t>
            </a:r>
            <a:r>
              <a:rPr lang="en-US" altLang="zh-CN" sz="2400" b="1" dirty="0">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输入两个向相反方向变化的互补信号时，</a:t>
            </a:r>
            <a:r>
              <a:rPr lang="zh-CN" altLang="en-US" sz="2400" b="1" dirty="0">
                <a:latin typeface="黑体" panose="02010609060101010101" pitchFamily="49" charset="-122"/>
                <a:ea typeface="黑体" panose="02010609060101010101" pitchFamily="49" charset="-122"/>
              </a:rPr>
              <a:t>则在输出端可能会产生尖峰干扰脉冲。</a:t>
            </a:r>
          </a:p>
        </p:txBody>
      </p:sp>
      <p:sp>
        <p:nvSpPr>
          <p:cNvPr id="337951" name="Text Box 31"/>
          <p:cNvSpPr txBox="1"/>
          <p:nvPr/>
        </p:nvSpPr>
        <p:spPr>
          <a:xfrm>
            <a:off x="5021263" y="3789363"/>
            <a:ext cx="1706562" cy="365125"/>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latin typeface="黑体" panose="02010609060101010101" pitchFamily="49" charset="-122"/>
                <a:ea typeface="黑体" panose="02010609060101010101" pitchFamily="49" charset="-122"/>
              </a:rPr>
              <a:t>考虑门延时</a:t>
            </a:r>
          </a:p>
        </p:txBody>
      </p:sp>
      <p:sp>
        <p:nvSpPr>
          <p:cNvPr id="337952" name="Text Box 32"/>
          <p:cNvSpPr txBox="1"/>
          <p:nvPr/>
        </p:nvSpPr>
        <p:spPr>
          <a:xfrm>
            <a:off x="4932363" y="1898650"/>
            <a:ext cx="765175" cy="365125"/>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latin typeface="黑体" panose="02010609060101010101" pitchFamily="49" charset="-122"/>
                <a:ea typeface="黑体" panose="02010609060101010101" pitchFamily="49" charset="-122"/>
              </a:rPr>
              <a:t>理想</a:t>
            </a:r>
          </a:p>
        </p:txBody>
      </p:sp>
      <p:grpSp>
        <p:nvGrpSpPr>
          <p:cNvPr id="337953" name="Group 33"/>
          <p:cNvGrpSpPr/>
          <p:nvPr/>
        </p:nvGrpSpPr>
        <p:grpSpPr>
          <a:xfrm>
            <a:off x="250825" y="503238"/>
            <a:ext cx="3762375" cy="1209675"/>
            <a:chOff x="158" y="317"/>
            <a:chExt cx="2370" cy="762"/>
          </a:xfrm>
        </p:grpSpPr>
        <p:sp>
          <p:nvSpPr>
            <p:cNvPr id="149652" name="Text Box 34"/>
            <p:cNvSpPr txBox="1"/>
            <p:nvPr/>
          </p:nvSpPr>
          <p:spPr>
            <a:xfrm>
              <a:off x="952" y="431"/>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i="1" dirty="0"/>
                <a:t>G</a:t>
              </a:r>
              <a:r>
                <a:rPr lang="en-US" altLang="zh-CN" sz="2000" baseline="-25000" dirty="0"/>
                <a:t>1</a:t>
              </a:r>
            </a:p>
          </p:txBody>
        </p:sp>
        <p:sp>
          <p:nvSpPr>
            <p:cNvPr id="149653" name="Rectangle 35"/>
            <p:cNvSpPr/>
            <p:nvPr/>
          </p:nvSpPr>
          <p:spPr>
            <a:xfrm>
              <a:off x="1564" y="558"/>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9654" name="Text Box 36"/>
            <p:cNvSpPr txBox="1"/>
            <p:nvPr/>
          </p:nvSpPr>
          <p:spPr>
            <a:xfrm>
              <a:off x="1576" y="558"/>
              <a:ext cx="272"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≥1</a:t>
              </a:r>
            </a:p>
          </p:txBody>
        </p:sp>
        <p:grpSp>
          <p:nvGrpSpPr>
            <p:cNvPr id="149655" name="Group 37"/>
            <p:cNvGrpSpPr/>
            <p:nvPr/>
          </p:nvGrpSpPr>
          <p:grpSpPr>
            <a:xfrm>
              <a:off x="884" y="649"/>
              <a:ext cx="431" cy="430"/>
              <a:chOff x="2585" y="3203"/>
              <a:chExt cx="431" cy="430"/>
            </a:xfrm>
          </p:grpSpPr>
          <p:sp>
            <p:nvSpPr>
              <p:cNvPr id="149669" name="Rectangle 38"/>
              <p:cNvSpPr/>
              <p:nvPr/>
            </p:nvSpPr>
            <p:spPr>
              <a:xfrm>
                <a:off x="2585" y="320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9670" name="Text Box 39"/>
              <p:cNvSpPr txBox="1"/>
              <p:nvPr/>
            </p:nvSpPr>
            <p:spPr>
              <a:xfrm>
                <a:off x="2585" y="3225"/>
                <a:ext cx="295"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1</a:t>
                </a:r>
              </a:p>
            </p:txBody>
          </p:sp>
          <p:sp>
            <p:nvSpPr>
              <p:cNvPr id="149671" name="Oval 40"/>
              <p:cNvSpPr/>
              <p:nvPr/>
            </p:nvSpPr>
            <p:spPr>
              <a:xfrm>
                <a:off x="2903" y="3362"/>
                <a:ext cx="113" cy="114"/>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49656" name="Line 41"/>
            <p:cNvSpPr/>
            <p:nvPr/>
          </p:nvSpPr>
          <p:spPr>
            <a:xfrm>
              <a:off x="1882" y="785"/>
              <a:ext cx="317" cy="0"/>
            </a:xfrm>
            <a:prstGeom prst="line">
              <a:avLst/>
            </a:prstGeom>
            <a:ln w="25400" cap="flat" cmpd="sng">
              <a:solidFill>
                <a:schemeClr val="tx1"/>
              </a:solidFill>
              <a:prstDash val="solid"/>
              <a:miter/>
              <a:headEnd type="none" w="med" len="med"/>
              <a:tailEnd type="none" w="med" len="med"/>
            </a:ln>
          </p:spPr>
        </p:sp>
        <p:sp>
          <p:nvSpPr>
            <p:cNvPr id="149657" name="Line 42"/>
            <p:cNvSpPr/>
            <p:nvPr/>
          </p:nvSpPr>
          <p:spPr>
            <a:xfrm flipH="1">
              <a:off x="340" y="876"/>
              <a:ext cx="544" cy="0"/>
            </a:xfrm>
            <a:prstGeom prst="line">
              <a:avLst/>
            </a:prstGeom>
            <a:ln w="25400" cap="flat" cmpd="sng">
              <a:solidFill>
                <a:schemeClr val="tx1"/>
              </a:solidFill>
              <a:prstDash val="solid"/>
              <a:miter/>
              <a:headEnd type="none" w="med" len="med"/>
              <a:tailEnd type="none" w="med" len="med"/>
            </a:ln>
          </p:spPr>
        </p:sp>
        <p:sp>
          <p:nvSpPr>
            <p:cNvPr id="149658" name="Line 43"/>
            <p:cNvSpPr/>
            <p:nvPr/>
          </p:nvSpPr>
          <p:spPr>
            <a:xfrm>
              <a:off x="1315" y="876"/>
              <a:ext cx="249" cy="0"/>
            </a:xfrm>
            <a:prstGeom prst="line">
              <a:avLst/>
            </a:prstGeom>
            <a:ln w="25400" cap="flat" cmpd="sng">
              <a:solidFill>
                <a:schemeClr val="tx1"/>
              </a:solidFill>
              <a:prstDash val="solid"/>
              <a:miter/>
              <a:headEnd type="none" w="med" len="med"/>
              <a:tailEnd type="none" w="med" len="med"/>
            </a:ln>
          </p:spPr>
        </p:sp>
        <p:sp>
          <p:nvSpPr>
            <p:cNvPr id="149659" name="Line 44"/>
            <p:cNvSpPr/>
            <p:nvPr/>
          </p:nvSpPr>
          <p:spPr>
            <a:xfrm>
              <a:off x="1383" y="672"/>
              <a:ext cx="181" cy="0"/>
            </a:xfrm>
            <a:prstGeom prst="line">
              <a:avLst/>
            </a:prstGeom>
            <a:ln w="25400" cap="flat" cmpd="sng">
              <a:solidFill>
                <a:schemeClr val="tx1"/>
              </a:solidFill>
              <a:prstDash val="solid"/>
              <a:miter/>
              <a:headEnd type="none" w="med" len="med"/>
              <a:tailEnd type="none" w="med" len="med"/>
            </a:ln>
          </p:spPr>
        </p:sp>
        <p:sp>
          <p:nvSpPr>
            <p:cNvPr id="149660" name="Line 45"/>
            <p:cNvSpPr/>
            <p:nvPr/>
          </p:nvSpPr>
          <p:spPr>
            <a:xfrm>
              <a:off x="1383" y="445"/>
              <a:ext cx="0" cy="227"/>
            </a:xfrm>
            <a:prstGeom prst="line">
              <a:avLst/>
            </a:prstGeom>
            <a:ln w="25400" cap="flat" cmpd="sng">
              <a:solidFill>
                <a:schemeClr val="tx1"/>
              </a:solidFill>
              <a:prstDash val="solid"/>
              <a:miter/>
              <a:headEnd type="none" w="med" len="med"/>
              <a:tailEnd type="none" w="med" len="med"/>
            </a:ln>
          </p:spPr>
        </p:sp>
        <p:sp>
          <p:nvSpPr>
            <p:cNvPr id="149661" name="Line 46"/>
            <p:cNvSpPr/>
            <p:nvPr/>
          </p:nvSpPr>
          <p:spPr>
            <a:xfrm>
              <a:off x="657" y="445"/>
              <a:ext cx="726" cy="0"/>
            </a:xfrm>
            <a:prstGeom prst="line">
              <a:avLst/>
            </a:prstGeom>
            <a:ln w="25400" cap="flat" cmpd="sng">
              <a:solidFill>
                <a:schemeClr val="tx1"/>
              </a:solidFill>
              <a:prstDash val="solid"/>
              <a:miter/>
              <a:headEnd type="none" w="med" len="med"/>
              <a:tailEnd type="none" w="med" len="med"/>
            </a:ln>
          </p:spPr>
        </p:sp>
        <p:sp>
          <p:nvSpPr>
            <p:cNvPr id="149662" name="Oval 47"/>
            <p:cNvSpPr/>
            <p:nvPr/>
          </p:nvSpPr>
          <p:spPr>
            <a:xfrm>
              <a:off x="634" y="853"/>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9663" name="Text Box 48"/>
            <p:cNvSpPr txBox="1"/>
            <p:nvPr/>
          </p:nvSpPr>
          <p:spPr>
            <a:xfrm>
              <a:off x="158" y="766"/>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endParaRPr lang="en-US" altLang="zh-CN" sz="2400" i="1" baseline="-25000" dirty="0"/>
            </a:p>
          </p:txBody>
        </p:sp>
        <p:sp>
          <p:nvSpPr>
            <p:cNvPr id="149664" name="Text Box 49"/>
            <p:cNvSpPr txBox="1"/>
            <p:nvPr/>
          </p:nvSpPr>
          <p:spPr>
            <a:xfrm>
              <a:off x="1627" y="317"/>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i="1" dirty="0"/>
                <a:t>G</a:t>
              </a:r>
              <a:r>
                <a:rPr lang="en-US" altLang="zh-CN" sz="2000" baseline="-25000" dirty="0"/>
                <a:t>2</a:t>
              </a:r>
            </a:p>
          </p:txBody>
        </p:sp>
        <p:sp>
          <p:nvSpPr>
            <p:cNvPr id="149665" name="Line 50"/>
            <p:cNvSpPr/>
            <p:nvPr/>
          </p:nvSpPr>
          <p:spPr>
            <a:xfrm>
              <a:off x="657" y="449"/>
              <a:ext cx="0" cy="408"/>
            </a:xfrm>
            <a:prstGeom prst="line">
              <a:avLst/>
            </a:prstGeom>
            <a:ln w="25400" cap="flat" cmpd="sng">
              <a:solidFill>
                <a:schemeClr val="tx1"/>
              </a:solidFill>
              <a:prstDash val="solid"/>
              <a:miter/>
              <a:headEnd type="none" w="med" len="med"/>
              <a:tailEnd type="none" w="med" len="med"/>
            </a:ln>
          </p:spPr>
        </p:sp>
        <p:grpSp>
          <p:nvGrpSpPr>
            <p:cNvPr id="149666" name="Group 51"/>
            <p:cNvGrpSpPr/>
            <p:nvPr/>
          </p:nvGrpSpPr>
          <p:grpSpPr>
            <a:xfrm>
              <a:off x="1916" y="516"/>
              <a:ext cx="612" cy="230"/>
              <a:chOff x="227" y="2123"/>
              <a:chExt cx="612" cy="230"/>
            </a:xfrm>
          </p:grpSpPr>
          <p:sp>
            <p:nvSpPr>
              <p:cNvPr id="149667" name="Rectangle 52"/>
              <p:cNvSpPr/>
              <p:nvPr/>
            </p:nvSpPr>
            <p:spPr>
              <a:xfrm>
                <a:off x="227" y="2123"/>
                <a:ext cx="612"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50000"/>
                  </a:spcBef>
                  <a:buNone/>
                </a:pPr>
                <a:r>
                  <a:rPr lang="en-US" altLang="zh-CN" sz="2400" i="1" dirty="0"/>
                  <a:t>F</a:t>
                </a:r>
                <a:r>
                  <a:rPr lang="en-US" altLang="zh-CN" sz="2400" dirty="0"/>
                  <a:t>=</a:t>
                </a:r>
                <a:r>
                  <a:rPr lang="en-US" altLang="zh-CN" sz="2400" i="1" dirty="0"/>
                  <a:t>A</a:t>
                </a:r>
                <a:r>
                  <a:rPr lang="en-US" altLang="zh-CN" sz="2400" dirty="0"/>
                  <a:t>+</a:t>
                </a:r>
                <a:r>
                  <a:rPr lang="en-US" altLang="zh-CN" sz="2400" i="1" dirty="0"/>
                  <a:t>A</a:t>
                </a:r>
              </a:p>
            </p:txBody>
          </p:sp>
          <p:sp>
            <p:nvSpPr>
              <p:cNvPr id="149668" name="Line 53"/>
              <p:cNvSpPr/>
              <p:nvPr/>
            </p:nvSpPr>
            <p:spPr>
              <a:xfrm>
                <a:off x="669" y="2160"/>
                <a:ext cx="131" cy="0"/>
              </a:xfrm>
              <a:prstGeom prst="line">
                <a:avLst/>
              </a:prstGeom>
              <a:ln w="19050" cap="flat" cmpd="sng">
                <a:solidFill>
                  <a:schemeClr val="tx1"/>
                </a:solidFill>
                <a:prstDash val="solid"/>
                <a:headEnd type="none" w="med" len="med"/>
                <a:tailEnd type="none" w="med" len="med"/>
              </a:ln>
            </p:spPr>
          </p:sp>
        </p:grpSp>
      </p:grpSp>
      <p:grpSp>
        <p:nvGrpSpPr>
          <p:cNvPr id="337974" name="Group 54"/>
          <p:cNvGrpSpPr/>
          <p:nvPr/>
        </p:nvGrpSpPr>
        <p:grpSpPr>
          <a:xfrm>
            <a:off x="296863" y="2328863"/>
            <a:ext cx="3563937" cy="1370012"/>
            <a:chOff x="414" y="1467"/>
            <a:chExt cx="2245" cy="863"/>
          </a:xfrm>
        </p:grpSpPr>
        <p:grpSp>
          <p:nvGrpSpPr>
            <p:cNvPr id="149627" name="Group 55"/>
            <p:cNvGrpSpPr/>
            <p:nvPr/>
          </p:nvGrpSpPr>
          <p:grpSpPr>
            <a:xfrm>
              <a:off x="640" y="1513"/>
              <a:ext cx="2018" cy="181"/>
              <a:chOff x="3588" y="1497"/>
              <a:chExt cx="2018" cy="181"/>
            </a:xfrm>
          </p:grpSpPr>
          <p:sp>
            <p:nvSpPr>
              <p:cNvPr id="149643" name="Line 56"/>
              <p:cNvSpPr/>
              <p:nvPr/>
            </p:nvSpPr>
            <p:spPr>
              <a:xfrm>
                <a:off x="3588" y="1678"/>
                <a:ext cx="326" cy="0"/>
              </a:xfrm>
              <a:prstGeom prst="line">
                <a:avLst/>
              </a:prstGeom>
              <a:ln w="25400" cap="flat" cmpd="sng">
                <a:solidFill>
                  <a:schemeClr val="tx1"/>
                </a:solidFill>
                <a:prstDash val="solid"/>
                <a:miter/>
                <a:headEnd type="none" w="med" len="med"/>
                <a:tailEnd type="none" w="med" len="med"/>
              </a:ln>
            </p:spPr>
          </p:sp>
          <p:sp>
            <p:nvSpPr>
              <p:cNvPr id="149644" name="Line 57"/>
              <p:cNvSpPr/>
              <p:nvPr/>
            </p:nvSpPr>
            <p:spPr>
              <a:xfrm flipV="1">
                <a:off x="3914" y="1497"/>
                <a:ext cx="0" cy="181"/>
              </a:xfrm>
              <a:prstGeom prst="line">
                <a:avLst/>
              </a:prstGeom>
              <a:ln w="25400" cap="flat" cmpd="sng">
                <a:solidFill>
                  <a:schemeClr val="tx1"/>
                </a:solidFill>
                <a:prstDash val="solid"/>
                <a:miter/>
                <a:headEnd type="none" w="med" len="med"/>
                <a:tailEnd type="none" w="med" len="med"/>
              </a:ln>
            </p:spPr>
          </p:sp>
          <p:sp>
            <p:nvSpPr>
              <p:cNvPr id="149645" name="Line 58"/>
              <p:cNvSpPr/>
              <p:nvPr/>
            </p:nvSpPr>
            <p:spPr>
              <a:xfrm flipV="1">
                <a:off x="4369" y="1497"/>
                <a:ext cx="0" cy="181"/>
              </a:xfrm>
              <a:prstGeom prst="line">
                <a:avLst/>
              </a:prstGeom>
              <a:ln w="25400" cap="flat" cmpd="sng">
                <a:solidFill>
                  <a:schemeClr val="tx1"/>
                </a:solidFill>
                <a:prstDash val="solid"/>
                <a:miter/>
                <a:headEnd type="none" w="med" len="med"/>
                <a:tailEnd type="none" w="med" len="med"/>
              </a:ln>
            </p:spPr>
          </p:sp>
          <p:sp>
            <p:nvSpPr>
              <p:cNvPr id="149646" name="Line 59"/>
              <p:cNvSpPr/>
              <p:nvPr/>
            </p:nvSpPr>
            <p:spPr>
              <a:xfrm>
                <a:off x="3914" y="1497"/>
                <a:ext cx="455" cy="0"/>
              </a:xfrm>
              <a:prstGeom prst="line">
                <a:avLst/>
              </a:prstGeom>
              <a:ln w="25400" cap="flat" cmpd="sng">
                <a:solidFill>
                  <a:schemeClr val="tx1"/>
                </a:solidFill>
                <a:prstDash val="solid"/>
                <a:miter/>
                <a:headEnd type="none" w="med" len="med"/>
                <a:tailEnd type="none" w="med" len="med"/>
              </a:ln>
            </p:spPr>
          </p:sp>
          <p:sp>
            <p:nvSpPr>
              <p:cNvPr id="149647" name="Line 60"/>
              <p:cNvSpPr/>
              <p:nvPr/>
            </p:nvSpPr>
            <p:spPr>
              <a:xfrm>
                <a:off x="4370" y="1678"/>
                <a:ext cx="455" cy="0"/>
              </a:xfrm>
              <a:prstGeom prst="line">
                <a:avLst/>
              </a:prstGeom>
              <a:ln w="25400" cap="flat" cmpd="sng">
                <a:solidFill>
                  <a:schemeClr val="tx1"/>
                </a:solidFill>
                <a:prstDash val="solid"/>
                <a:miter/>
                <a:headEnd type="none" w="med" len="med"/>
                <a:tailEnd type="none" w="med" len="med"/>
              </a:ln>
            </p:spPr>
          </p:sp>
          <p:sp>
            <p:nvSpPr>
              <p:cNvPr id="149648" name="Line 61"/>
              <p:cNvSpPr/>
              <p:nvPr/>
            </p:nvSpPr>
            <p:spPr>
              <a:xfrm flipV="1">
                <a:off x="4825" y="1497"/>
                <a:ext cx="0" cy="181"/>
              </a:xfrm>
              <a:prstGeom prst="line">
                <a:avLst/>
              </a:prstGeom>
              <a:ln w="25400" cap="flat" cmpd="sng">
                <a:solidFill>
                  <a:schemeClr val="tx1"/>
                </a:solidFill>
                <a:prstDash val="solid"/>
                <a:miter/>
                <a:headEnd type="none" w="med" len="med"/>
                <a:tailEnd type="none" w="med" len="med"/>
              </a:ln>
            </p:spPr>
          </p:sp>
          <p:sp>
            <p:nvSpPr>
              <p:cNvPr id="149649" name="Line 62"/>
              <p:cNvSpPr/>
              <p:nvPr/>
            </p:nvSpPr>
            <p:spPr>
              <a:xfrm>
                <a:off x="4825" y="1497"/>
                <a:ext cx="455" cy="0"/>
              </a:xfrm>
              <a:prstGeom prst="line">
                <a:avLst/>
              </a:prstGeom>
              <a:ln w="25400" cap="flat" cmpd="sng">
                <a:solidFill>
                  <a:schemeClr val="tx1"/>
                </a:solidFill>
                <a:prstDash val="solid"/>
                <a:miter/>
                <a:headEnd type="none" w="med" len="med"/>
                <a:tailEnd type="none" w="med" len="med"/>
              </a:ln>
            </p:spPr>
          </p:sp>
          <p:sp>
            <p:nvSpPr>
              <p:cNvPr id="149650" name="Line 63"/>
              <p:cNvSpPr/>
              <p:nvPr/>
            </p:nvSpPr>
            <p:spPr>
              <a:xfrm flipV="1">
                <a:off x="5280" y="1497"/>
                <a:ext cx="0" cy="181"/>
              </a:xfrm>
              <a:prstGeom prst="line">
                <a:avLst/>
              </a:prstGeom>
              <a:ln w="25400" cap="flat" cmpd="sng">
                <a:solidFill>
                  <a:schemeClr val="tx1"/>
                </a:solidFill>
                <a:prstDash val="solid"/>
                <a:miter/>
                <a:headEnd type="none" w="med" len="med"/>
                <a:tailEnd type="none" w="med" len="med"/>
              </a:ln>
            </p:spPr>
          </p:sp>
          <p:sp>
            <p:nvSpPr>
              <p:cNvPr id="149651" name="Line 64"/>
              <p:cNvSpPr/>
              <p:nvPr/>
            </p:nvSpPr>
            <p:spPr>
              <a:xfrm>
                <a:off x="5280" y="1678"/>
                <a:ext cx="326" cy="0"/>
              </a:xfrm>
              <a:prstGeom prst="line">
                <a:avLst/>
              </a:prstGeom>
              <a:ln w="25400" cap="flat" cmpd="sng">
                <a:solidFill>
                  <a:schemeClr val="tx1"/>
                </a:solidFill>
                <a:prstDash val="solid"/>
                <a:miter/>
                <a:headEnd type="none" w="med" len="med"/>
                <a:tailEnd type="none" w="med" len="med"/>
              </a:ln>
            </p:spPr>
          </p:sp>
        </p:grpSp>
        <p:sp>
          <p:nvSpPr>
            <p:cNvPr id="149628" name="Line 65"/>
            <p:cNvSpPr/>
            <p:nvPr/>
          </p:nvSpPr>
          <p:spPr>
            <a:xfrm>
              <a:off x="631" y="2103"/>
              <a:ext cx="2022" cy="0"/>
            </a:xfrm>
            <a:prstGeom prst="line">
              <a:avLst/>
            </a:prstGeom>
            <a:ln w="25400" cap="flat" cmpd="sng">
              <a:solidFill>
                <a:schemeClr val="tx1"/>
              </a:solidFill>
              <a:prstDash val="solid"/>
              <a:miter/>
              <a:headEnd type="none" w="med" len="med"/>
              <a:tailEnd type="none" w="med" len="med"/>
            </a:ln>
          </p:spPr>
        </p:sp>
        <p:sp>
          <p:nvSpPr>
            <p:cNvPr id="149629" name="Text Box 66"/>
            <p:cNvSpPr txBox="1"/>
            <p:nvPr/>
          </p:nvSpPr>
          <p:spPr>
            <a:xfrm>
              <a:off x="442" y="1467"/>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a:t>
              </a:r>
              <a:endParaRPr lang="en-US" altLang="zh-CN" sz="2400" baseline="-25000" dirty="0"/>
            </a:p>
          </p:txBody>
        </p:sp>
        <p:sp>
          <p:nvSpPr>
            <p:cNvPr id="149630" name="Text Box 67"/>
            <p:cNvSpPr txBox="1"/>
            <p:nvPr/>
          </p:nvSpPr>
          <p:spPr>
            <a:xfrm>
              <a:off x="442" y="1785"/>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a:t>
              </a:r>
              <a:endParaRPr lang="en-US" altLang="zh-CN" sz="2400" baseline="-25000" dirty="0"/>
            </a:p>
          </p:txBody>
        </p:sp>
        <p:sp>
          <p:nvSpPr>
            <p:cNvPr id="149631" name="Text Box 68"/>
            <p:cNvSpPr txBox="1"/>
            <p:nvPr/>
          </p:nvSpPr>
          <p:spPr>
            <a:xfrm>
              <a:off x="414" y="2100"/>
              <a:ext cx="398"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F=1</a:t>
              </a:r>
              <a:endParaRPr lang="en-US" altLang="zh-CN" sz="2400" baseline="-25000" dirty="0"/>
            </a:p>
          </p:txBody>
        </p:sp>
        <p:sp>
          <p:nvSpPr>
            <p:cNvPr id="149632" name="Line 69"/>
            <p:cNvSpPr/>
            <p:nvPr/>
          </p:nvSpPr>
          <p:spPr>
            <a:xfrm>
              <a:off x="442" y="1814"/>
              <a:ext cx="170" cy="0"/>
            </a:xfrm>
            <a:prstGeom prst="line">
              <a:avLst/>
            </a:prstGeom>
            <a:ln w="25400" cap="flat" cmpd="sng">
              <a:solidFill>
                <a:schemeClr val="tx1"/>
              </a:solidFill>
              <a:prstDash val="solid"/>
              <a:miter/>
              <a:headEnd type="none" w="med" len="med"/>
              <a:tailEnd type="none" w="med" len="med"/>
            </a:ln>
          </p:spPr>
        </p:sp>
        <p:grpSp>
          <p:nvGrpSpPr>
            <p:cNvPr id="149633" name="Group 70"/>
            <p:cNvGrpSpPr/>
            <p:nvPr/>
          </p:nvGrpSpPr>
          <p:grpSpPr>
            <a:xfrm flipV="1">
              <a:off x="641" y="1814"/>
              <a:ext cx="2018" cy="181"/>
              <a:chOff x="3588" y="1497"/>
              <a:chExt cx="2018" cy="181"/>
            </a:xfrm>
          </p:grpSpPr>
          <p:sp>
            <p:nvSpPr>
              <p:cNvPr id="149634" name="Line 71"/>
              <p:cNvSpPr/>
              <p:nvPr/>
            </p:nvSpPr>
            <p:spPr>
              <a:xfrm>
                <a:off x="3588" y="1678"/>
                <a:ext cx="326" cy="0"/>
              </a:xfrm>
              <a:prstGeom prst="line">
                <a:avLst/>
              </a:prstGeom>
              <a:ln w="25400" cap="flat" cmpd="sng">
                <a:solidFill>
                  <a:schemeClr val="tx1"/>
                </a:solidFill>
                <a:prstDash val="solid"/>
                <a:miter/>
                <a:headEnd type="none" w="med" len="med"/>
                <a:tailEnd type="none" w="med" len="med"/>
              </a:ln>
            </p:spPr>
          </p:sp>
          <p:sp>
            <p:nvSpPr>
              <p:cNvPr id="149635" name="Line 72"/>
              <p:cNvSpPr/>
              <p:nvPr/>
            </p:nvSpPr>
            <p:spPr>
              <a:xfrm flipV="1">
                <a:off x="3914" y="1497"/>
                <a:ext cx="0" cy="181"/>
              </a:xfrm>
              <a:prstGeom prst="line">
                <a:avLst/>
              </a:prstGeom>
              <a:ln w="25400" cap="flat" cmpd="sng">
                <a:solidFill>
                  <a:schemeClr val="tx1"/>
                </a:solidFill>
                <a:prstDash val="solid"/>
                <a:miter/>
                <a:headEnd type="none" w="med" len="med"/>
                <a:tailEnd type="none" w="med" len="med"/>
              </a:ln>
            </p:spPr>
          </p:sp>
          <p:sp>
            <p:nvSpPr>
              <p:cNvPr id="149636" name="Line 73"/>
              <p:cNvSpPr/>
              <p:nvPr/>
            </p:nvSpPr>
            <p:spPr>
              <a:xfrm flipV="1">
                <a:off x="4369" y="1497"/>
                <a:ext cx="0" cy="181"/>
              </a:xfrm>
              <a:prstGeom prst="line">
                <a:avLst/>
              </a:prstGeom>
              <a:ln w="25400" cap="flat" cmpd="sng">
                <a:solidFill>
                  <a:schemeClr val="tx1"/>
                </a:solidFill>
                <a:prstDash val="solid"/>
                <a:miter/>
                <a:headEnd type="none" w="med" len="med"/>
                <a:tailEnd type="none" w="med" len="med"/>
              </a:ln>
            </p:spPr>
          </p:sp>
          <p:sp>
            <p:nvSpPr>
              <p:cNvPr id="149637" name="Line 74"/>
              <p:cNvSpPr/>
              <p:nvPr/>
            </p:nvSpPr>
            <p:spPr>
              <a:xfrm>
                <a:off x="3914" y="1497"/>
                <a:ext cx="455" cy="0"/>
              </a:xfrm>
              <a:prstGeom prst="line">
                <a:avLst/>
              </a:prstGeom>
              <a:ln w="25400" cap="flat" cmpd="sng">
                <a:solidFill>
                  <a:schemeClr val="tx1"/>
                </a:solidFill>
                <a:prstDash val="solid"/>
                <a:miter/>
                <a:headEnd type="none" w="med" len="med"/>
                <a:tailEnd type="none" w="med" len="med"/>
              </a:ln>
            </p:spPr>
          </p:sp>
          <p:sp>
            <p:nvSpPr>
              <p:cNvPr id="149638" name="Line 75"/>
              <p:cNvSpPr/>
              <p:nvPr/>
            </p:nvSpPr>
            <p:spPr>
              <a:xfrm>
                <a:off x="4370" y="1678"/>
                <a:ext cx="455" cy="0"/>
              </a:xfrm>
              <a:prstGeom prst="line">
                <a:avLst/>
              </a:prstGeom>
              <a:ln w="25400" cap="flat" cmpd="sng">
                <a:solidFill>
                  <a:schemeClr val="tx1"/>
                </a:solidFill>
                <a:prstDash val="solid"/>
                <a:miter/>
                <a:headEnd type="none" w="med" len="med"/>
                <a:tailEnd type="none" w="med" len="med"/>
              </a:ln>
            </p:spPr>
          </p:sp>
          <p:sp>
            <p:nvSpPr>
              <p:cNvPr id="149639" name="Line 76"/>
              <p:cNvSpPr/>
              <p:nvPr/>
            </p:nvSpPr>
            <p:spPr>
              <a:xfrm flipV="1">
                <a:off x="4825" y="1497"/>
                <a:ext cx="0" cy="181"/>
              </a:xfrm>
              <a:prstGeom prst="line">
                <a:avLst/>
              </a:prstGeom>
              <a:ln w="25400" cap="flat" cmpd="sng">
                <a:solidFill>
                  <a:schemeClr val="tx1"/>
                </a:solidFill>
                <a:prstDash val="solid"/>
                <a:miter/>
                <a:headEnd type="none" w="med" len="med"/>
                <a:tailEnd type="none" w="med" len="med"/>
              </a:ln>
            </p:spPr>
          </p:sp>
          <p:sp>
            <p:nvSpPr>
              <p:cNvPr id="149640" name="Line 77"/>
              <p:cNvSpPr/>
              <p:nvPr/>
            </p:nvSpPr>
            <p:spPr>
              <a:xfrm>
                <a:off x="4825" y="1497"/>
                <a:ext cx="455" cy="0"/>
              </a:xfrm>
              <a:prstGeom prst="line">
                <a:avLst/>
              </a:prstGeom>
              <a:ln w="25400" cap="flat" cmpd="sng">
                <a:solidFill>
                  <a:schemeClr val="tx1"/>
                </a:solidFill>
                <a:prstDash val="solid"/>
                <a:miter/>
                <a:headEnd type="none" w="med" len="med"/>
                <a:tailEnd type="none" w="med" len="med"/>
              </a:ln>
            </p:spPr>
          </p:sp>
          <p:sp>
            <p:nvSpPr>
              <p:cNvPr id="149641" name="Line 78"/>
              <p:cNvSpPr/>
              <p:nvPr/>
            </p:nvSpPr>
            <p:spPr>
              <a:xfrm flipV="1">
                <a:off x="5280" y="1497"/>
                <a:ext cx="0" cy="181"/>
              </a:xfrm>
              <a:prstGeom prst="line">
                <a:avLst/>
              </a:prstGeom>
              <a:ln w="25400" cap="flat" cmpd="sng">
                <a:solidFill>
                  <a:schemeClr val="tx1"/>
                </a:solidFill>
                <a:prstDash val="solid"/>
                <a:miter/>
                <a:headEnd type="none" w="med" len="med"/>
                <a:tailEnd type="none" w="med" len="med"/>
              </a:ln>
            </p:spPr>
          </p:sp>
          <p:sp>
            <p:nvSpPr>
              <p:cNvPr id="149642" name="Line 79"/>
              <p:cNvSpPr/>
              <p:nvPr/>
            </p:nvSpPr>
            <p:spPr>
              <a:xfrm>
                <a:off x="5280" y="1678"/>
                <a:ext cx="326" cy="0"/>
              </a:xfrm>
              <a:prstGeom prst="line">
                <a:avLst/>
              </a:prstGeom>
              <a:ln w="25400" cap="flat" cmpd="sng">
                <a:solidFill>
                  <a:schemeClr val="tx1"/>
                </a:solidFill>
                <a:prstDash val="solid"/>
                <a:miter/>
                <a:headEnd type="none" w="med" len="med"/>
                <a:tailEnd type="none" w="med" len="med"/>
              </a:ln>
            </p:spPr>
          </p:sp>
        </p:grpSp>
      </p:grpSp>
      <p:sp>
        <p:nvSpPr>
          <p:cNvPr id="338000" name="Text Box 80"/>
          <p:cNvSpPr txBox="1"/>
          <p:nvPr/>
        </p:nvSpPr>
        <p:spPr>
          <a:xfrm>
            <a:off x="341313" y="3779838"/>
            <a:ext cx="1706562" cy="365125"/>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latin typeface="黑体" panose="02010609060101010101" pitchFamily="49" charset="-122"/>
                <a:ea typeface="黑体" panose="02010609060101010101" pitchFamily="49" charset="-122"/>
              </a:rPr>
              <a:t>考虑门延时</a:t>
            </a:r>
          </a:p>
        </p:txBody>
      </p:sp>
      <p:sp>
        <p:nvSpPr>
          <p:cNvPr id="338001" name="Text Box 81"/>
          <p:cNvSpPr txBox="1"/>
          <p:nvPr/>
        </p:nvSpPr>
        <p:spPr>
          <a:xfrm>
            <a:off x="252413" y="1889125"/>
            <a:ext cx="765175" cy="365125"/>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latin typeface="黑体" panose="02010609060101010101" pitchFamily="49" charset="-122"/>
                <a:ea typeface="黑体" panose="02010609060101010101" pitchFamily="49" charset="-122"/>
              </a:rPr>
              <a:t>理想</a:t>
            </a:r>
          </a:p>
        </p:txBody>
      </p:sp>
      <p:grpSp>
        <p:nvGrpSpPr>
          <p:cNvPr id="338002" name="Group 82"/>
          <p:cNvGrpSpPr/>
          <p:nvPr/>
        </p:nvGrpSpPr>
        <p:grpSpPr>
          <a:xfrm>
            <a:off x="296863" y="4229100"/>
            <a:ext cx="3517900" cy="1404938"/>
            <a:chOff x="187" y="2664"/>
            <a:chExt cx="2216" cy="885"/>
          </a:xfrm>
        </p:grpSpPr>
        <p:sp>
          <p:nvSpPr>
            <p:cNvPr id="149589" name="Line 83"/>
            <p:cNvSpPr/>
            <p:nvPr/>
          </p:nvSpPr>
          <p:spPr>
            <a:xfrm>
              <a:off x="385" y="2891"/>
              <a:ext cx="326" cy="0"/>
            </a:xfrm>
            <a:prstGeom prst="line">
              <a:avLst/>
            </a:prstGeom>
            <a:ln w="25400" cap="flat" cmpd="sng">
              <a:solidFill>
                <a:schemeClr val="tx1"/>
              </a:solidFill>
              <a:prstDash val="solid"/>
              <a:miter/>
              <a:headEnd type="none" w="med" len="med"/>
              <a:tailEnd type="none" w="med" len="med"/>
            </a:ln>
          </p:spPr>
        </p:sp>
        <p:sp>
          <p:nvSpPr>
            <p:cNvPr id="149590" name="Line 84"/>
            <p:cNvSpPr/>
            <p:nvPr/>
          </p:nvSpPr>
          <p:spPr>
            <a:xfrm flipV="1">
              <a:off x="711" y="2710"/>
              <a:ext cx="0" cy="181"/>
            </a:xfrm>
            <a:prstGeom prst="line">
              <a:avLst/>
            </a:prstGeom>
            <a:ln w="25400" cap="flat" cmpd="sng">
              <a:solidFill>
                <a:schemeClr val="tx1"/>
              </a:solidFill>
              <a:prstDash val="solid"/>
              <a:miter/>
              <a:headEnd type="none" w="med" len="med"/>
              <a:tailEnd type="none" w="med" len="med"/>
            </a:ln>
          </p:spPr>
        </p:sp>
        <p:sp>
          <p:nvSpPr>
            <p:cNvPr id="149591" name="Line 85"/>
            <p:cNvSpPr/>
            <p:nvPr/>
          </p:nvSpPr>
          <p:spPr>
            <a:xfrm flipV="1">
              <a:off x="1166" y="2710"/>
              <a:ext cx="0" cy="181"/>
            </a:xfrm>
            <a:prstGeom prst="line">
              <a:avLst/>
            </a:prstGeom>
            <a:ln w="25400" cap="flat" cmpd="sng">
              <a:solidFill>
                <a:schemeClr val="tx1"/>
              </a:solidFill>
              <a:prstDash val="solid"/>
              <a:miter/>
              <a:headEnd type="none" w="med" len="med"/>
              <a:tailEnd type="none" w="med" len="med"/>
            </a:ln>
          </p:spPr>
        </p:sp>
        <p:sp>
          <p:nvSpPr>
            <p:cNvPr id="149592" name="Line 86"/>
            <p:cNvSpPr/>
            <p:nvPr/>
          </p:nvSpPr>
          <p:spPr>
            <a:xfrm>
              <a:off x="711" y="2710"/>
              <a:ext cx="455" cy="0"/>
            </a:xfrm>
            <a:prstGeom prst="line">
              <a:avLst/>
            </a:prstGeom>
            <a:ln w="25400" cap="flat" cmpd="sng">
              <a:solidFill>
                <a:schemeClr val="tx1"/>
              </a:solidFill>
              <a:prstDash val="solid"/>
              <a:miter/>
              <a:headEnd type="none" w="med" len="med"/>
              <a:tailEnd type="none" w="med" len="med"/>
            </a:ln>
          </p:spPr>
        </p:sp>
        <p:sp>
          <p:nvSpPr>
            <p:cNvPr id="149593" name="Line 87"/>
            <p:cNvSpPr/>
            <p:nvPr/>
          </p:nvSpPr>
          <p:spPr>
            <a:xfrm>
              <a:off x="1167" y="2891"/>
              <a:ext cx="455" cy="0"/>
            </a:xfrm>
            <a:prstGeom prst="line">
              <a:avLst/>
            </a:prstGeom>
            <a:ln w="25400" cap="flat" cmpd="sng">
              <a:solidFill>
                <a:schemeClr val="tx1"/>
              </a:solidFill>
              <a:prstDash val="solid"/>
              <a:miter/>
              <a:headEnd type="none" w="med" len="med"/>
              <a:tailEnd type="none" w="med" len="med"/>
            </a:ln>
          </p:spPr>
        </p:sp>
        <p:sp>
          <p:nvSpPr>
            <p:cNvPr id="149594" name="Line 88"/>
            <p:cNvSpPr/>
            <p:nvPr/>
          </p:nvSpPr>
          <p:spPr>
            <a:xfrm flipV="1">
              <a:off x="1622" y="2710"/>
              <a:ext cx="0" cy="181"/>
            </a:xfrm>
            <a:prstGeom prst="line">
              <a:avLst/>
            </a:prstGeom>
            <a:ln w="25400" cap="flat" cmpd="sng">
              <a:solidFill>
                <a:schemeClr val="tx1"/>
              </a:solidFill>
              <a:prstDash val="solid"/>
              <a:miter/>
              <a:headEnd type="none" w="med" len="med"/>
              <a:tailEnd type="none" w="med" len="med"/>
            </a:ln>
          </p:spPr>
        </p:sp>
        <p:sp>
          <p:nvSpPr>
            <p:cNvPr id="149595" name="Line 89"/>
            <p:cNvSpPr/>
            <p:nvPr/>
          </p:nvSpPr>
          <p:spPr>
            <a:xfrm>
              <a:off x="1622" y="2710"/>
              <a:ext cx="455" cy="0"/>
            </a:xfrm>
            <a:prstGeom prst="line">
              <a:avLst/>
            </a:prstGeom>
            <a:ln w="25400" cap="flat" cmpd="sng">
              <a:solidFill>
                <a:schemeClr val="tx1"/>
              </a:solidFill>
              <a:prstDash val="solid"/>
              <a:miter/>
              <a:headEnd type="none" w="med" len="med"/>
              <a:tailEnd type="none" w="med" len="med"/>
            </a:ln>
          </p:spPr>
        </p:sp>
        <p:sp>
          <p:nvSpPr>
            <p:cNvPr id="149596" name="Line 90"/>
            <p:cNvSpPr/>
            <p:nvPr/>
          </p:nvSpPr>
          <p:spPr>
            <a:xfrm flipV="1">
              <a:off x="2077" y="2710"/>
              <a:ext cx="0" cy="181"/>
            </a:xfrm>
            <a:prstGeom prst="line">
              <a:avLst/>
            </a:prstGeom>
            <a:ln w="25400" cap="flat" cmpd="sng">
              <a:solidFill>
                <a:schemeClr val="tx1"/>
              </a:solidFill>
              <a:prstDash val="solid"/>
              <a:miter/>
              <a:headEnd type="none" w="med" len="med"/>
              <a:tailEnd type="none" w="med" len="med"/>
            </a:ln>
          </p:spPr>
        </p:sp>
        <p:sp>
          <p:nvSpPr>
            <p:cNvPr id="149597" name="Line 91"/>
            <p:cNvSpPr/>
            <p:nvPr/>
          </p:nvSpPr>
          <p:spPr>
            <a:xfrm>
              <a:off x="2077" y="2891"/>
              <a:ext cx="326" cy="0"/>
            </a:xfrm>
            <a:prstGeom prst="line">
              <a:avLst/>
            </a:prstGeom>
            <a:ln w="25400" cap="flat" cmpd="sng">
              <a:solidFill>
                <a:schemeClr val="tx1"/>
              </a:solidFill>
              <a:prstDash val="solid"/>
              <a:miter/>
              <a:headEnd type="none" w="med" len="med"/>
              <a:tailEnd type="none" w="med" len="med"/>
            </a:ln>
          </p:spPr>
        </p:sp>
        <p:sp>
          <p:nvSpPr>
            <p:cNvPr id="149598" name="Line 92"/>
            <p:cNvSpPr/>
            <p:nvPr/>
          </p:nvSpPr>
          <p:spPr>
            <a:xfrm flipV="1">
              <a:off x="385" y="3027"/>
              <a:ext cx="394" cy="0"/>
            </a:xfrm>
            <a:prstGeom prst="line">
              <a:avLst/>
            </a:prstGeom>
            <a:ln w="25400" cap="flat" cmpd="sng">
              <a:solidFill>
                <a:schemeClr val="tx1"/>
              </a:solidFill>
              <a:prstDash val="solid"/>
              <a:miter/>
              <a:headEnd type="none" w="med" len="med"/>
              <a:tailEnd type="none" w="med" len="med"/>
            </a:ln>
          </p:spPr>
        </p:sp>
        <p:sp>
          <p:nvSpPr>
            <p:cNvPr id="149599" name="Line 93"/>
            <p:cNvSpPr/>
            <p:nvPr/>
          </p:nvSpPr>
          <p:spPr>
            <a:xfrm>
              <a:off x="779" y="3027"/>
              <a:ext cx="0" cy="181"/>
            </a:xfrm>
            <a:prstGeom prst="line">
              <a:avLst/>
            </a:prstGeom>
            <a:ln w="25400" cap="flat" cmpd="sng">
              <a:solidFill>
                <a:schemeClr val="tx1"/>
              </a:solidFill>
              <a:prstDash val="solid"/>
              <a:miter/>
              <a:headEnd type="none" w="med" len="med"/>
              <a:tailEnd type="none" w="med" len="med"/>
            </a:ln>
          </p:spPr>
        </p:sp>
        <p:sp>
          <p:nvSpPr>
            <p:cNvPr id="149600" name="Line 94"/>
            <p:cNvSpPr/>
            <p:nvPr/>
          </p:nvSpPr>
          <p:spPr>
            <a:xfrm>
              <a:off x="1234" y="3027"/>
              <a:ext cx="0" cy="181"/>
            </a:xfrm>
            <a:prstGeom prst="line">
              <a:avLst/>
            </a:prstGeom>
            <a:ln w="25400" cap="flat" cmpd="sng">
              <a:solidFill>
                <a:schemeClr val="tx1"/>
              </a:solidFill>
              <a:prstDash val="solid"/>
              <a:miter/>
              <a:headEnd type="none" w="med" len="med"/>
              <a:tailEnd type="none" w="med" len="med"/>
            </a:ln>
          </p:spPr>
        </p:sp>
        <p:sp>
          <p:nvSpPr>
            <p:cNvPr id="149601" name="Line 95"/>
            <p:cNvSpPr/>
            <p:nvPr/>
          </p:nvSpPr>
          <p:spPr>
            <a:xfrm flipV="1">
              <a:off x="779" y="3208"/>
              <a:ext cx="455" cy="0"/>
            </a:xfrm>
            <a:prstGeom prst="line">
              <a:avLst/>
            </a:prstGeom>
            <a:ln w="25400" cap="flat" cmpd="sng">
              <a:solidFill>
                <a:schemeClr val="tx1"/>
              </a:solidFill>
              <a:prstDash val="solid"/>
              <a:miter/>
              <a:headEnd type="none" w="med" len="med"/>
              <a:tailEnd type="none" w="med" len="med"/>
            </a:ln>
          </p:spPr>
        </p:sp>
        <p:sp>
          <p:nvSpPr>
            <p:cNvPr id="149602" name="Line 96"/>
            <p:cNvSpPr/>
            <p:nvPr/>
          </p:nvSpPr>
          <p:spPr>
            <a:xfrm flipV="1">
              <a:off x="1235" y="3027"/>
              <a:ext cx="455" cy="0"/>
            </a:xfrm>
            <a:prstGeom prst="line">
              <a:avLst/>
            </a:prstGeom>
            <a:ln w="25400" cap="flat" cmpd="sng">
              <a:solidFill>
                <a:schemeClr val="tx1"/>
              </a:solidFill>
              <a:prstDash val="solid"/>
              <a:miter/>
              <a:headEnd type="none" w="med" len="med"/>
              <a:tailEnd type="none" w="med" len="med"/>
            </a:ln>
          </p:spPr>
        </p:sp>
        <p:sp>
          <p:nvSpPr>
            <p:cNvPr id="149603" name="Line 97"/>
            <p:cNvSpPr/>
            <p:nvPr/>
          </p:nvSpPr>
          <p:spPr>
            <a:xfrm>
              <a:off x="1690" y="3027"/>
              <a:ext cx="0" cy="181"/>
            </a:xfrm>
            <a:prstGeom prst="line">
              <a:avLst/>
            </a:prstGeom>
            <a:ln w="25400" cap="flat" cmpd="sng">
              <a:solidFill>
                <a:schemeClr val="tx1"/>
              </a:solidFill>
              <a:prstDash val="solid"/>
              <a:miter/>
              <a:headEnd type="none" w="med" len="med"/>
              <a:tailEnd type="none" w="med" len="med"/>
            </a:ln>
          </p:spPr>
        </p:sp>
        <p:sp>
          <p:nvSpPr>
            <p:cNvPr id="149604" name="Line 98"/>
            <p:cNvSpPr/>
            <p:nvPr/>
          </p:nvSpPr>
          <p:spPr>
            <a:xfrm flipV="1">
              <a:off x="1690" y="3208"/>
              <a:ext cx="455" cy="0"/>
            </a:xfrm>
            <a:prstGeom prst="line">
              <a:avLst/>
            </a:prstGeom>
            <a:ln w="25400" cap="flat" cmpd="sng">
              <a:solidFill>
                <a:schemeClr val="tx1"/>
              </a:solidFill>
              <a:prstDash val="solid"/>
              <a:miter/>
              <a:headEnd type="none" w="med" len="med"/>
              <a:tailEnd type="none" w="med" len="med"/>
            </a:ln>
          </p:spPr>
        </p:sp>
        <p:sp>
          <p:nvSpPr>
            <p:cNvPr id="149605" name="Line 99"/>
            <p:cNvSpPr/>
            <p:nvPr/>
          </p:nvSpPr>
          <p:spPr>
            <a:xfrm>
              <a:off x="2145" y="3027"/>
              <a:ext cx="0" cy="181"/>
            </a:xfrm>
            <a:prstGeom prst="line">
              <a:avLst/>
            </a:prstGeom>
            <a:ln w="25400" cap="flat" cmpd="sng">
              <a:solidFill>
                <a:schemeClr val="tx1"/>
              </a:solidFill>
              <a:prstDash val="solid"/>
              <a:miter/>
              <a:headEnd type="none" w="med" len="med"/>
              <a:tailEnd type="none" w="med" len="med"/>
            </a:ln>
          </p:spPr>
        </p:sp>
        <p:sp>
          <p:nvSpPr>
            <p:cNvPr id="149606" name="Line 100"/>
            <p:cNvSpPr/>
            <p:nvPr/>
          </p:nvSpPr>
          <p:spPr>
            <a:xfrm flipV="1">
              <a:off x="2145" y="3027"/>
              <a:ext cx="253" cy="0"/>
            </a:xfrm>
            <a:prstGeom prst="line">
              <a:avLst/>
            </a:prstGeom>
            <a:ln w="25400" cap="flat" cmpd="sng">
              <a:solidFill>
                <a:schemeClr val="tx1"/>
              </a:solidFill>
              <a:prstDash val="solid"/>
              <a:miter/>
              <a:headEnd type="none" w="med" len="med"/>
              <a:tailEnd type="none" w="med" len="med"/>
            </a:ln>
          </p:spPr>
        </p:sp>
        <p:sp>
          <p:nvSpPr>
            <p:cNvPr id="149607" name="Line 101"/>
            <p:cNvSpPr/>
            <p:nvPr/>
          </p:nvSpPr>
          <p:spPr>
            <a:xfrm flipV="1">
              <a:off x="1232" y="3363"/>
              <a:ext cx="0" cy="181"/>
            </a:xfrm>
            <a:prstGeom prst="line">
              <a:avLst/>
            </a:prstGeom>
            <a:ln w="25400" cap="flat" cmpd="sng">
              <a:solidFill>
                <a:schemeClr val="tx1"/>
              </a:solidFill>
              <a:prstDash val="solid"/>
              <a:miter/>
              <a:headEnd type="none" w="med" len="med"/>
              <a:tailEnd type="none" w="med" len="med"/>
            </a:ln>
          </p:spPr>
        </p:sp>
        <p:sp>
          <p:nvSpPr>
            <p:cNvPr id="149608" name="Line 102"/>
            <p:cNvSpPr/>
            <p:nvPr/>
          </p:nvSpPr>
          <p:spPr>
            <a:xfrm>
              <a:off x="1232" y="3363"/>
              <a:ext cx="853" cy="0"/>
            </a:xfrm>
            <a:prstGeom prst="line">
              <a:avLst/>
            </a:prstGeom>
            <a:ln w="25400" cap="flat" cmpd="sng">
              <a:solidFill>
                <a:schemeClr val="tx1"/>
              </a:solidFill>
              <a:prstDash val="solid"/>
              <a:miter/>
              <a:headEnd type="none" w="med" len="med"/>
              <a:tailEnd type="none" w="med" len="med"/>
            </a:ln>
          </p:spPr>
        </p:sp>
        <p:sp>
          <p:nvSpPr>
            <p:cNvPr id="149609" name="Line 103"/>
            <p:cNvSpPr/>
            <p:nvPr/>
          </p:nvSpPr>
          <p:spPr>
            <a:xfrm flipV="1">
              <a:off x="2143" y="3363"/>
              <a:ext cx="0" cy="181"/>
            </a:xfrm>
            <a:prstGeom prst="line">
              <a:avLst/>
            </a:prstGeom>
            <a:ln w="25400" cap="flat" cmpd="sng">
              <a:solidFill>
                <a:schemeClr val="tx1"/>
              </a:solidFill>
              <a:prstDash val="solid"/>
              <a:miter/>
              <a:headEnd type="none" w="med" len="med"/>
              <a:tailEnd type="none" w="med" len="med"/>
            </a:ln>
          </p:spPr>
        </p:sp>
        <p:sp>
          <p:nvSpPr>
            <p:cNvPr id="149610" name="Line 104"/>
            <p:cNvSpPr/>
            <p:nvPr/>
          </p:nvSpPr>
          <p:spPr>
            <a:xfrm flipV="1">
              <a:off x="1178" y="3363"/>
              <a:ext cx="0" cy="181"/>
            </a:xfrm>
            <a:prstGeom prst="line">
              <a:avLst/>
            </a:prstGeom>
            <a:ln w="25400" cap="flat" cmpd="sng">
              <a:solidFill>
                <a:schemeClr val="tx1"/>
              </a:solidFill>
              <a:prstDash val="solid"/>
              <a:miter/>
              <a:headEnd type="none" w="med" len="med"/>
              <a:tailEnd type="none" w="med" len="med"/>
            </a:ln>
          </p:spPr>
        </p:sp>
        <p:sp>
          <p:nvSpPr>
            <p:cNvPr id="149611" name="Line 105"/>
            <p:cNvSpPr/>
            <p:nvPr/>
          </p:nvSpPr>
          <p:spPr>
            <a:xfrm flipV="1">
              <a:off x="385" y="3362"/>
              <a:ext cx="793" cy="0"/>
            </a:xfrm>
            <a:prstGeom prst="line">
              <a:avLst/>
            </a:prstGeom>
            <a:ln w="25400" cap="flat" cmpd="sng">
              <a:solidFill>
                <a:schemeClr val="tx1"/>
              </a:solidFill>
              <a:prstDash val="solid"/>
              <a:miter/>
              <a:headEnd type="none" w="med" len="med"/>
              <a:tailEnd type="none" w="med" len="med"/>
            </a:ln>
          </p:spPr>
        </p:sp>
        <p:sp>
          <p:nvSpPr>
            <p:cNvPr id="149612" name="Line 106"/>
            <p:cNvSpPr/>
            <p:nvPr/>
          </p:nvSpPr>
          <p:spPr>
            <a:xfrm flipV="1">
              <a:off x="1167" y="3544"/>
              <a:ext cx="68" cy="0"/>
            </a:xfrm>
            <a:prstGeom prst="line">
              <a:avLst/>
            </a:prstGeom>
            <a:ln w="25400" cap="flat" cmpd="sng">
              <a:solidFill>
                <a:schemeClr val="tx1"/>
              </a:solidFill>
              <a:prstDash val="solid"/>
              <a:miter/>
              <a:headEnd type="none" w="med" len="med"/>
              <a:tailEnd type="none" w="med" len="med"/>
            </a:ln>
          </p:spPr>
        </p:sp>
        <p:sp>
          <p:nvSpPr>
            <p:cNvPr id="149613" name="Line 107"/>
            <p:cNvSpPr/>
            <p:nvPr/>
          </p:nvSpPr>
          <p:spPr>
            <a:xfrm flipV="1">
              <a:off x="2074" y="3544"/>
              <a:ext cx="68" cy="0"/>
            </a:xfrm>
            <a:prstGeom prst="line">
              <a:avLst/>
            </a:prstGeom>
            <a:ln w="25400" cap="flat" cmpd="sng">
              <a:solidFill>
                <a:schemeClr val="tx1"/>
              </a:solidFill>
              <a:prstDash val="solid"/>
              <a:miter/>
              <a:headEnd type="none" w="med" len="med"/>
              <a:tailEnd type="none" w="med" len="med"/>
            </a:ln>
          </p:spPr>
        </p:sp>
        <p:sp>
          <p:nvSpPr>
            <p:cNvPr id="149614" name="Line 108"/>
            <p:cNvSpPr/>
            <p:nvPr/>
          </p:nvSpPr>
          <p:spPr>
            <a:xfrm>
              <a:off x="2085" y="3368"/>
              <a:ext cx="0" cy="181"/>
            </a:xfrm>
            <a:prstGeom prst="line">
              <a:avLst/>
            </a:prstGeom>
            <a:ln w="25400" cap="flat" cmpd="sng">
              <a:solidFill>
                <a:schemeClr val="tx1"/>
              </a:solidFill>
              <a:prstDash val="solid"/>
              <a:miter/>
              <a:headEnd type="none" w="med" len="med"/>
              <a:tailEnd type="none" w="med" len="med"/>
            </a:ln>
          </p:spPr>
        </p:sp>
        <p:sp>
          <p:nvSpPr>
            <p:cNvPr id="149615" name="Line 109"/>
            <p:cNvSpPr/>
            <p:nvPr/>
          </p:nvSpPr>
          <p:spPr>
            <a:xfrm>
              <a:off x="1179" y="2778"/>
              <a:ext cx="0" cy="771"/>
            </a:xfrm>
            <a:prstGeom prst="line">
              <a:avLst/>
            </a:prstGeom>
            <a:ln w="12700" cap="flat" cmpd="sng">
              <a:solidFill>
                <a:schemeClr val="tx2"/>
              </a:solidFill>
              <a:prstDash val="dash"/>
              <a:miter/>
              <a:headEnd type="none" w="med" len="med"/>
              <a:tailEnd type="none" w="med" len="med"/>
            </a:ln>
          </p:spPr>
        </p:sp>
        <p:sp>
          <p:nvSpPr>
            <p:cNvPr id="149616" name="Line 110"/>
            <p:cNvSpPr/>
            <p:nvPr/>
          </p:nvSpPr>
          <p:spPr>
            <a:xfrm>
              <a:off x="2086" y="2750"/>
              <a:ext cx="0" cy="771"/>
            </a:xfrm>
            <a:prstGeom prst="line">
              <a:avLst/>
            </a:prstGeom>
            <a:ln w="12700" cap="flat" cmpd="sng">
              <a:solidFill>
                <a:schemeClr val="tx2"/>
              </a:solidFill>
              <a:prstDash val="dash"/>
              <a:miter/>
              <a:headEnd type="none" w="med" len="med"/>
              <a:tailEnd type="none" w="med" len="med"/>
            </a:ln>
          </p:spPr>
        </p:sp>
        <p:sp>
          <p:nvSpPr>
            <p:cNvPr id="149617" name="Line 111"/>
            <p:cNvSpPr/>
            <p:nvPr/>
          </p:nvSpPr>
          <p:spPr>
            <a:xfrm>
              <a:off x="1236" y="3033"/>
              <a:ext cx="0" cy="510"/>
            </a:xfrm>
            <a:prstGeom prst="line">
              <a:avLst/>
            </a:prstGeom>
            <a:ln w="12700" cap="flat" cmpd="sng">
              <a:solidFill>
                <a:schemeClr val="tx2"/>
              </a:solidFill>
              <a:prstDash val="dash"/>
              <a:miter/>
              <a:headEnd type="none" w="med" len="med"/>
              <a:tailEnd type="none" w="med" len="med"/>
            </a:ln>
          </p:spPr>
        </p:sp>
        <p:sp>
          <p:nvSpPr>
            <p:cNvPr id="149618" name="Line 112"/>
            <p:cNvSpPr/>
            <p:nvPr/>
          </p:nvSpPr>
          <p:spPr>
            <a:xfrm>
              <a:off x="2143" y="3033"/>
              <a:ext cx="0" cy="510"/>
            </a:xfrm>
            <a:prstGeom prst="line">
              <a:avLst/>
            </a:prstGeom>
            <a:ln w="12700" cap="flat" cmpd="sng">
              <a:solidFill>
                <a:schemeClr val="tx2"/>
              </a:solidFill>
              <a:prstDash val="dash"/>
              <a:miter/>
              <a:headEnd type="none" w="med" len="med"/>
              <a:tailEnd type="none" w="med" len="med"/>
            </a:ln>
          </p:spPr>
        </p:sp>
        <p:sp>
          <p:nvSpPr>
            <p:cNvPr id="149619" name="Text Box 113"/>
            <p:cNvSpPr txBox="1"/>
            <p:nvPr/>
          </p:nvSpPr>
          <p:spPr>
            <a:xfrm>
              <a:off x="187" y="2664"/>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a:t>
              </a:r>
              <a:endParaRPr lang="en-US" altLang="zh-CN" sz="2400" baseline="-25000" dirty="0"/>
            </a:p>
          </p:txBody>
        </p:sp>
        <p:sp>
          <p:nvSpPr>
            <p:cNvPr id="149620" name="Text Box 114"/>
            <p:cNvSpPr txBox="1"/>
            <p:nvPr/>
          </p:nvSpPr>
          <p:spPr>
            <a:xfrm>
              <a:off x="187" y="3033"/>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a:t>
              </a:r>
              <a:endParaRPr lang="en-US" altLang="zh-CN" sz="2400" baseline="-25000" dirty="0"/>
            </a:p>
          </p:txBody>
        </p:sp>
        <p:sp>
          <p:nvSpPr>
            <p:cNvPr id="149621" name="Text Box 115"/>
            <p:cNvSpPr txBox="1"/>
            <p:nvPr/>
          </p:nvSpPr>
          <p:spPr>
            <a:xfrm>
              <a:off x="215" y="3316"/>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F</a:t>
              </a:r>
              <a:endParaRPr lang="en-US" altLang="zh-CN" sz="2400" baseline="-25000" dirty="0"/>
            </a:p>
          </p:txBody>
        </p:sp>
        <p:sp>
          <p:nvSpPr>
            <p:cNvPr id="149622" name="Line 116"/>
            <p:cNvSpPr/>
            <p:nvPr/>
          </p:nvSpPr>
          <p:spPr>
            <a:xfrm>
              <a:off x="187" y="3061"/>
              <a:ext cx="170" cy="0"/>
            </a:xfrm>
            <a:prstGeom prst="line">
              <a:avLst/>
            </a:prstGeom>
            <a:ln w="25400" cap="flat" cmpd="sng">
              <a:solidFill>
                <a:schemeClr val="tx1"/>
              </a:solidFill>
              <a:prstDash val="solid"/>
              <a:miter/>
              <a:headEnd type="none" w="med" len="med"/>
              <a:tailEnd type="none" w="med" len="med"/>
            </a:ln>
          </p:spPr>
        </p:sp>
        <p:sp>
          <p:nvSpPr>
            <p:cNvPr id="149623" name="Line 117"/>
            <p:cNvSpPr/>
            <p:nvPr/>
          </p:nvSpPr>
          <p:spPr>
            <a:xfrm>
              <a:off x="1009" y="3118"/>
              <a:ext cx="170" cy="0"/>
            </a:xfrm>
            <a:prstGeom prst="line">
              <a:avLst/>
            </a:prstGeom>
            <a:ln w="25400" cap="flat" cmpd="sng">
              <a:solidFill>
                <a:srgbClr val="FF00FF"/>
              </a:solidFill>
              <a:prstDash val="solid"/>
              <a:miter/>
              <a:headEnd type="none" w="med" len="med"/>
              <a:tailEnd type="arrow" w="med" len="lg"/>
            </a:ln>
          </p:spPr>
        </p:sp>
        <p:sp>
          <p:nvSpPr>
            <p:cNvPr id="149624" name="Line 118"/>
            <p:cNvSpPr/>
            <p:nvPr/>
          </p:nvSpPr>
          <p:spPr>
            <a:xfrm flipH="1">
              <a:off x="1236" y="3118"/>
              <a:ext cx="170" cy="0"/>
            </a:xfrm>
            <a:prstGeom prst="line">
              <a:avLst/>
            </a:prstGeom>
            <a:ln w="25400" cap="flat" cmpd="sng">
              <a:solidFill>
                <a:srgbClr val="FF00FF"/>
              </a:solidFill>
              <a:prstDash val="solid"/>
              <a:miter/>
              <a:headEnd type="none" w="med" len="med"/>
              <a:tailEnd type="arrow" w="med" len="lg"/>
            </a:ln>
          </p:spPr>
        </p:sp>
        <p:sp>
          <p:nvSpPr>
            <p:cNvPr id="149625" name="Text Box 119"/>
            <p:cNvSpPr txBox="1"/>
            <p:nvPr/>
          </p:nvSpPr>
          <p:spPr>
            <a:xfrm>
              <a:off x="924" y="2812"/>
              <a:ext cx="255"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FF00FF"/>
                  </a:solidFill>
                </a:rPr>
                <a:t>t</a:t>
              </a:r>
              <a:r>
                <a:rPr lang="en-US" altLang="zh-CN" sz="2400" baseline="-25000" dirty="0">
                  <a:solidFill>
                    <a:srgbClr val="FF00FF"/>
                  </a:solidFill>
                </a:rPr>
                <a:t>pd</a:t>
              </a:r>
            </a:p>
          </p:txBody>
        </p:sp>
        <p:sp>
          <p:nvSpPr>
            <p:cNvPr id="149626" name="Line 120"/>
            <p:cNvSpPr/>
            <p:nvPr/>
          </p:nvSpPr>
          <p:spPr>
            <a:xfrm flipV="1">
              <a:off x="2143" y="3362"/>
              <a:ext cx="253" cy="0"/>
            </a:xfrm>
            <a:prstGeom prst="line">
              <a:avLst/>
            </a:prstGeom>
            <a:ln w="25400" cap="flat" cmpd="sng">
              <a:solidFill>
                <a:schemeClr val="tx1"/>
              </a:solidFill>
              <a:prstDash val="solid"/>
              <a:miter/>
              <a:headEnd type="none" w="med" len="med"/>
              <a:tailEnd type="none" w="med" len="med"/>
            </a:ln>
          </p:spPr>
        </p:sp>
      </p:grpSp>
      <p:grpSp>
        <p:nvGrpSpPr>
          <p:cNvPr id="338041" name="Group 121"/>
          <p:cNvGrpSpPr/>
          <p:nvPr/>
        </p:nvGrpSpPr>
        <p:grpSpPr>
          <a:xfrm>
            <a:off x="4976813" y="4238625"/>
            <a:ext cx="3517900" cy="1404938"/>
            <a:chOff x="3362" y="2670"/>
            <a:chExt cx="2216" cy="885"/>
          </a:xfrm>
        </p:grpSpPr>
        <p:sp>
          <p:nvSpPr>
            <p:cNvPr id="149551" name="Line 122"/>
            <p:cNvSpPr/>
            <p:nvPr/>
          </p:nvSpPr>
          <p:spPr>
            <a:xfrm>
              <a:off x="3560" y="2897"/>
              <a:ext cx="326" cy="0"/>
            </a:xfrm>
            <a:prstGeom prst="line">
              <a:avLst/>
            </a:prstGeom>
            <a:ln w="25400" cap="flat" cmpd="sng">
              <a:solidFill>
                <a:schemeClr val="tx1"/>
              </a:solidFill>
              <a:prstDash val="solid"/>
              <a:miter/>
              <a:headEnd type="none" w="med" len="med"/>
              <a:tailEnd type="none" w="med" len="med"/>
            </a:ln>
          </p:spPr>
        </p:sp>
        <p:sp>
          <p:nvSpPr>
            <p:cNvPr id="149552" name="Line 123"/>
            <p:cNvSpPr/>
            <p:nvPr/>
          </p:nvSpPr>
          <p:spPr>
            <a:xfrm flipV="1">
              <a:off x="3886" y="2716"/>
              <a:ext cx="0" cy="181"/>
            </a:xfrm>
            <a:prstGeom prst="line">
              <a:avLst/>
            </a:prstGeom>
            <a:ln w="25400" cap="flat" cmpd="sng">
              <a:solidFill>
                <a:schemeClr val="tx1"/>
              </a:solidFill>
              <a:prstDash val="solid"/>
              <a:miter/>
              <a:headEnd type="none" w="med" len="med"/>
              <a:tailEnd type="none" w="med" len="med"/>
            </a:ln>
          </p:spPr>
        </p:sp>
        <p:sp>
          <p:nvSpPr>
            <p:cNvPr id="149553" name="Line 124"/>
            <p:cNvSpPr/>
            <p:nvPr/>
          </p:nvSpPr>
          <p:spPr>
            <a:xfrm flipV="1">
              <a:off x="4341" y="2716"/>
              <a:ext cx="0" cy="181"/>
            </a:xfrm>
            <a:prstGeom prst="line">
              <a:avLst/>
            </a:prstGeom>
            <a:ln w="25400" cap="flat" cmpd="sng">
              <a:solidFill>
                <a:schemeClr val="tx1"/>
              </a:solidFill>
              <a:prstDash val="solid"/>
              <a:miter/>
              <a:headEnd type="none" w="med" len="med"/>
              <a:tailEnd type="none" w="med" len="med"/>
            </a:ln>
          </p:spPr>
        </p:sp>
        <p:sp>
          <p:nvSpPr>
            <p:cNvPr id="149554" name="Line 125"/>
            <p:cNvSpPr/>
            <p:nvPr/>
          </p:nvSpPr>
          <p:spPr>
            <a:xfrm>
              <a:off x="3886" y="2716"/>
              <a:ext cx="455" cy="0"/>
            </a:xfrm>
            <a:prstGeom prst="line">
              <a:avLst/>
            </a:prstGeom>
            <a:ln w="25400" cap="flat" cmpd="sng">
              <a:solidFill>
                <a:schemeClr val="tx1"/>
              </a:solidFill>
              <a:prstDash val="solid"/>
              <a:miter/>
              <a:headEnd type="none" w="med" len="med"/>
              <a:tailEnd type="none" w="med" len="med"/>
            </a:ln>
          </p:spPr>
        </p:sp>
        <p:sp>
          <p:nvSpPr>
            <p:cNvPr id="149555" name="Line 126"/>
            <p:cNvSpPr/>
            <p:nvPr/>
          </p:nvSpPr>
          <p:spPr>
            <a:xfrm>
              <a:off x="4342" y="2897"/>
              <a:ext cx="455" cy="0"/>
            </a:xfrm>
            <a:prstGeom prst="line">
              <a:avLst/>
            </a:prstGeom>
            <a:ln w="25400" cap="flat" cmpd="sng">
              <a:solidFill>
                <a:schemeClr val="tx1"/>
              </a:solidFill>
              <a:prstDash val="solid"/>
              <a:miter/>
              <a:headEnd type="none" w="med" len="med"/>
              <a:tailEnd type="none" w="med" len="med"/>
            </a:ln>
          </p:spPr>
        </p:sp>
        <p:sp>
          <p:nvSpPr>
            <p:cNvPr id="149556" name="Line 127"/>
            <p:cNvSpPr/>
            <p:nvPr/>
          </p:nvSpPr>
          <p:spPr>
            <a:xfrm flipV="1">
              <a:off x="4797" y="2716"/>
              <a:ext cx="0" cy="181"/>
            </a:xfrm>
            <a:prstGeom prst="line">
              <a:avLst/>
            </a:prstGeom>
            <a:ln w="25400" cap="flat" cmpd="sng">
              <a:solidFill>
                <a:schemeClr val="tx1"/>
              </a:solidFill>
              <a:prstDash val="solid"/>
              <a:miter/>
              <a:headEnd type="none" w="med" len="med"/>
              <a:tailEnd type="none" w="med" len="med"/>
            </a:ln>
          </p:spPr>
        </p:sp>
        <p:sp>
          <p:nvSpPr>
            <p:cNvPr id="149557" name="Line 128"/>
            <p:cNvSpPr/>
            <p:nvPr/>
          </p:nvSpPr>
          <p:spPr>
            <a:xfrm>
              <a:off x="4797" y="2716"/>
              <a:ext cx="455" cy="0"/>
            </a:xfrm>
            <a:prstGeom prst="line">
              <a:avLst/>
            </a:prstGeom>
            <a:ln w="25400" cap="flat" cmpd="sng">
              <a:solidFill>
                <a:schemeClr val="tx1"/>
              </a:solidFill>
              <a:prstDash val="solid"/>
              <a:miter/>
              <a:headEnd type="none" w="med" len="med"/>
              <a:tailEnd type="none" w="med" len="med"/>
            </a:ln>
          </p:spPr>
        </p:sp>
        <p:sp>
          <p:nvSpPr>
            <p:cNvPr id="149558" name="Line 129"/>
            <p:cNvSpPr/>
            <p:nvPr/>
          </p:nvSpPr>
          <p:spPr>
            <a:xfrm flipV="1">
              <a:off x="5252" y="2716"/>
              <a:ext cx="0" cy="181"/>
            </a:xfrm>
            <a:prstGeom prst="line">
              <a:avLst/>
            </a:prstGeom>
            <a:ln w="25400" cap="flat" cmpd="sng">
              <a:solidFill>
                <a:schemeClr val="tx1"/>
              </a:solidFill>
              <a:prstDash val="solid"/>
              <a:miter/>
              <a:headEnd type="none" w="med" len="med"/>
              <a:tailEnd type="none" w="med" len="med"/>
            </a:ln>
          </p:spPr>
        </p:sp>
        <p:sp>
          <p:nvSpPr>
            <p:cNvPr id="149559" name="Line 130"/>
            <p:cNvSpPr/>
            <p:nvPr/>
          </p:nvSpPr>
          <p:spPr>
            <a:xfrm>
              <a:off x="5252" y="2897"/>
              <a:ext cx="326" cy="0"/>
            </a:xfrm>
            <a:prstGeom prst="line">
              <a:avLst/>
            </a:prstGeom>
            <a:ln w="25400" cap="flat" cmpd="sng">
              <a:solidFill>
                <a:schemeClr val="tx1"/>
              </a:solidFill>
              <a:prstDash val="solid"/>
              <a:miter/>
              <a:headEnd type="none" w="med" len="med"/>
              <a:tailEnd type="none" w="med" len="med"/>
            </a:ln>
          </p:spPr>
        </p:sp>
        <p:sp>
          <p:nvSpPr>
            <p:cNvPr id="149560" name="Line 131"/>
            <p:cNvSpPr/>
            <p:nvPr/>
          </p:nvSpPr>
          <p:spPr>
            <a:xfrm flipV="1">
              <a:off x="3560" y="3033"/>
              <a:ext cx="394" cy="0"/>
            </a:xfrm>
            <a:prstGeom prst="line">
              <a:avLst/>
            </a:prstGeom>
            <a:ln w="25400" cap="flat" cmpd="sng">
              <a:solidFill>
                <a:schemeClr val="tx1"/>
              </a:solidFill>
              <a:prstDash val="solid"/>
              <a:miter/>
              <a:headEnd type="none" w="med" len="med"/>
              <a:tailEnd type="none" w="med" len="med"/>
            </a:ln>
          </p:spPr>
        </p:sp>
        <p:sp>
          <p:nvSpPr>
            <p:cNvPr id="149561" name="Line 132"/>
            <p:cNvSpPr/>
            <p:nvPr/>
          </p:nvSpPr>
          <p:spPr>
            <a:xfrm>
              <a:off x="3954" y="3033"/>
              <a:ext cx="0" cy="181"/>
            </a:xfrm>
            <a:prstGeom prst="line">
              <a:avLst/>
            </a:prstGeom>
            <a:ln w="25400" cap="flat" cmpd="sng">
              <a:solidFill>
                <a:schemeClr val="tx1"/>
              </a:solidFill>
              <a:prstDash val="solid"/>
              <a:miter/>
              <a:headEnd type="none" w="med" len="med"/>
              <a:tailEnd type="none" w="med" len="med"/>
            </a:ln>
          </p:spPr>
        </p:sp>
        <p:sp>
          <p:nvSpPr>
            <p:cNvPr id="149562" name="Line 133"/>
            <p:cNvSpPr/>
            <p:nvPr/>
          </p:nvSpPr>
          <p:spPr>
            <a:xfrm>
              <a:off x="4409" y="3033"/>
              <a:ext cx="0" cy="181"/>
            </a:xfrm>
            <a:prstGeom prst="line">
              <a:avLst/>
            </a:prstGeom>
            <a:ln w="25400" cap="flat" cmpd="sng">
              <a:solidFill>
                <a:schemeClr val="tx1"/>
              </a:solidFill>
              <a:prstDash val="solid"/>
              <a:miter/>
              <a:headEnd type="none" w="med" len="med"/>
              <a:tailEnd type="none" w="med" len="med"/>
            </a:ln>
          </p:spPr>
        </p:sp>
        <p:sp>
          <p:nvSpPr>
            <p:cNvPr id="149563" name="Line 134"/>
            <p:cNvSpPr/>
            <p:nvPr/>
          </p:nvSpPr>
          <p:spPr>
            <a:xfrm flipV="1">
              <a:off x="3954" y="3214"/>
              <a:ext cx="455" cy="0"/>
            </a:xfrm>
            <a:prstGeom prst="line">
              <a:avLst/>
            </a:prstGeom>
            <a:ln w="25400" cap="flat" cmpd="sng">
              <a:solidFill>
                <a:schemeClr val="tx1"/>
              </a:solidFill>
              <a:prstDash val="solid"/>
              <a:miter/>
              <a:headEnd type="none" w="med" len="med"/>
              <a:tailEnd type="none" w="med" len="med"/>
            </a:ln>
          </p:spPr>
        </p:sp>
        <p:sp>
          <p:nvSpPr>
            <p:cNvPr id="149564" name="Line 135"/>
            <p:cNvSpPr/>
            <p:nvPr/>
          </p:nvSpPr>
          <p:spPr>
            <a:xfrm flipV="1">
              <a:off x="4410" y="3033"/>
              <a:ext cx="455" cy="0"/>
            </a:xfrm>
            <a:prstGeom prst="line">
              <a:avLst/>
            </a:prstGeom>
            <a:ln w="25400" cap="flat" cmpd="sng">
              <a:solidFill>
                <a:schemeClr val="tx1"/>
              </a:solidFill>
              <a:prstDash val="solid"/>
              <a:miter/>
              <a:headEnd type="none" w="med" len="med"/>
              <a:tailEnd type="none" w="med" len="med"/>
            </a:ln>
          </p:spPr>
        </p:sp>
        <p:sp>
          <p:nvSpPr>
            <p:cNvPr id="149565" name="Line 136"/>
            <p:cNvSpPr/>
            <p:nvPr/>
          </p:nvSpPr>
          <p:spPr>
            <a:xfrm>
              <a:off x="4865" y="3033"/>
              <a:ext cx="0" cy="181"/>
            </a:xfrm>
            <a:prstGeom prst="line">
              <a:avLst/>
            </a:prstGeom>
            <a:ln w="25400" cap="flat" cmpd="sng">
              <a:solidFill>
                <a:schemeClr val="tx1"/>
              </a:solidFill>
              <a:prstDash val="solid"/>
              <a:miter/>
              <a:headEnd type="none" w="med" len="med"/>
              <a:tailEnd type="none" w="med" len="med"/>
            </a:ln>
          </p:spPr>
        </p:sp>
        <p:sp>
          <p:nvSpPr>
            <p:cNvPr id="149566" name="Line 137"/>
            <p:cNvSpPr/>
            <p:nvPr/>
          </p:nvSpPr>
          <p:spPr>
            <a:xfrm flipV="1">
              <a:off x="4865" y="3214"/>
              <a:ext cx="455" cy="0"/>
            </a:xfrm>
            <a:prstGeom prst="line">
              <a:avLst/>
            </a:prstGeom>
            <a:ln w="25400" cap="flat" cmpd="sng">
              <a:solidFill>
                <a:schemeClr val="tx1"/>
              </a:solidFill>
              <a:prstDash val="solid"/>
              <a:miter/>
              <a:headEnd type="none" w="med" len="med"/>
              <a:tailEnd type="none" w="med" len="med"/>
            </a:ln>
          </p:spPr>
        </p:sp>
        <p:sp>
          <p:nvSpPr>
            <p:cNvPr id="149567" name="Line 138"/>
            <p:cNvSpPr/>
            <p:nvPr/>
          </p:nvSpPr>
          <p:spPr>
            <a:xfrm>
              <a:off x="5320" y="3033"/>
              <a:ext cx="0" cy="181"/>
            </a:xfrm>
            <a:prstGeom prst="line">
              <a:avLst/>
            </a:prstGeom>
            <a:ln w="25400" cap="flat" cmpd="sng">
              <a:solidFill>
                <a:schemeClr val="tx1"/>
              </a:solidFill>
              <a:prstDash val="solid"/>
              <a:miter/>
              <a:headEnd type="none" w="med" len="med"/>
              <a:tailEnd type="none" w="med" len="med"/>
            </a:ln>
          </p:spPr>
        </p:sp>
        <p:sp>
          <p:nvSpPr>
            <p:cNvPr id="149568" name="Line 139"/>
            <p:cNvSpPr/>
            <p:nvPr/>
          </p:nvSpPr>
          <p:spPr>
            <a:xfrm flipV="1">
              <a:off x="5320" y="3033"/>
              <a:ext cx="253" cy="0"/>
            </a:xfrm>
            <a:prstGeom prst="line">
              <a:avLst/>
            </a:prstGeom>
            <a:ln w="25400" cap="flat" cmpd="sng">
              <a:solidFill>
                <a:schemeClr val="tx1"/>
              </a:solidFill>
              <a:prstDash val="solid"/>
              <a:miter/>
              <a:headEnd type="none" w="med" len="med"/>
              <a:tailEnd type="none" w="med" len="med"/>
            </a:ln>
          </p:spPr>
        </p:sp>
        <p:sp>
          <p:nvSpPr>
            <p:cNvPr id="149569" name="Line 140"/>
            <p:cNvSpPr/>
            <p:nvPr/>
          </p:nvSpPr>
          <p:spPr>
            <a:xfrm>
              <a:off x="3954" y="3373"/>
              <a:ext cx="0" cy="181"/>
            </a:xfrm>
            <a:prstGeom prst="line">
              <a:avLst/>
            </a:prstGeom>
            <a:ln w="25400" cap="flat" cmpd="sng">
              <a:solidFill>
                <a:schemeClr val="tx1"/>
              </a:solidFill>
              <a:prstDash val="solid"/>
              <a:miter/>
              <a:headEnd type="none" w="med" len="med"/>
              <a:tailEnd type="none" w="med" len="med"/>
            </a:ln>
          </p:spPr>
        </p:sp>
        <p:sp>
          <p:nvSpPr>
            <p:cNvPr id="149570" name="Line 141"/>
            <p:cNvSpPr/>
            <p:nvPr/>
          </p:nvSpPr>
          <p:spPr>
            <a:xfrm flipV="1">
              <a:off x="3954" y="3554"/>
              <a:ext cx="853" cy="0"/>
            </a:xfrm>
            <a:prstGeom prst="line">
              <a:avLst/>
            </a:prstGeom>
            <a:ln w="25400" cap="flat" cmpd="sng">
              <a:solidFill>
                <a:schemeClr val="tx1"/>
              </a:solidFill>
              <a:prstDash val="solid"/>
              <a:miter/>
              <a:headEnd type="none" w="med" len="med"/>
              <a:tailEnd type="none" w="med" len="med"/>
            </a:ln>
          </p:spPr>
        </p:sp>
        <p:sp>
          <p:nvSpPr>
            <p:cNvPr id="149571" name="Line 142"/>
            <p:cNvSpPr/>
            <p:nvPr/>
          </p:nvSpPr>
          <p:spPr>
            <a:xfrm>
              <a:off x="4865" y="3373"/>
              <a:ext cx="0" cy="181"/>
            </a:xfrm>
            <a:prstGeom prst="line">
              <a:avLst/>
            </a:prstGeom>
            <a:ln w="25400" cap="flat" cmpd="sng">
              <a:solidFill>
                <a:schemeClr val="tx1"/>
              </a:solidFill>
              <a:prstDash val="solid"/>
              <a:miter/>
              <a:headEnd type="none" w="med" len="med"/>
              <a:tailEnd type="none" w="med" len="med"/>
            </a:ln>
          </p:spPr>
        </p:sp>
        <p:sp>
          <p:nvSpPr>
            <p:cNvPr id="149572" name="Line 143"/>
            <p:cNvSpPr/>
            <p:nvPr/>
          </p:nvSpPr>
          <p:spPr>
            <a:xfrm>
              <a:off x="3900" y="3373"/>
              <a:ext cx="0" cy="181"/>
            </a:xfrm>
            <a:prstGeom prst="line">
              <a:avLst/>
            </a:prstGeom>
            <a:ln w="25400" cap="flat" cmpd="sng">
              <a:solidFill>
                <a:schemeClr val="tx1"/>
              </a:solidFill>
              <a:prstDash val="solid"/>
              <a:miter/>
              <a:headEnd type="none" w="med" len="med"/>
              <a:tailEnd type="none" w="med" len="med"/>
            </a:ln>
          </p:spPr>
        </p:sp>
        <p:sp>
          <p:nvSpPr>
            <p:cNvPr id="149573" name="Line 144"/>
            <p:cNvSpPr/>
            <p:nvPr/>
          </p:nvSpPr>
          <p:spPr>
            <a:xfrm>
              <a:off x="3575" y="3555"/>
              <a:ext cx="326" cy="0"/>
            </a:xfrm>
            <a:prstGeom prst="line">
              <a:avLst/>
            </a:prstGeom>
            <a:ln w="25400" cap="flat" cmpd="sng">
              <a:solidFill>
                <a:schemeClr val="tx1"/>
              </a:solidFill>
              <a:prstDash val="solid"/>
              <a:miter/>
              <a:headEnd type="none" w="med" len="med"/>
              <a:tailEnd type="none" w="med" len="med"/>
            </a:ln>
          </p:spPr>
        </p:sp>
        <p:sp>
          <p:nvSpPr>
            <p:cNvPr id="149574" name="Line 145"/>
            <p:cNvSpPr/>
            <p:nvPr/>
          </p:nvSpPr>
          <p:spPr>
            <a:xfrm>
              <a:off x="3889" y="3373"/>
              <a:ext cx="68" cy="0"/>
            </a:xfrm>
            <a:prstGeom prst="line">
              <a:avLst/>
            </a:prstGeom>
            <a:ln w="25400" cap="flat" cmpd="sng">
              <a:solidFill>
                <a:schemeClr val="tx1"/>
              </a:solidFill>
              <a:prstDash val="solid"/>
              <a:miter/>
              <a:headEnd type="none" w="med" len="med"/>
              <a:tailEnd type="none" w="med" len="med"/>
            </a:ln>
          </p:spPr>
        </p:sp>
        <p:sp>
          <p:nvSpPr>
            <p:cNvPr id="149575" name="Line 146"/>
            <p:cNvSpPr/>
            <p:nvPr/>
          </p:nvSpPr>
          <p:spPr>
            <a:xfrm>
              <a:off x="4796" y="3373"/>
              <a:ext cx="68" cy="0"/>
            </a:xfrm>
            <a:prstGeom prst="line">
              <a:avLst/>
            </a:prstGeom>
            <a:ln w="25400" cap="flat" cmpd="sng">
              <a:solidFill>
                <a:schemeClr val="tx1"/>
              </a:solidFill>
              <a:prstDash val="solid"/>
              <a:miter/>
              <a:headEnd type="none" w="med" len="med"/>
              <a:tailEnd type="none" w="med" len="med"/>
            </a:ln>
          </p:spPr>
        </p:sp>
        <p:sp>
          <p:nvSpPr>
            <p:cNvPr id="149576" name="Line 147"/>
            <p:cNvSpPr/>
            <p:nvPr/>
          </p:nvSpPr>
          <p:spPr>
            <a:xfrm flipV="1">
              <a:off x="4807" y="3368"/>
              <a:ext cx="0" cy="181"/>
            </a:xfrm>
            <a:prstGeom prst="line">
              <a:avLst/>
            </a:prstGeom>
            <a:ln w="25400" cap="flat" cmpd="sng">
              <a:solidFill>
                <a:schemeClr val="tx1"/>
              </a:solidFill>
              <a:prstDash val="solid"/>
              <a:miter/>
              <a:headEnd type="none" w="med" len="med"/>
              <a:tailEnd type="none" w="med" len="med"/>
            </a:ln>
          </p:spPr>
        </p:sp>
        <p:sp>
          <p:nvSpPr>
            <p:cNvPr id="149577" name="Line 148"/>
            <p:cNvSpPr/>
            <p:nvPr/>
          </p:nvSpPr>
          <p:spPr>
            <a:xfrm>
              <a:off x="3900" y="2738"/>
              <a:ext cx="0" cy="771"/>
            </a:xfrm>
            <a:prstGeom prst="line">
              <a:avLst/>
            </a:prstGeom>
            <a:ln w="12700" cap="flat" cmpd="sng">
              <a:solidFill>
                <a:schemeClr val="tx2"/>
              </a:solidFill>
              <a:prstDash val="dash"/>
              <a:miter/>
              <a:headEnd type="none" w="med" len="med"/>
              <a:tailEnd type="none" w="med" len="med"/>
            </a:ln>
          </p:spPr>
        </p:sp>
        <p:sp>
          <p:nvSpPr>
            <p:cNvPr id="149578" name="Line 149"/>
            <p:cNvSpPr/>
            <p:nvPr/>
          </p:nvSpPr>
          <p:spPr>
            <a:xfrm>
              <a:off x="4807" y="2738"/>
              <a:ext cx="0" cy="771"/>
            </a:xfrm>
            <a:prstGeom prst="line">
              <a:avLst/>
            </a:prstGeom>
            <a:ln w="12700" cap="flat" cmpd="sng">
              <a:solidFill>
                <a:schemeClr val="tx2"/>
              </a:solidFill>
              <a:prstDash val="dash"/>
              <a:miter/>
              <a:headEnd type="none" w="med" len="med"/>
              <a:tailEnd type="none" w="med" len="med"/>
            </a:ln>
          </p:spPr>
        </p:sp>
        <p:sp>
          <p:nvSpPr>
            <p:cNvPr id="149579" name="Line 150"/>
            <p:cNvSpPr/>
            <p:nvPr/>
          </p:nvSpPr>
          <p:spPr>
            <a:xfrm>
              <a:off x="3957" y="3039"/>
              <a:ext cx="0" cy="510"/>
            </a:xfrm>
            <a:prstGeom prst="line">
              <a:avLst/>
            </a:prstGeom>
            <a:ln w="12700" cap="flat" cmpd="sng">
              <a:solidFill>
                <a:schemeClr val="tx2"/>
              </a:solidFill>
              <a:prstDash val="dash"/>
              <a:miter/>
              <a:headEnd type="none" w="med" len="med"/>
              <a:tailEnd type="none" w="med" len="med"/>
            </a:ln>
          </p:spPr>
        </p:sp>
        <p:sp>
          <p:nvSpPr>
            <p:cNvPr id="149580" name="Line 151"/>
            <p:cNvSpPr/>
            <p:nvPr/>
          </p:nvSpPr>
          <p:spPr>
            <a:xfrm>
              <a:off x="4864" y="3039"/>
              <a:ext cx="0" cy="510"/>
            </a:xfrm>
            <a:prstGeom prst="line">
              <a:avLst/>
            </a:prstGeom>
            <a:ln w="12700" cap="flat" cmpd="sng">
              <a:solidFill>
                <a:schemeClr val="tx2"/>
              </a:solidFill>
              <a:prstDash val="dash"/>
              <a:miter/>
              <a:headEnd type="none" w="med" len="med"/>
              <a:tailEnd type="none" w="med" len="med"/>
            </a:ln>
          </p:spPr>
        </p:sp>
        <p:sp>
          <p:nvSpPr>
            <p:cNvPr id="149581" name="Text Box 152"/>
            <p:cNvSpPr txBox="1"/>
            <p:nvPr/>
          </p:nvSpPr>
          <p:spPr>
            <a:xfrm>
              <a:off x="3362" y="2670"/>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a:t>
              </a:r>
              <a:endParaRPr lang="en-US" altLang="zh-CN" sz="2400" baseline="-25000" dirty="0"/>
            </a:p>
          </p:txBody>
        </p:sp>
        <p:sp>
          <p:nvSpPr>
            <p:cNvPr id="149582" name="Text Box 153"/>
            <p:cNvSpPr txBox="1"/>
            <p:nvPr/>
          </p:nvSpPr>
          <p:spPr>
            <a:xfrm>
              <a:off x="3362" y="3039"/>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a:t>
              </a:r>
              <a:endParaRPr lang="en-US" altLang="zh-CN" sz="2400" baseline="-25000" dirty="0"/>
            </a:p>
          </p:txBody>
        </p:sp>
        <p:sp>
          <p:nvSpPr>
            <p:cNvPr id="149583" name="Text Box 154"/>
            <p:cNvSpPr txBox="1"/>
            <p:nvPr/>
          </p:nvSpPr>
          <p:spPr>
            <a:xfrm>
              <a:off x="3390" y="3322"/>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F</a:t>
              </a:r>
              <a:endParaRPr lang="en-US" altLang="zh-CN" sz="2400" baseline="-25000" dirty="0"/>
            </a:p>
          </p:txBody>
        </p:sp>
        <p:sp>
          <p:nvSpPr>
            <p:cNvPr id="149584" name="Line 155"/>
            <p:cNvSpPr/>
            <p:nvPr/>
          </p:nvSpPr>
          <p:spPr>
            <a:xfrm>
              <a:off x="3362" y="3067"/>
              <a:ext cx="170" cy="0"/>
            </a:xfrm>
            <a:prstGeom prst="line">
              <a:avLst/>
            </a:prstGeom>
            <a:ln w="25400" cap="flat" cmpd="sng">
              <a:solidFill>
                <a:schemeClr val="tx1"/>
              </a:solidFill>
              <a:prstDash val="solid"/>
              <a:miter/>
              <a:headEnd type="none" w="med" len="med"/>
              <a:tailEnd type="none" w="med" len="med"/>
            </a:ln>
          </p:spPr>
        </p:sp>
        <p:sp>
          <p:nvSpPr>
            <p:cNvPr id="149585" name="Line 156"/>
            <p:cNvSpPr/>
            <p:nvPr/>
          </p:nvSpPr>
          <p:spPr>
            <a:xfrm>
              <a:off x="3702" y="3124"/>
              <a:ext cx="170" cy="0"/>
            </a:xfrm>
            <a:prstGeom prst="line">
              <a:avLst/>
            </a:prstGeom>
            <a:ln w="25400" cap="flat" cmpd="sng">
              <a:solidFill>
                <a:srgbClr val="FF00FF"/>
              </a:solidFill>
              <a:prstDash val="solid"/>
              <a:miter/>
              <a:headEnd type="none" w="med" len="med"/>
              <a:tailEnd type="arrow" w="med" len="lg"/>
            </a:ln>
          </p:spPr>
        </p:sp>
        <p:sp>
          <p:nvSpPr>
            <p:cNvPr id="149586" name="Line 157"/>
            <p:cNvSpPr/>
            <p:nvPr/>
          </p:nvSpPr>
          <p:spPr>
            <a:xfrm flipH="1">
              <a:off x="3957" y="3124"/>
              <a:ext cx="170" cy="0"/>
            </a:xfrm>
            <a:prstGeom prst="line">
              <a:avLst/>
            </a:prstGeom>
            <a:ln w="25400" cap="flat" cmpd="sng">
              <a:solidFill>
                <a:srgbClr val="FF00FF"/>
              </a:solidFill>
              <a:prstDash val="solid"/>
              <a:miter/>
              <a:headEnd type="none" w="med" len="med"/>
              <a:tailEnd type="arrow" w="med" len="lg"/>
            </a:ln>
          </p:spPr>
        </p:sp>
        <p:sp>
          <p:nvSpPr>
            <p:cNvPr id="149587" name="Text Box 158"/>
            <p:cNvSpPr txBox="1"/>
            <p:nvPr/>
          </p:nvSpPr>
          <p:spPr>
            <a:xfrm>
              <a:off x="4070" y="2869"/>
              <a:ext cx="255"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FF00FF"/>
                  </a:solidFill>
                </a:rPr>
                <a:t>t</a:t>
              </a:r>
              <a:r>
                <a:rPr lang="en-US" altLang="zh-CN" sz="2400" baseline="-25000" dirty="0">
                  <a:solidFill>
                    <a:srgbClr val="FF00FF"/>
                  </a:solidFill>
                </a:rPr>
                <a:t>pd</a:t>
              </a:r>
            </a:p>
          </p:txBody>
        </p:sp>
        <p:sp>
          <p:nvSpPr>
            <p:cNvPr id="149588" name="Line 159"/>
            <p:cNvSpPr/>
            <p:nvPr/>
          </p:nvSpPr>
          <p:spPr>
            <a:xfrm flipV="1">
              <a:off x="4864" y="3549"/>
              <a:ext cx="680" cy="0"/>
            </a:xfrm>
            <a:prstGeom prst="line">
              <a:avLst/>
            </a:prstGeom>
            <a:ln w="25400" cap="flat" cmpd="sng">
              <a:solidFill>
                <a:schemeClr val="tx1"/>
              </a:solidFill>
              <a:prstDash val="solid"/>
              <a:miter/>
              <a:headEnd type="none" w="med" len="med"/>
              <a:tailEnd type="none" w="med" len="med"/>
            </a:ln>
          </p:spPr>
        </p:sp>
      </p:grpSp>
      <p:sp>
        <p:nvSpPr>
          <p:cNvPr id="338080" name="Text Box 160"/>
          <p:cNvSpPr txBox="1"/>
          <p:nvPr/>
        </p:nvSpPr>
        <p:spPr>
          <a:xfrm>
            <a:off x="2411413" y="3789363"/>
            <a:ext cx="1574800" cy="365125"/>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0</a:t>
            </a:r>
            <a:r>
              <a:rPr lang="en-US" altLang="zh-CN" sz="2400" b="1" dirty="0">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型险象</a:t>
            </a:r>
          </a:p>
        </p:txBody>
      </p:sp>
      <p:grpSp>
        <p:nvGrpSpPr>
          <p:cNvPr id="338081" name="Group 161"/>
          <p:cNvGrpSpPr/>
          <p:nvPr/>
        </p:nvGrpSpPr>
        <p:grpSpPr>
          <a:xfrm>
            <a:off x="4886325" y="503238"/>
            <a:ext cx="3690938" cy="1209675"/>
            <a:chOff x="3305" y="317"/>
            <a:chExt cx="2325" cy="762"/>
          </a:xfrm>
        </p:grpSpPr>
        <p:grpSp>
          <p:nvGrpSpPr>
            <p:cNvPr id="149530" name="Group 162"/>
            <p:cNvGrpSpPr/>
            <p:nvPr/>
          </p:nvGrpSpPr>
          <p:grpSpPr>
            <a:xfrm>
              <a:off x="4711" y="558"/>
              <a:ext cx="317" cy="430"/>
              <a:chOff x="2268" y="3113"/>
              <a:chExt cx="317" cy="430"/>
            </a:xfrm>
          </p:grpSpPr>
          <p:sp>
            <p:nvSpPr>
              <p:cNvPr id="149549" name="Rectangle 163"/>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9550" name="Text Box 164"/>
              <p:cNvSpPr txBox="1"/>
              <p:nvPr/>
            </p:nvSpPr>
            <p:spPr>
              <a:xfrm>
                <a:off x="2336" y="3113"/>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grpSp>
          <p:nvGrpSpPr>
            <p:cNvPr id="149531" name="Group 165"/>
            <p:cNvGrpSpPr/>
            <p:nvPr/>
          </p:nvGrpSpPr>
          <p:grpSpPr>
            <a:xfrm>
              <a:off x="4031" y="649"/>
              <a:ext cx="431" cy="430"/>
              <a:chOff x="2585" y="3203"/>
              <a:chExt cx="431" cy="430"/>
            </a:xfrm>
          </p:grpSpPr>
          <p:sp>
            <p:nvSpPr>
              <p:cNvPr id="149546" name="Rectangle 166"/>
              <p:cNvSpPr/>
              <p:nvPr/>
            </p:nvSpPr>
            <p:spPr>
              <a:xfrm>
                <a:off x="2585" y="320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9547" name="Text Box 167"/>
              <p:cNvSpPr txBox="1"/>
              <p:nvPr/>
            </p:nvSpPr>
            <p:spPr>
              <a:xfrm>
                <a:off x="2585" y="3225"/>
                <a:ext cx="295"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1</a:t>
                </a:r>
              </a:p>
            </p:txBody>
          </p:sp>
          <p:sp>
            <p:nvSpPr>
              <p:cNvPr id="149548" name="Oval 168"/>
              <p:cNvSpPr/>
              <p:nvPr/>
            </p:nvSpPr>
            <p:spPr>
              <a:xfrm>
                <a:off x="2903" y="3362"/>
                <a:ext cx="113" cy="114"/>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49532" name="Line 169"/>
            <p:cNvSpPr/>
            <p:nvPr/>
          </p:nvSpPr>
          <p:spPr>
            <a:xfrm>
              <a:off x="5029" y="785"/>
              <a:ext cx="317" cy="0"/>
            </a:xfrm>
            <a:prstGeom prst="line">
              <a:avLst/>
            </a:prstGeom>
            <a:ln w="25400" cap="flat" cmpd="sng">
              <a:solidFill>
                <a:schemeClr val="tx1"/>
              </a:solidFill>
              <a:prstDash val="solid"/>
              <a:miter/>
              <a:headEnd type="none" w="med" len="med"/>
              <a:tailEnd type="none" w="med" len="med"/>
            </a:ln>
          </p:spPr>
        </p:sp>
        <p:sp>
          <p:nvSpPr>
            <p:cNvPr id="149533" name="Line 170"/>
            <p:cNvSpPr/>
            <p:nvPr/>
          </p:nvSpPr>
          <p:spPr>
            <a:xfrm flipH="1">
              <a:off x="3487" y="876"/>
              <a:ext cx="544" cy="0"/>
            </a:xfrm>
            <a:prstGeom prst="line">
              <a:avLst/>
            </a:prstGeom>
            <a:ln w="25400" cap="flat" cmpd="sng">
              <a:solidFill>
                <a:schemeClr val="tx1"/>
              </a:solidFill>
              <a:prstDash val="solid"/>
              <a:miter/>
              <a:headEnd type="none" w="med" len="med"/>
              <a:tailEnd type="none" w="med" len="med"/>
            </a:ln>
          </p:spPr>
        </p:sp>
        <p:sp>
          <p:nvSpPr>
            <p:cNvPr id="149534" name="Line 171"/>
            <p:cNvSpPr/>
            <p:nvPr/>
          </p:nvSpPr>
          <p:spPr>
            <a:xfrm>
              <a:off x="4462" y="876"/>
              <a:ext cx="249" cy="0"/>
            </a:xfrm>
            <a:prstGeom prst="line">
              <a:avLst/>
            </a:prstGeom>
            <a:ln w="25400" cap="flat" cmpd="sng">
              <a:solidFill>
                <a:schemeClr val="tx1"/>
              </a:solidFill>
              <a:prstDash val="solid"/>
              <a:miter/>
              <a:headEnd type="none" w="med" len="med"/>
              <a:tailEnd type="none" w="med" len="med"/>
            </a:ln>
          </p:spPr>
        </p:sp>
        <p:sp>
          <p:nvSpPr>
            <p:cNvPr id="149535" name="Line 172"/>
            <p:cNvSpPr/>
            <p:nvPr/>
          </p:nvSpPr>
          <p:spPr>
            <a:xfrm>
              <a:off x="4530" y="672"/>
              <a:ext cx="181" cy="0"/>
            </a:xfrm>
            <a:prstGeom prst="line">
              <a:avLst/>
            </a:prstGeom>
            <a:ln w="25400" cap="flat" cmpd="sng">
              <a:solidFill>
                <a:schemeClr val="tx1"/>
              </a:solidFill>
              <a:prstDash val="solid"/>
              <a:miter/>
              <a:headEnd type="none" w="med" len="med"/>
              <a:tailEnd type="none" w="med" len="med"/>
            </a:ln>
          </p:spPr>
        </p:sp>
        <p:sp>
          <p:nvSpPr>
            <p:cNvPr id="149536" name="Line 173"/>
            <p:cNvSpPr/>
            <p:nvPr/>
          </p:nvSpPr>
          <p:spPr>
            <a:xfrm>
              <a:off x="4530" y="445"/>
              <a:ext cx="0" cy="227"/>
            </a:xfrm>
            <a:prstGeom prst="line">
              <a:avLst/>
            </a:prstGeom>
            <a:ln w="25400" cap="flat" cmpd="sng">
              <a:solidFill>
                <a:schemeClr val="tx1"/>
              </a:solidFill>
              <a:prstDash val="solid"/>
              <a:miter/>
              <a:headEnd type="none" w="med" len="med"/>
              <a:tailEnd type="none" w="med" len="med"/>
            </a:ln>
          </p:spPr>
        </p:sp>
        <p:sp>
          <p:nvSpPr>
            <p:cNvPr id="149537" name="Line 174"/>
            <p:cNvSpPr/>
            <p:nvPr/>
          </p:nvSpPr>
          <p:spPr>
            <a:xfrm>
              <a:off x="3804" y="445"/>
              <a:ext cx="726" cy="0"/>
            </a:xfrm>
            <a:prstGeom prst="line">
              <a:avLst/>
            </a:prstGeom>
            <a:ln w="25400" cap="flat" cmpd="sng">
              <a:solidFill>
                <a:schemeClr val="tx1"/>
              </a:solidFill>
              <a:prstDash val="solid"/>
              <a:miter/>
              <a:headEnd type="none" w="med" len="med"/>
              <a:tailEnd type="none" w="med" len="med"/>
            </a:ln>
          </p:spPr>
        </p:sp>
        <p:sp>
          <p:nvSpPr>
            <p:cNvPr id="149538" name="Oval 175"/>
            <p:cNvSpPr/>
            <p:nvPr/>
          </p:nvSpPr>
          <p:spPr>
            <a:xfrm>
              <a:off x="3781" y="853"/>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9539" name="Text Box 176"/>
            <p:cNvSpPr txBox="1"/>
            <p:nvPr/>
          </p:nvSpPr>
          <p:spPr>
            <a:xfrm>
              <a:off x="3305" y="766"/>
              <a:ext cx="15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endParaRPr lang="en-US" altLang="zh-CN" sz="2400" i="1" baseline="-25000" dirty="0"/>
            </a:p>
          </p:txBody>
        </p:sp>
        <p:sp>
          <p:nvSpPr>
            <p:cNvPr id="149540" name="Text Box 177"/>
            <p:cNvSpPr txBox="1"/>
            <p:nvPr/>
          </p:nvSpPr>
          <p:spPr>
            <a:xfrm>
              <a:off x="4774" y="317"/>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i="1" dirty="0"/>
                <a:t>G</a:t>
              </a:r>
              <a:r>
                <a:rPr lang="en-US" altLang="zh-CN" sz="2000" baseline="-25000" dirty="0"/>
                <a:t>2</a:t>
              </a:r>
            </a:p>
          </p:txBody>
        </p:sp>
        <p:sp>
          <p:nvSpPr>
            <p:cNvPr id="149541" name="Line 178"/>
            <p:cNvSpPr/>
            <p:nvPr/>
          </p:nvSpPr>
          <p:spPr>
            <a:xfrm>
              <a:off x="3804" y="449"/>
              <a:ext cx="0" cy="408"/>
            </a:xfrm>
            <a:prstGeom prst="line">
              <a:avLst/>
            </a:prstGeom>
            <a:ln w="25400" cap="flat" cmpd="sng">
              <a:solidFill>
                <a:schemeClr val="tx1"/>
              </a:solidFill>
              <a:prstDash val="solid"/>
              <a:miter/>
              <a:headEnd type="none" w="med" len="med"/>
              <a:tailEnd type="none" w="med" len="med"/>
            </a:ln>
          </p:spPr>
        </p:sp>
        <p:grpSp>
          <p:nvGrpSpPr>
            <p:cNvPr id="149542" name="Group 179"/>
            <p:cNvGrpSpPr/>
            <p:nvPr/>
          </p:nvGrpSpPr>
          <p:grpSpPr>
            <a:xfrm>
              <a:off x="5091" y="502"/>
              <a:ext cx="539" cy="230"/>
              <a:chOff x="2993" y="1224"/>
              <a:chExt cx="539" cy="230"/>
            </a:xfrm>
          </p:grpSpPr>
          <p:sp>
            <p:nvSpPr>
              <p:cNvPr id="149544" name="Rectangle 180"/>
              <p:cNvSpPr/>
              <p:nvPr/>
            </p:nvSpPr>
            <p:spPr>
              <a:xfrm>
                <a:off x="2993" y="1224"/>
                <a:ext cx="539"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50000"/>
                  </a:spcBef>
                  <a:buNone/>
                </a:pPr>
                <a:r>
                  <a:rPr lang="en-US" altLang="zh-CN" sz="2400" i="1" dirty="0"/>
                  <a:t>F</a:t>
                </a:r>
                <a:r>
                  <a:rPr lang="en-US" altLang="zh-CN" sz="2400" dirty="0"/>
                  <a:t>=</a:t>
                </a:r>
                <a:r>
                  <a:rPr lang="en-US" altLang="zh-CN" sz="2400" i="1" dirty="0"/>
                  <a:t>A</a:t>
                </a:r>
                <a:r>
                  <a:rPr lang="en-US" altLang="zh-CN" sz="2400" dirty="0"/>
                  <a:t>·</a:t>
                </a:r>
                <a:r>
                  <a:rPr lang="en-US" altLang="zh-CN" sz="2400" i="1" dirty="0"/>
                  <a:t>A</a:t>
                </a:r>
              </a:p>
            </p:txBody>
          </p:sp>
          <p:sp>
            <p:nvSpPr>
              <p:cNvPr id="149545" name="Line 181"/>
              <p:cNvSpPr/>
              <p:nvPr/>
            </p:nvSpPr>
            <p:spPr>
              <a:xfrm>
                <a:off x="3390" y="1253"/>
                <a:ext cx="131" cy="0"/>
              </a:xfrm>
              <a:prstGeom prst="line">
                <a:avLst/>
              </a:prstGeom>
              <a:ln w="19050" cap="flat" cmpd="sng">
                <a:solidFill>
                  <a:schemeClr val="tx1"/>
                </a:solidFill>
                <a:prstDash val="solid"/>
                <a:headEnd type="none" w="med" len="med"/>
                <a:tailEnd type="none" w="med" len="med"/>
              </a:ln>
            </p:spPr>
          </p:sp>
        </p:grpSp>
        <p:sp>
          <p:nvSpPr>
            <p:cNvPr id="149543" name="Text Box 182"/>
            <p:cNvSpPr txBox="1"/>
            <p:nvPr/>
          </p:nvSpPr>
          <p:spPr>
            <a:xfrm>
              <a:off x="4099" y="431"/>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i="1" dirty="0"/>
                <a:t>G</a:t>
              </a:r>
              <a:r>
                <a:rPr lang="en-US" altLang="zh-CN" sz="2000" baseline="-25000" dirty="0"/>
                <a:t>1</a:t>
              </a:r>
            </a:p>
          </p:txBody>
        </p:sp>
      </p:grpSp>
      <p:grpSp>
        <p:nvGrpSpPr>
          <p:cNvPr id="338103" name="Group 183"/>
          <p:cNvGrpSpPr/>
          <p:nvPr/>
        </p:nvGrpSpPr>
        <p:grpSpPr>
          <a:xfrm>
            <a:off x="2051050" y="1628775"/>
            <a:ext cx="2295525" cy="609600"/>
            <a:chOff x="1292" y="1026"/>
            <a:chExt cx="1446" cy="384"/>
          </a:xfrm>
        </p:grpSpPr>
        <p:sp>
          <p:nvSpPr>
            <p:cNvPr id="149528" name="Text Box 184"/>
            <p:cNvSpPr txBox="1"/>
            <p:nvPr/>
          </p:nvSpPr>
          <p:spPr>
            <a:xfrm>
              <a:off x="1292" y="1026"/>
              <a:ext cx="1446" cy="384"/>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和</a:t>
              </a:r>
              <a:r>
                <a:rPr lang="en-US" altLang="zh-CN" sz="2000" b="1" dirty="0">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同时加到一个或门输入端造成的</a:t>
              </a:r>
            </a:p>
          </p:txBody>
        </p:sp>
        <p:sp>
          <p:nvSpPr>
            <p:cNvPr id="149529" name="Line 185"/>
            <p:cNvSpPr/>
            <p:nvPr/>
          </p:nvSpPr>
          <p:spPr>
            <a:xfrm>
              <a:off x="1576" y="1054"/>
              <a:ext cx="85" cy="0"/>
            </a:xfrm>
            <a:prstGeom prst="line">
              <a:avLst/>
            </a:prstGeom>
            <a:ln w="25400" cap="flat" cmpd="sng">
              <a:solidFill>
                <a:schemeClr val="tx1"/>
              </a:solidFill>
              <a:prstDash val="solid"/>
              <a:miter/>
              <a:headEnd type="none" w="med" len="med"/>
              <a:tailEnd type="none" w="med" len="med"/>
            </a:ln>
          </p:spPr>
        </p:sp>
      </p:grpSp>
      <p:grpSp>
        <p:nvGrpSpPr>
          <p:cNvPr id="338106" name="Group 186"/>
          <p:cNvGrpSpPr/>
          <p:nvPr/>
        </p:nvGrpSpPr>
        <p:grpSpPr>
          <a:xfrm>
            <a:off x="6642100" y="1673225"/>
            <a:ext cx="2295525" cy="609600"/>
            <a:chOff x="1292" y="1026"/>
            <a:chExt cx="1446" cy="384"/>
          </a:xfrm>
        </p:grpSpPr>
        <p:sp>
          <p:nvSpPr>
            <p:cNvPr id="149526" name="Text Box 187"/>
            <p:cNvSpPr txBox="1"/>
            <p:nvPr/>
          </p:nvSpPr>
          <p:spPr>
            <a:xfrm>
              <a:off x="1292" y="1026"/>
              <a:ext cx="1446" cy="384"/>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和</a:t>
              </a:r>
              <a:r>
                <a:rPr lang="en-US" altLang="zh-CN" sz="2000" b="1" dirty="0">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同时加到一个与门输入端造成的</a:t>
              </a:r>
            </a:p>
          </p:txBody>
        </p:sp>
        <p:sp>
          <p:nvSpPr>
            <p:cNvPr id="149527" name="Line 188"/>
            <p:cNvSpPr/>
            <p:nvPr/>
          </p:nvSpPr>
          <p:spPr>
            <a:xfrm>
              <a:off x="1576" y="1054"/>
              <a:ext cx="85" cy="0"/>
            </a:xfrm>
            <a:prstGeom prst="line">
              <a:avLst/>
            </a:prstGeom>
            <a:ln w="25400" cap="flat" cmpd="sng">
              <a:solidFill>
                <a:schemeClr val="tx1"/>
              </a:solidFill>
              <a:prstDash val="solid"/>
              <a:miter/>
              <a:headEnd type="none" w="med" len="med"/>
              <a:tailEnd type="none" w="med" len="med"/>
            </a:ln>
          </p:spPr>
        </p:sp>
      </p:grpSp>
      <p:sp>
        <p:nvSpPr>
          <p:cNvPr id="338109" name="Text Box 189"/>
          <p:cNvSpPr txBox="1"/>
          <p:nvPr/>
        </p:nvSpPr>
        <p:spPr>
          <a:xfrm>
            <a:off x="7137400" y="3789363"/>
            <a:ext cx="1574800" cy="365125"/>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a:t>
            </a:r>
            <a:r>
              <a:rPr lang="en-US" altLang="zh-CN" sz="2400" b="1" dirty="0">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型险象</a:t>
            </a:r>
          </a:p>
        </p:txBody>
      </p:sp>
      <p:sp>
        <p:nvSpPr>
          <p:cNvPr id="338110" name="Text Box 190"/>
          <p:cNvSpPr txBox="1"/>
          <p:nvPr/>
        </p:nvSpPr>
        <p:spPr>
          <a:xfrm>
            <a:off x="2232025" y="5408613"/>
            <a:ext cx="863600" cy="304800"/>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000" b="1" dirty="0">
                <a:latin typeface="黑体" panose="02010609060101010101" pitchFamily="49" charset="-122"/>
                <a:ea typeface="黑体" panose="02010609060101010101" pitchFamily="49" charset="-122"/>
              </a:rPr>
              <a:t>负脉冲</a:t>
            </a:r>
          </a:p>
        </p:txBody>
      </p:sp>
      <p:sp>
        <p:nvSpPr>
          <p:cNvPr id="338111" name="Text Box 191"/>
          <p:cNvSpPr txBox="1"/>
          <p:nvPr/>
        </p:nvSpPr>
        <p:spPr>
          <a:xfrm>
            <a:off x="6126163" y="5273675"/>
            <a:ext cx="920750" cy="304800"/>
          </a:xfrm>
          <a:prstGeom prst="rect">
            <a:avLst/>
          </a:prstGeom>
          <a:solidFill>
            <a:srgbClr val="FF66FF">
              <a:alpha val="50195"/>
            </a:srgbClr>
          </a:solid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000" b="1" dirty="0">
                <a:latin typeface="黑体" panose="02010609060101010101" pitchFamily="49" charset="-122"/>
                <a:ea typeface="黑体" panose="02010609060101010101" pitchFamily="49" charset="-122"/>
              </a:rPr>
              <a:t>正脉冲</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53"/>
                                        </p:tgtEl>
                                        <p:attrNameLst>
                                          <p:attrName>style.visibility</p:attrName>
                                        </p:attrNameLst>
                                      </p:cBhvr>
                                      <p:to>
                                        <p:strVal val="visible"/>
                                      </p:to>
                                    </p:set>
                                    <p:anim calcmode="lin" valueType="num">
                                      <p:cBhvr additive="base">
                                        <p:cTn id="7" dur="500" fill="hold"/>
                                        <p:tgtEl>
                                          <p:spTgt spid="337953"/>
                                        </p:tgtEl>
                                        <p:attrNameLst>
                                          <p:attrName>ppt_x</p:attrName>
                                        </p:attrNameLst>
                                      </p:cBhvr>
                                      <p:tavLst>
                                        <p:tav tm="0">
                                          <p:val>
                                            <p:strVal val="#ppt_x"/>
                                          </p:val>
                                        </p:tav>
                                        <p:tav tm="100000">
                                          <p:val>
                                            <p:strVal val="#ppt_x"/>
                                          </p:val>
                                        </p:tav>
                                      </p:tavLst>
                                    </p:anim>
                                    <p:anim calcmode="lin" valueType="num">
                                      <p:cBhvr additive="base">
                                        <p:cTn id="8" dur="500" fill="hold"/>
                                        <p:tgtEl>
                                          <p:spTgt spid="3379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38001"/>
                                        </p:tgtEl>
                                        <p:attrNameLst>
                                          <p:attrName>style.visibility</p:attrName>
                                        </p:attrNameLst>
                                      </p:cBhvr>
                                      <p:to>
                                        <p:strVal val="visible"/>
                                      </p:to>
                                    </p:set>
                                    <p:animEffect transition="in" filter="blinds(horizontal)">
                                      <p:cBhvr>
                                        <p:cTn id="13" dur="500"/>
                                        <p:tgtEl>
                                          <p:spTgt spid="33800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37974"/>
                                        </p:tgtEl>
                                        <p:attrNameLst>
                                          <p:attrName>style.visibility</p:attrName>
                                        </p:attrNameLst>
                                      </p:cBhvr>
                                      <p:to>
                                        <p:strVal val="visible"/>
                                      </p:to>
                                    </p:set>
                                    <p:animEffect transition="in" filter="blinds(horizontal)">
                                      <p:cBhvr>
                                        <p:cTn id="18" dur="500"/>
                                        <p:tgtEl>
                                          <p:spTgt spid="33797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38000"/>
                                        </p:tgtEl>
                                        <p:attrNameLst>
                                          <p:attrName>style.visibility</p:attrName>
                                        </p:attrNameLst>
                                      </p:cBhvr>
                                      <p:to>
                                        <p:strVal val="visible"/>
                                      </p:to>
                                    </p:set>
                                    <p:animEffect transition="in" filter="blinds(horizontal)">
                                      <p:cBhvr>
                                        <p:cTn id="23" dur="500"/>
                                        <p:tgtEl>
                                          <p:spTgt spid="33800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38002"/>
                                        </p:tgtEl>
                                        <p:attrNameLst>
                                          <p:attrName>style.visibility</p:attrName>
                                        </p:attrNameLst>
                                      </p:cBhvr>
                                      <p:to>
                                        <p:strVal val="visible"/>
                                      </p:to>
                                    </p:set>
                                    <p:animEffect transition="in" filter="checkerboard(across)">
                                      <p:cBhvr>
                                        <p:cTn id="28" dur="500"/>
                                        <p:tgtEl>
                                          <p:spTgt spid="33800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38081"/>
                                        </p:tgtEl>
                                        <p:attrNameLst>
                                          <p:attrName>style.visibility</p:attrName>
                                        </p:attrNameLst>
                                      </p:cBhvr>
                                      <p:to>
                                        <p:strVal val="visible"/>
                                      </p:to>
                                    </p:set>
                                    <p:anim calcmode="lin" valueType="num">
                                      <p:cBhvr additive="base">
                                        <p:cTn id="33" dur="500" fill="hold"/>
                                        <p:tgtEl>
                                          <p:spTgt spid="338081"/>
                                        </p:tgtEl>
                                        <p:attrNameLst>
                                          <p:attrName>ppt_x</p:attrName>
                                        </p:attrNameLst>
                                      </p:cBhvr>
                                      <p:tavLst>
                                        <p:tav tm="0">
                                          <p:val>
                                            <p:strVal val="#ppt_x"/>
                                          </p:val>
                                        </p:tav>
                                        <p:tav tm="100000">
                                          <p:val>
                                            <p:strVal val="#ppt_x"/>
                                          </p:val>
                                        </p:tav>
                                      </p:tavLst>
                                    </p:anim>
                                    <p:anim calcmode="lin" valueType="num">
                                      <p:cBhvr additive="base">
                                        <p:cTn id="34" dur="500" fill="hold"/>
                                        <p:tgtEl>
                                          <p:spTgt spid="33808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37952"/>
                                        </p:tgtEl>
                                        <p:attrNameLst>
                                          <p:attrName>style.visibility</p:attrName>
                                        </p:attrNameLst>
                                      </p:cBhvr>
                                      <p:to>
                                        <p:strVal val="visible"/>
                                      </p:to>
                                    </p:set>
                                    <p:animEffect transition="in" filter="blinds(horizontal)">
                                      <p:cBhvr>
                                        <p:cTn id="39" dur="500"/>
                                        <p:tgtEl>
                                          <p:spTgt spid="33795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37924"/>
                                        </p:tgtEl>
                                        <p:attrNameLst>
                                          <p:attrName>style.visibility</p:attrName>
                                        </p:attrNameLst>
                                      </p:cBhvr>
                                      <p:to>
                                        <p:strVal val="visible"/>
                                      </p:to>
                                    </p:set>
                                    <p:animEffect transition="in" filter="blinds(horizontal)">
                                      <p:cBhvr>
                                        <p:cTn id="44" dur="500"/>
                                        <p:tgtEl>
                                          <p:spTgt spid="33792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37951"/>
                                        </p:tgtEl>
                                        <p:attrNameLst>
                                          <p:attrName>style.visibility</p:attrName>
                                        </p:attrNameLst>
                                      </p:cBhvr>
                                      <p:to>
                                        <p:strVal val="visible"/>
                                      </p:to>
                                    </p:set>
                                    <p:animEffect transition="in" filter="blinds(horizontal)">
                                      <p:cBhvr>
                                        <p:cTn id="49" dur="500"/>
                                        <p:tgtEl>
                                          <p:spTgt spid="337951"/>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338041"/>
                                        </p:tgtEl>
                                        <p:attrNameLst>
                                          <p:attrName>style.visibility</p:attrName>
                                        </p:attrNameLst>
                                      </p:cBhvr>
                                      <p:to>
                                        <p:strVal val="visible"/>
                                      </p:to>
                                    </p:set>
                                    <p:animEffect transition="in" filter="checkerboard(across)">
                                      <p:cBhvr>
                                        <p:cTn id="54" dur="500"/>
                                        <p:tgtEl>
                                          <p:spTgt spid="338041"/>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337950"/>
                                        </p:tgtEl>
                                        <p:attrNameLst>
                                          <p:attrName>style.visibility</p:attrName>
                                        </p:attrNameLst>
                                      </p:cBhvr>
                                      <p:to>
                                        <p:strVal val="visible"/>
                                      </p:to>
                                    </p:set>
                                    <p:anim calcmode="lin" valueType="num">
                                      <p:cBhvr additive="base">
                                        <p:cTn id="59" dur="500" fill="hold"/>
                                        <p:tgtEl>
                                          <p:spTgt spid="337950"/>
                                        </p:tgtEl>
                                        <p:attrNameLst>
                                          <p:attrName>ppt_x</p:attrName>
                                        </p:attrNameLst>
                                      </p:cBhvr>
                                      <p:tavLst>
                                        <p:tav tm="0">
                                          <p:val>
                                            <p:strVal val="0-#ppt_w/2"/>
                                          </p:val>
                                        </p:tav>
                                        <p:tav tm="100000">
                                          <p:val>
                                            <p:strVal val="#ppt_x"/>
                                          </p:val>
                                        </p:tav>
                                      </p:tavLst>
                                    </p:anim>
                                    <p:anim calcmode="lin" valueType="num">
                                      <p:cBhvr additive="base">
                                        <p:cTn id="60" dur="500" fill="hold"/>
                                        <p:tgtEl>
                                          <p:spTgt spid="337950"/>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38110"/>
                                        </p:tgtEl>
                                        <p:attrNameLst>
                                          <p:attrName>style.visibility</p:attrName>
                                        </p:attrNameLst>
                                      </p:cBhvr>
                                      <p:to>
                                        <p:strVal val="visible"/>
                                      </p:to>
                                    </p:set>
                                    <p:animEffect transition="in" filter="blinds(horizontal)">
                                      <p:cBhvr>
                                        <p:cTn id="65" dur="500"/>
                                        <p:tgtEl>
                                          <p:spTgt spid="338110"/>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38080"/>
                                        </p:tgtEl>
                                        <p:attrNameLst>
                                          <p:attrName>style.visibility</p:attrName>
                                        </p:attrNameLst>
                                      </p:cBhvr>
                                      <p:to>
                                        <p:strVal val="visible"/>
                                      </p:to>
                                    </p:set>
                                    <p:animEffect transition="in" filter="blinds(horizontal)">
                                      <p:cBhvr>
                                        <p:cTn id="70" dur="500"/>
                                        <p:tgtEl>
                                          <p:spTgt spid="338080"/>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38103"/>
                                        </p:tgtEl>
                                        <p:attrNameLst>
                                          <p:attrName>style.visibility</p:attrName>
                                        </p:attrNameLst>
                                      </p:cBhvr>
                                      <p:to>
                                        <p:strVal val="visible"/>
                                      </p:to>
                                    </p:set>
                                    <p:anim calcmode="lin" valueType="num">
                                      <p:cBhvr additive="base">
                                        <p:cTn id="75" dur="500" fill="hold"/>
                                        <p:tgtEl>
                                          <p:spTgt spid="338103"/>
                                        </p:tgtEl>
                                        <p:attrNameLst>
                                          <p:attrName>ppt_x</p:attrName>
                                        </p:attrNameLst>
                                      </p:cBhvr>
                                      <p:tavLst>
                                        <p:tav tm="0">
                                          <p:val>
                                            <p:strVal val="#ppt_x"/>
                                          </p:val>
                                        </p:tav>
                                        <p:tav tm="100000">
                                          <p:val>
                                            <p:strVal val="#ppt_x"/>
                                          </p:val>
                                        </p:tav>
                                      </p:tavLst>
                                    </p:anim>
                                    <p:anim calcmode="lin" valueType="num">
                                      <p:cBhvr additive="base">
                                        <p:cTn id="76" dur="500" fill="hold"/>
                                        <p:tgtEl>
                                          <p:spTgt spid="33810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38111"/>
                                        </p:tgtEl>
                                        <p:attrNameLst>
                                          <p:attrName>style.visibility</p:attrName>
                                        </p:attrNameLst>
                                      </p:cBhvr>
                                      <p:to>
                                        <p:strVal val="visible"/>
                                      </p:to>
                                    </p:set>
                                    <p:animEffect transition="in" filter="blinds(horizontal)">
                                      <p:cBhvr>
                                        <p:cTn id="81" dur="500"/>
                                        <p:tgtEl>
                                          <p:spTgt spid="338111"/>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338109"/>
                                        </p:tgtEl>
                                        <p:attrNameLst>
                                          <p:attrName>style.visibility</p:attrName>
                                        </p:attrNameLst>
                                      </p:cBhvr>
                                      <p:to>
                                        <p:strVal val="visible"/>
                                      </p:to>
                                    </p:set>
                                    <p:animEffect transition="in" filter="blinds(horizontal)">
                                      <p:cBhvr>
                                        <p:cTn id="86" dur="500"/>
                                        <p:tgtEl>
                                          <p:spTgt spid="33810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38106"/>
                                        </p:tgtEl>
                                        <p:attrNameLst>
                                          <p:attrName>style.visibility</p:attrName>
                                        </p:attrNameLst>
                                      </p:cBhvr>
                                      <p:to>
                                        <p:strVal val="visible"/>
                                      </p:to>
                                    </p:set>
                                    <p:anim calcmode="lin" valueType="num">
                                      <p:cBhvr additive="base">
                                        <p:cTn id="91" dur="500" fill="hold"/>
                                        <p:tgtEl>
                                          <p:spTgt spid="338106"/>
                                        </p:tgtEl>
                                        <p:attrNameLst>
                                          <p:attrName>ppt_x</p:attrName>
                                        </p:attrNameLst>
                                      </p:cBhvr>
                                      <p:tavLst>
                                        <p:tav tm="0">
                                          <p:val>
                                            <p:strVal val="#ppt_x"/>
                                          </p:val>
                                        </p:tav>
                                        <p:tav tm="100000">
                                          <p:val>
                                            <p:strVal val="#ppt_x"/>
                                          </p:val>
                                        </p:tav>
                                      </p:tavLst>
                                    </p:anim>
                                    <p:anim calcmode="lin" valueType="num">
                                      <p:cBhvr additive="base">
                                        <p:cTn id="92" dur="500" fill="hold"/>
                                        <p:tgtEl>
                                          <p:spTgt spid="338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0" grpId="0" animBg="1"/>
      <p:bldP spid="338000" grpId="0" animBg="1"/>
      <p:bldP spid="338001" grpId="0" animBg="1"/>
      <p:bldP spid="338080" grpId="0" animBg="1"/>
      <p:bldP spid="338109" grpId="0" animBg="1"/>
      <p:bldP spid="338110" grpId="0" animBg="1"/>
      <p:bldP spid="33811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135</a:t>
            </a:fld>
            <a:r>
              <a:rPr lang="zh-CN" altLang="en-US" sz="1400" dirty="0"/>
              <a:t>）</a:t>
            </a:r>
          </a:p>
        </p:txBody>
      </p:sp>
      <p:sp>
        <p:nvSpPr>
          <p:cNvPr id="150531" name="Text Box 2"/>
          <p:cNvSpPr txBox="1"/>
          <p:nvPr/>
        </p:nvSpPr>
        <p:spPr>
          <a:xfrm>
            <a:off x="215900" y="98425"/>
            <a:ext cx="8748713" cy="10953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下图中输入信号</a:t>
            </a:r>
            <a:r>
              <a:rPr lang="en-US" altLang="zh-CN" sz="2400" b="1" dirty="0">
                <a:ea typeface="黑体" panose="02010609060101010101" pitchFamily="49" charset="-122"/>
              </a:rPr>
              <a:t>A</a:t>
            </a:r>
            <a:r>
              <a:rPr lang="zh-CN" altLang="en-US" sz="2400" b="1" dirty="0">
                <a:latin typeface="黑体" panose="02010609060101010101" pitchFamily="49" charset="-122"/>
                <a:ea typeface="黑体" panose="02010609060101010101" pitchFamily="49" charset="-122"/>
              </a:rPr>
              <a:t>经过两条途径到达</a:t>
            </a:r>
            <a:r>
              <a:rPr lang="en-US" altLang="zh-CN" sz="2400" b="1" dirty="0">
                <a:ea typeface="黑体" panose="02010609060101010101" pitchFamily="49" charset="-122"/>
              </a:rPr>
              <a:t>G</a:t>
            </a:r>
            <a:r>
              <a:rPr lang="en-US" altLang="zh-CN" sz="2400" b="1" baseline="-25000" dirty="0">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门，被称为具有竞争能力的输入信号。而</a:t>
            </a:r>
            <a:r>
              <a:rPr lang="en-US" altLang="zh-CN" sz="2400" b="1" dirty="0">
                <a:ea typeface="黑体" panose="02010609060101010101" pitchFamily="49" charset="-122"/>
              </a:rPr>
              <a:t>B</a:t>
            </a:r>
            <a:r>
              <a:rPr lang="zh-CN" altLang="en-US" sz="2400" b="1" dirty="0">
                <a:latin typeface="黑体" panose="02010609060101010101" pitchFamily="49" charset="-122"/>
                <a:ea typeface="黑体" panose="02010609060101010101" pitchFamily="49" charset="-122"/>
              </a:rPr>
              <a:t>和</a:t>
            </a:r>
            <a:r>
              <a:rPr lang="en-US" altLang="zh-CN" sz="2400" b="1" dirty="0">
                <a:ea typeface="黑体" panose="02010609060101010101" pitchFamily="49" charset="-122"/>
              </a:rPr>
              <a:t>C</a:t>
            </a:r>
            <a:r>
              <a:rPr lang="zh-CN" altLang="en-US" sz="2400" b="1" dirty="0">
                <a:latin typeface="黑体" panose="02010609060101010101" pitchFamily="49" charset="-122"/>
                <a:ea typeface="黑体" panose="02010609060101010101" pitchFamily="49" charset="-122"/>
              </a:rPr>
              <a:t>只经过一条途径到达</a:t>
            </a:r>
            <a:r>
              <a:rPr lang="en-US" altLang="zh-CN" sz="2400" b="1" dirty="0">
                <a:ea typeface="黑体" panose="02010609060101010101" pitchFamily="49" charset="-122"/>
              </a:rPr>
              <a:t>G</a:t>
            </a:r>
            <a:r>
              <a:rPr lang="en-US" altLang="zh-CN" sz="2400" b="1" baseline="-25000" dirty="0">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门，所以它们是无竞争能力的输入信号。</a:t>
            </a:r>
            <a:r>
              <a:rPr lang="zh-CN" altLang="en-US" sz="2400" dirty="0">
                <a:ea typeface="黑体" panose="02010609060101010101" pitchFamily="49" charset="-122"/>
              </a:rPr>
              <a:t>     </a:t>
            </a:r>
          </a:p>
        </p:txBody>
      </p:sp>
      <p:grpSp>
        <p:nvGrpSpPr>
          <p:cNvPr id="338947" name="Group 3"/>
          <p:cNvGrpSpPr/>
          <p:nvPr/>
        </p:nvGrpSpPr>
        <p:grpSpPr>
          <a:xfrm>
            <a:off x="395288" y="1223963"/>
            <a:ext cx="3925887" cy="2278062"/>
            <a:chOff x="249" y="816"/>
            <a:chExt cx="2473" cy="1435"/>
          </a:xfrm>
        </p:grpSpPr>
        <p:grpSp>
          <p:nvGrpSpPr>
            <p:cNvPr id="150699" name="Group 4"/>
            <p:cNvGrpSpPr/>
            <p:nvPr/>
          </p:nvGrpSpPr>
          <p:grpSpPr>
            <a:xfrm>
              <a:off x="249" y="816"/>
              <a:ext cx="2473" cy="1435"/>
              <a:chOff x="2585" y="459"/>
              <a:chExt cx="2473" cy="1435"/>
            </a:xfrm>
          </p:grpSpPr>
          <p:sp>
            <p:nvSpPr>
              <p:cNvPr id="150703" name="Line 5"/>
              <p:cNvSpPr/>
              <p:nvPr/>
            </p:nvSpPr>
            <p:spPr>
              <a:xfrm>
                <a:off x="4037" y="867"/>
                <a:ext cx="136" cy="0"/>
              </a:xfrm>
              <a:prstGeom prst="line">
                <a:avLst/>
              </a:prstGeom>
              <a:ln w="25400" cap="flat" cmpd="sng">
                <a:solidFill>
                  <a:schemeClr val="tx1"/>
                </a:solidFill>
                <a:prstDash val="solid"/>
                <a:miter/>
                <a:headEnd type="none" w="med" len="med"/>
                <a:tailEnd type="none" w="med" len="med"/>
              </a:ln>
            </p:spPr>
          </p:sp>
          <p:grpSp>
            <p:nvGrpSpPr>
              <p:cNvPr id="150704" name="Group 6"/>
              <p:cNvGrpSpPr/>
              <p:nvPr/>
            </p:nvGrpSpPr>
            <p:grpSpPr>
              <a:xfrm>
                <a:off x="4173" y="1389"/>
                <a:ext cx="181" cy="295"/>
                <a:chOff x="4213" y="1457"/>
                <a:chExt cx="181" cy="295"/>
              </a:xfrm>
            </p:grpSpPr>
            <p:sp>
              <p:nvSpPr>
                <p:cNvPr id="150744" name="Line 7"/>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0745" name="Line 8"/>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0705" name="Line 9"/>
              <p:cNvSpPr/>
              <p:nvPr/>
            </p:nvSpPr>
            <p:spPr>
              <a:xfrm>
                <a:off x="3334" y="1434"/>
                <a:ext cx="0" cy="159"/>
              </a:xfrm>
              <a:prstGeom prst="line">
                <a:avLst/>
              </a:prstGeom>
              <a:ln w="25400" cap="flat" cmpd="sng">
                <a:solidFill>
                  <a:schemeClr val="tx1"/>
                </a:solidFill>
                <a:prstDash val="solid"/>
                <a:miter/>
                <a:headEnd type="none" w="med" len="med"/>
                <a:tailEnd type="none" w="med" len="med"/>
              </a:ln>
            </p:spPr>
          </p:sp>
          <p:sp>
            <p:nvSpPr>
              <p:cNvPr id="150706" name="Text Box 10"/>
              <p:cNvSpPr txBox="1"/>
              <p:nvPr/>
            </p:nvSpPr>
            <p:spPr>
              <a:xfrm>
                <a:off x="2585" y="890"/>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A</a:t>
                </a:r>
                <a:endParaRPr lang="en-US" altLang="zh-CN" sz="2000" baseline="-25000" dirty="0"/>
              </a:p>
            </p:txBody>
          </p:sp>
          <p:sp>
            <p:nvSpPr>
              <p:cNvPr id="150707" name="Text Box 11"/>
              <p:cNvSpPr txBox="1"/>
              <p:nvPr/>
            </p:nvSpPr>
            <p:spPr>
              <a:xfrm>
                <a:off x="2903" y="1139"/>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G</a:t>
                </a:r>
                <a:r>
                  <a:rPr lang="en-US" altLang="zh-CN" sz="2000" baseline="-25000" dirty="0"/>
                  <a:t>1</a:t>
                </a:r>
              </a:p>
            </p:txBody>
          </p:sp>
          <p:sp>
            <p:nvSpPr>
              <p:cNvPr id="150708" name="Text Box 12"/>
              <p:cNvSpPr txBox="1"/>
              <p:nvPr/>
            </p:nvSpPr>
            <p:spPr>
              <a:xfrm>
                <a:off x="3719" y="459"/>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G</a:t>
                </a:r>
                <a:r>
                  <a:rPr lang="en-US" altLang="zh-CN" sz="2000" baseline="-25000" dirty="0"/>
                  <a:t>2</a:t>
                </a:r>
              </a:p>
            </p:txBody>
          </p:sp>
          <p:sp>
            <p:nvSpPr>
              <p:cNvPr id="150709" name="Text Box 13"/>
              <p:cNvSpPr txBox="1"/>
              <p:nvPr/>
            </p:nvSpPr>
            <p:spPr>
              <a:xfrm>
                <a:off x="3719" y="1275"/>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G</a:t>
                </a:r>
                <a:r>
                  <a:rPr lang="en-US" altLang="zh-CN" sz="2000" baseline="-25000" dirty="0"/>
                  <a:t>3</a:t>
                </a:r>
              </a:p>
            </p:txBody>
          </p:sp>
          <p:sp>
            <p:nvSpPr>
              <p:cNvPr id="150710" name="Text Box 14"/>
              <p:cNvSpPr txBox="1"/>
              <p:nvPr/>
            </p:nvSpPr>
            <p:spPr>
              <a:xfrm>
                <a:off x="4382" y="845"/>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G</a:t>
                </a:r>
                <a:r>
                  <a:rPr lang="en-US" altLang="zh-CN" sz="2000" baseline="-25000" dirty="0"/>
                  <a:t>4</a:t>
                </a:r>
              </a:p>
            </p:txBody>
          </p:sp>
          <p:sp>
            <p:nvSpPr>
              <p:cNvPr id="150711" name="Text Box 15"/>
              <p:cNvSpPr txBox="1"/>
              <p:nvPr/>
            </p:nvSpPr>
            <p:spPr>
              <a:xfrm>
                <a:off x="2585" y="698"/>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B</a:t>
                </a:r>
                <a:endParaRPr lang="en-US" altLang="zh-CN" sz="2000" baseline="-25000" dirty="0"/>
              </a:p>
            </p:txBody>
          </p:sp>
          <p:sp>
            <p:nvSpPr>
              <p:cNvPr id="150712" name="Text Box 16"/>
              <p:cNvSpPr txBox="1"/>
              <p:nvPr/>
            </p:nvSpPr>
            <p:spPr>
              <a:xfrm>
                <a:off x="2608" y="1661"/>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C</a:t>
                </a:r>
                <a:endParaRPr lang="en-US" altLang="zh-CN" sz="2000" baseline="-25000" dirty="0"/>
              </a:p>
            </p:txBody>
          </p:sp>
          <p:sp>
            <p:nvSpPr>
              <p:cNvPr id="150713" name="Line 17"/>
              <p:cNvSpPr/>
              <p:nvPr/>
            </p:nvSpPr>
            <p:spPr>
              <a:xfrm>
                <a:off x="4700" y="1253"/>
                <a:ext cx="181" cy="0"/>
              </a:xfrm>
              <a:prstGeom prst="line">
                <a:avLst/>
              </a:prstGeom>
              <a:ln w="25400" cap="flat" cmpd="sng">
                <a:solidFill>
                  <a:schemeClr val="tx1"/>
                </a:solidFill>
                <a:prstDash val="solid"/>
                <a:miter/>
                <a:headEnd type="none" w="med" len="med"/>
                <a:tailEnd type="none" w="med" len="med"/>
              </a:ln>
            </p:spPr>
          </p:sp>
          <p:sp>
            <p:nvSpPr>
              <p:cNvPr id="150714" name="Text Box 18"/>
              <p:cNvSpPr txBox="1"/>
              <p:nvPr/>
            </p:nvSpPr>
            <p:spPr>
              <a:xfrm>
                <a:off x="4899" y="1086"/>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F</a:t>
                </a:r>
                <a:endParaRPr lang="en-US" altLang="zh-CN" sz="2000" baseline="-25000" dirty="0"/>
              </a:p>
            </p:txBody>
          </p:sp>
          <p:grpSp>
            <p:nvGrpSpPr>
              <p:cNvPr id="150715" name="Group 19"/>
              <p:cNvGrpSpPr/>
              <p:nvPr/>
            </p:nvGrpSpPr>
            <p:grpSpPr>
              <a:xfrm>
                <a:off x="3146" y="1117"/>
                <a:ext cx="392" cy="322"/>
                <a:chOff x="3855" y="2206"/>
                <a:chExt cx="392" cy="322"/>
              </a:xfrm>
            </p:grpSpPr>
            <p:sp>
              <p:nvSpPr>
                <p:cNvPr id="150741" name="Oval 20"/>
                <p:cNvSpPr/>
                <p:nvPr/>
              </p:nvSpPr>
              <p:spPr>
                <a:xfrm rot="5400000">
                  <a:off x="4014" y="2443"/>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742" name="Rectangle 21"/>
                <p:cNvSpPr/>
                <p:nvPr/>
              </p:nvSpPr>
              <p:spPr>
                <a:xfrm rot="5400000">
                  <a:off x="3929" y="2131"/>
                  <a:ext cx="243" cy="3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743" name="Text Box 22"/>
                <p:cNvSpPr txBox="1"/>
                <p:nvPr/>
              </p:nvSpPr>
              <p:spPr>
                <a:xfrm>
                  <a:off x="3986" y="2217"/>
                  <a:ext cx="122"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1</a:t>
                  </a:r>
                </a:p>
              </p:txBody>
            </p:sp>
          </p:grpSp>
          <p:grpSp>
            <p:nvGrpSpPr>
              <p:cNvPr id="150716" name="Group 23"/>
              <p:cNvGrpSpPr/>
              <p:nvPr/>
            </p:nvGrpSpPr>
            <p:grpSpPr>
              <a:xfrm>
                <a:off x="4360" y="1071"/>
                <a:ext cx="340" cy="392"/>
                <a:chOff x="4553" y="1933"/>
                <a:chExt cx="340" cy="392"/>
              </a:xfrm>
            </p:grpSpPr>
            <p:grpSp>
              <p:nvGrpSpPr>
                <p:cNvPr id="150737" name="Group 24"/>
                <p:cNvGrpSpPr/>
                <p:nvPr/>
              </p:nvGrpSpPr>
              <p:grpSpPr>
                <a:xfrm>
                  <a:off x="4553" y="1933"/>
                  <a:ext cx="243" cy="392"/>
                  <a:chOff x="2268" y="3113"/>
                  <a:chExt cx="317" cy="430"/>
                </a:xfrm>
              </p:grpSpPr>
              <p:sp>
                <p:nvSpPr>
                  <p:cNvPr id="150739" name="Rectangle 25"/>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740" name="Text Box 26"/>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sp>
              <p:nvSpPr>
                <p:cNvPr id="150738" name="Oval 27"/>
                <p:cNvSpPr/>
                <p:nvPr/>
              </p:nvSpPr>
              <p:spPr>
                <a:xfrm rot="5400000">
                  <a:off x="4808" y="2075"/>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50717" name="Group 28"/>
              <p:cNvGrpSpPr/>
              <p:nvPr/>
            </p:nvGrpSpPr>
            <p:grpSpPr>
              <a:xfrm>
                <a:off x="3702" y="686"/>
                <a:ext cx="340" cy="392"/>
                <a:chOff x="4553" y="1933"/>
                <a:chExt cx="340" cy="392"/>
              </a:xfrm>
            </p:grpSpPr>
            <p:grpSp>
              <p:nvGrpSpPr>
                <p:cNvPr id="150733" name="Group 29"/>
                <p:cNvGrpSpPr/>
                <p:nvPr/>
              </p:nvGrpSpPr>
              <p:grpSpPr>
                <a:xfrm>
                  <a:off x="4553" y="1933"/>
                  <a:ext cx="243" cy="392"/>
                  <a:chOff x="2268" y="3113"/>
                  <a:chExt cx="317" cy="430"/>
                </a:xfrm>
              </p:grpSpPr>
              <p:sp>
                <p:nvSpPr>
                  <p:cNvPr id="150735" name="Rectangle 30"/>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736" name="Text Box 31"/>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sp>
              <p:nvSpPr>
                <p:cNvPr id="150734" name="Oval 32"/>
                <p:cNvSpPr/>
                <p:nvPr/>
              </p:nvSpPr>
              <p:spPr>
                <a:xfrm rot="5400000">
                  <a:off x="4808" y="2075"/>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50718" name="Group 33"/>
              <p:cNvGrpSpPr/>
              <p:nvPr/>
            </p:nvGrpSpPr>
            <p:grpSpPr>
              <a:xfrm>
                <a:off x="3702" y="1502"/>
                <a:ext cx="340" cy="392"/>
                <a:chOff x="4553" y="1933"/>
                <a:chExt cx="340" cy="392"/>
              </a:xfrm>
            </p:grpSpPr>
            <p:grpSp>
              <p:nvGrpSpPr>
                <p:cNvPr id="150729" name="Group 34"/>
                <p:cNvGrpSpPr/>
                <p:nvPr/>
              </p:nvGrpSpPr>
              <p:grpSpPr>
                <a:xfrm>
                  <a:off x="4553" y="1933"/>
                  <a:ext cx="243" cy="392"/>
                  <a:chOff x="2268" y="3113"/>
                  <a:chExt cx="317" cy="430"/>
                </a:xfrm>
              </p:grpSpPr>
              <p:sp>
                <p:nvSpPr>
                  <p:cNvPr id="150731" name="Rectangle 35"/>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732" name="Text Box 36"/>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sp>
              <p:nvSpPr>
                <p:cNvPr id="150730" name="Oval 37"/>
                <p:cNvSpPr/>
                <p:nvPr/>
              </p:nvSpPr>
              <p:spPr>
                <a:xfrm rot="5400000">
                  <a:off x="4808" y="2075"/>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50719" name="Line 38"/>
              <p:cNvSpPr/>
              <p:nvPr/>
            </p:nvSpPr>
            <p:spPr>
              <a:xfrm>
                <a:off x="2789" y="981"/>
                <a:ext cx="907" cy="0"/>
              </a:xfrm>
              <a:prstGeom prst="line">
                <a:avLst/>
              </a:prstGeom>
              <a:ln w="25400" cap="flat" cmpd="sng">
                <a:solidFill>
                  <a:schemeClr val="tx1"/>
                </a:solidFill>
                <a:prstDash val="solid"/>
                <a:miter/>
                <a:headEnd type="none" w="med" len="med"/>
                <a:tailEnd type="none" w="med" len="med"/>
              </a:ln>
            </p:spPr>
          </p:sp>
          <p:sp>
            <p:nvSpPr>
              <p:cNvPr id="150720" name="Line 39"/>
              <p:cNvSpPr/>
              <p:nvPr/>
            </p:nvSpPr>
            <p:spPr>
              <a:xfrm flipH="1">
                <a:off x="3334" y="1599"/>
                <a:ext cx="362" cy="0"/>
              </a:xfrm>
              <a:prstGeom prst="line">
                <a:avLst/>
              </a:prstGeom>
              <a:ln w="25400" cap="flat" cmpd="sng">
                <a:solidFill>
                  <a:schemeClr val="tx1"/>
                </a:solidFill>
                <a:prstDash val="solid"/>
                <a:miter/>
                <a:headEnd type="none" w="med" len="med"/>
                <a:tailEnd type="none" w="med" len="med"/>
              </a:ln>
            </p:spPr>
          </p:sp>
          <p:sp>
            <p:nvSpPr>
              <p:cNvPr id="150721" name="Line 40"/>
              <p:cNvSpPr/>
              <p:nvPr/>
            </p:nvSpPr>
            <p:spPr>
              <a:xfrm rot="-5400000">
                <a:off x="3266" y="1049"/>
                <a:ext cx="136" cy="0"/>
              </a:xfrm>
              <a:prstGeom prst="line">
                <a:avLst/>
              </a:prstGeom>
              <a:ln w="25400" cap="flat" cmpd="sng">
                <a:solidFill>
                  <a:schemeClr val="tx1"/>
                </a:solidFill>
                <a:prstDash val="solid"/>
                <a:miter/>
                <a:headEnd type="none" w="med" len="med"/>
                <a:tailEnd type="none" w="med" len="med"/>
              </a:ln>
            </p:spPr>
          </p:sp>
          <p:sp>
            <p:nvSpPr>
              <p:cNvPr id="150722" name="Oval 41"/>
              <p:cNvSpPr/>
              <p:nvPr/>
            </p:nvSpPr>
            <p:spPr>
              <a:xfrm>
                <a:off x="3312" y="958"/>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50723" name="Group 42"/>
              <p:cNvGrpSpPr/>
              <p:nvPr/>
            </p:nvGrpSpPr>
            <p:grpSpPr>
              <a:xfrm flipV="1">
                <a:off x="4179" y="867"/>
                <a:ext cx="181" cy="295"/>
                <a:chOff x="4213" y="1457"/>
                <a:chExt cx="181" cy="295"/>
              </a:xfrm>
            </p:grpSpPr>
            <p:sp>
              <p:nvSpPr>
                <p:cNvPr id="150727" name="Line 43"/>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0728" name="Line 44"/>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0724" name="Line 45"/>
              <p:cNvSpPr/>
              <p:nvPr/>
            </p:nvSpPr>
            <p:spPr>
              <a:xfrm>
                <a:off x="4037" y="1684"/>
                <a:ext cx="136" cy="0"/>
              </a:xfrm>
              <a:prstGeom prst="line">
                <a:avLst/>
              </a:prstGeom>
              <a:ln w="25400" cap="flat" cmpd="sng">
                <a:solidFill>
                  <a:schemeClr val="tx1"/>
                </a:solidFill>
                <a:prstDash val="solid"/>
                <a:miter/>
                <a:headEnd type="none" w="med" len="med"/>
                <a:tailEnd type="none" w="med" len="med"/>
              </a:ln>
            </p:spPr>
          </p:sp>
          <p:sp>
            <p:nvSpPr>
              <p:cNvPr id="150725" name="Line 46"/>
              <p:cNvSpPr/>
              <p:nvPr/>
            </p:nvSpPr>
            <p:spPr>
              <a:xfrm>
                <a:off x="2789" y="799"/>
                <a:ext cx="907" cy="0"/>
              </a:xfrm>
              <a:prstGeom prst="line">
                <a:avLst/>
              </a:prstGeom>
              <a:ln w="25400" cap="flat" cmpd="sng">
                <a:solidFill>
                  <a:schemeClr val="tx1"/>
                </a:solidFill>
                <a:prstDash val="solid"/>
                <a:miter/>
                <a:headEnd type="none" w="med" len="med"/>
                <a:tailEnd type="none" w="med" len="med"/>
              </a:ln>
            </p:spPr>
          </p:sp>
          <p:sp>
            <p:nvSpPr>
              <p:cNvPr id="150726" name="Line 47"/>
              <p:cNvSpPr/>
              <p:nvPr/>
            </p:nvSpPr>
            <p:spPr>
              <a:xfrm>
                <a:off x="2789" y="1774"/>
                <a:ext cx="907" cy="0"/>
              </a:xfrm>
              <a:prstGeom prst="line">
                <a:avLst/>
              </a:prstGeom>
              <a:ln w="25400" cap="flat" cmpd="sng">
                <a:solidFill>
                  <a:schemeClr val="tx1"/>
                </a:solidFill>
                <a:prstDash val="solid"/>
                <a:miter/>
                <a:headEnd type="none" w="med" len="med"/>
                <a:tailEnd type="none" w="med" len="med"/>
              </a:ln>
            </p:spPr>
          </p:sp>
        </p:grpSp>
        <p:sp>
          <p:nvSpPr>
            <p:cNvPr id="150700" name="Text Box 48"/>
            <p:cNvSpPr txBox="1"/>
            <p:nvPr/>
          </p:nvSpPr>
          <p:spPr>
            <a:xfrm>
              <a:off x="1701" y="2036"/>
              <a:ext cx="136"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g</a:t>
              </a:r>
            </a:p>
          </p:txBody>
        </p:sp>
        <p:sp>
          <p:nvSpPr>
            <p:cNvPr id="150701" name="Text Box 49"/>
            <p:cNvSpPr txBox="1"/>
            <p:nvPr/>
          </p:nvSpPr>
          <p:spPr>
            <a:xfrm>
              <a:off x="1066" y="1729"/>
              <a:ext cx="136"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d</a:t>
              </a:r>
            </a:p>
          </p:txBody>
        </p:sp>
        <p:sp>
          <p:nvSpPr>
            <p:cNvPr id="150702" name="Text Box 50"/>
            <p:cNvSpPr txBox="1"/>
            <p:nvPr/>
          </p:nvSpPr>
          <p:spPr>
            <a:xfrm>
              <a:off x="1723" y="1003"/>
              <a:ext cx="136"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e</a:t>
              </a:r>
            </a:p>
          </p:txBody>
        </p:sp>
      </p:grpSp>
      <p:grpSp>
        <p:nvGrpSpPr>
          <p:cNvPr id="338995" name="Group 51"/>
          <p:cNvGrpSpPr/>
          <p:nvPr/>
        </p:nvGrpSpPr>
        <p:grpSpPr>
          <a:xfrm>
            <a:off x="4787900" y="1223963"/>
            <a:ext cx="3962400" cy="2268537"/>
            <a:chOff x="3016" y="822"/>
            <a:chExt cx="2496" cy="1429"/>
          </a:xfrm>
        </p:grpSpPr>
        <p:sp>
          <p:nvSpPr>
            <p:cNvPr id="150656" name="Line 52"/>
            <p:cNvSpPr/>
            <p:nvPr/>
          </p:nvSpPr>
          <p:spPr>
            <a:xfrm>
              <a:off x="4491" y="1230"/>
              <a:ext cx="136" cy="0"/>
            </a:xfrm>
            <a:prstGeom prst="line">
              <a:avLst/>
            </a:prstGeom>
            <a:ln w="25400" cap="flat" cmpd="sng">
              <a:solidFill>
                <a:schemeClr val="tx1"/>
              </a:solidFill>
              <a:prstDash val="solid"/>
              <a:miter/>
              <a:headEnd type="none" w="med" len="med"/>
              <a:tailEnd type="none" w="med" len="med"/>
            </a:ln>
          </p:spPr>
        </p:sp>
        <p:grpSp>
          <p:nvGrpSpPr>
            <p:cNvPr id="150657" name="Group 53"/>
            <p:cNvGrpSpPr/>
            <p:nvPr/>
          </p:nvGrpSpPr>
          <p:grpSpPr>
            <a:xfrm>
              <a:off x="4627" y="1752"/>
              <a:ext cx="181" cy="295"/>
              <a:chOff x="4213" y="1457"/>
              <a:chExt cx="181" cy="295"/>
            </a:xfrm>
          </p:grpSpPr>
          <p:sp>
            <p:nvSpPr>
              <p:cNvPr id="150697" name="Line 54"/>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0698" name="Line 55"/>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0658" name="Line 56"/>
            <p:cNvSpPr/>
            <p:nvPr/>
          </p:nvSpPr>
          <p:spPr>
            <a:xfrm>
              <a:off x="3765" y="1797"/>
              <a:ext cx="0" cy="159"/>
            </a:xfrm>
            <a:prstGeom prst="line">
              <a:avLst/>
            </a:prstGeom>
            <a:ln w="25400" cap="flat" cmpd="sng">
              <a:solidFill>
                <a:schemeClr val="tx1"/>
              </a:solidFill>
              <a:prstDash val="solid"/>
              <a:miter/>
              <a:headEnd type="none" w="med" len="med"/>
              <a:tailEnd type="none" w="med" len="med"/>
            </a:ln>
          </p:spPr>
        </p:sp>
        <p:sp>
          <p:nvSpPr>
            <p:cNvPr id="150659" name="Text Box 57"/>
            <p:cNvSpPr txBox="1"/>
            <p:nvPr/>
          </p:nvSpPr>
          <p:spPr>
            <a:xfrm>
              <a:off x="3016" y="1253"/>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A</a:t>
              </a:r>
              <a:endParaRPr lang="en-US" altLang="zh-CN" sz="2000" baseline="-25000" dirty="0"/>
            </a:p>
          </p:txBody>
        </p:sp>
        <p:sp>
          <p:nvSpPr>
            <p:cNvPr id="150660" name="Text Box 58"/>
            <p:cNvSpPr txBox="1"/>
            <p:nvPr/>
          </p:nvSpPr>
          <p:spPr>
            <a:xfrm>
              <a:off x="3334" y="1502"/>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G</a:t>
              </a:r>
              <a:r>
                <a:rPr lang="en-US" altLang="zh-CN" sz="2000" baseline="-25000" dirty="0"/>
                <a:t>1</a:t>
              </a:r>
            </a:p>
          </p:txBody>
        </p:sp>
        <p:sp>
          <p:nvSpPr>
            <p:cNvPr id="150661" name="Text Box 59"/>
            <p:cNvSpPr txBox="1"/>
            <p:nvPr/>
          </p:nvSpPr>
          <p:spPr>
            <a:xfrm>
              <a:off x="4173" y="822"/>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G</a:t>
              </a:r>
              <a:r>
                <a:rPr lang="en-US" altLang="zh-CN" sz="2000" baseline="-25000" dirty="0"/>
                <a:t>2</a:t>
              </a:r>
            </a:p>
          </p:txBody>
        </p:sp>
        <p:sp>
          <p:nvSpPr>
            <p:cNvPr id="150662" name="Text Box 60"/>
            <p:cNvSpPr txBox="1"/>
            <p:nvPr/>
          </p:nvSpPr>
          <p:spPr>
            <a:xfrm>
              <a:off x="4173" y="1638"/>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G</a:t>
              </a:r>
              <a:r>
                <a:rPr lang="en-US" altLang="zh-CN" sz="2000" baseline="-25000" dirty="0"/>
                <a:t>3</a:t>
              </a:r>
            </a:p>
          </p:txBody>
        </p:sp>
        <p:sp>
          <p:nvSpPr>
            <p:cNvPr id="150663" name="Text Box 61"/>
            <p:cNvSpPr txBox="1"/>
            <p:nvPr/>
          </p:nvSpPr>
          <p:spPr>
            <a:xfrm>
              <a:off x="4836" y="1208"/>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G</a:t>
              </a:r>
              <a:r>
                <a:rPr lang="en-US" altLang="zh-CN" sz="2000" baseline="-25000" dirty="0"/>
                <a:t>4</a:t>
              </a:r>
            </a:p>
          </p:txBody>
        </p:sp>
        <p:sp>
          <p:nvSpPr>
            <p:cNvPr id="150664" name="Text Box 62"/>
            <p:cNvSpPr txBox="1"/>
            <p:nvPr/>
          </p:nvSpPr>
          <p:spPr>
            <a:xfrm>
              <a:off x="3016" y="1061"/>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B</a:t>
              </a:r>
              <a:endParaRPr lang="en-US" altLang="zh-CN" sz="2000" baseline="-25000" dirty="0"/>
            </a:p>
          </p:txBody>
        </p:sp>
        <p:sp>
          <p:nvSpPr>
            <p:cNvPr id="150665" name="Text Box 63"/>
            <p:cNvSpPr txBox="1"/>
            <p:nvPr/>
          </p:nvSpPr>
          <p:spPr>
            <a:xfrm>
              <a:off x="3039" y="2024"/>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C</a:t>
              </a:r>
              <a:endParaRPr lang="en-US" altLang="zh-CN" sz="2000" baseline="-25000" dirty="0"/>
            </a:p>
          </p:txBody>
        </p:sp>
        <p:sp>
          <p:nvSpPr>
            <p:cNvPr id="150666" name="Line 64"/>
            <p:cNvSpPr/>
            <p:nvPr/>
          </p:nvSpPr>
          <p:spPr>
            <a:xfrm>
              <a:off x="5154" y="1616"/>
              <a:ext cx="181" cy="0"/>
            </a:xfrm>
            <a:prstGeom prst="line">
              <a:avLst/>
            </a:prstGeom>
            <a:ln w="25400" cap="flat" cmpd="sng">
              <a:solidFill>
                <a:schemeClr val="tx1"/>
              </a:solidFill>
              <a:prstDash val="solid"/>
              <a:miter/>
              <a:headEnd type="none" w="med" len="med"/>
              <a:tailEnd type="none" w="med" len="med"/>
            </a:ln>
          </p:spPr>
        </p:sp>
        <p:sp>
          <p:nvSpPr>
            <p:cNvPr id="150667" name="Text Box 65"/>
            <p:cNvSpPr txBox="1"/>
            <p:nvPr/>
          </p:nvSpPr>
          <p:spPr>
            <a:xfrm>
              <a:off x="5353" y="1449"/>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F</a:t>
              </a:r>
              <a:endParaRPr lang="en-US" altLang="zh-CN" sz="2000" baseline="-25000" dirty="0"/>
            </a:p>
          </p:txBody>
        </p:sp>
        <p:grpSp>
          <p:nvGrpSpPr>
            <p:cNvPr id="150668" name="Group 66"/>
            <p:cNvGrpSpPr/>
            <p:nvPr/>
          </p:nvGrpSpPr>
          <p:grpSpPr>
            <a:xfrm>
              <a:off x="3577" y="1480"/>
              <a:ext cx="392" cy="322"/>
              <a:chOff x="3855" y="2206"/>
              <a:chExt cx="392" cy="322"/>
            </a:xfrm>
          </p:grpSpPr>
          <p:sp>
            <p:nvSpPr>
              <p:cNvPr id="150694" name="Oval 67"/>
              <p:cNvSpPr/>
              <p:nvPr/>
            </p:nvSpPr>
            <p:spPr>
              <a:xfrm rot="5400000">
                <a:off x="4014" y="2443"/>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695" name="Rectangle 68"/>
              <p:cNvSpPr/>
              <p:nvPr/>
            </p:nvSpPr>
            <p:spPr>
              <a:xfrm rot="5400000">
                <a:off x="3929" y="2131"/>
                <a:ext cx="243" cy="3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696" name="Text Box 69"/>
              <p:cNvSpPr txBox="1"/>
              <p:nvPr/>
            </p:nvSpPr>
            <p:spPr>
              <a:xfrm>
                <a:off x="3986" y="2217"/>
                <a:ext cx="122"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1</a:t>
                </a:r>
              </a:p>
            </p:txBody>
          </p:sp>
        </p:grpSp>
        <p:sp>
          <p:nvSpPr>
            <p:cNvPr id="150669" name="Line 70"/>
            <p:cNvSpPr/>
            <p:nvPr/>
          </p:nvSpPr>
          <p:spPr>
            <a:xfrm>
              <a:off x="3220" y="1344"/>
              <a:ext cx="907" cy="0"/>
            </a:xfrm>
            <a:prstGeom prst="line">
              <a:avLst/>
            </a:prstGeom>
            <a:ln w="25400" cap="flat" cmpd="sng">
              <a:solidFill>
                <a:schemeClr val="tx1"/>
              </a:solidFill>
              <a:prstDash val="solid"/>
              <a:miter/>
              <a:headEnd type="none" w="med" len="med"/>
              <a:tailEnd type="none" w="med" len="med"/>
            </a:ln>
          </p:spPr>
        </p:sp>
        <p:sp>
          <p:nvSpPr>
            <p:cNvPr id="150670" name="Line 71"/>
            <p:cNvSpPr/>
            <p:nvPr/>
          </p:nvSpPr>
          <p:spPr>
            <a:xfrm flipH="1">
              <a:off x="3765" y="1962"/>
              <a:ext cx="362" cy="0"/>
            </a:xfrm>
            <a:prstGeom prst="line">
              <a:avLst/>
            </a:prstGeom>
            <a:ln w="25400" cap="flat" cmpd="sng">
              <a:solidFill>
                <a:schemeClr val="tx1"/>
              </a:solidFill>
              <a:prstDash val="solid"/>
              <a:miter/>
              <a:headEnd type="none" w="med" len="med"/>
              <a:tailEnd type="none" w="med" len="med"/>
            </a:ln>
          </p:spPr>
        </p:sp>
        <p:sp>
          <p:nvSpPr>
            <p:cNvPr id="150671" name="Line 72"/>
            <p:cNvSpPr/>
            <p:nvPr/>
          </p:nvSpPr>
          <p:spPr>
            <a:xfrm rot="-5400000">
              <a:off x="3697" y="1412"/>
              <a:ext cx="136" cy="0"/>
            </a:xfrm>
            <a:prstGeom prst="line">
              <a:avLst/>
            </a:prstGeom>
            <a:ln w="25400" cap="flat" cmpd="sng">
              <a:solidFill>
                <a:schemeClr val="tx1"/>
              </a:solidFill>
              <a:prstDash val="solid"/>
              <a:miter/>
              <a:headEnd type="none" w="med" len="med"/>
              <a:tailEnd type="none" w="med" len="med"/>
            </a:ln>
          </p:spPr>
        </p:sp>
        <p:sp>
          <p:nvSpPr>
            <p:cNvPr id="150672" name="Oval 73"/>
            <p:cNvSpPr/>
            <p:nvPr/>
          </p:nvSpPr>
          <p:spPr>
            <a:xfrm>
              <a:off x="3743" y="1321"/>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50673" name="Group 74"/>
            <p:cNvGrpSpPr/>
            <p:nvPr/>
          </p:nvGrpSpPr>
          <p:grpSpPr>
            <a:xfrm flipV="1">
              <a:off x="4633" y="1230"/>
              <a:ext cx="181" cy="295"/>
              <a:chOff x="4213" y="1457"/>
              <a:chExt cx="181" cy="295"/>
            </a:xfrm>
          </p:grpSpPr>
          <p:sp>
            <p:nvSpPr>
              <p:cNvPr id="150692" name="Line 75"/>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0693" name="Line 76"/>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0674" name="Line 77"/>
            <p:cNvSpPr/>
            <p:nvPr/>
          </p:nvSpPr>
          <p:spPr>
            <a:xfrm>
              <a:off x="4491" y="2047"/>
              <a:ext cx="136" cy="0"/>
            </a:xfrm>
            <a:prstGeom prst="line">
              <a:avLst/>
            </a:prstGeom>
            <a:ln w="25400" cap="flat" cmpd="sng">
              <a:solidFill>
                <a:schemeClr val="tx1"/>
              </a:solidFill>
              <a:prstDash val="solid"/>
              <a:miter/>
              <a:headEnd type="none" w="med" len="med"/>
              <a:tailEnd type="none" w="med" len="med"/>
            </a:ln>
          </p:spPr>
        </p:sp>
        <p:sp>
          <p:nvSpPr>
            <p:cNvPr id="150675" name="Line 78"/>
            <p:cNvSpPr/>
            <p:nvPr/>
          </p:nvSpPr>
          <p:spPr>
            <a:xfrm>
              <a:off x="3220" y="1162"/>
              <a:ext cx="907" cy="0"/>
            </a:xfrm>
            <a:prstGeom prst="line">
              <a:avLst/>
            </a:prstGeom>
            <a:ln w="25400" cap="flat" cmpd="sng">
              <a:solidFill>
                <a:schemeClr val="tx1"/>
              </a:solidFill>
              <a:prstDash val="solid"/>
              <a:miter/>
              <a:headEnd type="none" w="med" len="med"/>
              <a:tailEnd type="none" w="med" len="med"/>
            </a:ln>
          </p:spPr>
        </p:sp>
        <p:sp>
          <p:nvSpPr>
            <p:cNvPr id="150676" name="Line 79"/>
            <p:cNvSpPr/>
            <p:nvPr/>
          </p:nvSpPr>
          <p:spPr>
            <a:xfrm>
              <a:off x="3220" y="2137"/>
              <a:ext cx="907" cy="0"/>
            </a:xfrm>
            <a:prstGeom prst="line">
              <a:avLst/>
            </a:prstGeom>
            <a:ln w="25400" cap="flat" cmpd="sng">
              <a:solidFill>
                <a:schemeClr val="tx1"/>
              </a:solidFill>
              <a:prstDash val="solid"/>
              <a:miter/>
              <a:headEnd type="none" w="med" len="med"/>
              <a:tailEnd type="none" w="med" len="med"/>
            </a:ln>
          </p:spPr>
        </p:sp>
        <p:grpSp>
          <p:nvGrpSpPr>
            <p:cNvPr id="150677" name="Group 80"/>
            <p:cNvGrpSpPr/>
            <p:nvPr/>
          </p:nvGrpSpPr>
          <p:grpSpPr>
            <a:xfrm>
              <a:off x="4127" y="1049"/>
              <a:ext cx="357" cy="386"/>
              <a:chOff x="4944" y="3203"/>
              <a:chExt cx="357" cy="386"/>
            </a:xfrm>
          </p:grpSpPr>
          <p:sp>
            <p:nvSpPr>
              <p:cNvPr id="150689" name="Rectangle 81"/>
              <p:cNvSpPr/>
              <p:nvPr/>
            </p:nvSpPr>
            <p:spPr>
              <a:xfrm>
                <a:off x="4944" y="3203"/>
                <a:ext cx="272" cy="386"/>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690" name="Text Box 82"/>
              <p:cNvSpPr txBox="1"/>
              <p:nvPr/>
            </p:nvSpPr>
            <p:spPr>
              <a:xfrm>
                <a:off x="4962" y="3223"/>
                <a:ext cx="25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≥1</a:t>
                </a:r>
              </a:p>
            </p:txBody>
          </p:sp>
          <p:sp>
            <p:nvSpPr>
              <p:cNvPr id="150691" name="Oval 83"/>
              <p:cNvSpPr/>
              <p:nvPr/>
            </p:nvSpPr>
            <p:spPr>
              <a:xfrm rot="5400000">
                <a:off x="5216" y="3345"/>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50678" name="Group 84"/>
            <p:cNvGrpSpPr/>
            <p:nvPr/>
          </p:nvGrpSpPr>
          <p:grpSpPr>
            <a:xfrm>
              <a:off x="4127" y="1865"/>
              <a:ext cx="357" cy="386"/>
              <a:chOff x="4944" y="3203"/>
              <a:chExt cx="357" cy="386"/>
            </a:xfrm>
          </p:grpSpPr>
          <p:sp>
            <p:nvSpPr>
              <p:cNvPr id="150686" name="Rectangle 85"/>
              <p:cNvSpPr/>
              <p:nvPr/>
            </p:nvSpPr>
            <p:spPr>
              <a:xfrm>
                <a:off x="4944" y="3203"/>
                <a:ext cx="272" cy="386"/>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687" name="Text Box 86"/>
              <p:cNvSpPr txBox="1"/>
              <p:nvPr/>
            </p:nvSpPr>
            <p:spPr>
              <a:xfrm>
                <a:off x="4962" y="3223"/>
                <a:ext cx="25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≥1</a:t>
                </a:r>
              </a:p>
            </p:txBody>
          </p:sp>
          <p:sp>
            <p:nvSpPr>
              <p:cNvPr id="150688" name="Oval 87"/>
              <p:cNvSpPr/>
              <p:nvPr/>
            </p:nvSpPr>
            <p:spPr>
              <a:xfrm rot="5400000">
                <a:off x="5216" y="3345"/>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50679" name="Group 88"/>
            <p:cNvGrpSpPr/>
            <p:nvPr/>
          </p:nvGrpSpPr>
          <p:grpSpPr>
            <a:xfrm>
              <a:off x="4808" y="1434"/>
              <a:ext cx="357" cy="386"/>
              <a:chOff x="4944" y="3203"/>
              <a:chExt cx="357" cy="386"/>
            </a:xfrm>
          </p:grpSpPr>
          <p:sp>
            <p:nvSpPr>
              <p:cNvPr id="150683" name="Rectangle 89"/>
              <p:cNvSpPr/>
              <p:nvPr/>
            </p:nvSpPr>
            <p:spPr>
              <a:xfrm>
                <a:off x="4944" y="3203"/>
                <a:ext cx="272" cy="386"/>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0684" name="Text Box 90"/>
              <p:cNvSpPr txBox="1"/>
              <p:nvPr/>
            </p:nvSpPr>
            <p:spPr>
              <a:xfrm>
                <a:off x="4962" y="3223"/>
                <a:ext cx="25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≥1</a:t>
                </a:r>
              </a:p>
            </p:txBody>
          </p:sp>
          <p:sp>
            <p:nvSpPr>
              <p:cNvPr id="150685" name="Oval 91"/>
              <p:cNvSpPr/>
              <p:nvPr/>
            </p:nvSpPr>
            <p:spPr>
              <a:xfrm rot="5400000">
                <a:off x="5216" y="3345"/>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50680" name="Text Box 92"/>
            <p:cNvSpPr txBox="1"/>
            <p:nvPr/>
          </p:nvSpPr>
          <p:spPr>
            <a:xfrm>
              <a:off x="3855" y="1752"/>
              <a:ext cx="136"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d</a:t>
              </a:r>
            </a:p>
          </p:txBody>
        </p:sp>
        <p:sp>
          <p:nvSpPr>
            <p:cNvPr id="150681" name="Text Box 93"/>
            <p:cNvSpPr txBox="1"/>
            <p:nvPr/>
          </p:nvSpPr>
          <p:spPr>
            <a:xfrm>
              <a:off x="4490" y="1026"/>
              <a:ext cx="136"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e</a:t>
              </a:r>
            </a:p>
          </p:txBody>
        </p:sp>
        <p:sp>
          <p:nvSpPr>
            <p:cNvPr id="150682" name="Text Box 94"/>
            <p:cNvSpPr txBox="1"/>
            <p:nvPr/>
          </p:nvSpPr>
          <p:spPr>
            <a:xfrm>
              <a:off x="4490" y="2024"/>
              <a:ext cx="136"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g</a:t>
              </a:r>
            </a:p>
          </p:txBody>
        </p:sp>
      </p:grpSp>
      <p:grpSp>
        <p:nvGrpSpPr>
          <p:cNvPr id="339039" name="Group 95"/>
          <p:cNvGrpSpPr/>
          <p:nvPr/>
        </p:nvGrpSpPr>
        <p:grpSpPr>
          <a:xfrm>
            <a:off x="611188" y="4194175"/>
            <a:ext cx="3338512" cy="2070100"/>
            <a:chOff x="187" y="2664"/>
            <a:chExt cx="2103" cy="1304"/>
          </a:xfrm>
        </p:grpSpPr>
        <p:sp>
          <p:nvSpPr>
            <p:cNvPr id="150600" name="Line 96"/>
            <p:cNvSpPr/>
            <p:nvPr/>
          </p:nvSpPr>
          <p:spPr>
            <a:xfrm>
              <a:off x="385" y="2891"/>
              <a:ext cx="326" cy="0"/>
            </a:xfrm>
            <a:prstGeom prst="line">
              <a:avLst/>
            </a:prstGeom>
            <a:ln w="25400" cap="flat" cmpd="sng">
              <a:solidFill>
                <a:schemeClr val="tx1"/>
              </a:solidFill>
              <a:prstDash val="solid"/>
              <a:miter/>
              <a:headEnd type="none" w="med" len="med"/>
              <a:tailEnd type="none" w="med" len="med"/>
            </a:ln>
          </p:spPr>
        </p:sp>
        <p:sp>
          <p:nvSpPr>
            <p:cNvPr id="150601" name="Line 97"/>
            <p:cNvSpPr/>
            <p:nvPr/>
          </p:nvSpPr>
          <p:spPr>
            <a:xfrm flipV="1">
              <a:off x="711" y="2710"/>
              <a:ext cx="0" cy="181"/>
            </a:xfrm>
            <a:prstGeom prst="line">
              <a:avLst/>
            </a:prstGeom>
            <a:ln w="25400" cap="flat" cmpd="sng">
              <a:solidFill>
                <a:schemeClr val="tx1"/>
              </a:solidFill>
              <a:prstDash val="solid"/>
              <a:miter/>
              <a:headEnd type="none" w="med" len="med"/>
              <a:tailEnd type="none" w="med" len="med"/>
            </a:ln>
          </p:spPr>
        </p:sp>
        <p:sp>
          <p:nvSpPr>
            <p:cNvPr id="150602" name="Line 98"/>
            <p:cNvSpPr/>
            <p:nvPr/>
          </p:nvSpPr>
          <p:spPr>
            <a:xfrm flipV="1">
              <a:off x="1723" y="2710"/>
              <a:ext cx="0" cy="181"/>
            </a:xfrm>
            <a:prstGeom prst="line">
              <a:avLst/>
            </a:prstGeom>
            <a:ln w="25400" cap="flat" cmpd="sng">
              <a:solidFill>
                <a:schemeClr val="tx1"/>
              </a:solidFill>
              <a:prstDash val="solid"/>
              <a:miter/>
              <a:headEnd type="none" w="med" len="med"/>
              <a:tailEnd type="none" w="med" len="med"/>
            </a:ln>
          </p:spPr>
        </p:sp>
        <p:sp>
          <p:nvSpPr>
            <p:cNvPr id="150603" name="Line 99"/>
            <p:cNvSpPr/>
            <p:nvPr/>
          </p:nvSpPr>
          <p:spPr>
            <a:xfrm>
              <a:off x="711" y="2710"/>
              <a:ext cx="1012" cy="0"/>
            </a:xfrm>
            <a:prstGeom prst="line">
              <a:avLst/>
            </a:prstGeom>
            <a:ln w="25400" cap="flat" cmpd="sng">
              <a:solidFill>
                <a:schemeClr val="tx1"/>
              </a:solidFill>
              <a:prstDash val="solid"/>
              <a:miter/>
              <a:headEnd type="none" w="med" len="med"/>
              <a:tailEnd type="none" w="med" len="med"/>
            </a:ln>
          </p:spPr>
        </p:sp>
        <p:sp>
          <p:nvSpPr>
            <p:cNvPr id="150604" name="Line 100"/>
            <p:cNvSpPr/>
            <p:nvPr/>
          </p:nvSpPr>
          <p:spPr>
            <a:xfrm>
              <a:off x="1722" y="2891"/>
              <a:ext cx="568" cy="0"/>
            </a:xfrm>
            <a:prstGeom prst="line">
              <a:avLst/>
            </a:prstGeom>
            <a:ln w="25400" cap="flat" cmpd="sng">
              <a:solidFill>
                <a:schemeClr val="tx1"/>
              </a:solidFill>
              <a:prstDash val="solid"/>
              <a:miter/>
              <a:headEnd type="none" w="med" len="med"/>
              <a:tailEnd type="none" w="med" len="med"/>
            </a:ln>
          </p:spPr>
        </p:sp>
        <p:sp>
          <p:nvSpPr>
            <p:cNvPr id="150605" name="Text Box 101"/>
            <p:cNvSpPr txBox="1"/>
            <p:nvPr/>
          </p:nvSpPr>
          <p:spPr>
            <a:xfrm>
              <a:off x="187" y="2664"/>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A</a:t>
              </a:r>
              <a:endParaRPr lang="en-US" altLang="zh-CN" sz="2000" baseline="-25000" dirty="0"/>
            </a:p>
          </p:txBody>
        </p:sp>
        <p:sp>
          <p:nvSpPr>
            <p:cNvPr id="150606" name="Text Box 102"/>
            <p:cNvSpPr txBox="1"/>
            <p:nvPr/>
          </p:nvSpPr>
          <p:spPr>
            <a:xfrm>
              <a:off x="187" y="3776"/>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F</a:t>
              </a:r>
              <a:endParaRPr lang="en-US" altLang="zh-CN" sz="2000" baseline="-25000" dirty="0"/>
            </a:p>
          </p:txBody>
        </p:sp>
        <p:sp>
          <p:nvSpPr>
            <p:cNvPr id="150607" name="Line 103"/>
            <p:cNvSpPr/>
            <p:nvPr/>
          </p:nvSpPr>
          <p:spPr>
            <a:xfrm>
              <a:off x="527" y="3039"/>
              <a:ext cx="170" cy="0"/>
            </a:xfrm>
            <a:prstGeom prst="line">
              <a:avLst/>
            </a:prstGeom>
            <a:ln w="25400" cap="flat" cmpd="sng">
              <a:solidFill>
                <a:srgbClr val="FF00FF"/>
              </a:solidFill>
              <a:prstDash val="solid"/>
              <a:miter/>
              <a:headEnd type="none" w="med" len="med"/>
              <a:tailEnd type="arrow" w="med" len="lg"/>
            </a:ln>
          </p:spPr>
        </p:sp>
        <p:sp>
          <p:nvSpPr>
            <p:cNvPr id="150608" name="Line 104"/>
            <p:cNvSpPr/>
            <p:nvPr/>
          </p:nvSpPr>
          <p:spPr>
            <a:xfrm flipH="1">
              <a:off x="810" y="3039"/>
              <a:ext cx="170" cy="0"/>
            </a:xfrm>
            <a:prstGeom prst="line">
              <a:avLst/>
            </a:prstGeom>
            <a:ln w="25400" cap="flat" cmpd="sng">
              <a:solidFill>
                <a:srgbClr val="FF00FF"/>
              </a:solidFill>
              <a:prstDash val="solid"/>
              <a:miter/>
              <a:headEnd type="none" w="med" len="med"/>
              <a:tailEnd type="arrow" w="med" len="lg"/>
            </a:ln>
          </p:spPr>
        </p:sp>
        <p:sp>
          <p:nvSpPr>
            <p:cNvPr id="150609" name="Text Box 105"/>
            <p:cNvSpPr txBox="1"/>
            <p:nvPr/>
          </p:nvSpPr>
          <p:spPr>
            <a:xfrm>
              <a:off x="924" y="2784"/>
              <a:ext cx="255"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FF00FF"/>
                  </a:solidFill>
                </a:rPr>
                <a:t>t</a:t>
              </a:r>
              <a:r>
                <a:rPr lang="en-US" altLang="zh-CN" sz="2400" baseline="-25000" dirty="0">
                  <a:solidFill>
                    <a:srgbClr val="FF00FF"/>
                  </a:solidFill>
                </a:rPr>
                <a:t>pd</a:t>
              </a:r>
            </a:p>
          </p:txBody>
        </p:sp>
        <p:sp>
          <p:nvSpPr>
            <p:cNvPr id="150610" name="Line 106"/>
            <p:cNvSpPr/>
            <p:nvPr/>
          </p:nvSpPr>
          <p:spPr>
            <a:xfrm>
              <a:off x="816" y="2699"/>
              <a:ext cx="0" cy="1168"/>
            </a:xfrm>
            <a:prstGeom prst="line">
              <a:avLst/>
            </a:prstGeom>
            <a:ln w="12700" cap="flat" cmpd="sng">
              <a:solidFill>
                <a:schemeClr val="tx2"/>
              </a:solidFill>
              <a:prstDash val="dash"/>
              <a:miter/>
              <a:headEnd type="none" w="med" len="med"/>
              <a:tailEnd type="none" w="med" len="med"/>
            </a:ln>
          </p:spPr>
        </p:sp>
        <p:sp>
          <p:nvSpPr>
            <p:cNvPr id="150611" name="Line 107"/>
            <p:cNvSpPr/>
            <p:nvPr/>
          </p:nvSpPr>
          <p:spPr>
            <a:xfrm>
              <a:off x="703" y="2699"/>
              <a:ext cx="0" cy="1168"/>
            </a:xfrm>
            <a:prstGeom prst="line">
              <a:avLst/>
            </a:prstGeom>
            <a:ln w="12700" cap="flat" cmpd="sng">
              <a:solidFill>
                <a:schemeClr val="tx2"/>
              </a:solidFill>
              <a:prstDash val="dash"/>
              <a:miter/>
              <a:headEnd type="none" w="med" len="med"/>
              <a:tailEnd type="none" w="med" len="med"/>
            </a:ln>
          </p:spPr>
        </p:sp>
        <p:sp>
          <p:nvSpPr>
            <p:cNvPr id="150612" name="Line 108"/>
            <p:cNvSpPr/>
            <p:nvPr/>
          </p:nvSpPr>
          <p:spPr>
            <a:xfrm>
              <a:off x="930" y="3209"/>
              <a:ext cx="0" cy="658"/>
            </a:xfrm>
            <a:prstGeom prst="line">
              <a:avLst/>
            </a:prstGeom>
            <a:ln w="12700" cap="flat" cmpd="sng">
              <a:solidFill>
                <a:schemeClr val="tx2"/>
              </a:solidFill>
              <a:prstDash val="dash"/>
              <a:miter/>
              <a:headEnd type="none" w="med" len="med"/>
              <a:tailEnd type="none" w="med" len="med"/>
            </a:ln>
          </p:spPr>
        </p:sp>
        <p:grpSp>
          <p:nvGrpSpPr>
            <p:cNvPr id="150613" name="Group 109"/>
            <p:cNvGrpSpPr/>
            <p:nvPr/>
          </p:nvGrpSpPr>
          <p:grpSpPr>
            <a:xfrm>
              <a:off x="385" y="2976"/>
              <a:ext cx="1900" cy="181"/>
              <a:chOff x="385" y="2976"/>
              <a:chExt cx="1900" cy="181"/>
            </a:xfrm>
          </p:grpSpPr>
          <p:sp>
            <p:nvSpPr>
              <p:cNvPr id="150651" name="Line 110"/>
              <p:cNvSpPr/>
              <p:nvPr/>
            </p:nvSpPr>
            <p:spPr>
              <a:xfrm flipV="1">
                <a:off x="385" y="2976"/>
                <a:ext cx="434" cy="0"/>
              </a:xfrm>
              <a:prstGeom prst="line">
                <a:avLst/>
              </a:prstGeom>
              <a:ln w="25400" cap="flat" cmpd="sng">
                <a:solidFill>
                  <a:schemeClr val="tx1"/>
                </a:solidFill>
                <a:prstDash val="solid"/>
                <a:miter/>
                <a:headEnd type="none" w="med" len="med"/>
                <a:tailEnd type="none" w="med" len="med"/>
              </a:ln>
            </p:spPr>
          </p:sp>
          <p:sp>
            <p:nvSpPr>
              <p:cNvPr id="150652" name="Line 111"/>
              <p:cNvSpPr/>
              <p:nvPr/>
            </p:nvSpPr>
            <p:spPr>
              <a:xfrm>
                <a:off x="819" y="2976"/>
                <a:ext cx="0" cy="181"/>
              </a:xfrm>
              <a:prstGeom prst="line">
                <a:avLst/>
              </a:prstGeom>
              <a:ln w="25400" cap="flat" cmpd="sng">
                <a:solidFill>
                  <a:schemeClr val="tx1"/>
                </a:solidFill>
                <a:prstDash val="solid"/>
                <a:miter/>
                <a:headEnd type="none" w="med" len="med"/>
                <a:tailEnd type="none" w="med" len="med"/>
              </a:ln>
            </p:spPr>
          </p:sp>
          <p:sp>
            <p:nvSpPr>
              <p:cNvPr id="150653" name="Line 112"/>
              <p:cNvSpPr/>
              <p:nvPr/>
            </p:nvSpPr>
            <p:spPr>
              <a:xfrm>
                <a:off x="1831" y="2976"/>
                <a:ext cx="0" cy="181"/>
              </a:xfrm>
              <a:prstGeom prst="line">
                <a:avLst/>
              </a:prstGeom>
              <a:ln w="25400" cap="flat" cmpd="sng">
                <a:solidFill>
                  <a:schemeClr val="tx1"/>
                </a:solidFill>
                <a:prstDash val="solid"/>
                <a:miter/>
                <a:headEnd type="none" w="med" len="med"/>
                <a:tailEnd type="none" w="med" len="med"/>
              </a:ln>
            </p:spPr>
          </p:sp>
          <p:sp>
            <p:nvSpPr>
              <p:cNvPr id="150654" name="Line 113"/>
              <p:cNvSpPr/>
              <p:nvPr/>
            </p:nvSpPr>
            <p:spPr>
              <a:xfrm flipV="1">
                <a:off x="819" y="3157"/>
                <a:ext cx="1012" cy="0"/>
              </a:xfrm>
              <a:prstGeom prst="line">
                <a:avLst/>
              </a:prstGeom>
              <a:ln w="25400" cap="flat" cmpd="sng">
                <a:solidFill>
                  <a:schemeClr val="tx1"/>
                </a:solidFill>
                <a:prstDash val="solid"/>
                <a:miter/>
                <a:headEnd type="none" w="med" len="med"/>
                <a:tailEnd type="none" w="med" len="med"/>
              </a:ln>
            </p:spPr>
          </p:sp>
          <p:sp>
            <p:nvSpPr>
              <p:cNvPr id="150655" name="Line 114"/>
              <p:cNvSpPr/>
              <p:nvPr/>
            </p:nvSpPr>
            <p:spPr>
              <a:xfrm flipV="1">
                <a:off x="1830" y="2976"/>
                <a:ext cx="455" cy="0"/>
              </a:xfrm>
              <a:prstGeom prst="line">
                <a:avLst/>
              </a:prstGeom>
              <a:ln w="25400" cap="flat" cmpd="sng">
                <a:solidFill>
                  <a:schemeClr val="tx1"/>
                </a:solidFill>
                <a:prstDash val="solid"/>
                <a:miter/>
                <a:headEnd type="none" w="med" len="med"/>
                <a:tailEnd type="none" w="med" len="med"/>
              </a:ln>
            </p:spPr>
          </p:sp>
        </p:grpSp>
        <p:sp>
          <p:nvSpPr>
            <p:cNvPr id="150614" name="Line 115"/>
            <p:cNvSpPr/>
            <p:nvPr/>
          </p:nvSpPr>
          <p:spPr>
            <a:xfrm>
              <a:off x="1944" y="3679"/>
              <a:ext cx="340" cy="0"/>
            </a:xfrm>
            <a:prstGeom prst="line">
              <a:avLst/>
            </a:prstGeom>
            <a:ln w="25400" cap="flat" cmpd="sng">
              <a:solidFill>
                <a:schemeClr val="tx1"/>
              </a:solidFill>
              <a:prstDash val="solid"/>
              <a:miter/>
              <a:headEnd type="none" w="med" len="med"/>
              <a:tailEnd type="none" w="med" len="med"/>
            </a:ln>
          </p:spPr>
        </p:sp>
        <p:sp>
          <p:nvSpPr>
            <p:cNvPr id="150615" name="Line 116"/>
            <p:cNvSpPr/>
            <p:nvPr/>
          </p:nvSpPr>
          <p:spPr>
            <a:xfrm>
              <a:off x="385" y="3679"/>
              <a:ext cx="553" cy="0"/>
            </a:xfrm>
            <a:prstGeom prst="line">
              <a:avLst/>
            </a:prstGeom>
            <a:ln w="25400" cap="flat" cmpd="sng">
              <a:solidFill>
                <a:schemeClr val="tx1"/>
              </a:solidFill>
              <a:prstDash val="solid"/>
              <a:miter/>
              <a:headEnd type="none" w="med" len="med"/>
              <a:tailEnd type="none" w="med" len="med"/>
            </a:ln>
          </p:spPr>
        </p:sp>
        <p:sp>
          <p:nvSpPr>
            <p:cNvPr id="150616" name="Line 117"/>
            <p:cNvSpPr/>
            <p:nvPr/>
          </p:nvSpPr>
          <p:spPr>
            <a:xfrm flipV="1">
              <a:off x="938" y="3498"/>
              <a:ext cx="0" cy="181"/>
            </a:xfrm>
            <a:prstGeom prst="line">
              <a:avLst/>
            </a:prstGeom>
            <a:ln w="25400" cap="flat" cmpd="sng">
              <a:solidFill>
                <a:schemeClr val="tx1"/>
              </a:solidFill>
              <a:prstDash val="solid"/>
              <a:miter/>
              <a:headEnd type="none" w="med" len="med"/>
              <a:tailEnd type="none" w="med" len="med"/>
            </a:ln>
          </p:spPr>
        </p:sp>
        <p:sp>
          <p:nvSpPr>
            <p:cNvPr id="150617" name="Line 118"/>
            <p:cNvSpPr/>
            <p:nvPr/>
          </p:nvSpPr>
          <p:spPr>
            <a:xfrm flipV="1">
              <a:off x="1950" y="3498"/>
              <a:ext cx="0" cy="181"/>
            </a:xfrm>
            <a:prstGeom prst="line">
              <a:avLst/>
            </a:prstGeom>
            <a:ln w="25400" cap="flat" cmpd="sng">
              <a:solidFill>
                <a:schemeClr val="tx1"/>
              </a:solidFill>
              <a:prstDash val="solid"/>
              <a:miter/>
              <a:headEnd type="none" w="med" len="med"/>
              <a:tailEnd type="none" w="med" len="med"/>
            </a:ln>
          </p:spPr>
        </p:sp>
        <p:sp>
          <p:nvSpPr>
            <p:cNvPr id="150618" name="Line 119"/>
            <p:cNvSpPr/>
            <p:nvPr/>
          </p:nvSpPr>
          <p:spPr>
            <a:xfrm>
              <a:off x="938" y="3498"/>
              <a:ext cx="1012" cy="0"/>
            </a:xfrm>
            <a:prstGeom prst="line">
              <a:avLst/>
            </a:prstGeom>
            <a:ln w="25400" cap="flat" cmpd="sng">
              <a:solidFill>
                <a:schemeClr val="tx1"/>
              </a:solidFill>
              <a:prstDash val="solid"/>
              <a:miter/>
              <a:headEnd type="none" w="med" len="med"/>
              <a:tailEnd type="none" w="med" len="med"/>
            </a:ln>
          </p:spPr>
        </p:sp>
        <p:sp>
          <p:nvSpPr>
            <p:cNvPr id="150619" name="Line 120"/>
            <p:cNvSpPr/>
            <p:nvPr/>
          </p:nvSpPr>
          <p:spPr>
            <a:xfrm flipV="1">
              <a:off x="385" y="3226"/>
              <a:ext cx="434" cy="0"/>
            </a:xfrm>
            <a:prstGeom prst="line">
              <a:avLst/>
            </a:prstGeom>
            <a:ln w="25400" cap="flat" cmpd="sng">
              <a:solidFill>
                <a:schemeClr val="tx1"/>
              </a:solidFill>
              <a:prstDash val="solid"/>
              <a:miter/>
              <a:headEnd type="none" w="med" len="med"/>
              <a:tailEnd type="none" w="med" len="med"/>
            </a:ln>
          </p:spPr>
        </p:sp>
        <p:sp>
          <p:nvSpPr>
            <p:cNvPr id="150620" name="Line 121"/>
            <p:cNvSpPr/>
            <p:nvPr/>
          </p:nvSpPr>
          <p:spPr>
            <a:xfrm>
              <a:off x="819" y="3226"/>
              <a:ext cx="0" cy="181"/>
            </a:xfrm>
            <a:prstGeom prst="line">
              <a:avLst/>
            </a:prstGeom>
            <a:ln w="25400" cap="flat" cmpd="sng">
              <a:solidFill>
                <a:schemeClr val="tx1"/>
              </a:solidFill>
              <a:prstDash val="solid"/>
              <a:miter/>
              <a:headEnd type="none" w="med" len="med"/>
              <a:tailEnd type="none" w="med" len="med"/>
            </a:ln>
          </p:spPr>
        </p:sp>
        <p:sp>
          <p:nvSpPr>
            <p:cNvPr id="150621" name="Line 122"/>
            <p:cNvSpPr/>
            <p:nvPr/>
          </p:nvSpPr>
          <p:spPr>
            <a:xfrm>
              <a:off x="1831" y="3226"/>
              <a:ext cx="0" cy="181"/>
            </a:xfrm>
            <a:prstGeom prst="line">
              <a:avLst/>
            </a:prstGeom>
            <a:ln w="25400" cap="flat" cmpd="sng">
              <a:solidFill>
                <a:schemeClr val="tx1"/>
              </a:solidFill>
              <a:prstDash val="solid"/>
              <a:miter/>
              <a:headEnd type="none" w="med" len="med"/>
              <a:tailEnd type="none" w="med" len="med"/>
            </a:ln>
          </p:spPr>
        </p:sp>
        <p:sp>
          <p:nvSpPr>
            <p:cNvPr id="150622" name="Line 123"/>
            <p:cNvSpPr/>
            <p:nvPr/>
          </p:nvSpPr>
          <p:spPr>
            <a:xfrm flipV="1">
              <a:off x="819" y="3407"/>
              <a:ext cx="1012" cy="0"/>
            </a:xfrm>
            <a:prstGeom prst="line">
              <a:avLst/>
            </a:prstGeom>
            <a:ln w="25400" cap="flat" cmpd="sng">
              <a:solidFill>
                <a:schemeClr val="tx1"/>
              </a:solidFill>
              <a:prstDash val="solid"/>
              <a:miter/>
              <a:headEnd type="none" w="med" len="med"/>
              <a:tailEnd type="none" w="med" len="med"/>
            </a:ln>
          </p:spPr>
        </p:sp>
        <p:sp>
          <p:nvSpPr>
            <p:cNvPr id="150623" name="Line 124"/>
            <p:cNvSpPr/>
            <p:nvPr/>
          </p:nvSpPr>
          <p:spPr>
            <a:xfrm flipV="1">
              <a:off x="1830" y="3226"/>
              <a:ext cx="455" cy="0"/>
            </a:xfrm>
            <a:prstGeom prst="line">
              <a:avLst/>
            </a:prstGeom>
            <a:ln w="25400" cap="flat" cmpd="sng">
              <a:solidFill>
                <a:schemeClr val="tx1"/>
              </a:solidFill>
              <a:prstDash val="solid"/>
              <a:miter/>
              <a:headEnd type="none" w="med" len="med"/>
              <a:tailEnd type="none" w="med" len="med"/>
            </a:ln>
          </p:spPr>
        </p:sp>
        <p:sp>
          <p:nvSpPr>
            <p:cNvPr id="150624" name="Line 125"/>
            <p:cNvSpPr/>
            <p:nvPr/>
          </p:nvSpPr>
          <p:spPr>
            <a:xfrm>
              <a:off x="2064" y="3770"/>
              <a:ext cx="0" cy="181"/>
            </a:xfrm>
            <a:prstGeom prst="line">
              <a:avLst/>
            </a:prstGeom>
            <a:ln w="25400" cap="flat" cmpd="sng">
              <a:solidFill>
                <a:schemeClr val="tx1"/>
              </a:solidFill>
              <a:prstDash val="solid"/>
              <a:miter/>
              <a:headEnd type="none" w="med" len="med"/>
              <a:tailEnd type="none" w="med" len="med"/>
            </a:ln>
          </p:spPr>
        </p:sp>
        <p:sp>
          <p:nvSpPr>
            <p:cNvPr id="150625" name="Line 126"/>
            <p:cNvSpPr/>
            <p:nvPr/>
          </p:nvSpPr>
          <p:spPr>
            <a:xfrm flipV="1">
              <a:off x="1945" y="3771"/>
              <a:ext cx="0" cy="181"/>
            </a:xfrm>
            <a:prstGeom prst="line">
              <a:avLst/>
            </a:prstGeom>
            <a:ln w="25400" cap="flat" cmpd="sng">
              <a:solidFill>
                <a:schemeClr val="tx1"/>
              </a:solidFill>
              <a:prstDash val="solid"/>
              <a:miter/>
              <a:headEnd type="none" w="med" len="med"/>
              <a:tailEnd type="none" w="med" len="med"/>
            </a:ln>
          </p:spPr>
        </p:sp>
        <p:sp>
          <p:nvSpPr>
            <p:cNvPr id="150626" name="Line 127"/>
            <p:cNvSpPr/>
            <p:nvPr/>
          </p:nvSpPr>
          <p:spPr>
            <a:xfrm flipV="1">
              <a:off x="1945" y="3946"/>
              <a:ext cx="113" cy="0"/>
            </a:xfrm>
            <a:prstGeom prst="line">
              <a:avLst/>
            </a:prstGeom>
            <a:ln w="25400" cap="flat" cmpd="sng">
              <a:solidFill>
                <a:schemeClr val="tx1"/>
              </a:solidFill>
              <a:prstDash val="solid"/>
              <a:miter/>
              <a:headEnd type="none" w="med" len="med"/>
              <a:tailEnd type="none" w="med" len="med"/>
            </a:ln>
          </p:spPr>
        </p:sp>
        <p:sp>
          <p:nvSpPr>
            <p:cNvPr id="150627" name="Line 128"/>
            <p:cNvSpPr/>
            <p:nvPr/>
          </p:nvSpPr>
          <p:spPr>
            <a:xfrm flipV="1">
              <a:off x="2058" y="3776"/>
              <a:ext cx="227" cy="0"/>
            </a:xfrm>
            <a:prstGeom prst="line">
              <a:avLst/>
            </a:prstGeom>
            <a:ln w="25400" cap="flat" cmpd="sng">
              <a:solidFill>
                <a:schemeClr val="tx1"/>
              </a:solidFill>
              <a:prstDash val="solid"/>
              <a:miter/>
              <a:headEnd type="none" w="med" len="med"/>
              <a:tailEnd type="none" w="med" len="med"/>
            </a:ln>
          </p:spPr>
        </p:sp>
        <p:sp>
          <p:nvSpPr>
            <p:cNvPr id="150628" name="Line 129"/>
            <p:cNvSpPr/>
            <p:nvPr/>
          </p:nvSpPr>
          <p:spPr>
            <a:xfrm flipV="1">
              <a:off x="385" y="3776"/>
              <a:ext cx="1560" cy="0"/>
            </a:xfrm>
            <a:prstGeom prst="line">
              <a:avLst/>
            </a:prstGeom>
            <a:ln w="25400" cap="flat" cmpd="sng">
              <a:solidFill>
                <a:schemeClr val="tx1"/>
              </a:solidFill>
              <a:prstDash val="solid"/>
              <a:miter/>
              <a:headEnd type="none" w="med" len="med"/>
              <a:tailEnd type="none" w="med" len="med"/>
            </a:ln>
          </p:spPr>
        </p:sp>
        <p:grpSp>
          <p:nvGrpSpPr>
            <p:cNvPr id="150629" name="Group 130"/>
            <p:cNvGrpSpPr/>
            <p:nvPr/>
          </p:nvGrpSpPr>
          <p:grpSpPr>
            <a:xfrm>
              <a:off x="1831" y="2727"/>
              <a:ext cx="227" cy="1168"/>
              <a:chOff x="703" y="2727"/>
              <a:chExt cx="227" cy="771"/>
            </a:xfrm>
          </p:grpSpPr>
          <p:sp>
            <p:nvSpPr>
              <p:cNvPr id="150648" name="Line 131"/>
              <p:cNvSpPr/>
              <p:nvPr/>
            </p:nvSpPr>
            <p:spPr>
              <a:xfrm>
                <a:off x="816" y="2727"/>
                <a:ext cx="0" cy="771"/>
              </a:xfrm>
              <a:prstGeom prst="line">
                <a:avLst/>
              </a:prstGeom>
              <a:ln w="12700" cap="flat" cmpd="sng">
                <a:solidFill>
                  <a:schemeClr val="tx2"/>
                </a:solidFill>
                <a:prstDash val="dash"/>
                <a:miter/>
                <a:headEnd type="none" w="med" len="med"/>
                <a:tailEnd type="none" w="med" len="med"/>
              </a:ln>
            </p:spPr>
          </p:sp>
          <p:sp>
            <p:nvSpPr>
              <p:cNvPr id="150649" name="Line 132"/>
              <p:cNvSpPr/>
              <p:nvPr/>
            </p:nvSpPr>
            <p:spPr>
              <a:xfrm>
                <a:off x="703" y="2727"/>
                <a:ext cx="0" cy="771"/>
              </a:xfrm>
              <a:prstGeom prst="line">
                <a:avLst/>
              </a:prstGeom>
              <a:ln w="12700" cap="flat" cmpd="sng">
                <a:solidFill>
                  <a:schemeClr val="tx2"/>
                </a:solidFill>
                <a:prstDash val="dash"/>
                <a:miter/>
                <a:headEnd type="none" w="med" len="med"/>
                <a:tailEnd type="none" w="med" len="med"/>
              </a:ln>
            </p:spPr>
          </p:sp>
          <p:sp>
            <p:nvSpPr>
              <p:cNvPr id="150650" name="Line 133"/>
              <p:cNvSpPr/>
              <p:nvPr/>
            </p:nvSpPr>
            <p:spPr>
              <a:xfrm>
                <a:off x="930" y="2727"/>
                <a:ext cx="0" cy="771"/>
              </a:xfrm>
              <a:prstGeom prst="line">
                <a:avLst/>
              </a:prstGeom>
              <a:ln w="12700" cap="flat" cmpd="sng">
                <a:solidFill>
                  <a:schemeClr val="tx2"/>
                </a:solidFill>
                <a:prstDash val="dash"/>
                <a:miter/>
                <a:headEnd type="none" w="med" len="med"/>
                <a:tailEnd type="none" w="med" len="med"/>
              </a:ln>
            </p:spPr>
          </p:sp>
        </p:grpSp>
        <p:sp>
          <p:nvSpPr>
            <p:cNvPr id="150630" name="Text Box 134"/>
            <p:cNvSpPr txBox="1"/>
            <p:nvPr/>
          </p:nvSpPr>
          <p:spPr>
            <a:xfrm>
              <a:off x="187" y="2954"/>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d</a:t>
              </a:r>
              <a:endParaRPr lang="en-US" altLang="zh-CN" sz="2000" baseline="-25000" dirty="0"/>
            </a:p>
          </p:txBody>
        </p:sp>
        <p:sp>
          <p:nvSpPr>
            <p:cNvPr id="150631" name="Text Box 135"/>
            <p:cNvSpPr txBox="1"/>
            <p:nvPr/>
          </p:nvSpPr>
          <p:spPr>
            <a:xfrm>
              <a:off x="187" y="3209"/>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e</a:t>
              </a:r>
              <a:endParaRPr lang="en-US" altLang="zh-CN" sz="2000" baseline="-25000" dirty="0"/>
            </a:p>
          </p:txBody>
        </p:sp>
        <p:sp>
          <p:nvSpPr>
            <p:cNvPr id="150632" name="Text Box 136"/>
            <p:cNvSpPr txBox="1"/>
            <p:nvPr/>
          </p:nvSpPr>
          <p:spPr>
            <a:xfrm>
              <a:off x="187" y="3464"/>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g</a:t>
              </a:r>
              <a:endParaRPr lang="en-US" altLang="zh-CN" sz="2000" baseline="-25000" dirty="0"/>
            </a:p>
          </p:txBody>
        </p:sp>
        <p:grpSp>
          <p:nvGrpSpPr>
            <p:cNvPr id="150633" name="Group 137"/>
            <p:cNvGrpSpPr/>
            <p:nvPr/>
          </p:nvGrpSpPr>
          <p:grpSpPr>
            <a:xfrm>
              <a:off x="1945" y="3747"/>
              <a:ext cx="113" cy="199"/>
              <a:chOff x="1831" y="3747"/>
              <a:chExt cx="113" cy="199"/>
            </a:xfrm>
          </p:grpSpPr>
          <p:sp>
            <p:nvSpPr>
              <p:cNvPr id="150644" name="Line 138"/>
              <p:cNvSpPr/>
              <p:nvPr/>
            </p:nvSpPr>
            <p:spPr>
              <a:xfrm flipH="1">
                <a:off x="1831" y="3776"/>
                <a:ext cx="113" cy="85"/>
              </a:xfrm>
              <a:prstGeom prst="line">
                <a:avLst/>
              </a:prstGeom>
              <a:ln w="9525" cap="flat" cmpd="sng">
                <a:solidFill>
                  <a:srgbClr val="FF00FF"/>
                </a:solidFill>
                <a:prstDash val="solid"/>
                <a:miter/>
                <a:headEnd type="none" w="med" len="med"/>
                <a:tailEnd type="none" w="med" len="med"/>
              </a:ln>
            </p:spPr>
          </p:sp>
          <p:sp>
            <p:nvSpPr>
              <p:cNvPr id="150645" name="Line 139"/>
              <p:cNvSpPr/>
              <p:nvPr/>
            </p:nvSpPr>
            <p:spPr>
              <a:xfrm flipH="1">
                <a:off x="1831" y="3833"/>
                <a:ext cx="113" cy="85"/>
              </a:xfrm>
              <a:prstGeom prst="line">
                <a:avLst/>
              </a:prstGeom>
              <a:ln w="9525" cap="flat" cmpd="sng">
                <a:solidFill>
                  <a:srgbClr val="FF00FF"/>
                </a:solidFill>
                <a:prstDash val="solid"/>
                <a:miter/>
                <a:headEnd type="none" w="med" len="med"/>
                <a:tailEnd type="none" w="med" len="med"/>
              </a:ln>
            </p:spPr>
          </p:sp>
          <p:sp>
            <p:nvSpPr>
              <p:cNvPr id="150646" name="Line 140"/>
              <p:cNvSpPr/>
              <p:nvPr/>
            </p:nvSpPr>
            <p:spPr>
              <a:xfrm flipH="1">
                <a:off x="1831" y="3747"/>
                <a:ext cx="85" cy="57"/>
              </a:xfrm>
              <a:prstGeom prst="line">
                <a:avLst/>
              </a:prstGeom>
              <a:ln w="9525" cap="flat" cmpd="sng">
                <a:solidFill>
                  <a:srgbClr val="FF00FF"/>
                </a:solidFill>
                <a:prstDash val="solid"/>
                <a:miter/>
                <a:headEnd type="none" w="med" len="med"/>
                <a:tailEnd type="none" w="med" len="med"/>
              </a:ln>
            </p:spPr>
          </p:sp>
          <p:sp>
            <p:nvSpPr>
              <p:cNvPr id="150647" name="Line 141"/>
              <p:cNvSpPr/>
              <p:nvPr/>
            </p:nvSpPr>
            <p:spPr>
              <a:xfrm flipH="1">
                <a:off x="1859" y="3889"/>
                <a:ext cx="85" cy="57"/>
              </a:xfrm>
              <a:prstGeom prst="line">
                <a:avLst/>
              </a:prstGeom>
              <a:ln w="9525" cap="flat" cmpd="sng">
                <a:solidFill>
                  <a:srgbClr val="FF00FF"/>
                </a:solidFill>
                <a:prstDash val="solid"/>
                <a:miter/>
                <a:headEnd type="none" w="med" len="med"/>
                <a:tailEnd type="none" w="med" len="med"/>
              </a:ln>
            </p:spPr>
          </p:sp>
        </p:grpSp>
        <p:grpSp>
          <p:nvGrpSpPr>
            <p:cNvPr id="150634" name="Group 142"/>
            <p:cNvGrpSpPr/>
            <p:nvPr/>
          </p:nvGrpSpPr>
          <p:grpSpPr>
            <a:xfrm>
              <a:off x="1831" y="3492"/>
              <a:ext cx="113" cy="199"/>
              <a:chOff x="1831" y="3747"/>
              <a:chExt cx="113" cy="199"/>
            </a:xfrm>
          </p:grpSpPr>
          <p:sp>
            <p:nvSpPr>
              <p:cNvPr id="150640" name="Line 143"/>
              <p:cNvSpPr/>
              <p:nvPr/>
            </p:nvSpPr>
            <p:spPr>
              <a:xfrm flipH="1">
                <a:off x="1831" y="3776"/>
                <a:ext cx="113" cy="85"/>
              </a:xfrm>
              <a:prstGeom prst="line">
                <a:avLst/>
              </a:prstGeom>
              <a:ln w="9525" cap="flat" cmpd="sng">
                <a:solidFill>
                  <a:srgbClr val="FF00FF"/>
                </a:solidFill>
                <a:prstDash val="solid"/>
                <a:miter/>
                <a:headEnd type="none" w="med" len="med"/>
                <a:tailEnd type="none" w="med" len="med"/>
              </a:ln>
            </p:spPr>
          </p:sp>
          <p:sp>
            <p:nvSpPr>
              <p:cNvPr id="150641" name="Line 144"/>
              <p:cNvSpPr/>
              <p:nvPr/>
            </p:nvSpPr>
            <p:spPr>
              <a:xfrm flipH="1">
                <a:off x="1831" y="3833"/>
                <a:ext cx="113" cy="85"/>
              </a:xfrm>
              <a:prstGeom prst="line">
                <a:avLst/>
              </a:prstGeom>
              <a:ln w="9525" cap="flat" cmpd="sng">
                <a:solidFill>
                  <a:srgbClr val="FF00FF"/>
                </a:solidFill>
                <a:prstDash val="solid"/>
                <a:miter/>
                <a:headEnd type="none" w="med" len="med"/>
                <a:tailEnd type="none" w="med" len="med"/>
              </a:ln>
            </p:spPr>
          </p:sp>
          <p:sp>
            <p:nvSpPr>
              <p:cNvPr id="150642" name="Line 145"/>
              <p:cNvSpPr/>
              <p:nvPr/>
            </p:nvSpPr>
            <p:spPr>
              <a:xfrm flipH="1">
                <a:off x="1831" y="3747"/>
                <a:ext cx="85" cy="57"/>
              </a:xfrm>
              <a:prstGeom prst="line">
                <a:avLst/>
              </a:prstGeom>
              <a:ln w="9525" cap="flat" cmpd="sng">
                <a:solidFill>
                  <a:srgbClr val="FF00FF"/>
                </a:solidFill>
                <a:prstDash val="solid"/>
                <a:miter/>
                <a:headEnd type="none" w="med" len="med"/>
                <a:tailEnd type="none" w="med" len="med"/>
              </a:ln>
            </p:spPr>
          </p:sp>
          <p:sp>
            <p:nvSpPr>
              <p:cNvPr id="150643" name="Line 146"/>
              <p:cNvSpPr/>
              <p:nvPr/>
            </p:nvSpPr>
            <p:spPr>
              <a:xfrm flipH="1">
                <a:off x="1859" y="3889"/>
                <a:ext cx="85" cy="57"/>
              </a:xfrm>
              <a:prstGeom prst="line">
                <a:avLst/>
              </a:prstGeom>
              <a:ln w="9525" cap="flat" cmpd="sng">
                <a:solidFill>
                  <a:srgbClr val="FF00FF"/>
                </a:solidFill>
                <a:prstDash val="solid"/>
                <a:miter/>
                <a:headEnd type="none" w="med" len="med"/>
                <a:tailEnd type="none" w="med" len="med"/>
              </a:ln>
            </p:spPr>
          </p:sp>
        </p:grpSp>
        <p:grpSp>
          <p:nvGrpSpPr>
            <p:cNvPr id="150635" name="Group 147"/>
            <p:cNvGrpSpPr/>
            <p:nvPr/>
          </p:nvGrpSpPr>
          <p:grpSpPr>
            <a:xfrm>
              <a:off x="1831" y="3209"/>
              <a:ext cx="113" cy="199"/>
              <a:chOff x="1831" y="3747"/>
              <a:chExt cx="113" cy="199"/>
            </a:xfrm>
          </p:grpSpPr>
          <p:sp>
            <p:nvSpPr>
              <p:cNvPr id="150636" name="Line 148"/>
              <p:cNvSpPr/>
              <p:nvPr/>
            </p:nvSpPr>
            <p:spPr>
              <a:xfrm flipH="1">
                <a:off x="1831" y="3776"/>
                <a:ext cx="113" cy="85"/>
              </a:xfrm>
              <a:prstGeom prst="line">
                <a:avLst/>
              </a:prstGeom>
              <a:ln w="9525" cap="flat" cmpd="sng">
                <a:solidFill>
                  <a:srgbClr val="FF00FF"/>
                </a:solidFill>
                <a:prstDash val="solid"/>
                <a:miter/>
                <a:headEnd type="none" w="med" len="med"/>
                <a:tailEnd type="none" w="med" len="med"/>
              </a:ln>
            </p:spPr>
          </p:sp>
          <p:sp>
            <p:nvSpPr>
              <p:cNvPr id="150637" name="Line 149"/>
              <p:cNvSpPr/>
              <p:nvPr/>
            </p:nvSpPr>
            <p:spPr>
              <a:xfrm flipH="1">
                <a:off x="1831" y="3833"/>
                <a:ext cx="113" cy="85"/>
              </a:xfrm>
              <a:prstGeom prst="line">
                <a:avLst/>
              </a:prstGeom>
              <a:ln w="9525" cap="flat" cmpd="sng">
                <a:solidFill>
                  <a:srgbClr val="FF00FF"/>
                </a:solidFill>
                <a:prstDash val="solid"/>
                <a:miter/>
                <a:headEnd type="none" w="med" len="med"/>
                <a:tailEnd type="none" w="med" len="med"/>
              </a:ln>
            </p:spPr>
          </p:sp>
          <p:sp>
            <p:nvSpPr>
              <p:cNvPr id="150638" name="Line 150"/>
              <p:cNvSpPr/>
              <p:nvPr/>
            </p:nvSpPr>
            <p:spPr>
              <a:xfrm flipH="1">
                <a:off x="1831" y="3747"/>
                <a:ext cx="85" cy="57"/>
              </a:xfrm>
              <a:prstGeom prst="line">
                <a:avLst/>
              </a:prstGeom>
              <a:ln w="9525" cap="flat" cmpd="sng">
                <a:solidFill>
                  <a:srgbClr val="FF00FF"/>
                </a:solidFill>
                <a:prstDash val="solid"/>
                <a:miter/>
                <a:headEnd type="none" w="med" len="med"/>
                <a:tailEnd type="none" w="med" len="med"/>
              </a:ln>
            </p:spPr>
          </p:sp>
          <p:sp>
            <p:nvSpPr>
              <p:cNvPr id="150639" name="Line 151"/>
              <p:cNvSpPr/>
              <p:nvPr/>
            </p:nvSpPr>
            <p:spPr>
              <a:xfrm flipH="1">
                <a:off x="1859" y="3889"/>
                <a:ext cx="85" cy="57"/>
              </a:xfrm>
              <a:prstGeom prst="line">
                <a:avLst/>
              </a:prstGeom>
              <a:ln w="9525" cap="flat" cmpd="sng">
                <a:solidFill>
                  <a:srgbClr val="FF00FF"/>
                </a:solidFill>
                <a:prstDash val="solid"/>
                <a:miter/>
                <a:headEnd type="none" w="med" len="med"/>
                <a:tailEnd type="none" w="med" len="med"/>
              </a:ln>
            </p:spPr>
          </p:sp>
        </p:grpSp>
      </p:grpSp>
      <p:grpSp>
        <p:nvGrpSpPr>
          <p:cNvPr id="339096" name="Group 152"/>
          <p:cNvGrpSpPr/>
          <p:nvPr/>
        </p:nvGrpSpPr>
        <p:grpSpPr>
          <a:xfrm>
            <a:off x="5067300" y="4194175"/>
            <a:ext cx="3338513" cy="2070100"/>
            <a:chOff x="3135" y="2699"/>
            <a:chExt cx="2103" cy="1304"/>
          </a:xfrm>
        </p:grpSpPr>
        <p:sp>
          <p:nvSpPr>
            <p:cNvPr id="150543" name="Line 153"/>
            <p:cNvSpPr/>
            <p:nvPr/>
          </p:nvSpPr>
          <p:spPr>
            <a:xfrm>
              <a:off x="3333" y="2926"/>
              <a:ext cx="326" cy="0"/>
            </a:xfrm>
            <a:prstGeom prst="line">
              <a:avLst/>
            </a:prstGeom>
            <a:ln w="25400" cap="flat" cmpd="sng">
              <a:solidFill>
                <a:schemeClr val="tx1"/>
              </a:solidFill>
              <a:prstDash val="solid"/>
              <a:miter/>
              <a:headEnd type="none" w="med" len="med"/>
              <a:tailEnd type="none" w="med" len="med"/>
            </a:ln>
          </p:spPr>
        </p:sp>
        <p:sp>
          <p:nvSpPr>
            <p:cNvPr id="150544" name="Line 154"/>
            <p:cNvSpPr/>
            <p:nvPr/>
          </p:nvSpPr>
          <p:spPr>
            <a:xfrm flipV="1">
              <a:off x="3659" y="2745"/>
              <a:ext cx="0" cy="181"/>
            </a:xfrm>
            <a:prstGeom prst="line">
              <a:avLst/>
            </a:prstGeom>
            <a:ln w="25400" cap="flat" cmpd="sng">
              <a:solidFill>
                <a:schemeClr val="tx1"/>
              </a:solidFill>
              <a:prstDash val="solid"/>
              <a:miter/>
              <a:headEnd type="none" w="med" len="med"/>
              <a:tailEnd type="none" w="med" len="med"/>
            </a:ln>
          </p:spPr>
        </p:sp>
        <p:sp>
          <p:nvSpPr>
            <p:cNvPr id="150545" name="Line 155"/>
            <p:cNvSpPr/>
            <p:nvPr/>
          </p:nvSpPr>
          <p:spPr>
            <a:xfrm flipV="1">
              <a:off x="4671" y="2745"/>
              <a:ext cx="0" cy="181"/>
            </a:xfrm>
            <a:prstGeom prst="line">
              <a:avLst/>
            </a:prstGeom>
            <a:ln w="25400" cap="flat" cmpd="sng">
              <a:solidFill>
                <a:schemeClr val="tx1"/>
              </a:solidFill>
              <a:prstDash val="solid"/>
              <a:miter/>
              <a:headEnd type="none" w="med" len="med"/>
              <a:tailEnd type="none" w="med" len="med"/>
            </a:ln>
          </p:spPr>
        </p:sp>
        <p:sp>
          <p:nvSpPr>
            <p:cNvPr id="150546" name="Line 156"/>
            <p:cNvSpPr/>
            <p:nvPr/>
          </p:nvSpPr>
          <p:spPr>
            <a:xfrm>
              <a:off x="3659" y="2745"/>
              <a:ext cx="1012" cy="0"/>
            </a:xfrm>
            <a:prstGeom prst="line">
              <a:avLst/>
            </a:prstGeom>
            <a:ln w="25400" cap="flat" cmpd="sng">
              <a:solidFill>
                <a:schemeClr val="tx1"/>
              </a:solidFill>
              <a:prstDash val="solid"/>
              <a:miter/>
              <a:headEnd type="none" w="med" len="med"/>
              <a:tailEnd type="none" w="med" len="med"/>
            </a:ln>
          </p:spPr>
        </p:sp>
        <p:sp>
          <p:nvSpPr>
            <p:cNvPr id="150547" name="Line 157"/>
            <p:cNvSpPr/>
            <p:nvPr/>
          </p:nvSpPr>
          <p:spPr>
            <a:xfrm>
              <a:off x="4670" y="2926"/>
              <a:ext cx="568" cy="0"/>
            </a:xfrm>
            <a:prstGeom prst="line">
              <a:avLst/>
            </a:prstGeom>
            <a:ln w="25400" cap="flat" cmpd="sng">
              <a:solidFill>
                <a:schemeClr val="tx1"/>
              </a:solidFill>
              <a:prstDash val="solid"/>
              <a:miter/>
              <a:headEnd type="none" w="med" len="med"/>
              <a:tailEnd type="none" w="med" len="med"/>
            </a:ln>
          </p:spPr>
        </p:sp>
        <p:sp>
          <p:nvSpPr>
            <p:cNvPr id="150548" name="Text Box 158"/>
            <p:cNvSpPr txBox="1"/>
            <p:nvPr/>
          </p:nvSpPr>
          <p:spPr>
            <a:xfrm>
              <a:off x="3135" y="2699"/>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A</a:t>
              </a:r>
              <a:endParaRPr lang="en-US" altLang="zh-CN" sz="2000" baseline="-25000" dirty="0"/>
            </a:p>
          </p:txBody>
        </p:sp>
        <p:sp>
          <p:nvSpPr>
            <p:cNvPr id="150549" name="Text Box 159"/>
            <p:cNvSpPr txBox="1"/>
            <p:nvPr/>
          </p:nvSpPr>
          <p:spPr>
            <a:xfrm>
              <a:off x="3135" y="3811"/>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F</a:t>
              </a:r>
              <a:endParaRPr lang="en-US" altLang="zh-CN" sz="2000" baseline="-25000" dirty="0"/>
            </a:p>
          </p:txBody>
        </p:sp>
        <p:sp>
          <p:nvSpPr>
            <p:cNvPr id="150550" name="Line 160"/>
            <p:cNvSpPr/>
            <p:nvPr/>
          </p:nvSpPr>
          <p:spPr>
            <a:xfrm>
              <a:off x="3475" y="3074"/>
              <a:ext cx="170" cy="0"/>
            </a:xfrm>
            <a:prstGeom prst="line">
              <a:avLst/>
            </a:prstGeom>
            <a:ln w="25400" cap="flat" cmpd="sng">
              <a:solidFill>
                <a:srgbClr val="FF00FF"/>
              </a:solidFill>
              <a:prstDash val="solid"/>
              <a:miter/>
              <a:headEnd type="none" w="med" len="med"/>
              <a:tailEnd type="arrow" w="med" len="lg"/>
            </a:ln>
          </p:spPr>
        </p:sp>
        <p:sp>
          <p:nvSpPr>
            <p:cNvPr id="150551" name="Line 161"/>
            <p:cNvSpPr/>
            <p:nvPr/>
          </p:nvSpPr>
          <p:spPr>
            <a:xfrm flipH="1">
              <a:off x="3758" y="3074"/>
              <a:ext cx="170" cy="0"/>
            </a:xfrm>
            <a:prstGeom prst="line">
              <a:avLst/>
            </a:prstGeom>
            <a:ln w="25400" cap="flat" cmpd="sng">
              <a:solidFill>
                <a:srgbClr val="FF00FF"/>
              </a:solidFill>
              <a:prstDash val="solid"/>
              <a:miter/>
              <a:headEnd type="none" w="med" len="med"/>
              <a:tailEnd type="arrow" w="med" len="lg"/>
            </a:ln>
          </p:spPr>
        </p:sp>
        <p:sp>
          <p:nvSpPr>
            <p:cNvPr id="150552" name="Text Box 162"/>
            <p:cNvSpPr txBox="1"/>
            <p:nvPr/>
          </p:nvSpPr>
          <p:spPr>
            <a:xfrm>
              <a:off x="3872" y="2819"/>
              <a:ext cx="255"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FF00FF"/>
                  </a:solidFill>
                </a:rPr>
                <a:t>t</a:t>
              </a:r>
              <a:r>
                <a:rPr lang="en-US" altLang="zh-CN" sz="2400" baseline="-25000" dirty="0">
                  <a:solidFill>
                    <a:srgbClr val="FF00FF"/>
                  </a:solidFill>
                </a:rPr>
                <a:t>pd</a:t>
              </a:r>
            </a:p>
          </p:txBody>
        </p:sp>
        <p:sp>
          <p:nvSpPr>
            <p:cNvPr id="150553" name="Line 163"/>
            <p:cNvSpPr/>
            <p:nvPr/>
          </p:nvSpPr>
          <p:spPr>
            <a:xfrm>
              <a:off x="3764" y="2734"/>
              <a:ext cx="0" cy="1168"/>
            </a:xfrm>
            <a:prstGeom prst="line">
              <a:avLst/>
            </a:prstGeom>
            <a:ln w="12700" cap="flat" cmpd="sng">
              <a:solidFill>
                <a:schemeClr val="tx2"/>
              </a:solidFill>
              <a:prstDash val="dash"/>
              <a:miter/>
              <a:headEnd type="none" w="med" len="med"/>
              <a:tailEnd type="none" w="med" len="med"/>
            </a:ln>
          </p:spPr>
        </p:sp>
        <p:sp>
          <p:nvSpPr>
            <p:cNvPr id="150554" name="Line 164"/>
            <p:cNvSpPr/>
            <p:nvPr/>
          </p:nvSpPr>
          <p:spPr>
            <a:xfrm>
              <a:off x="3651" y="2734"/>
              <a:ext cx="0" cy="1168"/>
            </a:xfrm>
            <a:prstGeom prst="line">
              <a:avLst/>
            </a:prstGeom>
            <a:ln w="12700" cap="flat" cmpd="sng">
              <a:solidFill>
                <a:schemeClr val="tx2"/>
              </a:solidFill>
              <a:prstDash val="dash"/>
              <a:miter/>
              <a:headEnd type="none" w="med" len="med"/>
              <a:tailEnd type="none" w="med" len="med"/>
            </a:ln>
          </p:spPr>
        </p:sp>
        <p:sp>
          <p:nvSpPr>
            <p:cNvPr id="150555" name="Line 165"/>
            <p:cNvSpPr/>
            <p:nvPr/>
          </p:nvSpPr>
          <p:spPr>
            <a:xfrm>
              <a:off x="3878" y="3244"/>
              <a:ext cx="0" cy="658"/>
            </a:xfrm>
            <a:prstGeom prst="line">
              <a:avLst/>
            </a:prstGeom>
            <a:ln w="12700" cap="flat" cmpd="sng">
              <a:solidFill>
                <a:schemeClr val="tx2"/>
              </a:solidFill>
              <a:prstDash val="dash"/>
              <a:miter/>
              <a:headEnd type="none" w="med" len="med"/>
              <a:tailEnd type="none" w="med" len="med"/>
            </a:ln>
          </p:spPr>
        </p:sp>
        <p:grpSp>
          <p:nvGrpSpPr>
            <p:cNvPr id="150556" name="Group 166"/>
            <p:cNvGrpSpPr/>
            <p:nvPr/>
          </p:nvGrpSpPr>
          <p:grpSpPr>
            <a:xfrm>
              <a:off x="3333" y="3011"/>
              <a:ext cx="1900" cy="181"/>
              <a:chOff x="385" y="2976"/>
              <a:chExt cx="1900" cy="181"/>
            </a:xfrm>
          </p:grpSpPr>
          <p:sp>
            <p:nvSpPr>
              <p:cNvPr id="150595" name="Line 167"/>
              <p:cNvSpPr/>
              <p:nvPr/>
            </p:nvSpPr>
            <p:spPr>
              <a:xfrm flipV="1">
                <a:off x="385" y="2976"/>
                <a:ext cx="434" cy="0"/>
              </a:xfrm>
              <a:prstGeom prst="line">
                <a:avLst/>
              </a:prstGeom>
              <a:ln w="25400" cap="flat" cmpd="sng">
                <a:solidFill>
                  <a:schemeClr val="tx1"/>
                </a:solidFill>
                <a:prstDash val="solid"/>
                <a:miter/>
                <a:headEnd type="none" w="med" len="med"/>
                <a:tailEnd type="none" w="med" len="med"/>
              </a:ln>
            </p:spPr>
          </p:sp>
          <p:sp>
            <p:nvSpPr>
              <p:cNvPr id="150596" name="Line 168"/>
              <p:cNvSpPr/>
              <p:nvPr/>
            </p:nvSpPr>
            <p:spPr>
              <a:xfrm>
                <a:off x="819" y="2976"/>
                <a:ext cx="0" cy="181"/>
              </a:xfrm>
              <a:prstGeom prst="line">
                <a:avLst/>
              </a:prstGeom>
              <a:ln w="25400" cap="flat" cmpd="sng">
                <a:solidFill>
                  <a:schemeClr val="tx1"/>
                </a:solidFill>
                <a:prstDash val="solid"/>
                <a:miter/>
                <a:headEnd type="none" w="med" len="med"/>
                <a:tailEnd type="none" w="med" len="med"/>
              </a:ln>
            </p:spPr>
          </p:sp>
          <p:sp>
            <p:nvSpPr>
              <p:cNvPr id="150597" name="Line 169"/>
              <p:cNvSpPr/>
              <p:nvPr/>
            </p:nvSpPr>
            <p:spPr>
              <a:xfrm>
                <a:off x="1831" y="2976"/>
                <a:ext cx="0" cy="181"/>
              </a:xfrm>
              <a:prstGeom prst="line">
                <a:avLst/>
              </a:prstGeom>
              <a:ln w="25400" cap="flat" cmpd="sng">
                <a:solidFill>
                  <a:schemeClr val="tx1"/>
                </a:solidFill>
                <a:prstDash val="solid"/>
                <a:miter/>
                <a:headEnd type="none" w="med" len="med"/>
                <a:tailEnd type="none" w="med" len="med"/>
              </a:ln>
            </p:spPr>
          </p:sp>
          <p:sp>
            <p:nvSpPr>
              <p:cNvPr id="150598" name="Line 170"/>
              <p:cNvSpPr/>
              <p:nvPr/>
            </p:nvSpPr>
            <p:spPr>
              <a:xfrm flipV="1">
                <a:off x="819" y="3157"/>
                <a:ext cx="1012" cy="0"/>
              </a:xfrm>
              <a:prstGeom prst="line">
                <a:avLst/>
              </a:prstGeom>
              <a:ln w="25400" cap="flat" cmpd="sng">
                <a:solidFill>
                  <a:schemeClr val="tx1"/>
                </a:solidFill>
                <a:prstDash val="solid"/>
                <a:miter/>
                <a:headEnd type="none" w="med" len="med"/>
                <a:tailEnd type="none" w="med" len="med"/>
              </a:ln>
            </p:spPr>
          </p:sp>
          <p:sp>
            <p:nvSpPr>
              <p:cNvPr id="150599" name="Line 171"/>
              <p:cNvSpPr/>
              <p:nvPr/>
            </p:nvSpPr>
            <p:spPr>
              <a:xfrm flipV="1">
                <a:off x="1830" y="2976"/>
                <a:ext cx="455" cy="0"/>
              </a:xfrm>
              <a:prstGeom prst="line">
                <a:avLst/>
              </a:prstGeom>
              <a:ln w="25400" cap="flat" cmpd="sng">
                <a:solidFill>
                  <a:schemeClr val="tx1"/>
                </a:solidFill>
                <a:prstDash val="solid"/>
                <a:miter/>
                <a:headEnd type="none" w="med" len="med"/>
                <a:tailEnd type="none" w="med" len="med"/>
              </a:ln>
            </p:spPr>
          </p:sp>
        </p:grpSp>
        <p:sp>
          <p:nvSpPr>
            <p:cNvPr id="150557" name="Line 172"/>
            <p:cNvSpPr/>
            <p:nvPr/>
          </p:nvSpPr>
          <p:spPr>
            <a:xfrm>
              <a:off x="4892" y="3714"/>
              <a:ext cx="340" cy="0"/>
            </a:xfrm>
            <a:prstGeom prst="line">
              <a:avLst/>
            </a:prstGeom>
            <a:ln w="25400" cap="flat" cmpd="sng">
              <a:solidFill>
                <a:schemeClr val="tx1"/>
              </a:solidFill>
              <a:prstDash val="solid"/>
              <a:miter/>
              <a:headEnd type="none" w="med" len="med"/>
              <a:tailEnd type="none" w="med" len="med"/>
            </a:ln>
          </p:spPr>
        </p:sp>
        <p:sp>
          <p:nvSpPr>
            <p:cNvPr id="150558" name="Line 173"/>
            <p:cNvSpPr/>
            <p:nvPr/>
          </p:nvSpPr>
          <p:spPr>
            <a:xfrm>
              <a:off x="3333" y="3714"/>
              <a:ext cx="553" cy="0"/>
            </a:xfrm>
            <a:prstGeom prst="line">
              <a:avLst/>
            </a:prstGeom>
            <a:ln w="25400" cap="flat" cmpd="sng">
              <a:solidFill>
                <a:schemeClr val="tx1"/>
              </a:solidFill>
              <a:prstDash val="solid"/>
              <a:miter/>
              <a:headEnd type="none" w="med" len="med"/>
              <a:tailEnd type="none" w="med" len="med"/>
            </a:ln>
          </p:spPr>
        </p:sp>
        <p:sp>
          <p:nvSpPr>
            <p:cNvPr id="150559" name="Line 174"/>
            <p:cNvSpPr/>
            <p:nvPr/>
          </p:nvSpPr>
          <p:spPr>
            <a:xfrm flipV="1">
              <a:off x="3886" y="3533"/>
              <a:ext cx="0" cy="181"/>
            </a:xfrm>
            <a:prstGeom prst="line">
              <a:avLst/>
            </a:prstGeom>
            <a:ln w="25400" cap="flat" cmpd="sng">
              <a:solidFill>
                <a:schemeClr val="tx1"/>
              </a:solidFill>
              <a:prstDash val="solid"/>
              <a:miter/>
              <a:headEnd type="none" w="med" len="med"/>
              <a:tailEnd type="none" w="med" len="med"/>
            </a:ln>
          </p:spPr>
        </p:sp>
        <p:sp>
          <p:nvSpPr>
            <p:cNvPr id="150560" name="Line 175"/>
            <p:cNvSpPr/>
            <p:nvPr/>
          </p:nvSpPr>
          <p:spPr>
            <a:xfrm flipV="1">
              <a:off x="4898" y="3533"/>
              <a:ext cx="0" cy="181"/>
            </a:xfrm>
            <a:prstGeom prst="line">
              <a:avLst/>
            </a:prstGeom>
            <a:ln w="25400" cap="flat" cmpd="sng">
              <a:solidFill>
                <a:schemeClr val="tx1"/>
              </a:solidFill>
              <a:prstDash val="solid"/>
              <a:miter/>
              <a:headEnd type="none" w="med" len="med"/>
              <a:tailEnd type="none" w="med" len="med"/>
            </a:ln>
          </p:spPr>
        </p:sp>
        <p:sp>
          <p:nvSpPr>
            <p:cNvPr id="150561" name="Line 176"/>
            <p:cNvSpPr/>
            <p:nvPr/>
          </p:nvSpPr>
          <p:spPr>
            <a:xfrm>
              <a:off x="3886" y="3533"/>
              <a:ext cx="1012" cy="0"/>
            </a:xfrm>
            <a:prstGeom prst="line">
              <a:avLst/>
            </a:prstGeom>
            <a:ln w="25400" cap="flat" cmpd="sng">
              <a:solidFill>
                <a:schemeClr val="tx1"/>
              </a:solidFill>
              <a:prstDash val="solid"/>
              <a:miter/>
              <a:headEnd type="none" w="med" len="med"/>
              <a:tailEnd type="none" w="med" len="med"/>
            </a:ln>
          </p:spPr>
        </p:sp>
        <p:sp>
          <p:nvSpPr>
            <p:cNvPr id="150562" name="Line 177"/>
            <p:cNvSpPr/>
            <p:nvPr/>
          </p:nvSpPr>
          <p:spPr>
            <a:xfrm flipV="1">
              <a:off x="3333" y="3261"/>
              <a:ext cx="434" cy="0"/>
            </a:xfrm>
            <a:prstGeom prst="line">
              <a:avLst/>
            </a:prstGeom>
            <a:ln w="25400" cap="flat" cmpd="sng">
              <a:solidFill>
                <a:schemeClr val="tx1"/>
              </a:solidFill>
              <a:prstDash val="solid"/>
              <a:miter/>
              <a:headEnd type="none" w="med" len="med"/>
              <a:tailEnd type="none" w="med" len="med"/>
            </a:ln>
          </p:spPr>
        </p:sp>
        <p:sp>
          <p:nvSpPr>
            <p:cNvPr id="150563" name="Line 178"/>
            <p:cNvSpPr/>
            <p:nvPr/>
          </p:nvSpPr>
          <p:spPr>
            <a:xfrm>
              <a:off x="3767" y="3261"/>
              <a:ext cx="0" cy="181"/>
            </a:xfrm>
            <a:prstGeom prst="line">
              <a:avLst/>
            </a:prstGeom>
            <a:ln w="25400" cap="flat" cmpd="sng">
              <a:solidFill>
                <a:schemeClr val="tx1"/>
              </a:solidFill>
              <a:prstDash val="solid"/>
              <a:miter/>
              <a:headEnd type="none" w="med" len="med"/>
              <a:tailEnd type="none" w="med" len="med"/>
            </a:ln>
          </p:spPr>
        </p:sp>
        <p:sp>
          <p:nvSpPr>
            <p:cNvPr id="150564" name="Line 179"/>
            <p:cNvSpPr/>
            <p:nvPr/>
          </p:nvSpPr>
          <p:spPr>
            <a:xfrm>
              <a:off x="4779" y="3261"/>
              <a:ext cx="0" cy="181"/>
            </a:xfrm>
            <a:prstGeom prst="line">
              <a:avLst/>
            </a:prstGeom>
            <a:ln w="25400" cap="flat" cmpd="sng">
              <a:solidFill>
                <a:schemeClr val="tx1"/>
              </a:solidFill>
              <a:prstDash val="solid"/>
              <a:miter/>
              <a:headEnd type="none" w="med" len="med"/>
              <a:tailEnd type="none" w="med" len="med"/>
            </a:ln>
          </p:spPr>
        </p:sp>
        <p:sp>
          <p:nvSpPr>
            <p:cNvPr id="150565" name="Line 180"/>
            <p:cNvSpPr/>
            <p:nvPr/>
          </p:nvSpPr>
          <p:spPr>
            <a:xfrm flipV="1">
              <a:off x="3767" y="3442"/>
              <a:ext cx="1012" cy="0"/>
            </a:xfrm>
            <a:prstGeom prst="line">
              <a:avLst/>
            </a:prstGeom>
            <a:ln w="25400" cap="flat" cmpd="sng">
              <a:solidFill>
                <a:schemeClr val="tx1"/>
              </a:solidFill>
              <a:prstDash val="solid"/>
              <a:miter/>
              <a:headEnd type="none" w="med" len="med"/>
              <a:tailEnd type="none" w="med" len="med"/>
            </a:ln>
          </p:spPr>
        </p:sp>
        <p:sp>
          <p:nvSpPr>
            <p:cNvPr id="150566" name="Line 181"/>
            <p:cNvSpPr/>
            <p:nvPr/>
          </p:nvSpPr>
          <p:spPr>
            <a:xfrm flipV="1">
              <a:off x="4778" y="3261"/>
              <a:ext cx="455" cy="0"/>
            </a:xfrm>
            <a:prstGeom prst="line">
              <a:avLst/>
            </a:prstGeom>
            <a:ln w="25400" cap="flat" cmpd="sng">
              <a:solidFill>
                <a:schemeClr val="tx1"/>
              </a:solidFill>
              <a:prstDash val="solid"/>
              <a:miter/>
              <a:headEnd type="none" w="med" len="med"/>
              <a:tailEnd type="none" w="med" len="med"/>
            </a:ln>
          </p:spPr>
        </p:sp>
        <p:grpSp>
          <p:nvGrpSpPr>
            <p:cNvPr id="150567" name="Group 182"/>
            <p:cNvGrpSpPr/>
            <p:nvPr/>
          </p:nvGrpSpPr>
          <p:grpSpPr>
            <a:xfrm flipV="1">
              <a:off x="3872" y="3805"/>
              <a:ext cx="119" cy="182"/>
              <a:chOff x="4779" y="3805"/>
              <a:chExt cx="119" cy="182"/>
            </a:xfrm>
          </p:grpSpPr>
          <p:sp>
            <p:nvSpPr>
              <p:cNvPr id="150592" name="Line 183"/>
              <p:cNvSpPr/>
              <p:nvPr/>
            </p:nvSpPr>
            <p:spPr>
              <a:xfrm>
                <a:off x="4898" y="3805"/>
                <a:ext cx="0" cy="181"/>
              </a:xfrm>
              <a:prstGeom prst="line">
                <a:avLst/>
              </a:prstGeom>
              <a:ln w="25400" cap="flat" cmpd="sng">
                <a:solidFill>
                  <a:schemeClr val="tx1"/>
                </a:solidFill>
                <a:prstDash val="solid"/>
                <a:miter/>
                <a:headEnd type="none" w="med" len="med"/>
                <a:tailEnd type="none" w="med" len="med"/>
              </a:ln>
            </p:spPr>
          </p:sp>
          <p:sp>
            <p:nvSpPr>
              <p:cNvPr id="150593" name="Line 184"/>
              <p:cNvSpPr/>
              <p:nvPr/>
            </p:nvSpPr>
            <p:spPr>
              <a:xfrm flipV="1">
                <a:off x="4779" y="3806"/>
                <a:ext cx="0" cy="181"/>
              </a:xfrm>
              <a:prstGeom prst="line">
                <a:avLst/>
              </a:prstGeom>
              <a:ln w="25400" cap="flat" cmpd="sng">
                <a:solidFill>
                  <a:schemeClr val="tx1"/>
                </a:solidFill>
                <a:prstDash val="solid"/>
                <a:miter/>
                <a:headEnd type="none" w="med" len="med"/>
                <a:tailEnd type="none" w="med" len="med"/>
              </a:ln>
            </p:spPr>
          </p:sp>
          <p:sp>
            <p:nvSpPr>
              <p:cNvPr id="150594" name="Line 185"/>
              <p:cNvSpPr/>
              <p:nvPr/>
            </p:nvSpPr>
            <p:spPr>
              <a:xfrm flipV="1">
                <a:off x="4779" y="3981"/>
                <a:ext cx="113" cy="0"/>
              </a:xfrm>
              <a:prstGeom prst="line">
                <a:avLst/>
              </a:prstGeom>
              <a:ln w="25400" cap="flat" cmpd="sng">
                <a:solidFill>
                  <a:schemeClr val="tx1"/>
                </a:solidFill>
                <a:prstDash val="solid"/>
                <a:miter/>
                <a:headEnd type="none" w="med" len="med"/>
                <a:tailEnd type="none" w="med" len="med"/>
              </a:ln>
            </p:spPr>
          </p:sp>
        </p:grpSp>
        <p:sp>
          <p:nvSpPr>
            <p:cNvPr id="150568" name="Line 186"/>
            <p:cNvSpPr/>
            <p:nvPr/>
          </p:nvSpPr>
          <p:spPr>
            <a:xfrm flipV="1">
              <a:off x="3334" y="3974"/>
              <a:ext cx="538" cy="0"/>
            </a:xfrm>
            <a:prstGeom prst="line">
              <a:avLst/>
            </a:prstGeom>
            <a:ln w="25400" cap="flat" cmpd="sng">
              <a:solidFill>
                <a:schemeClr val="tx1"/>
              </a:solidFill>
              <a:prstDash val="solid"/>
              <a:miter/>
              <a:headEnd type="none" w="med" len="med"/>
              <a:tailEnd type="none" w="med" len="med"/>
            </a:ln>
          </p:spPr>
        </p:sp>
        <p:sp>
          <p:nvSpPr>
            <p:cNvPr id="150569" name="Line 187"/>
            <p:cNvSpPr/>
            <p:nvPr/>
          </p:nvSpPr>
          <p:spPr>
            <a:xfrm flipV="1">
              <a:off x="3986" y="3974"/>
              <a:ext cx="1247" cy="0"/>
            </a:xfrm>
            <a:prstGeom prst="line">
              <a:avLst/>
            </a:prstGeom>
            <a:ln w="25400" cap="flat" cmpd="sng">
              <a:solidFill>
                <a:schemeClr val="tx1"/>
              </a:solidFill>
              <a:prstDash val="solid"/>
              <a:miter/>
              <a:headEnd type="none" w="med" len="med"/>
              <a:tailEnd type="none" w="med" len="med"/>
            </a:ln>
          </p:spPr>
        </p:sp>
        <p:grpSp>
          <p:nvGrpSpPr>
            <p:cNvPr id="150570" name="Group 188"/>
            <p:cNvGrpSpPr/>
            <p:nvPr/>
          </p:nvGrpSpPr>
          <p:grpSpPr>
            <a:xfrm>
              <a:off x="4666" y="2762"/>
              <a:ext cx="227" cy="1168"/>
              <a:chOff x="703" y="2727"/>
              <a:chExt cx="227" cy="771"/>
            </a:xfrm>
          </p:grpSpPr>
          <p:sp>
            <p:nvSpPr>
              <p:cNvPr id="150589" name="Line 189"/>
              <p:cNvSpPr/>
              <p:nvPr/>
            </p:nvSpPr>
            <p:spPr>
              <a:xfrm>
                <a:off x="816" y="2727"/>
                <a:ext cx="0" cy="771"/>
              </a:xfrm>
              <a:prstGeom prst="line">
                <a:avLst/>
              </a:prstGeom>
              <a:ln w="12700" cap="flat" cmpd="sng">
                <a:solidFill>
                  <a:schemeClr val="tx2"/>
                </a:solidFill>
                <a:prstDash val="dash"/>
                <a:miter/>
                <a:headEnd type="none" w="med" len="med"/>
                <a:tailEnd type="none" w="med" len="med"/>
              </a:ln>
            </p:spPr>
          </p:sp>
          <p:sp>
            <p:nvSpPr>
              <p:cNvPr id="150590" name="Line 190"/>
              <p:cNvSpPr/>
              <p:nvPr/>
            </p:nvSpPr>
            <p:spPr>
              <a:xfrm>
                <a:off x="703" y="2727"/>
                <a:ext cx="0" cy="771"/>
              </a:xfrm>
              <a:prstGeom prst="line">
                <a:avLst/>
              </a:prstGeom>
              <a:ln w="12700" cap="flat" cmpd="sng">
                <a:solidFill>
                  <a:schemeClr val="tx2"/>
                </a:solidFill>
                <a:prstDash val="dash"/>
                <a:miter/>
                <a:headEnd type="none" w="med" len="med"/>
                <a:tailEnd type="none" w="med" len="med"/>
              </a:ln>
            </p:spPr>
          </p:sp>
          <p:sp>
            <p:nvSpPr>
              <p:cNvPr id="150591" name="Line 191"/>
              <p:cNvSpPr/>
              <p:nvPr/>
            </p:nvSpPr>
            <p:spPr>
              <a:xfrm>
                <a:off x="930" y="2727"/>
                <a:ext cx="0" cy="771"/>
              </a:xfrm>
              <a:prstGeom prst="line">
                <a:avLst/>
              </a:prstGeom>
              <a:ln w="12700" cap="flat" cmpd="sng">
                <a:solidFill>
                  <a:schemeClr val="tx2"/>
                </a:solidFill>
                <a:prstDash val="dash"/>
                <a:miter/>
                <a:headEnd type="none" w="med" len="med"/>
                <a:tailEnd type="none" w="med" len="med"/>
              </a:ln>
            </p:spPr>
          </p:sp>
        </p:grpSp>
        <p:sp>
          <p:nvSpPr>
            <p:cNvPr id="150571" name="Text Box 192"/>
            <p:cNvSpPr txBox="1"/>
            <p:nvPr/>
          </p:nvSpPr>
          <p:spPr>
            <a:xfrm>
              <a:off x="3135" y="2989"/>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d</a:t>
              </a:r>
              <a:endParaRPr lang="en-US" altLang="zh-CN" sz="2000" baseline="-25000" dirty="0"/>
            </a:p>
          </p:txBody>
        </p:sp>
        <p:sp>
          <p:nvSpPr>
            <p:cNvPr id="150572" name="Text Box 193"/>
            <p:cNvSpPr txBox="1"/>
            <p:nvPr/>
          </p:nvSpPr>
          <p:spPr>
            <a:xfrm>
              <a:off x="3135" y="3244"/>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e</a:t>
              </a:r>
              <a:endParaRPr lang="en-US" altLang="zh-CN" sz="2000" baseline="-25000" dirty="0"/>
            </a:p>
          </p:txBody>
        </p:sp>
        <p:sp>
          <p:nvSpPr>
            <p:cNvPr id="150573" name="Text Box 194"/>
            <p:cNvSpPr txBox="1"/>
            <p:nvPr/>
          </p:nvSpPr>
          <p:spPr>
            <a:xfrm>
              <a:off x="3135" y="3499"/>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g</a:t>
              </a:r>
              <a:endParaRPr lang="en-US" altLang="zh-CN" sz="2000" baseline="-25000" dirty="0"/>
            </a:p>
          </p:txBody>
        </p:sp>
        <p:grpSp>
          <p:nvGrpSpPr>
            <p:cNvPr id="150574" name="Group 195"/>
            <p:cNvGrpSpPr/>
            <p:nvPr/>
          </p:nvGrpSpPr>
          <p:grpSpPr>
            <a:xfrm>
              <a:off x="3759" y="3237"/>
              <a:ext cx="113" cy="199"/>
              <a:chOff x="1831" y="3747"/>
              <a:chExt cx="113" cy="199"/>
            </a:xfrm>
          </p:grpSpPr>
          <p:sp>
            <p:nvSpPr>
              <p:cNvPr id="150585" name="Line 196"/>
              <p:cNvSpPr/>
              <p:nvPr/>
            </p:nvSpPr>
            <p:spPr>
              <a:xfrm flipH="1">
                <a:off x="1831" y="3776"/>
                <a:ext cx="113" cy="85"/>
              </a:xfrm>
              <a:prstGeom prst="line">
                <a:avLst/>
              </a:prstGeom>
              <a:ln w="9525" cap="flat" cmpd="sng">
                <a:solidFill>
                  <a:srgbClr val="FF00FF"/>
                </a:solidFill>
                <a:prstDash val="solid"/>
                <a:miter/>
                <a:headEnd type="none" w="med" len="med"/>
                <a:tailEnd type="none" w="med" len="med"/>
              </a:ln>
            </p:spPr>
          </p:sp>
          <p:sp>
            <p:nvSpPr>
              <p:cNvPr id="150586" name="Line 197"/>
              <p:cNvSpPr/>
              <p:nvPr/>
            </p:nvSpPr>
            <p:spPr>
              <a:xfrm flipH="1">
                <a:off x="1831" y="3833"/>
                <a:ext cx="113" cy="85"/>
              </a:xfrm>
              <a:prstGeom prst="line">
                <a:avLst/>
              </a:prstGeom>
              <a:ln w="9525" cap="flat" cmpd="sng">
                <a:solidFill>
                  <a:srgbClr val="FF00FF"/>
                </a:solidFill>
                <a:prstDash val="solid"/>
                <a:miter/>
                <a:headEnd type="none" w="med" len="med"/>
                <a:tailEnd type="none" w="med" len="med"/>
              </a:ln>
            </p:spPr>
          </p:sp>
          <p:sp>
            <p:nvSpPr>
              <p:cNvPr id="150587" name="Line 198"/>
              <p:cNvSpPr/>
              <p:nvPr/>
            </p:nvSpPr>
            <p:spPr>
              <a:xfrm flipH="1">
                <a:off x="1831" y="3747"/>
                <a:ext cx="85" cy="57"/>
              </a:xfrm>
              <a:prstGeom prst="line">
                <a:avLst/>
              </a:prstGeom>
              <a:ln w="9525" cap="flat" cmpd="sng">
                <a:solidFill>
                  <a:srgbClr val="FF00FF"/>
                </a:solidFill>
                <a:prstDash val="solid"/>
                <a:miter/>
                <a:headEnd type="none" w="med" len="med"/>
                <a:tailEnd type="none" w="med" len="med"/>
              </a:ln>
            </p:spPr>
          </p:sp>
          <p:sp>
            <p:nvSpPr>
              <p:cNvPr id="150588" name="Line 199"/>
              <p:cNvSpPr/>
              <p:nvPr/>
            </p:nvSpPr>
            <p:spPr>
              <a:xfrm flipH="1">
                <a:off x="1859" y="3889"/>
                <a:ext cx="85" cy="57"/>
              </a:xfrm>
              <a:prstGeom prst="line">
                <a:avLst/>
              </a:prstGeom>
              <a:ln w="9525" cap="flat" cmpd="sng">
                <a:solidFill>
                  <a:srgbClr val="FF00FF"/>
                </a:solidFill>
                <a:prstDash val="solid"/>
                <a:miter/>
                <a:headEnd type="none" w="med" len="med"/>
                <a:tailEnd type="none" w="med" len="med"/>
              </a:ln>
            </p:spPr>
          </p:sp>
        </p:grpSp>
        <p:grpSp>
          <p:nvGrpSpPr>
            <p:cNvPr id="150575" name="Group 200"/>
            <p:cNvGrpSpPr/>
            <p:nvPr/>
          </p:nvGrpSpPr>
          <p:grpSpPr>
            <a:xfrm>
              <a:off x="3759" y="3520"/>
              <a:ext cx="113" cy="199"/>
              <a:chOff x="1831" y="3747"/>
              <a:chExt cx="113" cy="199"/>
            </a:xfrm>
          </p:grpSpPr>
          <p:sp>
            <p:nvSpPr>
              <p:cNvPr id="150581" name="Line 201"/>
              <p:cNvSpPr/>
              <p:nvPr/>
            </p:nvSpPr>
            <p:spPr>
              <a:xfrm flipH="1">
                <a:off x="1831" y="3776"/>
                <a:ext cx="113" cy="85"/>
              </a:xfrm>
              <a:prstGeom prst="line">
                <a:avLst/>
              </a:prstGeom>
              <a:ln w="9525" cap="flat" cmpd="sng">
                <a:solidFill>
                  <a:srgbClr val="FF00FF"/>
                </a:solidFill>
                <a:prstDash val="solid"/>
                <a:miter/>
                <a:headEnd type="none" w="med" len="med"/>
                <a:tailEnd type="none" w="med" len="med"/>
              </a:ln>
            </p:spPr>
          </p:sp>
          <p:sp>
            <p:nvSpPr>
              <p:cNvPr id="150582" name="Line 202"/>
              <p:cNvSpPr/>
              <p:nvPr/>
            </p:nvSpPr>
            <p:spPr>
              <a:xfrm flipH="1">
                <a:off x="1831" y="3833"/>
                <a:ext cx="113" cy="85"/>
              </a:xfrm>
              <a:prstGeom prst="line">
                <a:avLst/>
              </a:prstGeom>
              <a:ln w="9525" cap="flat" cmpd="sng">
                <a:solidFill>
                  <a:srgbClr val="FF00FF"/>
                </a:solidFill>
                <a:prstDash val="solid"/>
                <a:miter/>
                <a:headEnd type="none" w="med" len="med"/>
                <a:tailEnd type="none" w="med" len="med"/>
              </a:ln>
            </p:spPr>
          </p:sp>
          <p:sp>
            <p:nvSpPr>
              <p:cNvPr id="150583" name="Line 203"/>
              <p:cNvSpPr/>
              <p:nvPr/>
            </p:nvSpPr>
            <p:spPr>
              <a:xfrm flipH="1">
                <a:off x="1831" y="3747"/>
                <a:ext cx="85" cy="57"/>
              </a:xfrm>
              <a:prstGeom prst="line">
                <a:avLst/>
              </a:prstGeom>
              <a:ln w="9525" cap="flat" cmpd="sng">
                <a:solidFill>
                  <a:srgbClr val="FF00FF"/>
                </a:solidFill>
                <a:prstDash val="solid"/>
                <a:miter/>
                <a:headEnd type="none" w="med" len="med"/>
                <a:tailEnd type="none" w="med" len="med"/>
              </a:ln>
            </p:spPr>
          </p:sp>
          <p:sp>
            <p:nvSpPr>
              <p:cNvPr id="150584" name="Line 204"/>
              <p:cNvSpPr/>
              <p:nvPr/>
            </p:nvSpPr>
            <p:spPr>
              <a:xfrm flipH="1">
                <a:off x="1859" y="3889"/>
                <a:ext cx="85" cy="57"/>
              </a:xfrm>
              <a:prstGeom prst="line">
                <a:avLst/>
              </a:prstGeom>
              <a:ln w="9525" cap="flat" cmpd="sng">
                <a:solidFill>
                  <a:srgbClr val="FF00FF"/>
                </a:solidFill>
                <a:prstDash val="solid"/>
                <a:miter/>
                <a:headEnd type="none" w="med" len="med"/>
                <a:tailEnd type="none" w="med" len="med"/>
              </a:ln>
            </p:spPr>
          </p:sp>
        </p:grpSp>
        <p:grpSp>
          <p:nvGrpSpPr>
            <p:cNvPr id="150576" name="Group 205"/>
            <p:cNvGrpSpPr/>
            <p:nvPr/>
          </p:nvGrpSpPr>
          <p:grpSpPr>
            <a:xfrm>
              <a:off x="3873" y="3804"/>
              <a:ext cx="113" cy="199"/>
              <a:chOff x="1831" y="3747"/>
              <a:chExt cx="113" cy="199"/>
            </a:xfrm>
          </p:grpSpPr>
          <p:sp>
            <p:nvSpPr>
              <p:cNvPr id="150577" name="Line 206"/>
              <p:cNvSpPr/>
              <p:nvPr/>
            </p:nvSpPr>
            <p:spPr>
              <a:xfrm flipH="1">
                <a:off x="1831" y="3776"/>
                <a:ext cx="113" cy="85"/>
              </a:xfrm>
              <a:prstGeom prst="line">
                <a:avLst/>
              </a:prstGeom>
              <a:ln w="9525" cap="flat" cmpd="sng">
                <a:solidFill>
                  <a:srgbClr val="FF00FF"/>
                </a:solidFill>
                <a:prstDash val="solid"/>
                <a:miter/>
                <a:headEnd type="none" w="med" len="med"/>
                <a:tailEnd type="none" w="med" len="med"/>
              </a:ln>
            </p:spPr>
          </p:sp>
          <p:sp>
            <p:nvSpPr>
              <p:cNvPr id="150578" name="Line 207"/>
              <p:cNvSpPr/>
              <p:nvPr/>
            </p:nvSpPr>
            <p:spPr>
              <a:xfrm flipH="1">
                <a:off x="1831" y="3833"/>
                <a:ext cx="113" cy="85"/>
              </a:xfrm>
              <a:prstGeom prst="line">
                <a:avLst/>
              </a:prstGeom>
              <a:ln w="9525" cap="flat" cmpd="sng">
                <a:solidFill>
                  <a:srgbClr val="FF00FF"/>
                </a:solidFill>
                <a:prstDash val="solid"/>
                <a:miter/>
                <a:headEnd type="none" w="med" len="med"/>
                <a:tailEnd type="none" w="med" len="med"/>
              </a:ln>
            </p:spPr>
          </p:sp>
          <p:sp>
            <p:nvSpPr>
              <p:cNvPr id="150579" name="Line 208"/>
              <p:cNvSpPr/>
              <p:nvPr/>
            </p:nvSpPr>
            <p:spPr>
              <a:xfrm flipH="1">
                <a:off x="1831" y="3747"/>
                <a:ext cx="85" cy="57"/>
              </a:xfrm>
              <a:prstGeom prst="line">
                <a:avLst/>
              </a:prstGeom>
              <a:ln w="9525" cap="flat" cmpd="sng">
                <a:solidFill>
                  <a:srgbClr val="FF00FF"/>
                </a:solidFill>
                <a:prstDash val="solid"/>
                <a:miter/>
                <a:headEnd type="none" w="med" len="med"/>
                <a:tailEnd type="none" w="med" len="med"/>
              </a:ln>
            </p:spPr>
          </p:sp>
          <p:sp>
            <p:nvSpPr>
              <p:cNvPr id="150580" name="Line 209"/>
              <p:cNvSpPr/>
              <p:nvPr/>
            </p:nvSpPr>
            <p:spPr>
              <a:xfrm flipH="1">
                <a:off x="1859" y="3889"/>
                <a:ext cx="85" cy="57"/>
              </a:xfrm>
              <a:prstGeom prst="line">
                <a:avLst/>
              </a:prstGeom>
              <a:ln w="9525" cap="flat" cmpd="sng">
                <a:solidFill>
                  <a:srgbClr val="FF00FF"/>
                </a:solidFill>
                <a:prstDash val="solid"/>
                <a:miter/>
                <a:headEnd type="none" w="med" len="med"/>
                <a:tailEnd type="none" w="med" len="med"/>
              </a:ln>
            </p:spPr>
          </p:sp>
        </p:grpSp>
      </p:grpSp>
      <p:grpSp>
        <p:nvGrpSpPr>
          <p:cNvPr id="339154" name="Group 210"/>
          <p:cNvGrpSpPr/>
          <p:nvPr/>
        </p:nvGrpSpPr>
        <p:grpSpPr>
          <a:xfrm>
            <a:off x="836613" y="3654425"/>
            <a:ext cx="3016250" cy="457200"/>
            <a:chOff x="243" y="3748"/>
            <a:chExt cx="1900" cy="288"/>
          </a:xfrm>
        </p:grpSpPr>
        <p:sp>
          <p:nvSpPr>
            <p:cNvPr id="150541" name="Text Box 211"/>
            <p:cNvSpPr txBox="1"/>
            <p:nvPr/>
          </p:nvSpPr>
          <p:spPr>
            <a:xfrm>
              <a:off x="243" y="3748"/>
              <a:ext cx="1900" cy="288"/>
            </a:xfrm>
            <a:prstGeom prst="rect">
              <a:avLst/>
            </a:prstGeom>
            <a:solidFill>
              <a:srgbClr val="FF99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黑体" panose="02010609060101010101" pitchFamily="49" charset="-122"/>
                </a:rPr>
                <a:t>设</a:t>
              </a:r>
              <a:r>
                <a:rPr lang="en-US" altLang="zh-CN" sz="2400" b="1" dirty="0"/>
                <a:t>B=C=1</a:t>
              </a:r>
              <a:r>
                <a:rPr lang="zh-CN" altLang="en-US" sz="2400" b="1" dirty="0"/>
                <a:t>，</a:t>
              </a:r>
              <a:r>
                <a:rPr lang="zh-CN" altLang="en-US" sz="2400" b="1" dirty="0">
                  <a:ea typeface="黑体" panose="02010609060101010101" pitchFamily="49" charset="-122"/>
                </a:rPr>
                <a:t>得</a:t>
              </a:r>
              <a:r>
                <a:rPr lang="en-US" altLang="zh-CN" sz="2400" b="1" dirty="0"/>
                <a:t>F=A+A</a:t>
              </a:r>
            </a:p>
          </p:txBody>
        </p:sp>
        <p:sp>
          <p:nvSpPr>
            <p:cNvPr id="150542" name="Line 212"/>
            <p:cNvSpPr/>
            <p:nvPr/>
          </p:nvSpPr>
          <p:spPr>
            <a:xfrm>
              <a:off x="1888" y="3804"/>
              <a:ext cx="142" cy="0"/>
            </a:xfrm>
            <a:prstGeom prst="line">
              <a:avLst/>
            </a:prstGeom>
            <a:ln w="25400" cap="flat" cmpd="sng">
              <a:solidFill>
                <a:schemeClr val="tx1"/>
              </a:solidFill>
              <a:prstDash val="solid"/>
              <a:miter/>
              <a:headEnd type="none" w="med" len="med"/>
              <a:tailEnd type="none" w="med" len="med"/>
            </a:ln>
          </p:spPr>
        </p:sp>
      </p:grpSp>
      <p:grpSp>
        <p:nvGrpSpPr>
          <p:cNvPr id="339157" name="Group 213"/>
          <p:cNvGrpSpPr/>
          <p:nvPr/>
        </p:nvGrpSpPr>
        <p:grpSpPr>
          <a:xfrm>
            <a:off x="5292725" y="3654425"/>
            <a:ext cx="3016250" cy="457200"/>
            <a:chOff x="3334" y="3748"/>
            <a:chExt cx="1900" cy="288"/>
          </a:xfrm>
        </p:grpSpPr>
        <p:sp>
          <p:nvSpPr>
            <p:cNvPr id="150539" name="Text Box 214"/>
            <p:cNvSpPr txBox="1"/>
            <p:nvPr/>
          </p:nvSpPr>
          <p:spPr>
            <a:xfrm>
              <a:off x="3334" y="3748"/>
              <a:ext cx="1900" cy="288"/>
            </a:xfrm>
            <a:prstGeom prst="rect">
              <a:avLst/>
            </a:prstGeom>
            <a:solidFill>
              <a:srgbClr val="FF99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黑体" panose="02010609060101010101" pitchFamily="49" charset="-122"/>
                </a:rPr>
                <a:t>设</a:t>
              </a:r>
              <a:r>
                <a:rPr lang="en-US" altLang="zh-CN" sz="2400" b="1" dirty="0"/>
                <a:t>B=C=0</a:t>
              </a:r>
              <a:r>
                <a:rPr lang="zh-CN" altLang="en-US" sz="2400" b="1" dirty="0"/>
                <a:t>，</a:t>
              </a:r>
              <a:r>
                <a:rPr lang="zh-CN" altLang="en-US" sz="2400" b="1" dirty="0">
                  <a:ea typeface="黑体" panose="02010609060101010101" pitchFamily="49" charset="-122"/>
                </a:rPr>
                <a:t>得</a:t>
              </a:r>
              <a:r>
                <a:rPr lang="en-US" altLang="zh-CN" sz="2400" b="1" dirty="0"/>
                <a:t>F=A·A</a:t>
              </a:r>
            </a:p>
          </p:txBody>
        </p:sp>
        <p:sp>
          <p:nvSpPr>
            <p:cNvPr id="150540" name="Line 215"/>
            <p:cNvSpPr/>
            <p:nvPr/>
          </p:nvSpPr>
          <p:spPr>
            <a:xfrm>
              <a:off x="4921" y="3804"/>
              <a:ext cx="142" cy="0"/>
            </a:xfrm>
            <a:prstGeom prst="line">
              <a:avLst/>
            </a:prstGeom>
            <a:ln w="25400" cap="flat" cmpd="sng">
              <a:solidFill>
                <a:schemeClr val="tx1"/>
              </a:solidFill>
              <a:prstDash val="solid"/>
              <a:miter/>
              <a:headEnd type="none" w="med" len="med"/>
              <a:tailEnd type="none" w="med" len="med"/>
            </a:ln>
          </p:spPr>
        </p:sp>
      </p:grpSp>
      <p:sp>
        <p:nvSpPr>
          <p:cNvPr id="339160" name="Text Box 216"/>
          <p:cNvSpPr txBox="1"/>
          <p:nvPr/>
        </p:nvSpPr>
        <p:spPr>
          <a:xfrm>
            <a:off x="544513" y="6350000"/>
            <a:ext cx="8077200" cy="3651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黑体" panose="02010609060101010101" pitchFamily="49" charset="-122"/>
              </a:rPr>
              <a:t>产生竞争冒险的原因：主要是门电路的延迟时间产生的。</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8947"/>
                                        </p:tgtEl>
                                        <p:attrNameLst>
                                          <p:attrName>style.visibility</p:attrName>
                                        </p:attrNameLst>
                                      </p:cBhvr>
                                      <p:to>
                                        <p:strVal val="visible"/>
                                      </p:to>
                                    </p:set>
                                    <p:anim calcmode="lin" valueType="num">
                                      <p:cBhvr additive="base">
                                        <p:cTn id="7" dur="500" fill="hold"/>
                                        <p:tgtEl>
                                          <p:spTgt spid="338947"/>
                                        </p:tgtEl>
                                        <p:attrNameLst>
                                          <p:attrName>ppt_x</p:attrName>
                                        </p:attrNameLst>
                                      </p:cBhvr>
                                      <p:tavLst>
                                        <p:tav tm="0">
                                          <p:val>
                                            <p:strVal val="#ppt_x"/>
                                          </p:val>
                                        </p:tav>
                                        <p:tav tm="100000">
                                          <p:val>
                                            <p:strVal val="#ppt_x"/>
                                          </p:val>
                                        </p:tav>
                                      </p:tavLst>
                                    </p:anim>
                                    <p:anim calcmode="lin" valueType="num">
                                      <p:cBhvr additive="base">
                                        <p:cTn id="8" dur="500" fill="hold"/>
                                        <p:tgtEl>
                                          <p:spTgt spid="3389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39154"/>
                                        </p:tgtEl>
                                        <p:attrNameLst>
                                          <p:attrName>style.visibility</p:attrName>
                                        </p:attrNameLst>
                                      </p:cBhvr>
                                      <p:to>
                                        <p:strVal val="visible"/>
                                      </p:to>
                                    </p:set>
                                    <p:animEffect transition="in" filter="checkerboard(across)">
                                      <p:cBhvr>
                                        <p:cTn id="13" dur="500"/>
                                        <p:tgtEl>
                                          <p:spTgt spid="33915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39039"/>
                                        </p:tgtEl>
                                        <p:attrNameLst>
                                          <p:attrName>style.visibility</p:attrName>
                                        </p:attrNameLst>
                                      </p:cBhvr>
                                      <p:to>
                                        <p:strVal val="visible"/>
                                      </p:to>
                                    </p:set>
                                    <p:animEffect transition="in" filter="checkerboard(across)">
                                      <p:cBhvr>
                                        <p:cTn id="18" dur="500"/>
                                        <p:tgtEl>
                                          <p:spTgt spid="33903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38995"/>
                                        </p:tgtEl>
                                        <p:attrNameLst>
                                          <p:attrName>style.visibility</p:attrName>
                                        </p:attrNameLst>
                                      </p:cBhvr>
                                      <p:to>
                                        <p:strVal val="visible"/>
                                      </p:to>
                                    </p:set>
                                    <p:anim calcmode="lin" valueType="num">
                                      <p:cBhvr additive="base">
                                        <p:cTn id="23" dur="500" fill="hold"/>
                                        <p:tgtEl>
                                          <p:spTgt spid="338995"/>
                                        </p:tgtEl>
                                        <p:attrNameLst>
                                          <p:attrName>ppt_x</p:attrName>
                                        </p:attrNameLst>
                                      </p:cBhvr>
                                      <p:tavLst>
                                        <p:tav tm="0">
                                          <p:val>
                                            <p:strVal val="#ppt_x"/>
                                          </p:val>
                                        </p:tav>
                                        <p:tav tm="100000">
                                          <p:val>
                                            <p:strVal val="#ppt_x"/>
                                          </p:val>
                                        </p:tav>
                                      </p:tavLst>
                                    </p:anim>
                                    <p:anim calcmode="lin" valueType="num">
                                      <p:cBhvr additive="base">
                                        <p:cTn id="24" dur="500" fill="hold"/>
                                        <p:tgtEl>
                                          <p:spTgt spid="33899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39157"/>
                                        </p:tgtEl>
                                        <p:attrNameLst>
                                          <p:attrName>style.visibility</p:attrName>
                                        </p:attrNameLst>
                                      </p:cBhvr>
                                      <p:to>
                                        <p:strVal val="visible"/>
                                      </p:to>
                                    </p:set>
                                    <p:animEffect transition="in" filter="checkerboard(across)">
                                      <p:cBhvr>
                                        <p:cTn id="29" dur="500"/>
                                        <p:tgtEl>
                                          <p:spTgt spid="339157"/>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339096"/>
                                        </p:tgtEl>
                                        <p:attrNameLst>
                                          <p:attrName>style.visibility</p:attrName>
                                        </p:attrNameLst>
                                      </p:cBhvr>
                                      <p:to>
                                        <p:strVal val="visible"/>
                                      </p:to>
                                    </p:set>
                                    <p:animEffect transition="in" filter="checkerboard(across)">
                                      <p:cBhvr>
                                        <p:cTn id="34" dur="500"/>
                                        <p:tgtEl>
                                          <p:spTgt spid="33909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iterate type="lt">
                                    <p:tmPct val="100000"/>
                                  </p:iterate>
                                  <p:childTnLst>
                                    <p:set>
                                      <p:cBhvr>
                                        <p:cTn id="38" dur="1" fill="hold">
                                          <p:stCondLst>
                                            <p:cond delay="0"/>
                                          </p:stCondLst>
                                        </p:cTn>
                                        <p:tgtEl>
                                          <p:spTgt spid="339160">
                                            <p:txEl>
                                              <p:pRg st="0" end="0"/>
                                            </p:txEl>
                                          </p:spTgt>
                                        </p:tgtEl>
                                        <p:attrNameLst>
                                          <p:attrName>style.visibility</p:attrName>
                                        </p:attrNameLst>
                                      </p:cBhvr>
                                      <p:to>
                                        <p:strVal val="visible"/>
                                      </p:to>
                                    </p:set>
                                    <p:animEffect transition="in" filter="wipe(up)">
                                      <p:cBhvr>
                                        <p:cTn id="39" dur="75"/>
                                        <p:tgtEl>
                                          <p:spTgt spid="339160">
                                            <p:txEl>
                                              <p:pRg st="0" end="0"/>
                                            </p:txEl>
                                          </p:spTgt>
                                        </p:tgtEl>
                                      </p:cBhvr>
                                    </p:animEffect>
                                  </p:childTnLst>
                                  <p:subTnLst>
                                    <p:audio>
                                      <p:cMediaNode>
                                        <p:cTn display="0" masterRel="sameClick">
                                          <p:stCondLst>
                                            <p:cond evt="begin" delay="0">
                                              <p:tn val="37"/>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160"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4"/>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136</a:t>
            </a:fld>
            <a:r>
              <a:rPr lang="zh-CN" altLang="en-US" sz="1400" dirty="0"/>
              <a:t>）</a:t>
            </a:r>
          </a:p>
        </p:txBody>
      </p:sp>
      <p:sp>
        <p:nvSpPr>
          <p:cNvPr id="151555" name="Rectangle 2">
            <a:hlinkClick r:id="" action="ppaction://noaction"/>
          </p:cNvPr>
          <p:cNvSpPr/>
          <p:nvPr/>
        </p:nvSpPr>
        <p:spPr>
          <a:xfrm>
            <a:off x="1692275" y="4365625"/>
            <a:ext cx="5334000" cy="7620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nSpc>
                <a:spcPct val="140000"/>
              </a:lnSpc>
              <a:spcBef>
                <a:spcPct val="0"/>
              </a:spcBef>
              <a:buNone/>
            </a:pPr>
            <a:endParaRPr lang="zh-CN" altLang="zh-CN" sz="2800" b="1" dirty="0"/>
          </a:p>
        </p:txBody>
      </p:sp>
      <p:sp>
        <p:nvSpPr>
          <p:cNvPr id="151556" name="Rectangle 3"/>
          <p:cNvSpPr/>
          <p:nvPr/>
        </p:nvSpPr>
        <p:spPr>
          <a:xfrm>
            <a:off x="341313" y="142875"/>
            <a:ext cx="7775575" cy="6477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eaLnBrk="1" hangingPunct="1">
              <a:buNone/>
            </a:pPr>
            <a:r>
              <a:rPr lang="en-US" altLang="zh-CN" sz="3600" b="1" dirty="0">
                <a:solidFill>
                  <a:srgbClr val="FF0000"/>
                </a:solidFill>
                <a:latin typeface="黑体" panose="02010609060101010101" pitchFamily="49" charset="-122"/>
                <a:ea typeface="黑体" panose="02010609060101010101" pitchFamily="49" charset="-122"/>
              </a:rPr>
              <a:t>4</a:t>
            </a:r>
            <a:r>
              <a:rPr lang="zh-CN" altLang="en-US" sz="3600" b="1" dirty="0">
                <a:solidFill>
                  <a:srgbClr val="FF0000"/>
                </a:solidFill>
                <a:latin typeface="黑体" panose="02010609060101010101" pitchFamily="49" charset="-122"/>
                <a:ea typeface="黑体" panose="02010609060101010101" pitchFamily="49" charset="-122"/>
              </a:rPr>
              <a:t>、险象的判断</a:t>
            </a:r>
          </a:p>
        </p:txBody>
      </p:sp>
      <p:sp>
        <p:nvSpPr>
          <p:cNvPr id="151557" name="Text Box 4"/>
          <p:cNvSpPr txBox="1"/>
          <p:nvPr/>
        </p:nvSpPr>
        <p:spPr>
          <a:xfrm>
            <a:off x="215900" y="773113"/>
            <a:ext cx="8586788" cy="854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判断一个电路是否存在险象现象有两种方法：代数法和卡诺图法。</a:t>
            </a:r>
            <a:r>
              <a:rPr lang="zh-CN" altLang="en-US" sz="2800" dirty="0">
                <a:ea typeface="黑体" panose="02010609060101010101" pitchFamily="49" charset="-122"/>
              </a:rPr>
              <a:t>     </a:t>
            </a:r>
          </a:p>
        </p:txBody>
      </p:sp>
      <p:grpSp>
        <p:nvGrpSpPr>
          <p:cNvPr id="339973" name="Group 5"/>
          <p:cNvGrpSpPr/>
          <p:nvPr/>
        </p:nvGrpSpPr>
        <p:grpSpPr>
          <a:xfrm>
            <a:off x="206375" y="1673225"/>
            <a:ext cx="8686800" cy="1708150"/>
            <a:chOff x="130" y="1111"/>
            <a:chExt cx="5472" cy="1076"/>
          </a:xfrm>
        </p:grpSpPr>
        <p:sp>
          <p:nvSpPr>
            <p:cNvPr id="151603" name="Text Box 6"/>
            <p:cNvSpPr txBox="1"/>
            <p:nvPr/>
          </p:nvSpPr>
          <p:spPr>
            <a:xfrm>
              <a:off x="130" y="1111"/>
              <a:ext cx="5472" cy="1076"/>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dirty="0"/>
                <a:t>　</a:t>
              </a:r>
              <a:r>
                <a:rPr lang="zh-CN" altLang="en-US" sz="2800" b="1" dirty="0">
                  <a:latin typeface="黑体" panose="02010609060101010101" pitchFamily="49" charset="-122"/>
                  <a:ea typeface="黑体" panose="02010609060101010101" pitchFamily="49" charset="-122"/>
                </a:rPr>
                <a:t>⑴、代数法</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如果一个函数在输入信号的某种组合下，输出函数出现　　　或　　 的形式，则该电路就可能出现险象现象。</a:t>
              </a:r>
            </a:p>
          </p:txBody>
        </p:sp>
        <p:graphicFrame>
          <p:nvGraphicFramePr>
            <p:cNvPr id="151604" name="Object 7"/>
            <p:cNvGraphicFramePr>
              <a:graphicFrameLocks noChangeAspect="1"/>
            </p:cNvGraphicFramePr>
            <p:nvPr/>
          </p:nvGraphicFramePr>
          <p:xfrm>
            <a:off x="357" y="1621"/>
            <a:ext cx="652" cy="306"/>
          </p:xfrm>
          <a:graphic>
            <a:graphicData uri="http://schemas.openxmlformats.org/presentationml/2006/ole">
              <mc:AlternateContent xmlns:mc="http://schemas.openxmlformats.org/markup-compatibility/2006">
                <mc:Choice xmlns:v="urn:schemas-microsoft-com:vml" Requires="v">
                  <p:oleObj spid="_x0000_s79953" r:id="rId3" imgW="406400" imgH="190500" progId="Equation.3">
                    <p:embed/>
                  </p:oleObj>
                </mc:Choice>
                <mc:Fallback>
                  <p:oleObj r:id="rId3" imgW="406400" imgH="190500" progId="Equation.3">
                    <p:embed/>
                    <p:pic>
                      <p:nvPicPr>
                        <p:cNvPr id="0" name="图片 3132"/>
                        <p:cNvPicPr/>
                        <p:nvPr/>
                      </p:nvPicPr>
                      <p:blipFill>
                        <a:blip r:embed="rId4"/>
                        <a:stretch>
                          <a:fillRect/>
                        </a:stretch>
                      </p:blipFill>
                      <p:spPr>
                        <a:xfrm>
                          <a:off x="357" y="1621"/>
                          <a:ext cx="652" cy="306"/>
                        </a:xfrm>
                        <a:prstGeom prst="rect">
                          <a:avLst/>
                        </a:prstGeom>
                        <a:noFill/>
                        <a:ln w="38100">
                          <a:noFill/>
                          <a:miter/>
                        </a:ln>
                      </p:spPr>
                    </p:pic>
                  </p:oleObj>
                </mc:Fallback>
              </mc:AlternateContent>
            </a:graphicData>
          </a:graphic>
        </p:graphicFrame>
        <p:graphicFrame>
          <p:nvGraphicFramePr>
            <p:cNvPr id="151605" name="Object 8"/>
            <p:cNvGraphicFramePr>
              <a:graphicFrameLocks noChangeAspect="1"/>
            </p:cNvGraphicFramePr>
            <p:nvPr/>
          </p:nvGraphicFramePr>
          <p:xfrm>
            <a:off x="1292" y="1621"/>
            <a:ext cx="511" cy="284"/>
          </p:xfrm>
          <a:graphic>
            <a:graphicData uri="http://schemas.openxmlformats.org/presentationml/2006/ole">
              <mc:AlternateContent xmlns:mc="http://schemas.openxmlformats.org/markup-compatibility/2006">
                <mc:Choice xmlns:v="urn:schemas-microsoft-com:vml" Requires="v">
                  <p:oleObj spid="_x0000_s79954" r:id="rId5" imgW="342900" imgH="190500" progId="Equation.3">
                    <p:embed/>
                  </p:oleObj>
                </mc:Choice>
                <mc:Fallback>
                  <p:oleObj r:id="rId5" imgW="342900" imgH="190500" progId="Equation.3">
                    <p:embed/>
                    <p:pic>
                      <p:nvPicPr>
                        <p:cNvPr id="0" name="图片 3131"/>
                        <p:cNvPicPr/>
                        <p:nvPr/>
                      </p:nvPicPr>
                      <p:blipFill>
                        <a:blip r:embed="rId6"/>
                        <a:stretch>
                          <a:fillRect/>
                        </a:stretch>
                      </p:blipFill>
                      <p:spPr>
                        <a:xfrm>
                          <a:off x="1292" y="1621"/>
                          <a:ext cx="511" cy="284"/>
                        </a:xfrm>
                        <a:prstGeom prst="rect">
                          <a:avLst/>
                        </a:prstGeom>
                        <a:noFill/>
                        <a:ln w="38100">
                          <a:noFill/>
                          <a:miter/>
                        </a:ln>
                      </p:spPr>
                    </p:pic>
                  </p:oleObj>
                </mc:Fallback>
              </mc:AlternateContent>
            </a:graphicData>
          </a:graphic>
        </p:graphicFrame>
      </p:grpSp>
      <p:graphicFrame>
        <p:nvGraphicFramePr>
          <p:cNvPr id="339977" name="Object 9"/>
          <p:cNvGraphicFramePr>
            <a:graphicFrameLocks noGrp="1" noChangeAspect="1"/>
          </p:cNvGraphicFramePr>
          <p:nvPr>
            <p:ph hasCustomPrompt="1"/>
          </p:nvPr>
        </p:nvGraphicFramePr>
        <p:xfrm>
          <a:off x="882650" y="4224338"/>
          <a:ext cx="2879725" cy="1766887"/>
        </p:xfrm>
        <a:graphic>
          <a:graphicData uri="http://schemas.openxmlformats.org/presentationml/2006/ole">
            <mc:AlternateContent xmlns:mc="http://schemas.openxmlformats.org/markup-compatibility/2006">
              <mc:Choice xmlns:v="urn:schemas-microsoft-com:vml" Requires="v">
                <p:oleObj spid="_x0000_s79955" r:id="rId7" imgW="1129665" imgH="673100" progId="Equation.3">
                  <p:embed/>
                </p:oleObj>
              </mc:Choice>
              <mc:Fallback>
                <p:oleObj r:id="rId7" imgW="1129665" imgH="673100" progId="Equation.3">
                  <p:embed/>
                  <p:pic>
                    <p:nvPicPr>
                      <p:cNvPr id="0" name="图片 3130"/>
                      <p:cNvPicPr/>
                      <p:nvPr/>
                    </p:nvPicPr>
                    <p:blipFill>
                      <a:blip r:embed="rId8"/>
                      <a:srcRect/>
                      <a:stretch>
                        <a:fillRect/>
                      </a:stretch>
                    </p:blipFill>
                    <p:spPr>
                      <a:xfrm>
                        <a:off x="882650" y="4224338"/>
                        <a:ext cx="2879725" cy="1766887"/>
                      </a:xfrm>
                      <a:prstGeom prst="rect">
                        <a:avLst/>
                      </a:prstGeom>
                      <a:noFill/>
                      <a:ln w="38100">
                        <a:miter/>
                      </a:ln>
                    </p:spPr>
                  </p:pic>
                </p:oleObj>
              </mc:Fallback>
            </mc:AlternateContent>
          </a:graphicData>
        </a:graphic>
      </p:graphicFrame>
      <p:grpSp>
        <p:nvGrpSpPr>
          <p:cNvPr id="339978" name="Group 10"/>
          <p:cNvGrpSpPr/>
          <p:nvPr/>
        </p:nvGrpSpPr>
        <p:grpSpPr>
          <a:xfrm>
            <a:off x="296863" y="6129338"/>
            <a:ext cx="8505825" cy="519112"/>
            <a:chOff x="187" y="3861"/>
            <a:chExt cx="5358" cy="327"/>
          </a:xfrm>
        </p:grpSpPr>
        <p:sp>
          <p:nvSpPr>
            <p:cNvPr id="151601" name="Text Box 11"/>
            <p:cNvSpPr txBox="1"/>
            <p:nvPr/>
          </p:nvSpPr>
          <p:spPr>
            <a:xfrm>
              <a:off x="187" y="3861"/>
              <a:ext cx="5358"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黑体" panose="02010609060101010101" pitchFamily="49" charset="-122"/>
                  <a:ea typeface="黑体" panose="02010609060101010101" pitchFamily="49" charset="-122"/>
                </a:rPr>
                <a:t>令</a:t>
              </a:r>
              <a:r>
                <a:rPr lang="en-US" altLang="zh-CN" sz="2800" b="1" dirty="0">
                  <a:latin typeface="黑体" panose="02010609060101010101" pitchFamily="49" charset="-122"/>
                  <a:ea typeface="黑体" panose="02010609060101010101" pitchFamily="49" charset="-122"/>
                </a:rPr>
                <a:t>B</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C</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　则</a:t>
              </a:r>
              <a:r>
                <a:rPr lang="en-US" altLang="zh-CN" sz="2800" b="1" dirty="0">
                  <a:latin typeface="黑体" panose="02010609060101010101" pitchFamily="49" charset="-122"/>
                  <a:ea typeface="黑体" panose="02010609060101010101" pitchFamily="49" charset="-122"/>
                </a:rPr>
                <a:t>F</a:t>
              </a:r>
              <a:r>
                <a:rPr lang="zh-CN" altLang="en-US" sz="2800" b="1" dirty="0">
                  <a:latin typeface="黑体" panose="02010609060101010101" pitchFamily="49" charset="-122"/>
                  <a:ea typeface="黑体" panose="02010609060101010101" pitchFamily="49" charset="-122"/>
                </a:rPr>
                <a:t>＝　　　即该电路存在</a:t>
              </a:r>
              <a:r>
                <a:rPr lang="zh-CN" altLang="en-US" sz="2800" b="1" dirty="0">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0</a:t>
              </a:r>
              <a:r>
                <a:rPr lang="en-US" altLang="zh-CN" sz="2800" b="1" dirty="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型险象。</a:t>
              </a:r>
            </a:p>
          </p:txBody>
        </p:sp>
        <p:graphicFrame>
          <p:nvGraphicFramePr>
            <p:cNvPr id="151602" name="Object 12"/>
            <p:cNvGraphicFramePr>
              <a:graphicFrameLocks noChangeAspect="1"/>
            </p:cNvGraphicFramePr>
            <p:nvPr/>
          </p:nvGraphicFramePr>
          <p:xfrm>
            <a:off x="1997" y="3861"/>
            <a:ext cx="713" cy="287"/>
          </p:xfrm>
          <a:graphic>
            <a:graphicData uri="http://schemas.openxmlformats.org/presentationml/2006/ole">
              <mc:AlternateContent xmlns:mc="http://schemas.openxmlformats.org/markup-compatibility/2006">
                <mc:Choice xmlns:v="urn:schemas-microsoft-com:vml" Requires="v">
                  <p:oleObj spid="_x0000_s79956" r:id="rId9" imgW="406400" imgH="190500" progId="Equation.3">
                    <p:embed/>
                  </p:oleObj>
                </mc:Choice>
                <mc:Fallback>
                  <p:oleObj r:id="rId9" imgW="406400" imgH="190500" progId="Equation.3">
                    <p:embed/>
                    <p:pic>
                      <p:nvPicPr>
                        <p:cNvPr id="0" name="图片 3133"/>
                        <p:cNvPicPr/>
                        <p:nvPr/>
                      </p:nvPicPr>
                      <p:blipFill>
                        <a:blip r:embed="rId4"/>
                        <a:stretch>
                          <a:fillRect/>
                        </a:stretch>
                      </p:blipFill>
                      <p:spPr>
                        <a:xfrm>
                          <a:off x="1997" y="3861"/>
                          <a:ext cx="713" cy="287"/>
                        </a:xfrm>
                        <a:prstGeom prst="rect">
                          <a:avLst/>
                        </a:prstGeom>
                        <a:noFill/>
                        <a:ln w="38100">
                          <a:noFill/>
                          <a:miter/>
                        </a:ln>
                      </p:spPr>
                    </p:pic>
                  </p:oleObj>
                </mc:Fallback>
              </mc:AlternateContent>
            </a:graphicData>
          </a:graphic>
        </p:graphicFrame>
      </p:grpSp>
      <p:sp>
        <p:nvSpPr>
          <p:cNvPr id="339981" name="Text Box 13"/>
          <p:cNvSpPr txBox="1"/>
          <p:nvPr/>
        </p:nvSpPr>
        <p:spPr>
          <a:xfrm>
            <a:off x="206375" y="3338513"/>
            <a:ext cx="86868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例</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：检查如图所示电路是否存在险象。</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解：</a:t>
            </a:r>
          </a:p>
        </p:txBody>
      </p:sp>
      <p:grpSp>
        <p:nvGrpSpPr>
          <p:cNvPr id="339982" name="Group 14"/>
          <p:cNvGrpSpPr/>
          <p:nvPr/>
        </p:nvGrpSpPr>
        <p:grpSpPr>
          <a:xfrm>
            <a:off x="4886325" y="3924300"/>
            <a:ext cx="3960813" cy="2025650"/>
            <a:chOff x="130" y="941"/>
            <a:chExt cx="2495" cy="1276"/>
          </a:xfrm>
        </p:grpSpPr>
        <p:sp>
          <p:nvSpPr>
            <p:cNvPr id="151563" name="Line 15"/>
            <p:cNvSpPr/>
            <p:nvPr/>
          </p:nvSpPr>
          <p:spPr>
            <a:xfrm>
              <a:off x="1604" y="1179"/>
              <a:ext cx="136" cy="0"/>
            </a:xfrm>
            <a:prstGeom prst="line">
              <a:avLst/>
            </a:prstGeom>
            <a:ln w="25400" cap="flat" cmpd="sng">
              <a:solidFill>
                <a:schemeClr val="tx1"/>
              </a:solidFill>
              <a:prstDash val="solid"/>
              <a:miter/>
              <a:headEnd type="none" w="med" len="med"/>
              <a:tailEnd type="none" w="med" len="med"/>
            </a:ln>
          </p:spPr>
        </p:sp>
        <p:grpSp>
          <p:nvGrpSpPr>
            <p:cNvPr id="151564" name="Group 16"/>
            <p:cNvGrpSpPr/>
            <p:nvPr/>
          </p:nvGrpSpPr>
          <p:grpSpPr>
            <a:xfrm>
              <a:off x="1740" y="1701"/>
              <a:ext cx="181" cy="295"/>
              <a:chOff x="4213" y="1457"/>
              <a:chExt cx="181" cy="295"/>
            </a:xfrm>
          </p:grpSpPr>
          <p:sp>
            <p:nvSpPr>
              <p:cNvPr id="151599" name="Line 17"/>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1600" name="Line 18"/>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1565" name="Line 19"/>
            <p:cNvSpPr/>
            <p:nvPr/>
          </p:nvSpPr>
          <p:spPr>
            <a:xfrm>
              <a:off x="584" y="1565"/>
              <a:ext cx="0" cy="340"/>
            </a:xfrm>
            <a:prstGeom prst="line">
              <a:avLst/>
            </a:prstGeom>
            <a:ln w="25400" cap="flat" cmpd="sng">
              <a:solidFill>
                <a:schemeClr val="tx1"/>
              </a:solidFill>
              <a:prstDash val="solid"/>
              <a:miter/>
              <a:headEnd type="none" w="med" len="med"/>
              <a:tailEnd type="none" w="med" len="med"/>
            </a:ln>
          </p:spPr>
        </p:sp>
        <p:sp>
          <p:nvSpPr>
            <p:cNvPr id="151566" name="Text Box 20"/>
            <p:cNvSpPr txBox="1"/>
            <p:nvPr/>
          </p:nvSpPr>
          <p:spPr>
            <a:xfrm>
              <a:off x="141" y="1486"/>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A</a:t>
              </a:r>
              <a:endParaRPr lang="en-US" altLang="zh-CN" sz="2000" baseline="-25000" dirty="0"/>
            </a:p>
          </p:txBody>
        </p:sp>
        <p:sp>
          <p:nvSpPr>
            <p:cNvPr id="151567" name="Text Box 21"/>
            <p:cNvSpPr txBox="1"/>
            <p:nvPr/>
          </p:nvSpPr>
          <p:spPr>
            <a:xfrm>
              <a:off x="1661" y="941"/>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Y</a:t>
              </a:r>
              <a:r>
                <a:rPr lang="en-US" altLang="zh-CN" sz="2000" baseline="-25000" dirty="0"/>
                <a:t>1</a:t>
              </a:r>
            </a:p>
          </p:txBody>
        </p:sp>
        <p:sp>
          <p:nvSpPr>
            <p:cNvPr id="151568" name="Text Box 22"/>
            <p:cNvSpPr txBox="1"/>
            <p:nvPr/>
          </p:nvSpPr>
          <p:spPr>
            <a:xfrm>
              <a:off x="1655" y="2025"/>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Y</a:t>
              </a:r>
              <a:r>
                <a:rPr lang="en-US" altLang="zh-CN" sz="2000" baseline="-25000" dirty="0"/>
                <a:t>2</a:t>
              </a:r>
            </a:p>
          </p:txBody>
        </p:sp>
        <p:sp>
          <p:nvSpPr>
            <p:cNvPr id="151569" name="Text Box 23"/>
            <p:cNvSpPr txBox="1"/>
            <p:nvPr/>
          </p:nvSpPr>
          <p:spPr>
            <a:xfrm>
              <a:off x="130" y="1990"/>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B</a:t>
              </a:r>
              <a:endParaRPr lang="en-US" altLang="zh-CN" sz="2000" baseline="-25000" dirty="0"/>
            </a:p>
          </p:txBody>
        </p:sp>
        <p:sp>
          <p:nvSpPr>
            <p:cNvPr id="151570" name="Text Box 24"/>
            <p:cNvSpPr txBox="1"/>
            <p:nvPr/>
          </p:nvSpPr>
          <p:spPr>
            <a:xfrm>
              <a:off x="130" y="998"/>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C</a:t>
              </a:r>
              <a:endParaRPr lang="en-US" altLang="zh-CN" sz="2000" baseline="-25000" dirty="0"/>
            </a:p>
          </p:txBody>
        </p:sp>
        <p:sp>
          <p:nvSpPr>
            <p:cNvPr id="151571" name="Line 25"/>
            <p:cNvSpPr/>
            <p:nvPr/>
          </p:nvSpPr>
          <p:spPr>
            <a:xfrm>
              <a:off x="2228" y="1565"/>
              <a:ext cx="181" cy="0"/>
            </a:xfrm>
            <a:prstGeom prst="line">
              <a:avLst/>
            </a:prstGeom>
            <a:ln w="25400" cap="flat" cmpd="sng">
              <a:solidFill>
                <a:schemeClr val="tx1"/>
              </a:solidFill>
              <a:prstDash val="solid"/>
              <a:miter/>
              <a:headEnd type="none" w="med" len="med"/>
              <a:tailEnd type="none" w="med" len="med"/>
            </a:ln>
          </p:spPr>
        </p:sp>
        <p:sp>
          <p:nvSpPr>
            <p:cNvPr id="151572" name="Text Box 26"/>
            <p:cNvSpPr txBox="1"/>
            <p:nvPr/>
          </p:nvSpPr>
          <p:spPr>
            <a:xfrm>
              <a:off x="2466" y="1458"/>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F</a:t>
              </a:r>
              <a:endParaRPr lang="en-US" altLang="zh-CN" sz="2000" baseline="-25000" dirty="0"/>
            </a:p>
          </p:txBody>
        </p:sp>
        <p:sp>
          <p:nvSpPr>
            <p:cNvPr id="151573" name="Rectangle 27"/>
            <p:cNvSpPr/>
            <p:nvPr/>
          </p:nvSpPr>
          <p:spPr>
            <a:xfrm>
              <a:off x="1927" y="1383"/>
              <a:ext cx="301" cy="3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1574" name="Text Box 28"/>
            <p:cNvSpPr txBox="1"/>
            <p:nvPr/>
          </p:nvSpPr>
          <p:spPr>
            <a:xfrm>
              <a:off x="1944" y="1395"/>
              <a:ext cx="28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≥1</a:t>
              </a:r>
            </a:p>
          </p:txBody>
        </p:sp>
        <p:grpSp>
          <p:nvGrpSpPr>
            <p:cNvPr id="151575" name="Group 29"/>
            <p:cNvGrpSpPr/>
            <p:nvPr/>
          </p:nvGrpSpPr>
          <p:grpSpPr>
            <a:xfrm>
              <a:off x="1366" y="998"/>
              <a:ext cx="243" cy="392"/>
              <a:chOff x="2268" y="3113"/>
              <a:chExt cx="317" cy="430"/>
            </a:xfrm>
          </p:grpSpPr>
          <p:sp>
            <p:nvSpPr>
              <p:cNvPr id="151597" name="Rectangle 30"/>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1598" name="Text Box 31"/>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sp>
          <p:nvSpPr>
            <p:cNvPr id="151576" name="Line 32"/>
            <p:cNvSpPr/>
            <p:nvPr/>
          </p:nvSpPr>
          <p:spPr>
            <a:xfrm flipH="1">
              <a:off x="584" y="1911"/>
              <a:ext cx="776" cy="0"/>
            </a:xfrm>
            <a:prstGeom prst="line">
              <a:avLst/>
            </a:prstGeom>
            <a:ln w="25400" cap="flat" cmpd="sng">
              <a:solidFill>
                <a:schemeClr val="tx1"/>
              </a:solidFill>
              <a:prstDash val="solid"/>
              <a:miter/>
              <a:headEnd type="none" w="med" len="med"/>
              <a:tailEnd type="none" w="med" len="med"/>
            </a:ln>
          </p:spPr>
        </p:sp>
        <p:sp>
          <p:nvSpPr>
            <p:cNvPr id="151577" name="Oval 33"/>
            <p:cNvSpPr/>
            <p:nvPr/>
          </p:nvSpPr>
          <p:spPr>
            <a:xfrm>
              <a:off x="555" y="1565"/>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51578" name="Group 34"/>
            <p:cNvGrpSpPr/>
            <p:nvPr/>
          </p:nvGrpSpPr>
          <p:grpSpPr>
            <a:xfrm flipV="1">
              <a:off x="1746" y="1179"/>
              <a:ext cx="181" cy="295"/>
              <a:chOff x="4213" y="1457"/>
              <a:chExt cx="181" cy="295"/>
            </a:xfrm>
          </p:grpSpPr>
          <p:sp>
            <p:nvSpPr>
              <p:cNvPr id="151595" name="Line 35"/>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1596" name="Line 36"/>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1579" name="Line 37"/>
            <p:cNvSpPr/>
            <p:nvPr/>
          </p:nvSpPr>
          <p:spPr>
            <a:xfrm>
              <a:off x="1604" y="1996"/>
              <a:ext cx="136" cy="0"/>
            </a:xfrm>
            <a:prstGeom prst="line">
              <a:avLst/>
            </a:prstGeom>
            <a:ln w="25400" cap="flat" cmpd="sng">
              <a:solidFill>
                <a:schemeClr val="tx1"/>
              </a:solidFill>
              <a:prstDash val="solid"/>
              <a:miter/>
              <a:headEnd type="none" w="med" len="med"/>
              <a:tailEnd type="none" w="med" len="med"/>
            </a:ln>
          </p:spPr>
        </p:sp>
        <p:sp>
          <p:nvSpPr>
            <p:cNvPr id="151580" name="Line 38"/>
            <p:cNvSpPr/>
            <p:nvPr/>
          </p:nvSpPr>
          <p:spPr>
            <a:xfrm>
              <a:off x="329" y="1111"/>
              <a:ext cx="1031" cy="0"/>
            </a:xfrm>
            <a:prstGeom prst="line">
              <a:avLst/>
            </a:prstGeom>
            <a:ln w="25400" cap="flat" cmpd="sng">
              <a:solidFill>
                <a:schemeClr val="tx1"/>
              </a:solidFill>
              <a:prstDash val="solid"/>
              <a:miter/>
              <a:headEnd type="none" w="med" len="med"/>
              <a:tailEnd type="none" w="med" len="med"/>
            </a:ln>
          </p:spPr>
        </p:sp>
        <p:sp>
          <p:nvSpPr>
            <p:cNvPr id="151581" name="Line 39"/>
            <p:cNvSpPr/>
            <p:nvPr/>
          </p:nvSpPr>
          <p:spPr>
            <a:xfrm>
              <a:off x="329" y="2086"/>
              <a:ext cx="1031" cy="0"/>
            </a:xfrm>
            <a:prstGeom prst="line">
              <a:avLst/>
            </a:prstGeom>
            <a:ln w="25400" cap="flat" cmpd="sng">
              <a:solidFill>
                <a:schemeClr val="tx1"/>
              </a:solidFill>
              <a:prstDash val="solid"/>
              <a:miter/>
              <a:headEnd type="none" w="med" len="med"/>
              <a:tailEnd type="none" w="med" len="med"/>
            </a:ln>
          </p:spPr>
        </p:sp>
        <p:grpSp>
          <p:nvGrpSpPr>
            <p:cNvPr id="151582" name="Group 40"/>
            <p:cNvGrpSpPr/>
            <p:nvPr/>
          </p:nvGrpSpPr>
          <p:grpSpPr>
            <a:xfrm>
              <a:off x="697" y="1395"/>
              <a:ext cx="340" cy="392"/>
              <a:chOff x="4553" y="1933"/>
              <a:chExt cx="340" cy="392"/>
            </a:xfrm>
          </p:grpSpPr>
          <p:grpSp>
            <p:nvGrpSpPr>
              <p:cNvPr id="151591" name="Group 41"/>
              <p:cNvGrpSpPr/>
              <p:nvPr/>
            </p:nvGrpSpPr>
            <p:grpSpPr>
              <a:xfrm>
                <a:off x="4553" y="1933"/>
                <a:ext cx="243" cy="392"/>
                <a:chOff x="2268" y="3113"/>
                <a:chExt cx="317" cy="430"/>
              </a:xfrm>
            </p:grpSpPr>
            <p:sp>
              <p:nvSpPr>
                <p:cNvPr id="151593" name="Rectangle 42"/>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1594" name="Text Box 43"/>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1</a:t>
                  </a:r>
                </a:p>
              </p:txBody>
            </p:sp>
          </p:grpSp>
          <p:sp>
            <p:nvSpPr>
              <p:cNvPr id="151592" name="Oval 44"/>
              <p:cNvSpPr/>
              <p:nvPr/>
            </p:nvSpPr>
            <p:spPr>
              <a:xfrm rot="5400000">
                <a:off x="4808" y="2075"/>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51583" name="Group 45"/>
            <p:cNvGrpSpPr/>
            <p:nvPr/>
          </p:nvGrpSpPr>
          <p:grpSpPr>
            <a:xfrm>
              <a:off x="1179" y="1281"/>
              <a:ext cx="181" cy="295"/>
              <a:chOff x="4213" y="1457"/>
              <a:chExt cx="181" cy="295"/>
            </a:xfrm>
          </p:grpSpPr>
          <p:sp>
            <p:nvSpPr>
              <p:cNvPr id="151589" name="Line 46"/>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1590" name="Line 47"/>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1584" name="Line 48"/>
            <p:cNvSpPr/>
            <p:nvPr/>
          </p:nvSpPr>
          <p:spPr>
            <a:xfrm>
              <a:off x="1043" y="1576"/>
              <a:ext cx="136" cy="0"/>
            </a:xfrm>
            <a:prstGeom prst="line">
              <a:avLst/>
            </a:prstGeom>
            <a:ln w="25400" cap="flat" cmpd="sng">
              <a:solidFill>
                <a:schemeClr val="tx1"/>
              </a:solidFill>
              <a:prstDash val="solid"/>
              <a:miter/>
              <a:headEnd type="none" w="med" len="med"/>
              <a:tailEnd type="none" w="med" len="med"/>
            </a:ln>
          </p:spPr>
        </p:sp>
        <p:sp>
          <p:nvSpPr>
            <p:cNvPr id="151585" name="Line 49"/>
            <p:cNvSpPr/>
            <p:nvPr/>
          </p:nvSpPr>
          <p:spPr>
            <a:xfrm flipH="1">
              <a:off x="329" y="1593"/>
              <a:ext cx="362" cy="0"/>
            </a:xfrm>
            <a:prstGeom prst="line">
              <a:avLst/>
            </a:prstGeom>
            <a:ln w="25400" cap="flat" cmpd="sng">
              <a:solidFill>
                <a:schemeClr val="tx1"/>
              </a:solidFill>
              <a:prstDash val="solid"/>
              <a:miter/>
              <a:headEnd type="none" w="med" len="med"/>
              <a:tailEnd type="none" w="med" len="med"/>
            </a:ln>
          </p:spPr>
        </p:sp>
        <p:grpSp>
          <p:nvGrpSpPr>
            <p:cNvPr id="151586" name="Group 50"/>
            <p:cNvGrpSpPr/>
            <p:nvPr/>
          </p:nvGrpSpPr>
          <p:grpSpPr>
            <a:xfrm>
              <a:off x="1349" y="1796"/>
              <a:ext cx="243" cy="392"/>
              <a:chOff x="2268" y="3113"/>
              <a:chExt cx="317" cy="430"/>
            </a:xfrm>
          </p:grpSpPr>
          <p:sp>
            <p:nvSpPr>
              <p:cNvPr id="151587" name="Rectangle 51"/>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1588" name="Text Box 52"/>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9973"/>
                                        </p:tgtEl>
                                        <p:attrNameLst>
                                          <p:attrName>style.visibility</p:attrName>
                                        </p:attrNameLst>
                                      </p:cBhvr>
                                      <p:to>
                                        <p:strVal val="visible"/>
                                      </p:to>
                                    </p:set>
                                    <p:animEffect transition="in" filter="blinds(horizontal)">
                                      <p:cBhvr>
                                        <p:cTn id="7" dur="500"/>
                                        <p:tgtEl>
                                          <p:spTgt spid="33997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39981">
                                            <p:txEl>
                                              <p:pRg st="0" end="0"/>
                                            </p:txEl>
                                          </p:spTgt>
                                        </p:tgtEl>
                                        <p:attrNameLst>
                                          <p:attrName>style.visibility</p:attrName>
                                        </p:attrNameLst>
                                      </p:cBhvr>
                                      <p:to>
                                        <p:strVal val="visible"/>
                                      </p:to>
                                    </p:set>
                                    <p:animEffect transition="in" filter="checkerboard(across)">
                                      <p:cBhvr>
                                        <p:cTn id="12" dur="500"/>
                                        <p:tgtEl>
                                          <p:spTgt spid="3399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39981">
                                            <p:txEl>
                                              <p:pRg st="1" end="1"/>
                                            </p:txEl>
                                          </p:spTgt>
                                        </p:tgtEl>
                                        <p:attrNameLst>
                                          <p:attrName>style.visibility</p:attrName>
                                        </p:attrNameLst>
                                      </p:cBhvr>
                                      <p:to>
                                        <p:strVal val="visible"/>
                                      </p:to>
                                    </p:set>
                                    <p:animEffect transition="in" filter="checkerboard(across)">
                                      <p:cBhvr>
                                        <p:cTn id="17" dur="500"/>
                                        <p:tgtEl>
                                          <p:spTgt spid="339981">
                                            <p:txEl>
                                              <p:pRg st="1" end="1"/>
                                            </p:txEl>
                                          </p:spTgt>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339982"/>
                                        </p:tgtEl>
                                        <p:attrNameLst>
                                          <p:attrName>style.visibility</p:attrName>
                                        </p:attrNameLst>
                                      </p:cBhvr>
                                      <p:to>
                                        <p:strVal val="visible"/>
                                      </p:to>
                                    </p:set>
                                    <p:anim calcmode="lin" valueType="num">
                                      <p:cBhvr additive="base">
                                        <p:cTn id="21" dur="500" fill="hold"/>
                                        <p:tgtEl>
                                          <p:spTgt spid="339982"/>
                                        </p:tgtEl>
                                        <p:attrNameLst>
                                          <p:attrName>ppt_x</p:attrName>
                                        </p:attrNameLst>
                                      </p:cBhvr>
                                      <p:tavLst>
                                        <p:tav tm="0">
                                          <p:val>
                                            <p:strVal val="#ppt_x"/>
                                          </p:val>
                                        </p:tav>
                                        <p:tav tm="100000">
                                          <p:val>
                                            <p:strVal val="#ppt_x"/>
                                          </p:val>
                                        </p:tav>
                                      </p:tavLst>
                                    </p:anim>
                                    <p:anim calcmode="lin" valueType="num">
                                      <p:cBhvr additive="base">
                                        <p:cTn id="22" dur="500" fill="hold"/>
                                        <p:tgtEl>
                                          <p:spTgt spid="339982"/>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5" presetClass="entr" presetSubtype="10" fill="hold" nodeType="afterEffect">
                                  <p:stCondLst>
                                    <p:cond delay="0"/>
                                  </p:stCondLst>
                                  <p:childTnLst>
                                    <p:set>
                                      <p:cBhvr>
                                        <p:cTn id="25" dur="1" fill="hold">
                                          <p:stCondLst>
                                            <p:cond delay="0"/>
                                          </p:stCondLst>
                                        </p:cTn>
                                        <p:tgtEl>
                                          <p:spTgt spid="339977"/>
                                        </p:tgtEl>
                                        <p:attrNameLst>
                                          <p:attrName>style.visibility</p:attrName>
                                        </p:attrNameLst>
                                      </p:cBhvr>
                                      <p:to>
                                        <p:strVal val="visible"/>
                                      </p:to>
                                    </p:set>
                                    <p:animEffect transition="in" filter="checkerboard(across)">
                                      <p:cBhvr>
                                        <p:cTn id="26" dur="500"/>
                                        <p:tgtEl>
                                          <p:spTgt spid="339977"/>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339978"/>
                                        </p:tgtEl>
                                        <p:attrNameLst>
                                          <p:attrName>style.visibility</p:attrName>
                                        </p:attrNameLst>
                                      </p:cBhvr>
                                      <p:to>
                                        <p:strVal val="visible"/>
                                      </p:to>
                                    </p:set>
                                    <p:animEffect transition="in" filter="checkerboard(across)">
                                      <p:cBhvr>
                                        <p:cTn id="31" dur="500"/>
                                        <p:tgtEl>
                                          <p:spTgt spid="339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8"/>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137</a:t>
            </a:fld>
            <a:r>
              <a:rPr lang="zh-CN" altLang="en-US" sz="1400" dirty="0"/>
              <a:t>）</a:t>
            </a:r>
          </a:p>
        </p:txBody>
      </p:sp>
      <p:sp>
        <p:nvSpPr>
          <p:cNvPr id="152579" name="Text Box 2"/>
          <p:cNvSpPr txBox="1"/>
          <p:nvPr/>
        </p:nvSpPr>
        <p:spPr>
          <a:xfrm>
            <a:off x="441325" y="323850"/>
            <a:ext cx="80010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黑体" panose="02010609060101010101" pitchFamily="49" charset="-122"/>
                <a:ea typeface="黑体" panose="02010609060101010101" pitchFamily="49" charset="-122"/>
              </a:rPr>
              <a:t>例</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：检查如图所示电路是否存在险象。</a:t>
            </a:r>
          </a:p>
        </p:txBody>
      </p:sp>
      <p:grpSp>
        <p:nvGrpSpPr>
          <p:cNvPr id="340995" name="Group 3"/>
          <p:cNvGrpSpPr/>
          <p:nvPr/>
        </p:nvGrpSpPr>
        <p:grpSpPr>
          <a:xfrm>
            <a:off x="431800" y="1039813"/>
            <a:ext cx="4100513" cy="588962"/>
            <a:chOff x="272" y="529"/>
            <a:chExt cx="2583" cy="371"/>
          </a:xfrm>
        </p:grpSpPr>
        <p:sp>
          <p:nvSpPr>
            <p:cNvPr id="152633" name="Text Box 4"/>
            <p:cNvSpPr txBox="1"/>
            <p:nvPr/>
          </p:nvSpPr>
          <p:spPr>
            <a:xfrm>
              <a:off x="272" y="529"/>
              <a:ext cx="510"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ea typeface="黑体" panose="02010609060101010101" pitchFamily="49" charset="-122"/>
                </a:rPr>
                <a:t>解：</a:t>
              </a:r>
            </a:p>
          </p:txBody>
        </p:sp>
        <p:graphicFrame>
          <p:nvGraphicFramePr>
            <p:cNvPr id="152634" name="Object 5"/>
            <p:cNvGraphicFramePr>
              <a:graphicFrameLocks noChangeAspect="1"/>
            </p:cNvGraphicFramePr>
            <p:nvPr/>
          </p:nvGraphicFramePr>
          <p:xfrm>
            <a:off x="935" y="544"/>
            <a:ext cx="1920" cy="356"/>
          </p:xfrm>
          <a:graphic>
            <a:graphicData uri="http://schemas.openxmlformats.org/presentationml/2006/ole">
              <mc:AlternateContent xmlns:mc="http://schemas.openxmlformats.org/markup-compatibility/2006">
                <mc:Choice xmlns:v="urn:schemas-microsoft-com:vml" Requires="v">
                  <p:oleObj spid="_x0000_s80997" r:id="rId3" imgW="1231265" imgH="228600" progId="Equation.3">
                    <p:embed/>
                  </p:oleObj>
                </mc:Choice>
                <mc:Fallback>
                  <p:oleObj r:id="rId3" imgW="1231265" imgH="228600" progId="Equation.3">
                    <p:embed/>
                    <p:pic>
                      <p:nvPicPr>
                        <p:cNvPr id="0" name="图片 3134"/>
                        <p:cNvPicPr/>
                        <p:nvPr/>
                      </p:nvPicPr>
                      <p:blipFill>
                        <a:blip r:embed="rId4"/>
                        <a:stretch>
                          <a:fillRect/>
                        </a:stretch>
                      </p:blipFill>
                      <p:spPr>
                        <a:xfrm>
                          <a:off x="935" y="544"/>
                          <a:ext cx="1920" cy="356"/>
                        </a:xfrm>
                        <a:prstGeom prst="rect">
                          <a:avLst/>
                        </a:prstGeom>
                        <a:noFill/>
                        <a:ln w="38100">
                          <a:noFill/>
                          <a:miter/>
                        </a:ln>
                      </p:spPr>
                    </p:pic>
                  </p:oleObj>
                </mc:Fallback>
              </mc:AlternateContent>
            </a:graphicData>
          </a:graphic>
        </p:graphicFrame>
      </p:grpSp>
      <p:grpSp>
        <p:nvGrpSpPr>
          <p:cNvPr id="340998" name="Group 6"/>
          <p:cNvGrpSpPr/>
          <p:nvPr/>
        </p:nvGrpSpPr>
        <p:grpSpPr>
          <a:xfrm>
            <a:off x="385763" y="1778000"/>
            <a:ext cx="4500562" cy="976313"/>
            <a:chOff x="243" y="1120"/>
            <a:chExt cx="2835" cy="615"/>
          </a:xfrm>
        </p:grpSpPr>
        <p:sp>
          <p:nvSpPr>
            <p:cNvPr id="152631" name="Text Box 7"/>
            <p:cNvSpPr txBox="1"/>
            <p:nvPr/>
          </p:nvSpPr>
          <p:spPr>
            <a:xfrm>
              <a:off x="243" y="1139"/>
              <a:ext cx="2835" cy="59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dirty="0"/>
                <a:t>　</a:t>
              </a:r>
              <a:r>
                <a:rPr lang="zh-CN" altLang="en-US" sz="2800" b="1" dirty="0">
                  <a:latin typeface="黑体" panose="02010609060101010101" pitchFamily="49" charset="-122"/>
                  <a:ea typeface="黑体" panose="02010609060101010101" pitchFamily="49" charset="-122"/>
                </a:rPr>
                <a:t>令</a:t>
              </a:r>
              <a:r>
                <a:rPr lang="en-US" altLang="zh-CN" sz="2800" b="1" dirty="0">
                  <a:ea typeface="黑体" panose="02010609060101010101" pitchFamily="49" charset="-122"/>
                </a:rPr>
                <a:t>A</a:t>
              </a:r>
              <a:r>
                <a:rPr lang="zh-CN" altLang="en-US" sz="2800" b="1" dirty="0">
                  <a:ea typeface="黑体" panose="02010609060101010101" pitchFamily="49" charset="-122"/>
                </a:rPr>
                <a:t>＝</a:t>
              </a:r>
              <a:r>
                <a:rPr lang="en-US" altLang="zh-CN" sz="2800" b="1" dirty="0">
                  <a:ea typeface="黑体" panose="02010609060101010101" pitchFamily="49" charset="-122"/>
                </a:rPr>
                <a:t>B</a:t>
              </a:r>
              <a:r>
                <a:rPr lang="zh-CN" altLang="en-US" sz="2800" b="1" dirty="0">
                  <a:ea typeface="黑体" panose="02010609060101010101" pitchFamily="49" charset="-122"/>
                </a:rPr>
                <a:t>＝</a:t>
              </a:r>
              <a:r>
                <a:rPr lang="en-US" altLang="zh-CN" sz="2800" b="1" dirty="0">
                  <a:ea typeface="黑体" panose="02010609060101010101" pitchFamily="49" charset="-122"/>
                </a:rPr>
                <a:t>0</a:t>
              </a:r>
              <a:r>
                <a:rPr lang="zh-CN" altLang="en-US" sz="2800" b="1" dirty="0">
                  <a:latin typeface="黑体" panose="02010609060101010101" pitchFamily="49" charset="-122"/>
                  <a:ea typeface="黑体" panose="02010609060101010101" pitchFamily="49" charset="-122"/>
                </a:rPr>
                <a:t>　则</a:t>
              </a:r>
              <a:r>
                <a:rPr lang="en-US" altLang="zh-CN" sz="2800" b="1" dirty="0">
                  <a:ea typeface="黑体" panose="02010609060101010101" pitchFamily="49" charset="-122"/>
                </a:rPr>
                <a:t>F</a:t>
              </a:r>
              <a:r>
                <a:rPr lang="zh-CN" altLang="en-US" sz="2800" b="1" dirty="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　　　</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说明存在</a:t>
              </a:r>
              <a:r>
                <a:rPr lang="zh-CN" altLang="en-US" sz="2800" b="1" dirty="0">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a:t>
              </a:r>
              <a:r>
                <a:rPr lang="en-US" altLang="zh-CN" sz="2800" b="1" dirty="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型险象。</a:t>
              </a:r>
            </a:p>
          </p:txBody>
        </p:sp>
        <p:graphicFrame>
          <p:nvGraphicFramePr>
            <p:cNvPr id="152632" name="Object 8"/>
            <p:cNvGraphicFramePr>
              <a:graphicFrameLocks noChangeAspect="1"/>
            </p:cNvGraphicFramePr>
            <p:nvPr/>
          </p:nvGraphicFramePr>
          <p:xfrm>
            <a:off x="2435" y="1120"/>
            <a:ext cx="499" cy="326"/>
          </p:xfrm>
          <a:graphic>
            <a:graphicData uri="http://schemas.openxmlformats.org/presentationml/2006/ole">
              <mc:AlternateContent xmlns:mc="http://schemas.openxmlformats.org/markup-compatibility/2006">
                <mc:Choice xmlns:v="urn:schemas-microsoft-com:vml" Requires="v">
                  <p:oleObj spid="_x0000_s80998" r:id="rId5" imgW="330200" imgH="215900" progId="Equation.3">
                    <p:embed/>
                  </p:oleObj>
                </mc:Choice>
                <mc:Fallback>
                  <p:oleObj r:id="rId5" imgW="330200" imgH="215900" progId="Equation.3">
                    <p:embed/>
                    <p:pic>
                      <p:nvPicPr>
                        <p:cNvPr id="0" name="图片 3135"/>
                        <p:cNvPicPr/>
                        <p:nvPr/>
                      </p:nvPicPr>
                      <p:blipFill>
                        <a:blip r:embed="rId6"/>
                        <a:stretch>
                          <a:fillRect/>
                        </a:stretch>
                      </p:blipFill>
                      <p:spPr>
                        <a:xfrm>
                          <a:off x="2435" y="1120"/>
                          <a:ext cx="499" cy="326"/>
                        </a:xfrm>
                        <a:prstGeom prst="rect">
                          <a:avLst/>
                        </a:prstGeom>
                        <a:noFill/>
                        <a:ln w="38100">
                          <a:noFill/>
                          <a:miter/>
                        </a:ln>
                      </p:spPr>
                    </p:pic>
                  </p:oleObj>
                </mc:Fallback>
              </mc:AlternateContent>
            </a:graphicData>
          </a:graphic>
        </p:graphicFrame>
      </p:grpSp>
      <p:grpSp>
        <p:nvGrpSpPr>
          <p:cNvPr id="341001" name="Group 9"/>
          <p:cNvGrpSpPr/>
          <p:nvPr/>
        </p:nvGrpSpPr>
        <p:grpSpPr>
          <a:xfrm>
            <a:off x="4976813" y="908050"/>
            <a:ext cx="3960812" cy="2025650"/>
            <a:chOff x="640" y="431"/>
            <a:chExt cx="2495" cy="1276"/>
          </a:xfrm>
        </p:grpSpPr>
        <p:sp>
          <p:nvSpPr>
            <p:cNvPr id="152592" name="Line 10"/>
            <p:cNvSpPr/>
            <p:nvPr/>
          </p:nvSpPr>
          <p:spPr>
            <a:xfrm>
              <a:off x="2160" y="669"/>
              <a:ext cx="136" cy="0"/>
            </a:xfrm>
            <a:prstGeom prst="line">
              <a:avLst/>
            </a:prstGeom>
            <a:ln w="25400" cap="flat" cmpd="sng">
              <a:solidFill>
                <a:schemeClr val="tx1"/>
              </a:solidFill>
              <a:prstDash val="solid"/>
              <a:miter/>
              <a:headEnd type="none" w="med" len="med"/>
              <a:tailEnd type="none" w="med" len="med"/>
            </a:ln>
          </p:spPr>
        </p:sp>
        <p:grpSp>
          <p:nvGrpSpPr>
            <p:cNvPr id="152593" name="Group 11"/>
            <p:cNvGrpSpPr/>
            <p:nvPr/>
          </p:nvGrpSpPr>
          <p:grpSpPr>
            <a:xfrm>
              <a:off x="2302" y="1191"/>
              <a:ext cx="181" cy="295"/>
              <a:chOff x="4213" y="1457"/>
              <a:chExt cx="181" cy="295"/>
            </a:xfrm>
          </p:grpSpPr>
          <p:sp>
            <p:nvSpPr>
              <p:cNvPr id="152629" name="Line 12"/>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2630" name="Line 13"/>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2594" name="Line 14"/>
            <p:cNvSpPr/>
            <p:nvPr/>
          </p:nvSpPr>
          <p:spPr>
            <a:xfrm>
              <a:off x="1094" y="1055"/>
              <a:ext cx="0" cy="340"/>
            </a:xfrm>
            <a:prstGeom prst="line">
              <a:avLst/>
            </a:prstGeom>
            <a:ln w="25400" cap="flat" cmpd="sng">
              <a:solidFill>
                <a:schemeClr val="tx1"/>
              </a:solidFill>
              <a:prstDash val="solid"/>
              <a:miter/>
              <a:headEnd type="none" w="med" len="med"/>
              <a:tailEnd type="none" w="med" len="med"/>
            </a:ln>
          </p:spPr>
        </p:sp>
        <p:sp>
          <p:nvSpPr>
            <p:cNvPr id="152595" name="Text Box 15"/>
            <p:cNvSpPr txBox="1"/>
            <p:nvPr/>
          </p:nvSpPr>
          <p:spPr>
            <a:xfrm>
              <a:off x="651" y="976"/>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C</a:t>
              </a:r>
              <a:endParaRPr lang="en-US" altLang="zh-CN" sz="2000" baseline="-25000" dirty="0"/>
            </a:p>
          </p:txBody>
        </p:sp>
        <p:sp>
          <p:nvSpPr>
            <p:cNvPr id="152596" name="Text Box 16"/>
            <p:cNvSpPr txBox="1"/>
            <p:nvPr/>
          </p:nvSpPr>
          <p:spPr>
            <a:xfrm>
              <a:off x="2217" y="431"/>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Y</a:t>
              </a:r>
              <a:r>
                <a:rPr lang="en-US" altLang="zh-CN" sz="2000" baseline="-25000" dirty="0"/>
                <a:t>1</a:t>
              </a:r>
            </a:p>
          </p:txBody>
        </p:sp>
        <p:sp>
          <p:nvSpPr>
            <p:cNvPr id="152597" name="Text Box 17"/>
            <p:cNvSpPr txBox="1"/>
            <p:nvPr/>
          </p:nvSpPr>
          <p:spPr>
            <a:xfrm>
              <a:off x="2222" y="1515"/>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Y</a:t>
              </a:r>
              <a:r>
                <a:rPr lang="en-US" altLang="zh-CN" sz="2000" baseline="-25000" dirty="0"/>
                <a:t>2</a:t>
              </a:r>
            </a:p>
          </p:txBody>
        </p:sp>
        <p:sp>
          <p:nvSpPr>
            <p:cNvPr id="152598" name="Text Box 18"/>
            <p:cNvSpPr txBox="1"/>
            <p:nvPr/>
          </p:nvSpPr>
          <p:spPr>
            <a:xfrm>
              <a:off x="640" y="516"/>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B</a:t>
              </a:r>
              <a:endParaRPr lang="en-US" altLang="zh-CN" sz="2000" baseline="-25000" dirty="0"/>
            </a:p>
          </p:txBody>
        </p:sp>
        <p:sp>
          <p:nvSpPr>
            <p:cNvPr id="152599" name="Text Box 19"/>
            <p:cNvSpPr txBox="1"/>
            <p:nvPr/>
          </p:nvSpPr>
          <p:spPr>
            <a:xfrm>
              <a:off x="640" y="1480"/>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A</a:t>
              </a:r>
              <a:endParaRPr lang="en-US" altLang="zh-CN" sz="2000" baseline="-25000" dirty="0"/>
            </a:p>
          </p:txBody>
        </p:sp>
        <p:sp>
          <p:nvSpPr>
            <p:cNvPr id="152600" name="Line 20"/>
            <p:cNvSpPr/>
            <p:nvPr/>
          </p:nvSpPr>
          <p:spPr>
            <a:xfrm>
              <a:off x="2738" y="1055"/>
              <a:ext cx="181" cy="0"/>
            </a:xfrm>
            <a:prstGeom prst="line">
              <a:avLst/>
            </a:prstGeom>
            <a:ln w="25400" cap="flat" cmpd="sng">
              <a:solidFill>
                <a:schemeClr val="tx1"/>
              </a:solidFill>
              <a:prstDash val="solid"/>
              <a:miter/>
              <a:headEnd type="none" w="med" len="med"/>
              <a:tailEnd type="none" w="med" len="med"/>
            </a:ln>
          </p:spPr>
        </p:sp>
        <p:sp>
          <p:nvSpPr>
            <p:cNvPr id="152601" name="Text Box 21"/>
            <p:cNvSpPr txBox="1"/>
            <p:nvPr/>
          </p:nvSpPr>
          <p:spPr>
            <a:xfrm>
              <a:off x="2976" y="948"/>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F</a:t>
              </a:r>
              <a:endParaRPr lang="en-US" altLang="zh-CN" sz="2000" baseline="-25000" dirty="0"/>
            </a:p>
          </p:txBody>
        </p:sp>
        <p:grpSp>
          <p:nvGrpSpPr>
            <p:cNvPr id="152602" name="Group 22"/>
            <p:cNvGrpSpPr/>
            <p:nvPr/>
          </p:nvGrpSpPr>
          <p:grpSpPr>
            <a:xfrm>
              <a:off x="1859" y="1281"/>
              <a:ext cx="301" cy="392"/>
              <a:chOff x="2437" y="873"/>
              <a:chExt cx="301" cy="392"/>
            </a:xfrm>
          </p:grpSpPr>
          <p:sp>
            <p:nvSpPr>
              <p:cNvPr id="152627" name="Rectangle 23"/>
              <p:cNvSpPr/>
              <p:nvPr/>
            </p:nvSpPr>
            <p:spPr>
              <a:xfrm>
                <a:off x="2437" y="873"/>
                <a:ext cx="301" cy="3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2628" name="Text Box 24"/>
              <p:cNvSpPr txBox="1"/>
              <p:nvPr/>
            </p:nvSpPr>
            <p:spPr>
              <a:xfrm>
                <a:off x="2454" y="885"/>
                <a:ext cx="28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≥1</a:t>
                </a:r>
              </a:p>
            </p:txBody>
          </p:sp>
        </p:grpSp>
        <p:grpSp>
          <p:nvGrpSpPr>
            <p:cNvPr id="152603" name="Group 25"/>
            <p:cNvGrpSpPr/>
            <p:nvPr/>
          </p:nvGrpSpPr>
          <p:grpSpPr>
            <a:xfrm>
              <a:off x="2495" y="856"/>
              <a:ext cx="243" cy="392"/>
              <a:chOff x="2268" y="3113"/>
              <a:chExt cx="317" cy="430"/>
            </a:xfrm>
          </p:grpSpPr>
          <p:sp>
            <p:nvSpPr>
              <p:cNvPr id="152625" name="Rectangle 26"/>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2626" name="Text Box 27"/>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sp>
          <p:nvSpPr>
            <p:cNvPr id="152604" name="Line 28"/>
            <p:cNvSpPr/>
            <p:nvPr/>
          </p:nvSpPr>
          <p:spPr>
            <a:xfrm flipH="1">
              <a:off x="1094" y="1401"/>
              <a:ext cx="776" cy="0"/>
            </a:xfrm>
            <a:prstGeom prst="line">
              <a:avLst/>
            </a:prstGeom>
            <a:ln w="25400" cap="flat" cmpd="sng">
              <a:solidFill>
                <a:schemeClr val="tx1"/>
              </a:solidFill>
              <a:prstDash val="solid"/>
              <a:miter/>
              <a:headEnd type="none" w="med" len="med"/>
              <a:tailEnd type="none" w="med" len="med"/>
            </a:ln>
          </p:spPr>
        </p:sp>
        <p:sp>
          <p:nvSpPr>
            <p:cNvPr id="152605" name="Oval 29"/>
            <p:cNvSpPr/>
            <p:nvPr/>
          </p:nvSpPr>
          <p:spPr>
            <a:xfrm>
              <a:off x="1065" y="1055"/>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52606" name="Group 30"/>
            <p:cNvGrpSpPr/>
            <p:nvPr/>
          </p:nvGrpSpPr>
          <p:grpSpPr>
            <a:xfrm flipV="1">
              <a:off x="2302" y="669"/>
              <a:ext cx="181" cy="295"/>
              <a:chOff x="4213" y="1457"/>
              <a:chExt cx="181" cy="295"/>
            </a:xfrm>
          </p:grpSpPr>
          <p:sp>
            <p:nvSpPr>
              <p:cNvPr id="152623" name="Line 31"/>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2624" name="Line 32"/>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2607" name="Line 33"/>
            <p:cNvSpPr/>
            <p:nvPr/>
          </p:nvSpPr>
          <p:spPr>
            <a:xfrm>
              <a:off x="2160" y="1486"/>
              <a:ext cx="136" cy="0"/>
            </a:xfrm>
            <a:prstGeom prst="line">
              <a:avLst/>
            </a:prstGeom>
            <a:ln w="25400" cap="flat" cmpd="sng">
              <a:solidFill>
                <a:schemeClr val="tx1"/>
              </a:solidFill>
              <a:prstDash val="solid"/>
              <a:miter/>
              <a:headEnd type="none" w="med" len="med"/>
              <a:tailEnd type="none" w="med" len="med"/>
            </a:ln>
          </p:spPr>
        </p:sp>
        <p:sp>
          <p:nvSpPr>
            <p:cNvPr id="152608" name="Line 34"/>
            <p:cNvSpPr/>
            <p:nvPr/>
          </p:nvSpPr>
          <p:spPr>
            <a:xfrm>
              <a:off x="839" y="601"/>
              <a:ext cx="1031" cy="0"/>
            </a:xfrm>
            <a:prstGeom prst="line">
              <a:avLst/>
            </a:prstGeom>
            <a:ln w="25400" cap="flat" cmpd="sng">
              <a:solidFill>
                <a:schemeClr val="tx1"/>
              </a:solidFill>
              <a:prstDash val="solid"/>
              <a:miter/>
              <a:headEnd type="none" w="med" len="med"/>
              <a:tailEnd type="none" w="med" len="med"/>
            </a:ln>
          </p:spPr>
        </p:sp>
        <p:sp>
          <p:nvSpPr>
            <p:cNvPr id="152609" name="Line 35"/>
            <p:cNvSpPr/>
            <p:nvPr/>
          </p:nvSpPr>
          <p:spPr>
            <a:xfrm>
              <a:off x="839" y="1576"/>
              <a:ext cx="1031" cy="0"/>
            </a:xfrm>
            <a:prstGeom prst="line">
              <a:avLst/>
            </a:prstGeom>
            <a:ln w="25400" cap="flat" cmpd="sng">
              <a:solidFill>
                <a:schemeClr val="tx1"/>
              </a:solidFill>
              <a:prstDash val="solid"/>
              <a:miter/>
              <a:headEnd type="none" w="med" len="med"/>
              <a:tailEnd type="none" w="med" len="med"/>
            </a:ln>
          </p:spPr>
        </p:sp>
        <p:grpSp>
          <p:nvGrpSpPr>
            <p:cNvPr id="152610" name="Group 36"/>
            <p:cNvGrpSpPr/>
            <p:nvPr/>
          </p:nvGrpSpPr>
          <p:grpSpPr>
            <a:xfrm>
              <a:off x="1207" y="885"/>
              <a:ext cx="340" cy="392"/>
              <a:chOff x="4553" y="1933"/>
              <a:chExt cx="340" cy="392"/>
            </a:xfrm>
          </p:grpSpPr>
          <p:grpSp>
            <p:nvGrpSpPr>
              <p:cNvPr id="152619" name="Group 37"/>
              <p:cNvGrpSpPr/>
              <p:nvPr/>
            </p:nvGrpSpPr>
            <p:grpSpPr>
              <a:xfrm>
                <a:off x="4553" y="1933"/>
                <a:ext cx="243" cy="392"/>
                <a:chOff x="2268" y="3113"/>
                <a:chExt cx="317" cy="430"/>
              </a:xfrm>
            </p:grpSpPr>
            <p:sp>
              <p:nvSpPr>
                <p:cNvPr id="152621" name="Rectangle 38"/>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2622" name="Text Box 39"/>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1</a:t>
                  </a:r>
                </a:p>
              </p:txBody>
            </p:sp>
          </p:grpSp>
          <p:sp>
            <p:nvSpPr>
              <p:cNvPr id="152620" name="Oval 40"/>
              <p:cNvSpPr/>
              <p:nvPr/>
            </p:nvSpPr>
            <p:spPr>
              <a:xfrm rot="5400000">
                <a:off x="4808" y="2075"/>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52611" name="Group 41"/>
            <p:cNvGrpSpPr/>
            <p:nvPr/>
          </p:nvGrpSpPr>
          <p:grpSpPr>
            <a:xfrm>
              <a:off x="1689" y="771"/>
              <a:ext cx="181" cy="295"/>
              <a:chOff x="4213" y="1457"/>
              <a:chExt cx="181" cy="295"/>
            </a:xfrm>
          </p:grpSpPr>
          <p:sp>
            <p:nvSpPr>
              <p:cNvPr id="152617" name="Line 42"/>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2618" name="Line 43"/>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2612" name="Line 44"/>
            <p:cNvSpPr/>
            <p:nvPr/>
          </p:nvSpPr>
          <p:spPr>
            <a:xfrm>
              <a:off x="1553" y="1066"/>
              <a:ext cx="136" cy="0"/>
            </a:xfrm>
            <a:prstGeom prst="line">
              <a:avLst/>
            </a:prstGeom>
            <a:ln w="25400" cap="flat" cmpd="sng">
              <a:solidFill>
                <a:schemeClr val="tx1"/>
              </a:solidFill>
              <a:prstDash val="solid"/>
              <a:miter/>
              <a:headEnd type="none" w="med" len="med"/>
              <a:tailEnd type="none" w="med" len="med"/>
            </a:ln>
          </p:spPr>
        </p:sp>
        <p:sp>
          <p:nvSpPr>
            <p:cNvPr id="152613" name="Line 45"/>
            <p:cNvSpPr/>
            <p:nvPr/>
          </p:nvSpPr>
          <p:spPr>
            <a:xfrm flipH="1">
              <a:off x="839" y="1083"/>
              <a:ext cx="362" cy="0"/>
            </a:xfrm>
            <a:prstGeom prst="line">
              <a:avLst/>
            </a:prstGeom>
            <a:ln w="25400" cap="flat" cmpd="sng">
              <a:solidFill>
                <a:schemeClr val="tx1"/>
              </a:solidFill>
              <a:prstDash val="solid"/>
              <a:miter/>
              <a:headEnd type="none" w="med" len="med"/>
              <a:tailEnd type="none" w="med" len="med"/>
            </a:ln>
          </p:spPr>
        </p:sp>
        <p:grpSp>
          <p:nvGrpSpPr>
            <p:cNvPr id="152614" name="Group 46"/>
            <p:cNvGrpSpPr/>
            <p:nvPr/>
          </p:nvGrpSpPr>
          <p:grpSpPr>
            <a:xfrm>
              <a:off x="1859" y="459"/>
              <a:ext cx="301" cy="392"/>
              <a:chOff x="2437" y="873"/>
              <a:chExt cx="301" cy="392"/>
            </a:xfrm>
          </p:grpSpPr>
          <p:sp>
            <p:nvSpPr>
              <p:cNvPr id="152615" name="Rectangle 47"/>
              <p:cNvSpPr/>
              <p:nvPr/>
            </p:nvSpPr>
            <p:spPr>
              <a:xfrm>
                <a:off x="2437" y="873"/>
                <a:ext cx="301" cy="3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2616" name="Text Box 48"/>
              <p:cNvSpPr txBox="1"/>
              <p:nvPr/>
            </p:nvSpPr>
            <p:spPr>
              <a:xfrm>
                <a:off x="2454" y="885"/>
                <a:ext cx="28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dirty="0"/>
                  <a:t>≥1</a:t>
                </a:r>
              </a:p>
            </p:txBody>
          </p:sp>
        </p:grpSp>
      </p:grpSp>
      <p:grpSp>
        <p:nvGrpSpPr>
          <p:cNvPr id="341041" name="Group 49"/>
          <p:cNvGrpSpPr/>
          <p:nvPr/>
        </p:nvGrpSpPr>
        <p:grpSpPr>
          <a:xfrm>
            <a:off x="250825" y="3190875"/>
            <a:ext cx="8642350" cy="528638"/>
            <a:chOff x="158" y="2010"/>
            <a:chExt cx="5444" cy="333"/>
          </a:xfrm>
        </p:grpSpPr>
        <p:sp>
          <p:nvSpPr>
            <p:cNvPr id="152590" name="Text Box 50"/>
            <p:cNvSpPr txBox="1"/>
            <p:nvPr/>
          </p:nvSpPr>
          <p:spPr>
            <a:xfrm>
              <a:off x="158" y="2010"/>
              <a:ext cx="5444"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黑体" panose="02010609060101010101" pitchFamily="49" charset="-122"/>
                  <a:ea typeface="黑体" panose="02010609060101010101" pitchFamily="49" charset="-122"/>
                </a:rPr>
                <a:t>例</a:t>
              </a: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：判断逻辑表达式                是否存在险象。</a:t>
              </a:r>
            </a:p>
          </p:txBody>
        </p:sp>
        <p:graphicFrame>
          <p:nvGraphicFramePr>
            <p:cNvPr id="152591" name="Object 51"/>
            <p:cNvGraphicFramePr>
              <a:graphicFrameLocks noChangeAspect="1"/>
            </p:cNvGraphicFramePr>
            <p:nvPr/>
          </p:nvGraphicFramePr>
          <p:xfrm>
            <a:off x="2370" y="2039"/>
            <a:ext cx="1701" cy="304"/>
          </p:xfrm>
          <a:graphic>
            <a:graphicData uri="http://schemas.openxmlformats.org/presentationml/2006/ole">
              <mc:AlternateContent xmlns:mc="http://schemas.openxmlformats.org/markup-compatibility/2006">
                <mc:Choice xmlns:v="urn:schemas-microsoft-com:vml" Requires="v">
                  <p:oleObj spid="_x0000_s80999" r:id="rId7" imgW="1205865" imgH="215900" progId="Equation.3">
                    <p:embed/>
                  </p:oleObj>
                </mc:Choice>
                <mc:Fallback>
                  <p:oleObj r:id="rId7" imgW="1205865" imgH="215900" progId="Equation.3">
                    <p:embed/>
                    <p:pic>
                      <p:nvPicPr>
                        <p:cNvPr id="0" name="图片 3137"/>
                        <p:cNvPicPr/>
                        <p:nvPr/>
                      </p:nvPicPr>
                      <p:blipFill>
                        <a:blip r:embed="rId8"/>
                        <a:stretch>
                          <a:fillRect/>
                        </a:stretch>
                      </p:blipFill>
                      <p:spPr>
                        <a:xfrm>
                          <a:off x="2370" y="2039"/>
                          <a:ext cx="1701" cy="304"/>
                        </a:xfrm>
                        <a:prstGeom prst="rect">
                          <a:avLst/>
                        </a:prstGeom>
                        <a:noFill/>
                        <a:ln w="38100">
                          <a:noFill/>
                          <a:miter/>
                        </a:ln>
                      </p:spPr>
                    </p:pic>
                  </p:oleObj>
                </mc:Fallback>
              </mc:AlternateContent>
            </a:graphicData>
          </a:graphic>
        </p:graphicFrame>
      </p:grpSp>
      <p:grpSp>
        <p:nvGrpSpPr>
          <p:cNvPr id="341044" name="Group 52"/>
          <p:cNvGrpSpPr/>
          <p:nvPr/>
        </p:nvGrpSpPr>
        <p:grpSpPr>
          <a:xfrm>
            <a:off x="431800" y="3732213"/>
            <a:ext cx="8326438" cy="1890712"/>
            <a:chOff x="272" y="2351"/>
            <a:chExt cx="5245" cy="1191"/>
          </a:xfrm>
        </p:grpSpPr>
        <p:graphicFrame>
          <p:nvGraphicFramePr>
            <p:cNvPr id="152588" name="Object 53"/>
            <p:cNvGraphicFramePr>
              <a:graphicFrameLocks noChangeAspect="1"/>
            </p:cNvGraphicFramePr>
            <p:nvPr/>
          </p:nvGraphicFramePr>
          <p:xfrm>
            <a:off x="2398" y="2351"/>
            <a:ext cx="1087" cy="1191"/>
          </p:xfrm>
          <a:graphic>
            <a:graphicData uri="http://schemas.openxmlformats.org/presentationml/2006/ole">
              <mc:AlternateContent xmlns:mc="http://schemas.openxmlformats.org/markup-compatibility/2006">
                <mc:Choice xmlns:v="urn:schemas-microsoft-com:vml" Requires="v">
                  <p:oleObj spid="_x0000_s81000" r:id="rId9" imgW="660400" imgH="723900" progId="Equation.3">
                    <p:embed/>
                  </p:oleObj>
                </mc:Choice>
                <mc:Fallback>
                  <p:oleObj r:id="rId9" imgW="660400" imgH="723900" progId="Equation.3">
                    <p:embed/>
                    <p:pic>
                      <p:nvPicPr>
                        <p:cNvPr id="0" name="图片 3136"/>
                        <p:cNvPicPr/>
                        <p:nvPr/>
                      </p:nvPicPr>
                      <p:blipFill>
                        <a:blip r:embed="rId10"/>
                        <a:stretch>
                          <a:fillRect/>
                        </a:stretch>
                      </p:blipFill>
                      <p:spPr>
                        <a:xfrm>
                          <a:off x="2398" y="2351"/>
                          <a:ext cx="1087" cy="1191"/>
                        </a:xfrm>
                        <a:prstGeom prst="rect">
                          <a:avLst/>
                        </a:prstGeom>
                        <a:noFill/>
                        <a:ln w="38100">
                          <a:noFill/>
                          <a:miter/>
                        </a:ln>
                      </p:spPr>
                    </p:pic>
                  </p:oleObj>
                </mc:Fallback>
              </mc:AlternateContent>
            </a:graphicData>
          </a:graphic>
        </p:graphicFrame>
        <p:sp>
          <p:nvSpPr>
            <p:cNvPr id="152589" name="Text Box 54"/>
            <p:cNvSpPr txBox="1"/>
            <p:nvPr/>
          </p:nvSpPr>
          <p:spPr>
            <a:xfrm>
              <a:off x="272" y="2379"/>
              <a:ext cx="5245" cy="11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ea typeface="黑体" panose="02010609060101010101" pitchFamily="49" charset="-122"/>
                </a:rPr>
                <a:t>解：当</a:t>
              </a:r>
              <a:r>
                <a:rPr lang="en-US" altLang="zh-CN" sz="2800" b="1" dirty="0">
                  <a:ea typeface="黑体" panose="02010609060101010101" pitchFamily="49" charset="-122"/>
                </a:rPr>
                <a:t>B=0</a:t>
              </a:r>
              <a:r>
                <a:rPr lang="zh-CN" altLang="en-US" sz="2800" b="1" dirty="0">
                  <a:ea typeface="黑体" panose="02010609060101010101" pitchFamily="49" charset="-122"/>
                </a:rPr>
                <a:t>、</a:t>
              </a:r>
              <a:r>
                <a:rPr lang="en-US" altLang="zh-CN" sz="2800" b="1" dirty="0">
                  <a:ea typeface="黑体" panose="02010609060101010101" pitchFamily="49" charset="-122"/>
                </a:rPr>
                <a:t>C=1</a:t>
              </a:r>
              <a:r>
                <a:rPr lang="zh-CN" altLang="en-US" sz="2800" b="1" dirty="0">
                  <a:ea typeface="黑体" panose="02010609060101010101" pitchFamily="49" charset="-122"/>
                </a:rPr>
                <a:t>时，                     ，出现“</a:t>
              </a:r>
              <a:r>
                <a:rPr lang="en-US" altLang="zh-CN" sz="2800" b="1" dirty="0">
                  <a:ea typeface="黑体" panose="02010609060101010101" pitchFamily="49" charset="-122"/>
                </a:rPr>
                <a:t>0”</a:t>
              </a:r>
              <a:r>
                <a:rPr lang="zh-CN" altLang="en-US" sz="2800" b="1" dirty="0">
                  <a:ea typeface="黑体" panose="02010609060101010101" pitchFamily="49" charset="-122"/>
                </a:rPr>
                <a:t>型险象。</a:t>
              </a:r>
            </a:p>
            <a:p>
              <a:pPr marL="0" lvl="0" indent="0" eaLnBrk="1" hangingPunct="1">
                <a:spcBef>
                  <a:spcPct val="50000"/>
                </a:spcBef>
                <a:buNone/>
              </a:pPr>
              <a:r>
                <a:rPr lang="zh-CN" altLang="en-US" sz="2800" b="1" dirty="0">
                  <a:ea typeface="黑体" panose="02010609060101010101" pitchFamily="49" charset="-122"/>
                </a:rPr>
                <a:t>        当</a:t>
              </a:r>
              <a:r>
                <a:rPr lang="en-US" altLang="zh-CN" sz="2800" b="1" dirty="0">
                  <a:ea typeface="黑体" panose="02010609060101010101" pitchFamily="49" charset="-122"/>
                </a:rPr>
                <a:t>A=1</a:t>
              </a:r>
              <a:r>
                <a:rPr lang="zh-CN" altLang="en-US" sz="2800" b="1" dirty="0">
                  <a:ea typeface="黑体" panose="02010609060101010101" pitchFamily="49" charset="-122"/>
                </a:rPr>
                <a:t>、</a:t>
              </a:r>
              <a:r>
                <a:rPr lang="en-US" altLang="zh-CN" sz="2800" b="1" dirty="0">
                  <a:ea typeface="黑体" panose="02010609060101010101" pitchFamily="49" charset="-122"/>
                </a:rPr>
                <a:t>C=0</a:t>
              </a:r>
              <a:r>
                <a:rPr lang="zh-CN" altLang="en-US" sz="2800" b="1" dirty="0">
                  <a:ea typeface="黑体" panose="02010609060101010101" pitchFamily="49" charset="-122"/>
                </a:rPr>
                <a:t>时，                     ，出现“</a:t>
              </a:r>
              <a:r>
                <a:rPr lang="en-US" altLang="zh-CN" sz="2800" b="1" dirty="0">
                  <a:ea typeface="黑体" panose="02010609060101010101" pitchFamily="49" charset="-122"/>
                </a:rPr>
                <a:t>0”</a:t>
              </a:r>
              <a:r>
                <a:rPr lang="zh-CN" altLang="en-US" sz="2800" b="1" dirty="0">
                  <a:ea typeface="黑体" panose="02010609060101010101" pitchFamily="49" charset="-122"/>
                </a:rPr>
                <a:t>型险象。</a:t>
              </a:r>
            </a:p>
            <a:p>
              <a:pPr marL="0" lvl="0" indent="0" eaLnBrk="1" hangingPunct="1">
                <a:spcBef>
                  <a:spcPct val="50000"/>
                </a:spcBef>
                <a:buNone/>
              </a:pPr>
              <a:r>
                <a:rPr lang="zh-CN" altLang="en-US" sz="2800" b="1" dirty="0">
                  <a:ea typeface="黑体" panose="02010609060101010101" pitchFamily="49" charset="-122"/>
                </a:rPr>
                <a:t>        当</a:t>
              </a:r>
              <a:r>
                <a:rPr lang="en-US" altLang="zh-CN" sz="2800" b="1" dirty="0">
                  <a:ea typeface="黑体" panose="02010609060101010101" pitchFamily="49" charset="-122"/>
                </a:rPr>
                <a:t>A=0</a:t>
              </a:r>
              <a:r>
                <a:rPr lang="zh-CN" altLang="en-US" sz="2800" b="1" dirty="0">
                  <a:ea typeface="黑体" panose="02010609060101010101" pitchFamily="49" charset="-122"/>
                </a:rPr>
                <a:t>、</a:t>
              </a:r>
              <a:r>
                <a:rPr lang="en-US" altLang="zh-CN" sz="2800" b="1" dirty="0">
                  <a:ea typeface="黑体" panose="02010609060101010101" pitchFamily="49" charset="-122"/>
                </a:rPr>
                <a:t>B=1</a:t>
              </a:r>
              <a:r>
                <a:rPr lang="zh-CN" altLang="en-US" sz="2800" b="1" dirty="0">
                  <a:ea typeface="黑体" panose="02010609060101010101" pitchFamily="49" charset="-122"/>
                </a:rPr>
                <a:t>时，                     ，出现“</a:t>
              </a:r>
              <a:r>
                <a:rPr lang="en-US" altLang="zh-CN" sz="2800" b="1" dirty="0">
                  <a:ea typeface="黑体" panose="02010609060101010101" pitchFamily="49" charset="-122"/>
                </a:rPr>
                <a:t>0”</a:t>
              </a:r>
              <a:r>
                <a:rPr lang="zh-CN" altLang="en-US" sz="2800" b="1" dirty="0">
                  <a:ea typeface="黑体" panose="02010609060101010101" pitchFamily="49" charset="-122"/>
                </a:rPr>
                <a:t>型险象。</a:t>
              </a:r>
            </a:p>
          </p:txBody>
        </p:sp>
      </p:grpSp>
      <p:grpSp>
        <p:nvGrpSpPr>
          <p:cNvPr id="341047" name="Group 55"/>
          <p:cNvGrpSpPr/>
          <p:nvPr/>
        </p:nvGrpSpPr>
        <p:grpSpPr>
          <a:xfrm>
            <a:off x="385763" y="5768975"/>
            <a:ext cx="8505825" cy="482600"/>
            <a:chOff x="243" y="3634"/>
            <a:chExt cx="5358" cy="304"/>
          </a:xfrm>
        </p:grpSpPr>
        <p:graphicFrame>
          <p:nvGraphicFramePr>
            <p:cNvPr id="152586" name="Object 56"/>
            <p:cNvGraphicFramePr>
              <a:graphicFrameLocks noChangeAspect="1"/>
            </p:cNvGraphicFramePr>
            <p:nvPr/>
          </p:nvGraphicFramePr>
          <p:xfrm>
            <a:off x="2058" y="3634"/>
            <a:ext cx="1701" cy="304"/>
          </p:xfrm>
          <a:graphic>
            <a:graphicData uri="http://schemas.openxmlformats.org/presentationml/2006/ole">
              <mc:AlternateContent xmlns:mc="http://schemas.openxmlformats.org/markup-compatibility/2006">
                <mc:Choice xmlns:v="urn:schemas-microsoft-com:vml" Requires="v">
                  <p:oleObj spid="_x0000_s81001" r:id="rId11" imgW="1205865" imgH="215900" progId="Equation.3">
                    <p:embed/>
                  </p:oleObj>
                </mc:Choice>
                <mc:Fallback>
                  <p:oleObj r:id="rId11" imgW="1205865" imgH="215900" progId="Equation.3">
                    <p:embed/>
                    <p:pic>
                      <p:nvPicPr>
                        <p:cNvPr id="0" name="图片 3138"/>
                        <p:cNvPicPr/>
                        <p:nvPr/>
                      </p:nvPicPr>
                      <p:blipFill>
                        <a:blip r:embed="rId8"/>
                        <a:stretch>
                          <a:fillRect/>
                        </a:stretch>
                      </p:blipFill>
                      <p:spPr>
                        <a:xfrm>
                          <a:off x="2058" y="3634"/>
                          <a:ext cx="1701" cy="304"/>
                        </a:xfrm>
                        <a:prstGeom prst="rect">
                          <a:avLst/>
                        </a:prstGeom>
                        <a:noFill/>
                        <a:ln w="38100">
                          <a:noFill/>
                          <a:miter/>
                        </a:ln>
                      </p:spPr>
                    </p:pic>
                  </p:oleObj>
                </mc:Fallback>
              </mc:AlternateContent>
            </a:graphicData>
          </a:graphic>
        </p:graphicFrame>
        <p:sp>
          <p:nvSpPr>
            <p:cNvPr id="152587" name="Text Box 57"/>
            <p:cNvSpPr txBox="1"/>
            <p:nvPr/>
          </p:nvSpPr>
          <p:spPr>
            <a:xfrm>
              <a:off x="243" y="3663"/>
              <a:ext cx="5358" cy="269"/>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逻辑函数表达式                存在</a:t>
              </a:r>
              <a:r>
                <a:rPr lang="zh-CN" altLang="en-US" sz="2800" b="1" dirty="0">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0</a:t>
              </a:r>
              <a:r>
                <a:rPr lang="en-US" altLang="zh-CN" sz="2800" b="1" dirty="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型险象。</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41001"/>
                                        </p:tgtEl>
                                        <p:attrNameLst>
                                          <p:attrName>style.visibility</p:attrName>
                                        </p:attrNameLst>
                                      </p:cBhvr>
                                      <p:to>
                                        <p:strVal val="visible"/>
                                      </p:to>
                                    </p:set>
                                    <p:anim calcmode="lin" valueType="num">
                                      <p:cBhvr additive="base">
                                        <p:cTn id="7" dur="500" fill="hold"/>
                                        <p:tgtEl>
                                          <p:spTgt spid="341001"/>
                                        </p:tgtEl>
                                        <p:attrNameLst>
                                          <p:attrName>ppt_x</p:attrName>
                                        </p:attrNameLst>
                                      </p:cBhvr>
                                      <p:tavLst>
                                        <p:tav tm="0">
                                          <p:val>
                                            <p:strVal val="#ppt_x"/>
                                          </p:val>
                                        </p:tav>
                                        <p:tav tm="100000">
                                          <p:val>
                                            <p:strVal val="#ppt_x"/>
                                          </p:val>
                                        </p:tav>
                                      </p:tavLst>
                                    </p:anim>
                                    <p:anim calcmode="lin" valueType="num">
                                      <p:cBhvr additive="base">
                                        <p:cTn id="8" dur="500" fill="hold"/>
                                        <p:tgtEl>
                                          <p:spTgt spid="3410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40995"/>
                                        </p:tgtEl>
                                        <p:attrNameLst>
                                          <p:attrName>style.visibility</p:attrName>
                                        </p:attrNameLst>
                                      </p:cBhvr>
                                      <p:to>
                                        <p:strVal val="visible"/>
                                      </p:to>
                                    </p:set>
                                    <p:animEffect transition="in" filter="blinds(horizontal)">
                                      <p:cBhvr>
                                        <p:cTn id="13" dur="500"/>
                                        <p:tgtEl>
                                          <p:spTgt spid="34099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40998"/>
                                        </p:tgtEl>
                                        <p:attrNameLst>
                                          <p:attrName>style.visibility</p:attrName>
                                        </p:attrNameLst>
                                      </p:cBhvr>
                                      <p:to>
                                        <p:strVal val="visible"/>
                                      </p:to>
                                    </p:set>
                                    <p:anim calcmode="lin" valueType="num">
                                      <p:cBhvr additive="base">
                                        <p:cTn id="18" dur="500" fill="hold"/>
                                        <p:tgtEl>
                                          <p:spTgt spid="340998"/>
                                        </p:tgtEl>
                                        <p:attrNameLst>
                                          <p:attrName>ppt_x</p:attrName>
                                        </p:attrNameLst>
                                      </p:cBhvr>
                                      <p:tavLst>
                                        <p:tav tm="0">
                                          <p:val>
                                            <p:strVal val="#ppt_x"/>
                                          </p:val>
                                        </p:tav>
                                        <p:tav tm="100000">
                                          <p:val>
                                            <p:strVal val="#ppt_x"/>
                                          </p:val>
                                        </p:tav>
                                      </p:tavLst>
                                    </p:anim>
                                    <p:anim calcmode="lin" valueType="num">
                                      <p:cBhvr additive="base">
                                        <p:cTn id="19" dur="500" fill="hold"/>
                                        <p:tgtEl>
                                          <p:spTgt spid="34099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341041"/>
                                        </p:tgtEl>
                                        <p:attrNameLst>
                                          <p:attrName>style.visibility</p:attrName>
                                        </p:attrNameLst>
                                      </p:cBhvr>
                                      <p:to>
                                        <p:strVal val="visible"/>
                                      </p:to>
                                    </p:set>
                                    <p:animEffect transition="in" filter="checkerboard(across)">
                                      <p:cBhvr>
                                        <p:cTn id="24" dur="500"/>
                                        <p:tgtEl>
                                          <p:spTgt spid="341041"/>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41044"/>
                                        </p:tgtEl>
                                        <p:attrNameLst>
                                          <p:attrName>style.visibility</p:attrName>
                                        </p:attrNameLst>
                                      </p:cBhvr>
                                      <p:to>
                                        <p:strVal val="visible"/>
                                      </p:to>
                                    </p:set>
                                    <p:animEffect transition="in" filter="checkerboard(across)">
                                      <p:cBhvr>
                                        <p:cTn id="29" dur="500"/>
                                        <p:tgtEl>
                                          <p:spTgt spid="34104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41047"/>
                                        </p:tgtEl>
                                        <p:attrNameLst>
                                          <p:attrName>style.visibility</p:attrName>
                                        </p:attrNameLst>
                                      </p:cBhvr>
                                      <p:to>
                                        <p:strVal val="visible"/>
                                      </p:to>
                                    </p:set>
                                    <p:anim calcmode="lin" valueType="num">
                                      <p:cBhvr additive="base">
                                        <p:cTn id="34" dur="500" fill="hold"/>
                                        <p:tgtEl>
                                          <p:spTgt spid="341047"/>
                                        </p:tgtEl>
                                        <p:attrNameLst>
                                          <p:attrName>ppt_x</p:attrName>
                                        </p:attrNameLst>
                                      </p:cBhvr>
                                      <p:tavLst>
                                        <p:tav tm="0">
                                          <p:val>
                                            <p:strVal val="#ppt_x"/>
                                          </p:val>
                                        </p:tav>
                                        <p:tav tm="100000">
                                          <p:val>
                                            <p:strVal val="#ppt_x"/>
                                          </p:val>
                                        </p:tav>
                                      </p:tavLst>
                                    </p:anim>
                                    <p:anim calcmode="lin" valueType="num">
                                      <p:cBhvr additive="base">
                                        <p:cTn id="35" dur="500" fill="hold"/>
                                        <p:tgtEl>
                                          <p:spTgt spid="3410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4"/>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138</a:t>
            </a:fld>
            <a:r>
              <a:rPr lang="zh-CN" altLang="en-US" sz="1400" dirty="0"/>
              <a:t>）</a:t>
            </a:r>
          </a:p>
        </p:txBody>
      </p:sp>
      <p:sp>
        <p:nvSpPr>
          <p:cNvPr id="153603" name="Text Box 2"/>
          <p:cNvSpPr txBox="1"/>
          <p:nvPr/>
        </p:nvSpPr>
        <p:spPr>
          <a:xfrm>
            <a:off x="341313" y="190500"/>
            <a:ext cx="8505825" cy="17081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dirty="0"/>
              <a:t>　</a:t>
            </a:r>
            <a:r>
              <a:rPr lang="zh-CN" altLang="en-US" sz="2800" b="1" dirty="0">
                <a:latin typeface="黑体" panose="02010609060101010101" pitchFamily="49" charset="-122"/>
                <a:ea typeface="黑体" panose="02010609060101010101" pitchFamily="49" charset="-122"/>
              </a:rPr>
              <a:t>⑵、卡诺图法</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将电路的输出函数用卡诺图表示出来，如发现卡诺图中用</a:t>
            </a:r>
            <a:r>
              <a:rPr lang="zh-CN" altLang="en-US" sz="2800" b="1" dirty="0">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a:t>
            </a:r>
            <a:r>
              <a:rPr lang="en-US" altLang="zh-CN" sz="2800" b="1" dirty="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格所画卡诺圈有相切而不相交现象，说明该电路有可能存在逻辑冒险。</a:t>
            </a:r>
            <a:r>
              <a:rPr lang="zh-CN" altLang="en-US" sz="2800" b="1" dirty="0"/>
              <a:t>　</a:t>
            </a:r>
          </a:p>
        </p:txBody>
      </p:sp>
      <p:sp>
        <p:nvSpPr>
          <p:cNvPr id="153604" name="Text Box 4"/>
          <p:cNvSpPr txBox="1"/>
          <p:nvPr/>
        </p:nvSpPr>
        <p:spPr>
          <a:xfrm>
            <a:off x="341313" y="1854200"/>
            <a:ext cx="8640762"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例</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：已知某逻辑电路对应的函数表达式为：</a:t>
            </a:r>
          </a:p>
          <a:p>
            <a:pPr marL="0" lvl="0" indent="0" eaLnBrk="1" hangingPunct="1">
              <a:spcBef>
                <a:spcPct val="0"/>
              </a:spcBef>
              <a:buNone/>
            </a:pPr>
            <a:endParaRPr lang="zh-CN" altLang="en-US" sz="2800" b="1" dirty="0">
              <a:latin typeface="黑体" panose="02010609060101010101" pitchFamily="49" charset="-122"/>
              <a:ea typeface="黑体" panose="02010609060101010101" pitchFamily="49" charset="-122"/>
            </a:endParaRP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试用卡诺图法判断该电路是否可能产生险象。</a:t>
            </a:r>
          </a:p>
        </p:txBody>
      </p:sp>
      <p:graphicFrame>
        <p:nvGraphicFramePr>
          <p:cNvPr id="153605" name="Object 5"/>
          <p:cNvGraphicFramePr>
            <a:graphicFrameLocks noGrp="1" noChangeAspect="1"/>
          </p:cNvGraphicFramePr>
          <p:nvPr>
            <p:ph hasCustomPrompt="1"/>
          </p:nvPr>
        </p:nvGraphicFramePr>
        <p:xfrm>
          <a:off x="2232025" y="2289175"/>
          <a:ext cx="3149600" cy="534988"/>
        </p:xfrm>
        <a:graphic>
          <a:graphicData uri="http://schemas.openxmlformats.org/presentationml/2006/ole">
            <mc:AlternateContent xmlns:mc="http://schemas.openxmlformats.org/markup-compatibility/2006">
              <mc:Choice xmlns:v="urn:schemas-microsoft-com:vml" Requires="v">
                <p:oleObj spid="_x0000_s81941" r:id="rId3" imgW="1307465" imgH="215900" progId="Equation.3">
                  <p:embed/>
                </p:oleObj>
              </mc:Choice>
              <mc:Fallback>
                <p:oleObj r:id="rId3" imgW="1307465" imgH="215900" progId="Equation.3">
                  <p:embed/>
                  <p:pic>
                    <p:nvPicPr>
                      <p:cNvPr id="0" name="图片 3139"/>
                      <p:cNvPicPr/>
                      <p:nvPr/>
                    </p:nvPicPr>
                    <p:blipFill>
                      <a:blip r:embed="rId4"/>
                      <a:srcRect/>
                      <a:stretch>
                        <a:fillRect/>
                      </a:stretch>
                    </p:blipFill>
                    <p:spPr>
                      <a:xfrm>
                        <a:off x="2232025" y="2289175"/>
                        <a:ext cx="3149600" cy="534988"/>
                      </a:xfrm>
                      <a:prstGeom prst="rect">
                        <a:avLst/>
                      </a:prstGeom>
                      <a:noFill/>
                      <a:ln w="38100">
                        <a:miter/>
                      </a:ln>
                    </p:spPr>
                  </p:pic>
                </p:oleObj>
              </mc:Fallback>
            </mc:AlternateContent>
          </a:graphicData>
        </a:graphic>
      </p:graphicFrame>
      <p:grpSp>
        <p:nvGrpSpPr>
          <p:cNvPr id="342022" name="Group 6"/>
          <p:cNvGrpSpPr/>
          <p:nvPr/>
        </p:nvGrpSpPr>
        <p:grpSpPr>
          <a:xfrm>
            <a:off x="1331913" y="3743325"/>
            <a:ext cx="3659187" cy="2790825"/>
            <a:chOff x="336" y="1248"/>
            <a:chExt cx="2305" cy="1758"/>
          </a:xfrm>
        </p:grpSpPr>
        <p:sp>
          <p:nvSpPr>
            <p:cNvPr id="153616" name="Rectangle 7"/>
            <p:cNvSpPr/>
            <p:nvPr/>
          </p:nvSpPr>
          <p:spPr>
            <a:xfrm>
              <a:off x="2183" y="268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153617" name="Rectangle 8"/>
            <p:cNvSpPr/>
            <p:nvPr/>
          </p:nvSpPr>
          <p:spPr>
            <a:xfrm>
              <a:off x="1724" y="268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153618" name="Rectangle 9"/>
            <p:cNvSpPr/>
            <p:nvPr/>
          </p:nvSpPr>
          <p:spPr>
            <a:xfrm>
              <a:off x="1266" y="268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153619" name="Rectangle 10"/>
            <p:cNvSpPr/>
            <p:nvPr/>
          </p:nvSpPr>
          <p:spPr>
            <a:xfrm>
              <a:off x="807" y="268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153620" name="Rectangle 11"/>
            <p:cNvSpPr/>
            <p:nvPr/>
          </p:nvSpPr>
          <p:spPr>
            <a:xfrm>
              <a:off x="2183" y="2354"/>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153621" name="Rectangle 12"/>
            <p:cNvSpPr/>
            <p:nvPr/>
          </p:nvSpPr>
          <p:spPr>
            <a:xfrm>
              <a:off x="1724" y="2354"/>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153622" name="Rectangle 13"/>
            <p:cNvSpPr/>
            <p:nvPr/>
          </p:nvSpPr>
          <p:spPr>
            <a:xfrm>
              <a:off x="1266" y="2354"/>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153623" name="Rectangle 14"/>
            <p:cNvSpPr/>
            <p:nvPr/>
          </p:nvSpPr>
          <p:spPr>
            <a:xfrm>
              <a:off x="807" y="2354"/>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153624" name="Rectangle 15"/>
            <p:cNvSpPr/>
            <p:nvPr/>
          </p:nvSpPr>
          <p:spPr>
            <a:xfrm>
              <a:off x="2183" y="2028"/>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153625" name="Rectangle 16"/>
            <p:cNvSpPr/>
            <p:nvPr/>
          </p:nvSpPr>
          <p:spPr>
            <a:xfrm>
              <a:off x="2183" y="1702"/>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153626" name="Rectangle 17"/>
            <p:cNvSpPr/>
            <p:nvPr/>
          </p:nvSpPr>
          <p:spPr>
            <a:xfrm>
              <a:off x="1724" y="2028"/>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153627" name="Rectangle 18"/>
            <p:cNvSpPr/>
            <p:nvPr/>
          </p:nvSpPr>
          <p:spPr>
            <a:xfrm>
              <a:off x="1724" y="1702"/>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153628" name="Rectangle 19"/>
            <p:cNvSpPr/>
            <p:nvPr/>
          </p:nvSpPr>
          <p:spPr>
            <a:xfrm>
              <a:off x="1266" y="2028"/>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 </a:t>
              </a:r>
            </a:p>
          </p:txBody>
        </p:sp>
        <p:sp>
          <p:nvSpPr>
            <p:cNvPr id="153629" name="Rectangle 20"/>
            <p:cNvSpPr/>
            <p:nvPr/>
          </p:nvSpPr>
          <p:spPr>
            <a:xfrm>
              <a:off x="807" y="2028"/>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 </a:t>
              </a:r>
            </a:p>
          </p:txBody>
        </p:sp>
        <p:sp>
          <p:nvSpPr>
            <p:cNvPr id="153630" name="Rectangle 21"/>
            <p:cNvSpPr/>
            <p:nvPr/>
          </p:nvSpPr>
          <p:spPr>
            <a:xfrm>
              <a:off x="1266" y="1702"/>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r>
                <a:rPr lang="en-US" altLang="zh-CN" sz="2400" baseline="-30000" dirty="0"/>
                <a:t> </a:t>
              </a:r>
            </a:p>
          </p:txBody>
        </p:sp>
        <p:sp>
          <p:nvSpPr>
            <p:cNvPr id="153631" name="Rectangle 22"/>
            <p:cNvSpPr/>
            <p:nvPr/>
          </p:nvSpPr>
          <p:spPr>
            <a:xfrm>
              <a:off x="807" y="1702"/>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 </a:t>
              </a:r>
            </a:p>
          </p:txBody>
        </p:sp>
        <p:sp>
          <p:nvSpPr>
            <p:cNvPr id="153632" name="Line 23"/>
            <p:cNvSpPr/>
            <p:nvPr/>
          </p:nvSpPr>
          <p:spPr>
            <a:xfrm>
              <a:off x="807" y="1702"/>
              <a:ext cx="1834" cy="0"/>
            </a:xfrm>
            <a:prstGeom prst="line">
              <a:avLst/>
            </a:prstGeom>
            <a:ln w="12700" cap="sq" cmpd="sng">
              <a:solidFill>
                <a:schemeClr val="tx1"/>
              </a:solidFill>
              <a:prstDash val="solid"/>
              <a:headEnd type="none" w="med" len="med"/>
              <a:tailEnd type="none" w="med" len="med"/>
            </a:ln>
          </p:spPr>
        </p:sp>
        <p:sp>
          <p:nvSpPr>
            <p:cNvPr id="153633" name="Line 24"/>
            <p:cNvSpPr/>
            <p:nvPr/>
          </p:nvSpPr>
          <p:spPr>
            <a:xfrm>
              <a:off x="807" y="2028"/>
              <a:ext cx="1834" cy="0"/>
            </a:xfrm>
            <a:prstGeom prst="line">
              <a:avLst/>
            </a:prstGeom>
            <a:ln w="12700" cap="flat" cmpd="sng">
              <a:solidFill>
                <a:schemeClr val="tx1"/>
              </a:solidFill>
              <a:prstDash val="solid"/>
              <a:headEnd type="none" w="med" len="med"/>
              <a:tailEnd type="none" w="med" len="med"/>
            </a:ln>
          </p:spPr>
        </p:sp>
        <p:sp>
          <p:nvSpPr>
            <p:cNvPr id="153634" name="Line 25"/>
            <p:cNvSpPr/>
            <p:nvPr/>
          </p:nvSpPr>
          <p:spPr>
            <a:xfrm>
              <a:off x="807" y="3006"/>
              <a:ext cx="1834" cy="0"/>
            </a:xfrm>
            <a:prstGeom prst="line">
              <a:avLst/>
            </a:prstGeom>
            <a:ln w="12700" cap="sq" cmpd="sng">
              <a:solidFill>
                <a:schemeClr val="tx1"/>
              </a:solidFill>
              <a:prstDash val="solid"/>
              <a:headEnd type="none" w="med" len="med"/>
              <a:tailEnd type="none" w="med" len="med"/>
            </a:ln>
          </p:spPr>
        </p:sp>
        <p:sp>
          <p:nvSpPr>
            <p:cNvPr id="153635" name="Line 26"/>
            <p:cNvSpPr/>
            <p:nvPr/>
          </p:nvSpPr>
          <p:spPr>
            <a:xfrm>
              <a:off x="807" y="1702"/>
              <a:ext cx="0" cy="1304"/>
            </a:xfrm>
            <a:prstGeom prst="line">
              <a:avLst/>
            </a:prstGeom>
            <a:ln w="12700" cap="sq" cmpd="sng">
              <a:solidFill>
                <a:schemeClr val="tx1"/>
              </a:solidFill>
              <a:prstDash val="solid"/>
              <a:headEnd type="none" w="med" len="med"/>
              <a:tailEnd type="none" w="med" len="med"/>
            </a:ln>
          </p:spPr>
        </p:sp>
        <p:sp>
          <p:nvSpPr>
            <p:cNvPr id="153636" name="Line 27"/>
            <p:cNvSpPr/>
            <p:nvPr/>
          </p:nvSpPr>
          <p:spPr>
            <a:xfrm>
              <a:off x="1266" y="1702"/>
              <a:ext cx="0" cy="1304"/>
            </a:xfrm>
            <a:prstGeom prst="line">
              <a:avLst/>
            </a:prstGeom>
            <a:ln w="12700" cap="flat" cmpd="sng">
              <a:solidFill>
                <a:schemeClr val="tx1"/>
              </a:solidFill>
              <a:prstDash val="solid"/>
              <a:headEnd type="none" w="med" len="med"/>
              <a:tailEnd type="none" w="med" len="med"/>
            </a:ln>
          </p:spPr>
        </p:sp>
        <p:sp>
          <p:nvSpPr>
            <p:cNvPr id="153637" name="Line 28"/>
            <p:cNvSpPr/>
            <p:nvPr/>
          </p:nvSpPr>
          <p:spPr>
            <a:xfrm>
              <a:off x="2641" y="1702"/>
              <a:ext cx="0" cy="1304"/>
            </a:xfrm>
            <a:prstGeom prst="line">
              <a:avLst/>
            </a:prstGeom>
            <a:ln w="12700" cap="sq" cmpd="sng">
              <a:solidFill>
                <a:schemeClr val="tx1"/>
              </a:solidFill>
              <a:prstDash val="solid"/>
              <a:headEnd type="none" w="med" len="med"/>
              <a:tailEnd type="none" w="med" len="med"/>
            </a:ln>
          </p:spPr>
        </p:sp>
        <p:sp>
          <p:nvSpPr>
            <p:cNvPr id="153638" name="Line 29"/>
            <p:cNvSpPr/>
            <p:nvPr/>
          </p:nvSpPr>
          <p:spPr>
            <a:xfrm>
              <a:off x="1724" y="1702"/>
              <a:ext cx="0" cy="1304"/>
            </a:xfrm>
            <a:prstGeom prst="line">
              <a:avLst/>
            </a:prstGeom>
            <a:ln w="12700" cap="flat" cmpd="sng">
              <a:solidFill>
                <a:schemeClr val="tx1"/>
              </a:solidFill>
              <a:prstDash val="solid"/>
              <a:headEnd type="none" w="med" len="med"/>
              <a:tailEnd type="none" w="med" len="med"/>
            </a:ln>
          </p:spPr>
        </p:sp>
        <p:sp>
          <p:nvSpPr>
            <p:cNvPr id="153639" name="Line 30"/>
            <p:cNvSpPr/>
            <p:nvPr/>
          </p:nvSpPr>
          <p:spPr>
            <a:xfrm>
              <a:off x="2183" y="1702"/>
              <a:ext cx="0" cy="1304"/>
            </a:xfrm>
            <a:prstGeom prst="line">
              <a:avLst/>
            </a:prstGeom>
            <a:ln w="12700" cap="flat" cmpd="sng">
              <a:solidFill>
                <a:schemeClr val="tx1"/>
              </a:solidFill>
              <a:prstDash val="solid"/>
              <a:headEnd type="none" w="med" len="med"/>
              <a:tailEnd type="none" w="med" len="med"/>
            </a:ln>
          </p:spPr>
        </p:sp>
        <p:sp>
          <p:nvSpPr>
            <p:cNvPr id="153640" name="Line 31"/>
            <p:cNvSpPr/>
            <p:nvPr/>
          </p:nvSpPr>
          <p:spPr>
            <a:xfrm>
              <a:off x="807" y="2354"/>
              <a:ext cx="1834" cy="0"/>
            </a:xfrm>
            <a:prstGeom prst="line">
              <a:avLst/>
            </a:prstGeom>
            <a:ln w="12700" cap="flat" cmpd="sng">
              <a:solidFill>
                <a:schemeClr val="tx1"/>
              </a:solidFill>
              <a:prstDash val="solid"/>
              <a:headEnd type="none" w="med" len="med"/>
              <a:tailEnd type="none" w="med" len="med"/>
            </a:ln>
          </p:spPr>
        </p:sp>
        <p:sp>
          <p:nvSpPr>
            <p:cNvPr id="153641" name="Line 32"/>
            <p:cNvSpPr/>
            <p:nvPr/>
          </p:nvSpPr>
          <p:spPr>
            <a:xfrm>
              <a:off x="807" y="2680"/>
              <a:ext cx="1834" cy="0"/>
            </a:xfrm>
            <a:prstGeom prst="line">
              <a:avLst/>
            </a:prstGeom>
            <a:ln w="12700" cap="flat" cmpd="sng">
              <a:solidFill>
                <a:schemeClr val="tx1"/>
              </a:solidFill>
              <a:prstDash val="solid"/>
              <a:headEnd type="none" w="med" len="med"/>
              <a:tailEnd type="none" w="med" len="med"/>
            </a:ln>
          </p:spPr>
        </p:sp>
        <p:sp>
          <p:nvSpPr>
            <p:cNvPr id="153642" name="Line 33"/>
            <p:cNvSpPr/>
            <p:nvPr/>
          </p:nvSpPr>
          <p:spPr>
            <a:xfrm>
              <a:off x="566" y="1462"/>
              <a:ext cx="240" cy="240"/>
            </a:xfrm>
            <a:prstGeom prst="line">
              <a:avLst/>
            </a:prstGeom>
            <a:ln w="12700" cap="flat" cmpd="sng">
              <a:solidFill>
                <a:schemeClr val="tx1"/>
              </a:solidFill>
              <a:prstDash val="solid"/>
              <a:headEnd type="none" w="med" len="med"/>
              <a:tailEnd type="none" w="med" len="med"/>
            </a:ln>
          </p:spPr>
        </p:sp>
        <p:sp>
          <p:nvSpPr>
            <p:cNvPr id="153643" name="Text Box 34"/>
            <p:cNvSpPr txBox="1"/>
            <p:nvPr/>
          </p:nvSpPr>
          <p:spPr>
            <a:xfrm>
              <a:off x="864" y="1428"/>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00</a:t>
              </a:r>
            </a:p>
          </p:txBody>
        </p:sp>
        <p:sp>
          <p:nvSpPr>
            <p:cNvPr id="153644" name="Text Box 35"/>
            <p:cNvSpPr txBox="1"/>
            <p:nvPr/>
          </p:nvSpPr>
          <p:spPr>
            <a:xfrm>
              <a:off x="1344" y="1419"/>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01</a:t>
              </a:r>
            </a:p>
          </p:txBody>
        </p:sp>
        <p:sp>
          <p:nvSpPr>
            <p:cNvPr id="153645" name="Text Box 36"/>
            <p:cNvSpPr txBox="1"/>
            <p:nvPr/>
          </p:nvSpPr>
          <p:spPr>
            <a:xfrm>
              <a:off x="1803" y="1422"/>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11</a:t>
              </a:r>
            </a:p>
          </p:txBody>
        </p:sp>
        <p:sp>
          <p:nvSpPr>
            <p:cNvPr id="153646" name="Text Box 37"/>
            <p:cNvSpPr txBox="1"/>
            <p:nvPr/>
          </p:nvSpPr>
          <p:spPr>
            <a:xfrm>
              <a:off x="2248" y="1410"/>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10</a:t>
              </a:r>
            </a:p>
          </p:txBody>
        </p:sp>
        <p:sp>
          <p:nvSpPr>
            <p:cNvPr id="153647" name="Text Box 38"/>
            <p:cNvSpPr txBox="1"/>
            <p:nvPr/>
          </p:nvSpPr>
          <p:spPr>
            <a:xfrm>
              <a:off x="577" y="1248"/>
              <a:ext cx="38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AB</a:t>
              </a:r>
            </a:p>
          </p:txBody>
        </p:sp>
        <p:sp>
          <p:nvSpPr>
            <p:cNvPr id="153648" name="Text Box 39"/>
            <p:cNvSpPr txBox="1"/>
            <p:nvPr/>
          </p:nvSpPr>
          <p:spPr>
            <a:xfrm>
              <a:off x="336" y="1488"/>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CD</a:t>
              </a:r>
            </a:p>
          </p:txBody>
        </p:sp>
        <p:sp>
          <p:nvSpPr>
            <p:cNvPr id="153649" name="Text Box 40"/>
            <p:cNvSpPr txBox="1"/>
            <p:nvPr/>
          </p:nvSpPr>
          <p:spPr>
            <a:xfrm>
              <a:off x="480" y="1728"/>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00</a:t>
              </a:r>
            </a:p>
          </p:txBody>
        </p:sp>
        <p:sp>
          <p:nvSpPr>
            <p:cNvPr id="153650" name="Text Box 41"/>
            <p:cNvSpPr txBox="1"/>
            <p:nvPr/>
          </p:nvSpPr>
          <p:spPr>
            <a:xfrm>
              <a:off x="489" y="2064"/>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01</a:t>
              </a:r>
            </a:p>
          </p:txBody>
        </p:sp>
        <p:sp>
          <p:nvSpPr>
            <p:cNvPr id="153651" name="Text Box 42"/>
            <p:cNvSpPr txBox="1"/>
            <p:nvPr/>
          </p:nvSpPr>
          <p:spPr>
            <a:xfrm>
              <a:off x="489" y="2400"/>
              <a:ext cx="48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11</a:t>
              </a:r>
            </a:p>
          </p:txBody>
        </p:sp>
        <p:sp>
          <p:nvSpPr>
            <p:cNvPr id="153652" name="Text Box 43"/>
            <p:cNvSpPr txBox="1"/>
            <p:nvPr/>
          </p:nvSpPr>
          <p:spPr>
            <a:xfrm>
              <a:off x="471" y="2700"/>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10</a:t>
              </a:r>
            </a:p>
          </p:txBody>
        </p:sp>
      </p:grpSp>
      <p:sp>
        <p:nvSpPr>
          <p:cNvPr id="342060" name="AutoShape 44"/>
          <p:cNvSpPr/>
          <p:nvPr/>
        </p:nvSpPr>
        <p:spPr>
          <a:xfrm>
            <a:off x="2187575" y="5048250"/>
            <a:ext cx="1258888" cy="900113"/>
          </a:xfrm>
          <a:prstGeom prst="roundRect">
            <a:avLst>
              <a:gd name="adj" fmla="val 16667"/>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42061" name="AutoShape 45"/>
          <p:cNvSpPr/>
          <p:nvPr/>
        </p:nvSpPr>
        <p:spPr>
          <a:xfrm>
            <a:off x="2232025" y="5588000"/>
            <a:ext cx="1169988" cy="900113"/>
          </a:xfrm>
          <a:prstGeom prst="roundRect">
            <a:avLst>
              <a:gd name="adj" fmla="val 16667"/>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42062" name="AutoShape 46"/>
          <p:cNvSpPr/>
          <p:nvPr/>
        </p:nvSpPr>
        <p:spPr>
          <a:xfrm rot="-5400000">
            <a:off x="3424238" y="4754563"/>
            <a:ext cx="946150" cy="450850"/>
          </a:xfrm>
          <a:prstGeom prst="roundRect">
            <a:avLst>
              <a:gd name="adj" fmla="val 16667"/>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42063" name="Text Box 47"/>
          <p:cNvSpPr txBox="1"/>
          <p:nvPr/>
        </p:nvSpPr>
        <p:spPr>
          <a:xfrm>
            <a:off x="701675" y="3249613"/>
            <a:ext cx="45466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ea typeface="黑体" panose="02010609060101010101" pitchFamily="49" charset="-122"/>
              </a:rPr>
              <a:t>解：画出输出函数的卡诺图</a:t>
            </a:r>
          </a:p>
        </p:txBody>
      </p:sp>
      <p:sp>
        <p:nvSpPr>
          <p:cNvPr id="342064" name="Text Box 48"/>
          <p:cNvSpPr txBox="1"/>
          <p:nvPr/>
        </p:nvSpPr>
        <p:spPr>
          <a:xfrm>
            <a:off x="296863" y="3878263"/>
            <a:ext cx="1081087" cy="1838325"/>
          </a:xfrm>
          <a:prstGeom prst="rect">
            <a:avLst/>
          </a:prstGeom>
          <a:noFill/>
          <a:ln w="12700" cap="flat" cmpd="sng">
            <a:solidFill>
              <a:schemeClr val="tx2"/>
            </a:solidFill>
            <a:prstDash val="solid"/>
            <a:miter/>
            <a:headEnd type="none" w="med" len="med"/>
            <a:tailEnd type="none" w="med" len="med"/>
          </a:ln>
        </p:spPr>
        <p:txBody>
          <a:bodyPr lIns="3600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黑体" panose="02010609060101010101" pitchFamily="49" charset="-122"/>
                <a:ea typeface="黑体" panose="02010609060101010101" pitchFamily="49" charset="-122"/>
              </a:rPr>
              <a:t>包含最小项</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5</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7</a:t>
            </a:r>
            <a:r>
              <a:rPr lang="zh-CN" altLang="en-US" sz="2400" b="1" dirty="0">
                <a:latin typeface="黑体" panose="02010609060101010101" pitchFamily="49" charset="-122"/>
                <a:ea typeface="黑体" panose="02010609060101010101" pitchFamily="49" charset="-122"/>
              </a:rPr>
              <a:t>的卡诺圈</a:t>
            </a:r>
          </a:p>
        </p:txBody>
      </p:sp>
      <p:sp>
        <p:nvSpPr>
          <p:cNvPr id="342065" name="Line 49"/>
          <p:cNvSpPr/>
          <p:nvPr/>
        </p:nvSpPr>
        <p:spPr>
          <a:xfrm>
            <a:off x="1376363" y="4959350"/>
            <a:ext cx="809625" cy="225425"/>
          </a:xfrm>
          <a:prstGeom prst="line">
            <a:avLst/>
          </a:prstGeom>
          <a:ln w="25400" cap="flat" cmpd="sng">
            <a:solidFill>
              <a:srgbClr val="FF00FF"/>
            </a:solidFill>
            <a:prstDash val="solid"/>
            <a:miter/>
            <a:headEnd type="none" w="med" len="med"/>
            <a:tailEnd type="arrow" w="med" len="lg"/>
          </a:ln>
        </p:spPr>
      </p:sp>
      <p:sp>
        <p:nvSpPr>
          <p:cNvPr id="342066" name="Text Box 50"/>
          <p:cNvSpPr txBox="1"/>
          <p:nvPr/>
        </p:nvSpPr>
        <p:spPr>
          <a:xfrm>
            <a:off x="5337175" y="3765550"/>
            <a:ext cx="2789238" cy="742950"/>
          </a:xfrm>
          <a:prstGeom prst="rect">
            <a:avLst/>
          </a:prstGeom>
          <a:noFill/>
          <a:ln w="12700" cap="flat" cmpd="sng">
            <a:solidFill>
              <a:schemeClr val="tx2"/>
            </a:solidFill>
            <a:prstDash val="solid"/>
            <a:miter/>
            <a:headEnd type="none" w="med" len="med"/>
            <a:tailEnd type="none" w="med" len="med"/>
          </a:ln>
        </p:spPr>
        <p:txBody>
          <a:bodyPr lIns="3600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黑体" panose="02010609060101010101" pitchFamily="49" charset="-122"/>
                <a:ea typeface="黑体" panose="02010609060101010101" pitchFamily="49" charset="-122"/>
              </a:rPr>
              <a:t>包含最小项</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12</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13</a:t>
            </a:r>
            <a:r>
              <a:rPr lang="zh-CN" altLang="en-US" sz="2400" b="1" dirty="0">
                <a:latin typeface="黑体" panose="02010609060101010101" pitchFamily="49" charset="-122"/>
                <a:ea typeface="黑体" panose="02010609060101010101" pitchFamily="49" charset="-122"/>
              </a:rPr>
              <a:t>的卡诺圈</a:t>
            </a:r>
          </a:p>
        </p:txBody>
      </p:sp>
      <p:sp>
        <p:nvSpPr>
          <p:cNvPr id="342067" name="Line 51"/>
          <p:cNvSpPr/>
          <p:nvPr/>
        </p:nvSpPr>
        <p:spPr>
          <a:xfrm flipH="1">
            <a:off x="4121150" y="4284663"/>
            <a:ext cx="1216025" cy="360362"/>
          </a:xfrm>
          <a:prstGeom prst="line">
            <a:avLst/>
          </a:prstGeom>
          <a:ln w="25400" cap="flat" cmpd="sng">
            <a:solidFill>
              <a:srgbClr val="FF00FF"/>
            </a:solidFill>
            <a:prstDash val="solid"/>
            <a:miter/>
            <a:headEnd type="none" w="med" len="med"/>
            <a:tailEnd type="arrow" w="med" len="lg"/>
          </a:ln>
        </p:spPr>
      </p:sp>
      <p:sp>
        <p:nvSpPr>
          <p:cNvPr id="342068" name="Text Box 52"/>
          <p:cNvSpPr txBox="1"/>
          <p:nvPr/>
        </p:nvSpPr>
        <p:spPr>
          <a:xfrm>
            <a:off x="5292725" y="4643438"/>
            <a:ext cx="3509963" cy="18256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这两个卡诺圈之间存在相邻最小项</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5</a:t>
            </a:r>
            <a:r>
              <a:rPr lang="zh-CN" altLang="en-US" sz="2400" b="1" dirty="0">
                <a:latin typeface="黑体" panose="02010609060101010101" pitchFamily="49" charset="-122"/>
                <a:ea typeface="黑体" panose="02010609060101010101" pitchFamily="49" charset="-122"/>
              </a:rPr>
              <a:t>和</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13</a:t>
            </a:r>
            <a:r>
              <a:rPr lang="zh-CN" altLang="en-US" sz="2400" b="1" dirty="0">
                <a:latin typeface="黑体" panose="02010609060101010101" pitchFamily="49" charset="-122"/>
                <a:ea typeface="黑体" panose="02010609060101010101" pitchFamily="49" charset="-122"/>
              </a:rPr>
              <a:t>，且</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5</a:t>
            </a:r>
            <a:r>
              <a:rPr lang="zh-CN" altLang="en-US" sz="2400" b="1" dirty="0">
                <a:latin typeface="黑体" panose="02010609060101010101" pitchFamily="49" charset="-122"/>
                <a:ea typeface="黑体" panose="02010609060101010101" pitchFamily="49" charset="-122"/>
              </a:rPr>
              <a:t>和</a:t>
            </a:r>
            <a:r>
              <a:rPr lang="en-US" altLang="zh-CN" sz="2400" b="1" dirty="0">
                <a:latin typeface="黑体" panose="02010609060101010101" pitchFamily="49" charset="-122"/>
                <a:ea typeface="黑体" panose="02010609060101010101" pitchFamily="49" charset="-122"/>
              </a:rPr>
              <a:t>m</a:t>
            </a:r>
            <a:r>
              <a:rPr lang="en-US" altLang="zh-CN" sz="2400" b="1" baseline="-25000" dirty="0">
                <a:latin typeface="黑体" panose="02010609060101010101" pitchFamily="49" charset="-122"/>
                <a:ea typeface="黑体" panose="02010609060101010101" pitchFamily="49" charset="-122"/>
              </a:rPr>
              <a:t>13</a:t>
            </a:r>
            <a:r>
              <a:rPr lang="zh-CN" altLang="en-US" sz="2400" b="1" dirty="0">
                <a:latin typeface="黑体" panose="02010609060101010101" pitchFamily="49" charset="-122"/>
                <a:ea typeface="黑体" panose="02010609060101010101" pitchFamily="49" charset="-122"/>
              </a:rPr>
              <a:t>不被同一卡诺圈包含，∴这两个卡诺圈相切，可能产生险象</a:t>
            </a:r>
            <a:r>
              <a:rPr lang="zh-CN" altLang="en-US" sz="2400" b="1" dirty="0"/>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2063"/>
                                        </p:tgtEl>
                                        <p:attrNameLst>
                                          <p:attrName>style.visibility</p:attrName>
                                        </p:attrNameLst>
                                      </p:cBhvr>
                                      <p:to>
                                        <p:strVal val="visible"/>
                                      </p:to>
                                    </p:set>
                                    <p:animEffect transition="in" filter="wipe(left)">
                                      <p:cBhvr>
                                        <p:cTn id="7" dur="500"/>
                                        <p:tgtEl>
                                          <p:spTgt spid="34206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42022"/>
                                        </p:tgtEl>
                                        <p:attrNameLst>
                                          <p:attrName>style.visibility</p:attrName>
                                        </p:attrNameLst>
                                      </p:cBhvr>
                                      <p:to>
                                        <p:strVal val="visible"/>
                                      </p:to>
                                    </p:set>
                                    <p:anim calcmode="lin" valueType="num">
                                      <p:cBhvr additive="base">
                                        <p:cTn id="12" dur="500" fill="hold"/>
                                        <p:tgtEl>
                                          <p:spTgt spid="342022"/>
                                        </p:tgtEl>
                                        <p:attrNameLst>
                                          <p:attrName>ppt_x</p:attrName>
                                        </p:attrNameLst>
                                      </p:cBhvr>
                                      <p:tavLst>
                                        <p:tav tm="0">
                                          <p:val>
                                            <p:strVal val="#ppt_x"/>
                                          </p:val>
                                        </p:tav>
                                        <p:tav tm="100000">
                                          <p:val>
                                            <p:strVal val="#ppt_x"/>
                                          </p:val>
                                        </p:tav>
                                      </p:tavLst>
                                    </p:anim>
                                    <p:anim calcmode="lin" valueType="num">
                                      <p:cBhvr additive="base">
                                        <p:cTn id="13" dur="500" fill="hold"/>
                                        <p:tgtEl>
                                          <p:spTgt spid="3420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42061"/>
                                        </p:tgtEl>
                                        <p:attrNameLst>
                                          <p:attrName>style.visibility</p:attrName>
                                        </p:attrNameLst>
                                      </p:cBhvr>
                                      <p:to>
                                        <p:strVal val="visible"/>
                                      </p:to>
                                    </p:set>
                                    <p:animEffect transition="in" filter="checkerboard(across)">
                                      <p:cBhvr>
                                        <p:cTn id="18" dur="500"/>
                                        <p:tgtEl>
                                          <p:spTgt spid="34206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42060"/>
                                        </p:tgtEl>
                                        <p:attrNameLst>
                                          <p:attrName>style.visibility</p:attrName>
                                        </p:attrNameLst>
                                      </p:cBhvr>
                                      <p:to>
                                        <p:strVal val="visible"/>
                                      </p:to>
                                    </p:set>
                                    <p:animEffect transition="in" filter="blinds(horizontal)">
                                      <p:cBhvr>
                                        <p:cTn id="23" dur="500"/>
                                        <p:tgtEl>
                                          <p:spTgt spid="342060"/>
                                        </p:tgtEl>
                                      </p:cBhvr>
                                    </p:animEffect>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342065"/>
                                        </p:tgtEl>
                                        <p:attrNameLst>
                                          <p:attrName>style.visibility</p:attrName>
                                        </p:attrNameLst>
                                      </p:cBhvr>
                                      <p:to>
                                        <p:strVal val="visible"/>
                                      </p:to>
                                    </p:set>
                                    <p:anim calcmode="lin" valueType="num">
                                      <p:cBhvr additive="base">
                                        <p:cTn id="27" dur="500" fill="hold"/>
                                        <p:tgtEl>
                                          <p:spTgt spid="342065"/>
                                        </p:tgtEl>
                                        <p:attrNameLst>
                                          <p:attrName>ppt_x</p:attrName>
                                        </p:attrNameLst>
                                      </p:cBhvr>
                                      <p:tavLst>
                                        <p:tav tm="0">
                                          <p:val>
                                            <p:strVal val="#ppt_x"/>
                                          </p:val>
                                        </p:tav>
                                        <p:tav tm="100000">
                                          <p:val>
                                            <p:strVal val="#ppt_x"/>
                                          </p:val>
                                        </p:tav>
                                      </p:tavLst>
                                    </p:anim>
                                    <p:anim calcmode="lin" valueType="num">
                                      <p:cBhvr additive="base">
                                        <p:cTn id="28" dur="500" fill="hold"/>
                                        <p:tgtEl>
                                          <p:spTgt spid="34206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342064"/>
                                        </p:tgtEl>
                                        <p:attrNameLst>
                                          <p:attrName>style.visibility</p:attrName>
                                        </p:attrNameLst>
                                      </p:cBhvr>
                                      <p:to>
                                        <p:strVal val="visible"/>
                                      </p:to>
                                    </p:set>
                                    <p:animEffect transition="in" filter="blinds(horizontal)">
                                      <p:cBhvr>
                                        <p:cTn id="32" dur="500"/>
                                        <p:tgtEl>
                                          <p:spTgt spid="3420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42062"/>
                                        </p:tgtEl>
                                        <p:attrNameLst>
                                          <p:attrName>style.visibility</p:attrName>
                                        </p:attrNameLst>
                                      </p:cBhvr>
                                      <p:to>
                                        <p:strVal val="visible"/>
                                      </p:to>
                                    </p:set>
                                    <p:animEffect transition="in" filter="blinds(horizontal)">
                                      <p:cBhvr>
                                        <p:cTn id="37" dur="500"/>
                                        <p:tgtEl>
                                          <p:spTgt spid="342062"/>
                                        </p:tgtEl>
                                      </p:cBhvr>
                                    </p:animEffect>
                                  </p:childTnLst>
                                </p:cTn>
                              </p:par>
                            </p:childTnLst>
                          </p:cTn>
                        </p:par>
                        <p:par>
                          <p:cTn id="38" fill="hold">
                            <p:stCondLst>
                              <p:cond delay="500"/>
                            </p:stCondLst>
                            <p:childTnLst>
                              <p:par>
                                <p:cTn id="39" presetID="2" presetClass="entr" presetSubtype="4" fill="hold" nodeType="afterEffect">
                                  <p:stCondLst>
                                    <p:cond delay="0"/>
                                  </p:stCondLst>
                                  <p:childTnLst>
                                    <p:set>
                                      <p:cBhvr>
                                        <p:cTn id="40" dur="1" fill="hold">
                                          <p:stCondLst>
                                            <p:cond delay="0"/>
                                          </p:stCondLst>
                                        </p:cTn>
                                        <p:tgtEl>
                                          <p:spTgt spid="342067"/>
                                        </p:tgtEl>
                                        <p:attrNameLst>
                                          <p:attrName>style.visibility</p:attrName>
                                        </p:attrNameLst>
                                      </p:cBhvr>
                                      <p:to>
                                        <p:strVal val="visible"/>
                                      </p:to>
                                    </p:set>
                                    <p:anim calcmode="lin" valueType="num">
                                      <p:cBhvr additive="base">
                                        <p:cTn id="41" dur="500" fill="hold"/>
                                        <p:tgtEl>
                                          <p:spTgt spid="342067"/>
                                        </p:tgtEl>
                                        <p:attrNameLst>
                                          <p:attrName>ppt_x</p:attrName>
                                        </p:attrNameLst>
                                      </p:cBhvr>
                                      <p:tavLst>
                                        <p:tav tm="0">
                                          <p:val>
                                            <p:strVal val="#ppt_x"/>
                                          </p:val>
                                        </p:tav>
                                        <p:tav tm="100000">
                                          <p:val>
                                            <p:strVal val="#ppt_x"/>
                                          </p:val>
                                        </p:tav>
                                      </p:tavLst>
                                    </p:anim>
                                    <p:anim calcmode="lin" valueType="num">
                                      <p:cBhvr additive="base">
                                        <p:cTn id="42" dur="500" fill="hold"/>
                                        <p:tgtEl>
                                          <p:spTgt spid="342067"/>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5" presetClass="entr" presetSubtype="10" fill="hold" grpId="0" nodeType="afterEffect">
                                  <p:stCondLst>
                                    <p:cond delay="0"/>
                                  </p:stCondLst>
                                  <p:childTnLst>
                                    <p:set>
                                      <p:cBhvr>
                                        <p:cTn id="45" dur="1" fill="hold">
                                          <p:stCondLst>
                                            <p:cond delay="0"/>
                                          </p:stCondLst>
                                        </p:cTn>
                                        <p:tgtEl>
                                          <p:spTgt spid="342066"/>
                                        </p:tgtEl>
                                        <p:attrNameLst>
                                          <p:attrName>style.visibility</p:attrName>
                                        </p:attrNameLst>
                                      </p:cBhvr>
                                      <p:to>
                                        <p:strVal val="visible"/>
                                      </p:to>
                                    </p:set>
                                    <p:animEffect transition="in" filter="checkerboard(across)">
                                      <p:cBhvr>
                                        <p:cTn id="46" dur="500"/>
                                        <p:tgtEl>
                                          <p:spTgt spid="34206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42068"/>
                                        </p:tgtEl>
                                        <p:attrNameLst>
                                          <p:attrName>style.visibility</p:attrName>
                                        </p:attrNameLst>
                                      </p:cBhvr>
                                      <p:to>
                                        <p:strVal val="visible"/>
                                      </p:to>
                                    </p:set>
                                    <p:anim calcmode="lin" valueType="num">
                                      <p:cBhvr additive="base">
                                        <p:cTn id="51" dur="500" fill="hold"/>
                                        <p:tgtEl>
                                          <p:spTgt spid="342068"/>
                                        </p:tgtEl>
                                        <p:attrNameLst>
                                          <p:attrName>ppt_x</p:attrName>
                                        </p:attrNameLst>
                                      </p:cBhvr>
                                      <p:tavLst>
                                        <p:tav tm="0">
                                          <p:val>
                                            <p:strVal val="#ppt_x"/>
                                          </p:val>
                                        </p:tav>
                                        <p:tav tm="100000">
                                          <p:val>
                                            <p:strVal val="#ppt_x"/>
                                          </p:val>
                                        </p:tav>
                                      </p:tavLst>
                                    </p:anim>
                                    <p:anim calcmode="lin" valueType="num">
                                      <p:cBhvr additive="base">
                                        <p:cTn id="52" dur="500" fill="hold"/>
                                        <p:tgtEl>
                                          <p:spTgt spid="342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63" grpId="0"/>
      <p:bldP spid="342064" grpId="0" animBg="1"/>
      <p:bldP spid="342066" grpId="0" animBg="1"/>
      <p:bldP spid="34206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139</a:t>
            </a:fld>
            <a:r>
              <a:rPr lang="zh-CN" altLang="en-US" sz="1400" dirty="0"/>
              <a:t>）</a:t>
            </a:r>
          </a:p>
        </p:txBody>
      </p:sp>
      <p:grpSp>
        <p:nvGrpSpPr>
          <p:cNvPr id="304135" name="Group 7"/>
          <p:cNvGrpSpPr/>
          <p:nvPr/>
        </p:nvGrpSpPr>
        <p:grpSpPr>
          <a:xfrm>
            <a:off x="360363" y="4306888"/>
            <a:ext cx="3063875" cy="987425"/>
            <a:chOff x="1425" y="1392"/>
            <a:chExt cx="1787" cy="533"/>
          </a:xfrm>
        </p:grpSpPr>
        <p:sp>
          <p:nvSpPr>
            <p:cNvPr id="154670" name="Rectangle 8"/>
            <p:cNvSpPr/>
            <p:nvPr/>
          </p:nvSpPr>
          <p:spPr>
            <a:xfrm>
              <a:off x="2688" y="1454"/>
              <a:ext cx="240" cy="41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4671" name="Text Box 9"/>
            <p:cNvSpPr txBox="1"/>
            <p:nvPr/>
          </p:nvSpPr>
          <p:spPr>
            <a:xfrm>
              <a:off x="2678" y="1449"/>
              <a:ext cx="222" cy="215"/>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dirty="0"/>
                <a:t>&amp;</a:t>
              </a:r>
            </a:p>
          </p:txBody>
        </p:sp>
        <p:grpSp>
          <p:nvGrpSpPr>
            <p:cNvPr id="154672" name="Group 10"/>
            <p:cNvGrpSpPr/>
            <p:nvPr/>
          </p:nvGrpSpPr>
          <p:grpSpPr>
            <a:xfrm>
              <a:off x="2016" y="1632"/>
              <a:ext cx="240" cy="293"/>
              <a:chOff x="1440" y="1867"/>
              <a:chExt cx="240" cy="293"/>
            </a:xfrm>
          </p:grpSpPr>
          <p:sp>
            <p:nvSpPr>
              <p:cNvPr id="154683" name="Rectangle 11"/>
              <p:cNvSpPr/>
              <p:nvPr/>
            </p:nvSpPr>
            <p:spPr>
              <a:xfrm>
                <a:off x="1440" y="1872"/>
                <a:ext cx="192"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4684" name="Text Box 12"/>
              <p:cNvSpPr txBox="1"/>
              <p:nvPr/>
            </p:nvSpPr>
            <p:spPr>
              <a:xfrm>
                <a:off x="1458" y="1867"/>
                <a:ext cx="181" cy="214"/>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dirty="0"/>
                  <a:t>1</a:t>
                </a:r>
                <a:endParaRPr lang="en-US" altLang="zh-CN" sz="2400" dirty="0"/>
              </a:p>
            </p:txBody>
          </p:sp>
          <p:sp>
            <p:nvSpPr>
              <p:cNvPr id="154685" name="Oval 13"/>
              <p:cNvSpPr/>
              <p:nvPr/>
            </p:nvSpPr>
            <p:spPr>
              <a:xfrm>
                <a:off x="1632" y="1996"/>
                <a:ext cx="48" cy="48"/>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54673" name="Line 14"/>
            <p:cNvSpPr/>
            <p:nvPr/>
          </p:nvSpPr>
          <p:spPr>
            <a:xfrm>
              <a:off x="1482" y="1584"/>
              <a:ext cx="1206" cy="0"/>
            </a:xfrm>
            <a:prstGeom prst="line">
              <a:avLst/>
            </a:prstGeom>
            <a:ln w="38100" cap="flat" cmpd="sng">
              <a:solidFill>
                <a:schemeClr val="tx1"/>
              </a:solidFill>
              <a:prstDash val="solid"/>
              <a:headEnd type="none" w="med" len="med"/>
              <a:tailEnd type="none" w="med" len="med"/>
            </a:ln>
          </p:spPr>
        </p:sp>
        <p:sp>
          <p:nvSpPr>
            <p:cNvPr id="154674" name="Line 15"/>
            <p:cNvSpPr/>
            <p:nvPr/>
          </p:nvSpPr>
          <p:spPr>
            <a:xfrm>
              <a:off x="2256" y="1776"/>
              <a:ext cx="144" cy="0"/>
            </a:xfrm>
            <a:prstGeom prst="line">
              <a:avLst/>
            </a:prstGeom>
            <a:ln w="38100" cap="flat" cmpd="sng">
              <a:solidFill>
                <a:schemeClr val="tx1"/>
              </a:solidFill>
              <a:prstDash val="solid"/>
              <a:headEnd type="none" w="med" len="med"/>
              <a:tailEnd type="none" w="med" len="med"/>
            </a:ln>
          </p:spPr>
        </p:sp>
        <p:sp>
          <p:nvSpPr>
            <p:cNvPr id="154675" name="Line 16"/>
            <p:cNvSpPr/>
            <p:nvPr/>
          </p:nvSpPr>
          <p:spPr>
            <a:xfrm flipV="1">
              <a:off x="2400" y="1666"/>
              <a:ext cx="0" cy="118"/>
            </a:xfrm>
            <a:prstGeom prst="line">
              <a:avLst/>
            </a:prstGeom>
            <a:ln w="38100" cap="flat" cmpd="sng">
              <a:solidFill>
                <a:schemeClr val="tx1"/>
              </a:solidFill>
              <a:prstDash val="solid"/>
              <a:headEnd type="none" w="med" len="med"/>
              <a:tailEnd type="none" w="med" len="med"/>
            </a:ln>
          </p:spPr>
        </p:sp>
        <p:sp>
          <p:nvSpPr>
            <p:cNvPr id="154676" name="Line 17"/>
            <p:cNvSpPr/>
            <p:nvPr/>
          </p:nvSpPr>
          <p:spPr>
            <a:xfrm>
              <a:off x="2400" y="1686"/>
              <a:ext cx="288" cy="0"/>
            </a:xfrm>
            <a:prstGeom prst="line">
              <a:avLst/>
            </a:prstGeom>
            <a:ln w="38100" cap="flat" cmpd="sng">
              <a:solidFill>
                <a:schemeClr val="tx1"/>
              </a:solidFill>
              <a:prstDash val="solid"/>
              <a:headEnd type="none" w="med" len="med"/>
              <a:tailEnd type="none" w="med" len="med"/>
            </a:ln>
          </p:spPr>
        </p:sp>
        <p:sp>
          <p:nvSpPr>
            <p:cNvPr id="154677" name="Line 18"/>
            <p:cNvSpPr/>
            <p:nvPr/>
          </p:nvSpPr>
          <p:spPr>
            <a:xfrm flipH="1">
              <a:off x="1824" y="1776"/>
              <a:ext cx="192" cy="0"/>
            </a:xfrm>
            <a:prstGeom prst="line">
              <a:avLst/>
            </a:prstGeom>
            <a:ln w="38100" cap="flat" cmpd="sng">
              <a:solidFill>
                <a:schemeClr val="tx1"/>
              </a:solidFill>
              <a:prstDash val="solid"/>
              <a:headEnd type="none" w="med" len="med"/>
              <a:tailEnd type="none" w="med" len="med"/>
            </a:ln>
          </p:spPr>
        </p:sp>
        <p:sp>
          <p:nvSpPr>
            <p:cNvPr id="154678" name="Line 19"/>
            <p:cNvSpPr/>
            <p:nvPr/>
          </p:nvSpPr>
          <p:spPr>
            <a:xfrm>
              <a:off x="1824" y="1584"/>
              <a:ext cx="0" cy="192"/>
            </a:xfrm>
            <a:prstGeom prst="line">
              <a:avLst/>
            </a:prstGeom>
            <a:ln w="38100" cap="flat" cmpd="sng">
              <a:solidFill>
                <a:schemeClr val="tx1"/>
              </a:solidFill>
              <a:prstDash val="solid"/>
              <a:headEnd type="none" w="med" len="med"/>
              <a:tailEnd type="none" w="med" len="med"/>
            </a:ln>
          </p:spPr>
        </p:sp>
        <p:sp>
          <p:nvSpPr>
            <p:cNvPr id="154679" name="Oval 20"/>
            <p:cNvSpPr/>
            <p:nvPr/>
          </p:nvSpPr>
          <p:spPr>
            <a:xfrm>
              <a:off x="1796" y="1564"/>
              <a:ext cx="48" cy="48"/>
            </a:xfrm>
            <a:prstGeom prst="ellipse">
              <a:avLst/>
            </a:prstGeom>
            <a:solidFill>
              <a:schemeClr val="tx2"/>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4680" name="Line 21"/>
            <p:cNvSpPr/>
            <p:nvPr/>
          </p:nvSpPr>
          <p:spPr>
            <a:xfrm>
              <a:off x="2928" y="1680"/>
              <a:ext cx="240" cy="0"/>
            </a:xfrm>
            <a:prstGeom prst="line">
              <a:avLst/>
            </a:prstGeom>
            <a:ln w="38100" cap="flat" cmpd="sng">
              <a:solidFill>
                <a:schemeClr val="tx1"/>
              </a:solidFill>
              <a:prstDash val="solid"/>
              <a:headEnd type="none" w="med" len="med"/>
              <a:tailEnd type="none" w="med" len="med"/>
            </a:ln>
          </p:spPr>
        </p:sp>
        <p:sp>
          <p:nvSpPr>
            <p:cNvPr id="154681" name="Text Box 22"/>
            <p:cNvSpPr txBox="1"/>
            <p:nvPr/>
          </p:nvSpPr>
          <p:spPr>
            <a:xfrm>
              <a:off x="1425" y="1584"/>
              <a:ext cx="236" cy="247"/>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A</a:t>
              </a:r>
            </a:p>
          </p:txBody>
        </p:sp>
        <p:sp>
          <p:nvSpPr>
            <p:cNvPr id="154682" name="Text Box 23"/>
            <p:cNvSpPr txBox="1"/>
            <p:nvPr/>
          </p:nvSpPr>
          <p:spPr>
            <a:xfrm>
              <a:off x="2976" y="1392"/>
              <a:ext cx="236" cy="247"/>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Y</a:t>
              </a:r>
            </a:p>
          </p:txBody>
        </p:sp>
      </p:grpSp>
      <p:grpSp>
        <p:nvGrpSpPr>
          <p:cNvPr id="304212" name="Group 84"/>
          <p:cNvGrpSpPr/>
          <p:nvPr/>
        </p:nvGrpSpPr>
        <p:grpSpPr>
          <a:xfrm>
            <a:off x="5510213" y="5614988"/>
            <a:ext cx="3321050" cy="925512"/>
            <a:chOff x="3471" y="3537"/>
            <a:chExt cx="2092" cy="583"/>
          </a:xfrm>
        </p:grpSpPr>
        <p:sp>
          <p:nvSpPr>
            <p:cNvPr id="154662" name="Text Box 28"/>
            <p:cNvSpPr txBox="1"/>
            <p:nvPr/>
          </p:nvSpPr>
          <p:spPr>
            <a:xfrm>
              <a:off x="3478" y="3537"/>
              <a:ext cx="223"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FF0066"/>
                  </a:solidFill>
                </a:rPr>
                <a:t>P</a:t>
              </a:r>
              <a:endParaRPr lang="en-US" altLang="zh-CN" sz="2400" dirty="0"/>
            </a:p>
          </p:txBody>
        </p:sp>
        <p:sp>
          <p:nvSpPr>
            <p:cNvPr id="154663" name="Text Box 26"/>
            <p:cNvSpPr txBox="1"/>
            <p:nvPr/>
          </p:nvSpPr>
          <p:spPr>
            <a:xfrm>
              <a:off x="3471" y="3832"/>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FF0000"/>
                  </a:solidFill>
                </a:rPr>
                <a:t>Y</a:t>
              </a:r>
            </a:p>
          </p:txBody>
        </p:sp>
        <p:sp>
          <p:nvSpPr>
            <p:cNvPr id="154664" name="Line 27"/>
            <p:cNvSpPr/>
            <p:nvPr/>
          </p:nvSpPr>
          <p:spPr>
            <a:xfrm>
              <a:off x="3724" y="4024"/>
              <a:ext cx="1824" cy="0"/>
            </a:xfrm>
            <a:prstGeom prst="line">
              <a:avLst/>
            </a:prstGeom>
            <a:ln w="38100" cap="flat" cmpd="sng">
              <a:solidFill>
                <a:srgbClr val="FF0000"/>
              </a:solidFill>
              <a:prstDash val="solid"/>
              <a:headEnd type="none" w="med" len="med"/>
              <a:tailEnd type="none" w="med" len="med"/>
            </a:ln>
          </p:spPr>
        </p:sp>
        <p:sp>
          <p:nvSpPr>
            <p:cNvPr id="154665" name="Line 52"/>
            <p:cNvSpPr/>
            <p:nvPr/>
          </p:nvSpPr>
          <p:spPr>
            <a:xfrm flipV="1">
              <a:off x="4291" y="3675"/>
              <a:ext cx="0" cy="188"/>
            </a:xfrm>
            <a:prstGeom prst="line">
              <a:avLst/>
            </a:prstGeom>
            <a:ln w="38100" cap="flat" cmpd="sng">
              <a:solidFill>
                <a:srgbClr val="FF0000"/>
              </a:solidFill>
              <a:prstDash val="solid"/>
              <a:miter/>
              <a:headEnd type="none" w="med" len="med"/>
              <a:tailEnd type="none" w="med" len="med"/>
            </a:ln>
          </p:spPr>
        </p:sp>
        <p:sp>
          <p:nvSpPr>
            <p:cNvPr id="154666" name="Line 53"/>
            <p:cNvSpPr/>
            <p:nvPr/>
          </p:nvSpPr>
          <p:spPr>
            <a:xfrm flipV="1">
              <a:off x="4576" y="3684"/>
              <a:ext cx="0" cy="188"/>
            </a:xfrm>
            <a:prstGeom prst="line">
              <a:avLst/>
            </a:prstGeom>
            <a:ln w="38100" cap="flat" cmpd="sng">
              <a:solidFill>
                <a:srgbClr val="FF0000"/>
              </a:solidFill>
              <a:prstDash val="solid"/>
              <a:miter/>
              <a:headEnd type="none" w="med" len="med"/>
              <a:tailEnd type="none" w="med" len="med"/>
            </a:ln>
          </p:spPr>
        </p:sp>
        <p:sp>
          <p:nvSpPr>
            <p:cNvPr id="154667" name="Line 54"/>
            <p:cNvSpPr/>
            <p:nvPr/>
          </p:nvSpPr>
          <p:spPr>
            <a:xfrm>
              <a:off x="4576" y="3691"/>
              <a:ext cx="987" cy="0"/>
            </a:xfrm>
            <a:prstGeom prst="line">
              <a:avLst/>
            </a:prstGeom>
            <a:ln w="38100" cap="flat" cmpd="sng">
              <a:solidFill>
                <a:srgbClr val="FF0000"/>
              </a:solidFill>
              <a:prstDash val="solid"/>
              <a:headEnd type="none" w="med" len="med"/>
              <a:tailEnd type="none" w="med" len="med"/>
            </a:ln>
          </p:spPr>
        </p:sp>
        <p:sp>
          <p:nvSpPr>
            <p:cNvPr id="154668" name="Line 57"/>
            <p:cNvSpPr/>
            <p:nvPr/>
          </p:nvSpPr>
          <p:spPr>
            <a:xfrm>
              <a:off x="4288" y="3854"/>
              <a:ext cx="285" cy="0"/>
            </a:xfrm>
            <a:prstGeom prst="line">
              <a:avLst/>
            </a:prstGeom>
            <a:ln w="38100" cap="flat" cmpd="sng">
              <a:solidFill>
                <a:srgbClr val="FF0000"/>
              </a:solidFill>
              <a:prstDash val="solid"/>
              <a:headEnd type="none" w="med" len="med"/>
              <a:tailEnd type="none" w="med" len="med"/>
            </a:ln>
          </p:spPr>
        </p:sp>
        <p:sp>
          <p:nvSpPr>
            <p:cNvPr id="154669" name="Line 58"/>
            <p:cNvSpPr/>
            <p:nvPr/>
          </p:nvSpPr>
          <p:spPr>
            <a:xfrm>
              <a:off x="3747" y="3685"/>
              <a:ext cx="528" cy="0"/>
            </a:xfrm>
            <a:prstGeom prst="line">
              <a:avLst/>
            </a:prstGeom>
            <a:ln w="38100" cap="flat" cmpd="sng">
              <a:solidFill>
                <a:srgbClr val="FF0000"/>
              </a:solidFill>
              <a:prstDash val="solid"/>
              <a:headEnd type="none" w="med" len="med"/>
              <a:tailEnd type="none" w="med" len="med"/>
            </a:ln>
          </p:spPr>
        </p:sp>
      </p:grpSp>
      <p:sp>
        <p:nvSpPr>
          <p:cNvPr id="304193" name="Rectangle 65"/>
          <p:cNvSpPr>
            <a:spLocks noChangeArrowheads="1"/>
          </p:cNvSpPr>
          <p:nvPr/>
        </p:nvSpPr>
        <p:spPr bwMode="auto">
          <a:xfrm>
            <a:off x="657225" y="300038"/>
            <a:ext cx="7115175" cy="427038"/>
          </a:xfrm>
          <a:prstGeom prst="rect">
            <a:avLst/>
          </a:prstGeom>
          <a:noFill/>
          <a:ln>
            <a:noFill/>
          </a:ln>
          <a:effectLst/>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2.7.2 </a:t>
            </a: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消除竞争冒险的方法</a:t>
            </a:r>
          </a:p>
        </p:txBody>
      </p:sp>
      <p:sp>
        <p:nvSpPr>
          <p:cNvPr id="304195" name="Text Box 67"/>
          <p:cNvSpPr txBox="1"/>
          <p:nvPr/>
        </p:nvSpPr>
        <p:spPr>
          <a:xfrm>
            <a:off x="171450" y="2300288"/>
            <a:ext cx="8758238" cy="1373187"/>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99"/>
                </a:solidFill>
                <a:latin typeface="黑体" panose="02010609060101010101" pitchFamily="49" charset="-122"/>
                <a:ea typeface="黑体" panose="02010609060101010101" pitchFamily="49" charset="-122"/>
              </a:rPr>
              <a:t>  1</a:t>
            </a:r>
            <a:r>
              <a:rPr lang="zh-CN" altLang="en-US" sz="2800" b="1" dirty="0">
                <a:solidFill>
                  <a:srgbClr val="003399"/>
                </a:solidFill>
                <a:latin typeface="黑体" panose="02010609060101010101" pitchFamily="49" charset="-122"/>
                <a:ea typeface="黑体" panose="02010609060101010101" pitchFamily="49" charset="-122"/>
              </a:rPr>
              <a:t>、引入封锁脉冲</a:t>
            </a:r>
          </a:p>
          <a:p>
            <a:pPr marL="0" lvl="0" indent="0" eaLnBrk="1" hangingPunct="1">
              <a:spcBef>
                <a:spcPct val="0"/>
              </a:spcBef>
              <a:buNone/>
            </a:pPr>
            <a:r>
              <a:rPr lang="zh-CN" altLang="en-US" sz="2800" b="1" dirty="0">
                <a:solidFill>
                  <a:srgbClr val="996633"/>
                </a:solidFill>
                <a:latin typeface="黑体" panose="02010609060101010101" pitchFamily="49" charset="-122"/>
                <a:ea typeface="黑体" panose="02010609060101010101" pitchFamily="49" charset="-122"/>
              </a:rPr>
              <a:t>  </a:t>
            </a:r>
            <a:r>
              <a:rPr lang="zh-CN" altLang="en-US" sz="2800" b="1" dirty="0">
                <a:solidFill>
                  <a:srgbClr val="663300"/>
                </a:solidFill>
                <a:latin typeface="黑体" panose="02010609060101010101" pitchFamily="49" charset="-122"/>
                <a:ea typeface="黑体" panose="02010609060101010101" pitchFamily="49" charset="-122"/>
              </a:rPr>
              <a:t>在门电路输入端引入一个封锁脉冲，在发生竞争的时间内，把可能给产生干扰脉冲的门封住。</a:t>
            </a:r>
            <a:endParaRPr lang="zh-CN" altLang="en-US" sz="2800" b="1" dirty="0">
              <a:solidFill>
                <a:srgbClr val="663300"/>
              </a:solidFill>
            </a:endParaRPr>
          </a:p>
        </p:txBody>
      </p:sp>
      <p:sp>
        <p:nvSpPr>
          <p:cNvPr id="304196" name="Text Box 68"/>
          <p:cNvSpPr txBox="1"/>
          <p:nvPr/>
        </p:nvSpPr>
        <p:spPr>
          <a:xfrm>
            <a:off x="207963" y="957263"/>
            <a:ext cx="8642350" cy="11112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30000"/>
              </a:lnSpc>
              <a:spcBef>
                <a:spcPct val="0"/>
              </a:spcBef>
              <a:buNone/>
            </a:pPr>
            <a:r>
              <a:rPr lang="en-US" altLang="zh-CN" sz="2800" dirty="0">
                <a:ea typeface="黑体" panose="02010609060101010101" pitchFamily="49" charset="-122"/>
              </a:rPr>
              <a:t>    </a:t>
            </a:r>
            <a:r>
              <a:rPr lang="zh-CN" altLang="en-US" sz="2800" b="1" dirty="0">
                <a:ea typeface="黑体" panose="02010609060101010101" pitchFamily="49" charset="-122"/>
              </a:rPr>
              <a:t>在组合逻辑电路中，出现的险象现象，可能导致电路不能正常工作，因此必须避开或消除，其方法有：</a:t>
            </a:r>
          </a:p>
        </p:txBody>
      </p:sp>
      <p:grpSp>
        <p:nvGrpSpPr>
          <p:cNvPr id="304221" name="Group 93"/>
          <p:cNvGrpSpPr/>
          <p:nvPr/>
        </p:nvGrpSpPr>
        <p:grpSpPr>
          <a:xfrm>
            <a:off x="5583238" y="3876675"/>
            <a:ext cx="3165475" cy="914400"/>
            <a:chOff x="3517" y="2442"/>
            <a:chExt cx="1994" cy="576"/>
          </a:xfrm>
        </p:grpSpPr>
        <p:sp>
          <p:nvSpPr>
            <p:cNvPr id="154653" name="Line 30"/>
            <p:cNvSpPr/>
            <p:nvPr/>
          </p:nvSpPr>
          <p:spPr>
            <a:xfrm>
              <a:off x="3738" y="2630"/>
              <a:ext cx="592" cy="0"/>
            </a:xfrm>
            <a:prstGeom prst="line">
              <a:avLst/>
            </a:prstGeom>
            <a:ln w="38100" cap="flat" cmpd="sng">
              <a:solidFill>
                <a:schemeClr val="tx1"/>
              </a:solidFill>
              <a:prstDash val="solid"/>
              <a:miter/>
              <a:headEnd type="none" w="med" len="med"/>
              <a:tailEnd type="none" w="med" len="med"/>
            </a:ln>
          </p:spPr>
        </p:sp>
        <p:sp>
          <p:nvSpPr>
            <p:cNvPr id="154654" name="Line 31"/>
            <p:cNvSpPr/>
            <p:nvPr/>
          </p:nvSpPr>
          <p:spPr>
            <a:xfrm flipV="1">
              <a:off x="4321" y="2442"/>
              <a:ext cx="0" cy="188"/>
            </a:xfrm>
            <a:prstGeom prst="line">
              <a:avLst/>
            </a:prstGeom>
            <a:ln w="38100" cap="flat" cmpd="sng">
              <a:solidFill>
                <a:schemeClr val="tx1"/>
              </a:solidFill>
              <a:prstDash val="solid"/>
              <a:miter/>
              <a:headEnd type="none" w="med" len="med"/>
              <a:tailEnd type="none" w="med" len="med"/>
            </a:ln>
          </p:spPr>
        </p:sp>
        <p:sp>
          <p:nvSpPr>
            <p:cNvPr id="154655" name="Line 32"/>
            <p:cNvSpPr/>
            <p:nvPr/>
          </p:nvSpPr>
          <p:spPr>
            <a:xfrm>
              <a:off x="4321" y="2442"/>
              <a:ext cx="1165" cy="0"/>
            </a:xfrm>
            <a:prstGeom prst="line">
              <a:avLst/>
            </a:prstGeom>
            <a:ln w="38100" cap="flat" cmpd="sng">
              <a:solidFill>
                <a:schemeClr val="tx1"/>
              </a:solidFill>
              <a:prstDash val="solid"/>
              <a:miter/>
              <a:headEnd type="none" w="med" len="med"/>
              <a:tailEnd type="none" w="med" len="med"/>
            </a:ln>
          </p:spPr>
        </p:sp>
        <p:sp>
          <p:nvSpPr>
            <p:cNvPr id="154656" name="Line 35"/>
            <p:cNvSpPr/>
            <p:nvPr/>
          </p:nvSpPr>
          <p:spPr>
            <a:xfrm>
              <a:off x="3724" y="2829"/>
              <a:ext cx="791" cy="0"/>
            </a:xfrm>
            <a:prstGeom prst="line">
              <a:avLst/>
            </a:prstGeom>
            <a:ln w="38100" cap="flat" cmpd="sng">
              <a:solidFill>
                <a:schemeClr val="tx1"/>
              </a:solidFill>
              <a:prstDash val="solid"/>
              <a:miter/>
              <a:headEnd type="none" w="med" len="med"/>
              <a:tailEnd type="none" w="med" len="med"/>
            </a:ln>
          </p:spPr>
        </p:sp>
        <p:sp>
          <p:nvSpPr>
            <p:cNvPr id="154657" name="Line 36"/>
            <p:cNvSpPr/>
            <p:nvPr/>
          </p:nvSpPr>
          <p:spPr>
            <a:xfrm flipV="1">
              <a:off x="4498" y="2818"/>
              <a:ext cx="0" cy="187"/>
            </a:xfrm>
            <a:prstGeom prst="line">
              <a:avLst/>
            </a:prstGeom>
            <a:ln w="38100" cap="flat" cmpd="sng">
              <a:solidFill>
                <a:schemeClr val="tx1"/>
              </a:solidFill>
              <a:prstDash val="solid"/>
              <a:miter/>
              <a:headEnd type="none" w="med" len="med"/>
              <a:tailEnd type="none" w="med" len="med"/>
            </a:ln>
          </p:spPr>
        </p:sp>
        <p:sp>
          <p:nvSpPr>
            <p:cNvPr id="154658" name="Line 37"/>
            <p:cNvSpPr/>
            <p:nvPr/>
          </p:nvSpPr>
          <p:spPr>
            <a:xfrm>
              <a:off x="4500" y="3005"/>
              <a:ext cx="1011" cy="0"/>
            </a:xfrm>
            <a:prstGeom prst="line">
              <a:avLst/>
            </a:prstGeom>
            <a:ln w="38100" cap="flat" cmpd="sng">
              <a:solidFill>
                <a:schemeClr val="tx1"/>
              </a:solidFill>
              <a:prstDash val="solid"/>
              <a:miter/>
              <a:headEnd type="none" w="med" len="med"/>
              <a:tailEnd type="none" w="med" len="med"/>
            </a:ln>
          </p:spPr>
        </p:sp>
        <p:sp>
          <p:nvSpPr>
            <p:cNvPr id="154659" name="Text Box 40"/>
            <p:cNvSpPr txBox="1"/>
            <p:nvPr/>
          </p:nvSpPr>
          <p:spPr>
            <a:xfrm>
              <a:off x="3517" y="2442"/>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A</a:t>
              </a:r>
            </a:p>
          </p:txBody>
        </p:sp>
        <p:sp>
          <p:nvSpPr>
            <p:cNvPr id="154660" name="Text Box 42"/>
            <p:cNvSpPr txBox="1"/>
            <p:nvPr/>
          </p:nvSpPr>
          <p:spPr>
            <a:xfrm>
              <a:off x="3517" y="2730"/>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A</a:t>
              </a:r>
            </a:p>
          </p:txBody>
        </p:sp>
        <p:sp>
          <p:nvSpPr>
            <p:cNvPr id="154661" name="Line 43"/>
            <p:cNvSpPr/>
            <p:nvPr/>
          </p:nvSpPr>
          <p:spPr>
            <a:xfrm>
              <a:off x="3594" y="2778"/>
              <a:ext cx="96" cy="0"/>
            </a:xfrm>
            <a:prstGeom prst="line">
              <a:avLst/>
            </a:prstGeom>
            <a:ln w="38100" cap="flat" cmpd="sng">
              <a:solidFill>
                <a:schemeClr val="tx1"/>
              </a:solidFill>
              <a:prstDash val="solid"/>
              <a:miter/>
              <a:headEnd type="none" w="med" len="med"/>
              <a:tailEnd type="none" w="med" len="med"/>
            </a:ln>
          </p:spPr>
        </p:sp>
      </p:grpSp>
      <p:grpSp>
        <p:nvGrpSpPr>
          <p:cNvPr id="304216" name="Group 88"/>
          <p:cNvGrpSpPr/>
          <p:nvPr/>
        </p:nvGrpSpPr>
        <p:grpSpPr>
          <a:xfrm>
            <a:off x="6870700" y="4181475"/>
            <a:ext cx="795338" cy="2228850"/>
            <a:chOff x="4328" y="2634"/>
            <a:chExt cx="501" cy="1404"/>
          </a:xfrm>
        </p:grpSpPr>
        <p:grpSp>
          <p:nvGrpSpPr>
            <p:cNvPr id="154649" name="Group 82"/>
            <p:cNvGrpSpPr/>
            <p:nvPr/>
          </p:nvGrpSpPr>
          <p:grpSpPr>
            <a:xfrm>
              <a:off x="4328" y="2634"/>
              <a:ext cx="171" cy="1404"/>
              <a:chOff x="3959" y="2715"/>
              <a:chExt cx="171" cy="1404"/>
            </a:xfrm>
          </p:grpSpPr>
          <p:sp>
            <p:nvSpPr>
              <p:cNvPr id="154651" name="Line 44"/>
              <p:cNvSpPr/>
              <p:nvPr/>
            </p:nvSpPr>
            <p:spPr>
              <a:xfrm>
                <a:off x="3959" y="2715"/>
                <a:ext cx="0" cy="1395"/>
              </a:xfrm>
              <a:prstGeom prst="line">
                <a:avLst/>
              </a:prstGeom>
              <a:ln w="25400" cap="flat" cmpd="sng">
                <a:solidFill>
                  <a:srgbClr val="FF00FF"/>
                </a:solidFill>
                <a:prstDash val="dash"/>
                <a:headEnd type="none" w="med" len="med"/>
                <a:tailEnd type="none" w="med" len="med"/>
              </a:ln>
            </p:spPr>
          </p:sp>
          <p:sp>
            <p:nvSpPr>
              <p:cNvPr id="154652" name="Line 76"/>
              <p:cNvSpPr/>
              <p:nvPr/>
            </p:nvSpPr>
            <p:spPr>
              <a:xfrm>
                <a:off x="4130" y="2895"/>
                <a:ext cx="0" cy="1224"/>
              </a:xfrm>
              <a:prstGeom prst="line">
                <a:avLst/>
              </a:prstGeom>
              <a:ln w="25400" cap="flat" cmpd="sng">
                <a:solidFill>
                  <a:srgbClr val="FF00FF"/>
                </a:solidFill>
                <a:prstDash val="dash"/>
                <a:headEnd type="none" w="med" len="med"/>
                <a:tailEnd type="none" w="med" len="med"/>
              </a:ln>
            </p:spPr>
          </p:sp>
        </p:grpSp>
        <p:sp>
          <p:nvSpPr>
            <p:cNvPr id="154650" name="Text Box 48"/>
            <p:cNvSpPr txBox="1"/>
            <p:nvPr/>
          </p:nvSpPr>
          <p:spPr>
            <a:xfrm>
              <a:off x="4564" y="2982"/>
              <a:ext cx="265" cy="30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dirty="0">
                  <a:solidFill>
                    <a:srgbClr val="FF0000"/>
                  </a:solidFill>
                  <a:latin typeface="宋体" panose="02010600030101010101" pitchFamily="2" charset="-122"/>
                </a:rPr>
                <a:t>t</a:t>
              </a:r>
              <a:r>
                <a:rPr lang="en-US" altLang="zh-CN" sz="1600" dirty="0">
                  <a:solidFill>
                    <a:srgbClr val="FF0000"/>
                  </a:solidFill>
                </a:rPr>
                <a:t>pd</a:t>
              </a:r>
              <a:endParaRPr lang="en-US" altLang="zh-CN" sz="2000" dirty="0">
                <a:solidFill>
                  <a:srgbClr val="FF0000"/>
                </a:solidFill>
              </a:endParaRPr>
            </a:p>
          </p:txBody>
        </p:sp>
      </p:grpSp>
      <p:grpSp>
        <p:nvGrpSpPr>
          <p:cNvPr id="304215" name="Group 87"/>
          <p:cNvGrpSpPr/>
          <p:nvPr/>
        </p:nvGrpSpPr>
        <p:grpSpPr>
          <a:xfrm>
            <a:off x="5495925" y="5111750"/>
            <a:ext cx="3348038" cy="457200"/>
            <a:chOff x="3462" y="3220"/>
            <a:chExt cx="2109" cy="288"/>
          </a:xfrm>
        </p:grpSpPr>
        <p:sp>
          <p:nvSpPr>
            <p:cNvPr id="154643" name="Line 73"/>
            <p:cNvSpPr/>
            <p:nvPr/>
          </p:nvSpPr>
          <p:spPr>
            <a:xfrm flipV="1">
              <a:off x="4491" y="3222"/>
              <a:ext cx="0" cy="162"/>
            </a:xfrm>
            <a:prstGeom prst="line">
              <a:avLst/>
            </a:prstGeom>
            <a:ln w="38100" cap="flat" cmpd="sng">
              <a:solidFill>
                <a:schemeClr val="tx1"/>
              </a:solidFill>
              <a:prstDash val="solid"/>
              <a:headEnd type="none" w="med" len="med"/>
              <a:tailEnd type="none" w="med" len="med"/>
            </a:ln>
          </p:spPr>
        </p:sp>
        <p:sp>
          <p:nvSpPr>
            <p:cNvPr id="154644" name="Line 74"/>
            <p:cNvSpPr/>
            <p:nvPr/>
          </p:nvSpPr>
          <p:spPr>
            <a:xfrm>
              <a:off x="4329" y="3222"/>
              <a:ext cx="162" cy="0"/>
            </a:xfrm>
            <a:prstGeom prst="line">
              <a:avLst/>
            </a:prstGeom>
            <a:ln w="38100" cap="flat" cmpd="sng">
              <a:solidFill>
                <a:schemeClr val="tx1"/>
              </a:solidFill>
              <a:prstDash val="solid"/>
              <a:headEnd type="none" w="med" len="med"/>
              <a:tailEnd type="none" w="med" len="med"/>
            </a:ln>
          </p:spPr>
        </p:sp>
        <p:sp>
          <p:nvSpPr>
            <p:cNvPr id="154645" name="Line 75"/>
            <p:cNvSpPr/>
            <p:nvPr/>
          </p:nvSpPr>
          <p:spPr>
            <a:xfrm flipV="1">
              <a:off x="4320" y="3222"/>
              <a:ext cx="0" cy="162"/>
            </a:xfrm>
            <a:prstGeom prst="line">
              <a:avLst/>
            </a:prstGeom>
            <a:ln w="38100" cap="flat" cmpd="sng">
              <a:solidFill>
                <a:schemeClr val="tx1"/>
              </a:solidFill>
              <a:prstDash val="solid"/>
              <a:headEnd type="none" w="med" len="med"/>
              <a:tailEnd type="none" w="med" len="med"/>
            </a:ln>
          </p:spPr>
        </p:sp>
        <p:sp>
          <p:nvSpPr>
            <p:cNvPr id="154646" name="Line 77"/>
            <p:cNvSpPr/>
            <p:nvPr/>
          </p:nvSpPr>
          <p:spPr>
            <a:xfrm flipH="1">
              <a:off x="3735" y="3384"/>
              <a:ext cx="576" cy="0"/>
            </a:xfrm>
            <a:prstGeom prst="line">
              <a:avLst/>
            </a:prstGeom>
            <a:ln w="38100" cap="flat" cmpd="sng">
              <a:solidFill>
                <a:schemeClr val="tx1"/>
              </a:solidFill>
              <a:prstDash val="solid"/>
              <a:headEnd type="none" w="med" len="med"/>
              <a:tailEnd type="none" w="med" len="med"/>
            </a:ln>
          </p:spPr>
        </p:sp>
        <p:sp>
          <p:nvSpPr>
            <p:cNvPr id="154647" name="Line 78"/>
            <p:cNvSpPr/>
            <p:nvPr/>
          </p:nvSpPr>
          <p:spPr>
            <a:xfrm>
              <a:off x="4491" y="3384"/>
              <a:ext cx="1080" cy="0"/>
            </a:xfrm>
            <a:prstGeom prst="line">
              <a:avLst/>
            </a:prstGeom>
            <a:ln w="38100" cap="flat" cmpd="sng">
              <a:solidFill>
                <a:schemeClr val="tx1"/>
              </a:solidFill>
              <a:prstDash val="solid"/>
              <a:headEnd type="none" w="med" len="med"/>
              <a:tailEnd type="none" w="med" len="med"/>
            </a:ln>
          </p:spPr>
        </p:sp>
        <p:sp>
          <p:nvSpPr>
            <p:cNvPr id="154648" name="Text Box 79"/>
            <p:cNvSpPr txBox="1"/>
            <p:nvPr/>
          </p:nvSpPr>
          <p:spPr>
            <a:xfrm>
              <a:off x="3462" y="3220"/>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Y</a:t>
              </a:r>
            </a:p>
          </p:txBody>
        </p:sp>
      </p:grpSp>
      <p:sp>
        <p:nvSpPr>
          <p:cNvPr id="304211" name="Text Box 83"/>
          <p:cNvSpPr txBox="1"/>
          <p:nvPr/>
        </p:nvSpPr>
        <p:spPr>
          <a:xfrm>
            <a:off x="3943350" y="4357688"/>
            <a:ext cx="1400175" cy="742950"/>
          </a:xfrm>
          <a:prstGeom prst="rect">
            <a:avLst/>
          </a:prstGeom>
          <a:solidFill>
            <a:srgbClr val="CCFFFF"/>
          </a:solidFill>
          <a:ln w="12700" cap="flat" cmpd="sng">
            <a:solidFill>
              <a:schemeClr val="tx1"/>
            </a:solidFill>
            <a:prstDash val="solid"/>
            <a:miter/>
            <a:headEnd type="none" w="med" len="med"/>
            <a:tailEnd type="none" w="med" len="med"/>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tx2"/>
                </a:solidFill>
              </a:rPr>
              <a:t>未引入</a:t>
            </a:r>
          </a:p>
          <a:p>
            <a:pPr marL="0" lvl="0" indent="0" algn="ctr" eaLnBrk="1" hangingPunct="1">
              <a:spcBef>
                <a:spcPct val="0"/>
              </a:spcBef>
              <a:buNone/>
            </a:pPr>
            <a:r>
              <a:rPr lang="zh-CN" altLang="en-US" sz="2400" b="1" dirty="0">
                <a:solidFill>
                  <a:schemeClr val="tx2"/>
                </a:solidFill>
              </a:rPr>
              <a:t>封锁脉冲</a:t>
            </a:r>
          </a:p>
        </p:txBody>
      </p:sp>
      <p:sp>
        <p:nvSpPr>
          <p:cNvPr id="304217" name="Text Box 89"/>
          <p:cNvSpPr txBox="1"/>
          <p:nvPr/>
        </p:nvSpPr>
        <p:spPr>
          <a:xfrm>
            <a:off x="3914775" y="5657850"/>
            <a:ext cx="1400175" cy="742950"/>
          </a:xfrm>
          <a:prstGeom prst="rect">
            <a:avLst/>
          </a:prstGeom>
          <a:solidFill>
            <a:srgbClr val="CCFFFF"/>
          </a:solidFill>
          <a:ln w="12700" cap="flat" cmpd="sng">
            <a:solidFill>
              <a:srgbClr val="FF0000"/>
            </a:solidFill>
            <a:prstDash val="solid"/>
            <a:miter/>
            <a:headEnd type="none" w="med" len="med"/>
            <a:tailEnd type="none" w="med" len="med"/>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00"/>
                </a:solidFill>
              </a:rPr>
              <a:t>引入</a:t>
            </a:r>
          </a:p>
          <a:p>
            <a:pPr marL="0" lvl="0" indent="0" algn="ctr" eaLnBrk="1" hangingPunct="1">
              <a:spcBef>
                <a:spcPct val="0"/>
              </a:spcBef>
              <a:buNone/>
            </a:pPr>
            <a:r>
              <a:rPr lang="zh-CN" altLang="en-US" sz="2400" b="1" dirty="0">
                <a:solidFill>
                  <a:srgbClr val="FF0000"/>
                </a:solidFill>
              </a:rPr>
              <a:t>封锁脉冲</a:t>
            </a:r>
          </a:p>
        </p:txBody>
      </p:sp>
      <p:grpSp>
        <p:nvGrpSpPr>
          <p:cNvPr id="304220" name="Group 92"/>
          <p:cNvGrpSpPr/>
          <p:nvPr/>
        </p:nvGrpSpPr>
        <p:grpSpPr>
          <a:xfrm>
            <a:off x="425450" y="5027613"/>
            <a:ext cx="2717800" cy="952500"/>
            <a:chOff x="268" y="3563"/>
            <a:chExt cx="1712" cy="600"/>
          </a:xfrm>
        </p:grpSpPr>
        <p:sp>
          <p:nvSpPr>
            <p:cNvPr id="154638" name="Line 4"/>
            <p:cNvSpPr/>
            <p:nvPr/>
          </p:nvSpPr>
          <p:spPr>
            <a:xfrm>
              <a:off x="1396" y="3591"/>
              <a:ext cx="186" cy="0"/>
            </a:xfrm>
            <a:prstGeom prst="line">
              <a:avLst/>
            </a:prstGeom>
            <a:ln w="38100" cap="flat" cmpd="sng">
              <a:solidFill>
                <a:srgbClr val="CC3300"/>
              </a:solidFill>
              <a:prstDash val="solid"/>
              <a:headEnd type="none" w="med" len="med"/>
              <a:tailEnd type="none" w="med" len="med"/>
            </a:ln>
          </p:spPr>
        </p:sp>
        <p:sp>
          <p:nvSpPr>
            <p:cNvPr id="154639" name="Line 5"/>
            <p:cNvSpPr/>
            <p:nvPr/>
          </p:nvSpPr>
          <p:spPr>
            <a:xfrm>
              <a:off x="1396" y="3582"/>
              <a:ext cx="0" cy="280"/>
            </a:xfrm>
            <a:prstGeom prst="line">
              <a:avLst/>
            </a:prstGeom>
            <a:ln w="38100" cap="flat" cmpd="sng">
              <a:solidFill>
                <a:srgbClr val="CC3300"/>
              </a:solidFill>
              <a:prstDash val="solid"/>
              <a:headEnd type="none" w="med" len="med"/>
              <a:tailEnd type="none" w="med" len="med"/>
            </a:ln>
          </p:spPr>
        </p:sp>
        <p:sp>
          <p:nvSpPr>
            <p:cNvPr id="154640" name="Line 6"/>
            <p:cNvSpPr/>
            <p:nvPr/>
          </p:nvSpPr>
          <p:spPr>
            <a:xfrm flipH="1">
              <a:off x="324" y="3853"/>
              <a:ext cx="1072" cy="0"/>
            </a:xfrm>
            <a:prstGeom prst="line">
              <a:avLst/>
            </a:prstGeom>
            <a:ln w="38100" cap="flat" cmpd="sng">
              <a:solidFill>
                <a:srgbClr val="CC3300"/>
              </a:solidFill>
              <a:prstDash val="solid"/>
              <a:headEnd type="none" w="med" len="med"/>
              <a:tailEnd type="none" w="med" len="med"/>
            </a:ln>
          </p:spPr>
        </p:sp>
        <p:sp>
          <p:nvSpPr>
            <p:cNvPr id="154641" name="Text Box 24"/>
            <p:cNvSpPr txBox="1"/>
            <p:nvPr/>
          </p:nvSpPr>
          <p:spPr>
            <a:xfrm>
              <a:off x="268" y="3563"/>
              <a:ext cx="223"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FF0066"/>
                  </a:solidFill>
                </a:rPr>
                <a:t>P</a:t>
              </a:r>
            </a:p>
          </p:txBody>
        </p:sp>
        <p:sp>
          <p:nvSpPr>
            <p:cNvPr id="154642" name="Text Box 91"/>
            <p:cNvSpPr txBox="1"/>
            <p:nvPr/>
          </p:nvSpPr>
          <p:spPr>
            <a:xfrm>
              <a:off x="297" y="3933"/>
              <a:ext cx="1683" cy="230"/>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00"/>
                  </a:solidFill>
                </a:rPr>
                <a:t>封锁脉冲</a:t>
              </a:r>
              <a:r>
                <a:rPr lang="en-US" altLang="zh-CN" sz="2400" b="1" dirty="0">
                  <a:solidFill>
                    <a:srgbClr val="FF0000"/>
                  </a:solidFill>
                </a:rPr>
                <a:t>P</a:t>
              </a:r>
              <a:r>
                <a:rPr lang="zh-CN" altLang="en-US" sz="2400" b="1" dirty="0">
                  <a:solidFill>
                    <a:srgbClr val="FF0000"/>
                  </a:solidFill>
                </a:rPr>
                <a:t>为负脉冲</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4196"/>
                                        </p:tgtEl>
                                        <p:attrNameLst>
                                          <p:attrName>style.visibility</p:attrName>
                                        </p:attrNameLst>
                                      </p:cBhvr>
                                      <p:to>
                                        <p:strVal val="visible"/>
                                      </p:to>
                                    </p:set>
                                    <p:animEffect transition="in" filter="checkerboard(across)">
                                      <p:cBhvr>
                                        <p:cTn id="7" dur="500"/>
                                        <p:tgtEl>
                                          <p:spTgt spid="3041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4195"/>
                                        </p:tgtEl>
                                        <p:attrNameLst>
                                          <p:attrName>style.visibility</p:attrName>
                                        </p:attrNameLst>
                                      </p:cBhvr>
                                      <p:to>
                                        <p:strVal val="visible"/>
                                      </p:to>
                                    </p:set>
                                    <p:animEffect transition="in" filter="wipe(left)">
                                      <p:cBhvr>
                                        <p:cTn id="12" dur="500"/>
                                        <p:tgtEl>
                                          <p:spTgt spid="30419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4135"/>
                                        </p:tgtEl>
                                        <p:attrNameLst>
                                          <p:attrName>style.visibility</p:attrName>
                                        </p:attrNameLst>
                                      </p:cBhvr>
                                      <p:to>
                                        <p:strVal val="visible"/>
                                      </p:to>
                                    </p:set>
                                    <p:anim calcmode="lin" valueType="num">
                                      <p:cBhvr additive="base">
                                        <p:cTn id="17" dur="500" fill="hold"/>
                                        <p:tgtEl>
                                          <p:spTgt spid="304135"/>
                                        </p:tgtEl>
                                        <p:attrNameLst>
                                          <p:attrName>ppt_x</p:attrName>
                                        </p:attrNameLst>
                                      </p:cBhvr>
                                      <p:tavLst>
                                        <p:tav tm="0">
                                          <p:val>
                                            <p:strVal val="#ppt_x"/>
                                          </p:val>
                                        </p:tav>
                                        <p:tav tm="100000">
                                          <p:val>
                                            <p:strVal val="#ppt_x"/>
                                          </p:val>
                                        </p:tav>
                                      </p:tavLst>
                                    </p:anim>
                                    <p:anim calcmode="lin" valueType="num">
                                      <p:cBhvr additive="base">
                                        <p:cTn id="18" dur="500" fill="hold"/>
                                        <p:tgtEl>
                                          <p:spTgt spid="30413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04211"/>
                                        </p:tgtEl>
                                        <p:attrNameLst>
                                          <p:attrName>style.visibility</p:attrName>
                                        </p:attrNameLst>
                                      </p:cBhvr>
                                      <p:to>
                                        <p:strVal val="visible"/>
                                      </p:to>
                                    </p:set>
                                    <p:animEffect transition="in" filter="blinds(horizontal)">
                                      <p:cBhvr>
                                        <p:cTn id="23" dur="500"/>
                                        <p:tgtEl>
                                          <p:spTgt spid="304211"/>
                                        </p:tgtEl>
                                      </p:cBhvr>
                                    </p:animEffect>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304221"/>
                                        </p:tgtEl>
                                        <p:attrNameLst>
                                          <p:attrName>style.visibility</p:attrName>
                                        </p:attrNameLst>
                                      </p:cBhvr>
                                      <p:to>
                                        <p:strVal val="visible"/>
                                      </p:to>
                                    </p:set>
                                    <p:animEffect transition="in" filter="blinds(horizontal)">
                                      <p:cBhvr>
                                        <p:cTn id="27" dur="500"/>
                                        <p:tgtEl>
                                          <p:spTgt spid="304221"/>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304216"/>
                                        </p:tgtEl>
                                        <p:attrNameLst>
                                          <p:attrName>style.visibility</p:attrName>
                                        </p:attrNameLst>
                                      </p:cBhvr>
                                      <p:to>
                                        <p:strVal val="visible"/>
                                      </p:to>
                                    </p:set>
                                    <p:animEffect transition="in" filter="wipe(up)">
                                      <p:cBhvr>
                                        <p:cTn id="31" dur="500"/>
                                        <p:tgtEl>
                                          <p:spTgt spid="304216"/>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04215"/>
                                        </p:tgtEl>
                                        <p:attrNameLst>
                                          <p:attrName>style.visibility</p:attrName>
                                        </p:attrNameLst>
                                      </p:cBhvr>
                                      <p:to>
                                        <p:strVal val="visible"/>
                                      </p:to>
                                    </p:set>
                                    <p:animEffect transition="in" filter="wipe(left)">
                                      <p:cBhvr>
                                        <p:cTn id="35" dur="500"/>
                                        <p:tgtEl>
                                          <p:spTgt spid="30421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04217"/>
                                        </p:tgtEl>
                                        <p:attrNameLst>
                                          <p:attrName>style.visibility</p:attrName>
                                        </p:attrNameLst>
                                      </p:cBhvr>
                                      <p:to>
                                        <p:strVal val="visible"/>
                                      </p:to>
                                    </p:set>
                                    <p:animEffect transition="in" filter="blinds(horizontal)">
                                      <p:cBhvr>
                                        <p:cTn id="40" dur="500"/>
                                        <p:tgtEl>
                                          <p:spTgt spid="304217"/>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304220"/>
                                        </p:tgtEl>
                                        <p:attrNameLst>
                                          <p:attrName>style.visibility</p:attrName>
                                        </p:attrNameLst>
                                      </p:cBhvr>
                                      <p:to>
                                        <p:strVal val="visible"/>
                                      </p:to>
                                    </p:set>
                                    <p:animEffect transition="in" filter="wipe(left)">
                                      <p:cBhvr>
                                        <p:cTn id="44" dur="500"/>
                                        <p:tgtEl>
                                          <p:spTgt spid="304220"/>
                                        </p:tgtEl>
                                      </p:cBhvr>
                                    </p:animEffect>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304212"/>
                                        </p:tgtEl>
                                        <p:attrNameLst>
                                          <p:attrName>style.visibility</p:attrName>
                                        </p:attrNameLst>
                                      </p:cBhvr>
                                      <p:to>
                                        <p:strVal val="visible"/>
                                      </p:to>
                                    </p:set>
                                    <p:animEffect transition="in" filter="wipe(up)">
                                      <p:cBhvr>
                                        <p:cTn id="48" dur="500"/>
                                        <p:tgtEl>
                                          <p:spTgt spid="30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95" grpId="0"/>
      <p:bldP spid="304196" grpId="0"/>
      <p:bldP spid="304211" grpId="0" animBg="1"/>
      <p:bldP spid="3042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a:t>
            </a:fld>
            <a:r>
              <a:rPr lang="zh-CN" altLang="en-US" sz="1400" dirty="0"/>
              <a:t>）</a:t>
            </a:r>
          </a:p>
        </p:txBody>
      </p:sp>
      <p:sp>
        <p:nvSpPr>
          <p:cNvPr id="18435" name="Rectangle 2"/>
          <p:cNvSpPr/>
          <p:nvPr/>
        </p:nvSpPr>
        <p:spPr>
          <a:xfrm>
            <a:off x="381000" y="114300"/>
            <a:ext cx="39751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CC3300"/>
                </a:solidFill>
              </a:rPr>
              <a:t> </a:t>
            </a:r>
            <a:r>
              <a:rPr lang="zh-CN" altLang="en-US" sz="2800" b="1" dirty="0">
                <a:solidFill>
                  <a:srgbClr val="A50021"/>
                </a:solidFill>
                <a:latin typeface="黑体" panose="02010609060101010101" pitchFamily="49" charset="-122"/>
                <a:ea typeface="黑体" panose="02010609060101010101" pitchFamily="49" charset="-122"/>
              </a:rPr>
              <a:t>二、设计举例</a:t>
            </a:r>
          </a:p>
        </p:txBody>
      </p:sp>
      <p:sp>
        <p:nvSpPr>
          <p:cNvPr id="125955" name="Text Box 3"/>
          <p:cNvSpPr txBox="1"/>
          <p:nvPr/>
        </p:nvSpPr>
        <p:spPr>
          <a:xfrm>
            <a:off x="323850" y="774700"/>
            <a:ext cx="8461375" cy="854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    </a:t>
            </a:r>
            <a:r>
              <a:rPr lang="zh-CN" altLang="en-US" sz="2800" b="1" dirty="0">
                <a:solidFill>
                  <a:srgbClr val="FF3300"/>
                </a:solidFill>
                <a:latin typeface="黑体" panose="02010609060101010101" pitchFamily="49" charset="-122"/>
                <a:ea typeface="黑体" panose="02010609060101010101" pitchFamily="49" charset="-122"/>
              </a:rPr>
              <a:t>例</a:t>
            </a:r>
            <a:r>
              <a:rPr lang="en-US" altLang="zh-CN" sz="2800" b="1" dirty="0">
                <a:solidFill>
                  <a:srgbClr val="FF3300"/>
                </a:solidFill>
                <a:latin typeface="黑体" panose="02010609060101010101" pitchFamily="49" charset="-122"/>
                <a:ea typeface="黑体" panose="02010609060101010101" pitchFamily="49" charset="-122"/>
              </a:rPr>
              <a:t>1</a:t>
            </a:r>
            <a:r>
              <a:rPr lang="zh-CN" altLang="en-US" sz="2800" b="1" dirty="0">
                <a:solidFill>
                  <a:srgbClr val="FF3300"/>
                </a:solidFill>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试设计一个三人多数表决电路，要求提案通过时输出为</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，否则为</a:t>
            </a:r>
            <a:r>
              <a:rPr lang="en-US" altLang="zh-CN" sz="2800" b="1" dirty="0">
                <a:latin typeface="黑体" panose="02010609060101010101" pitchFamily="49" charset="-122"/>
                <a:ea typeface="黑体" panose="02010609060101010101" pitchFamily="49" charset="-122"/>
              </a:rPr>
              <a:t>0</a:t>
            </a:r>
            <a:r>
              <a:rPr lang="zh-CN" altLang="en-US" sz="2800" b="1" dirty="0">
                <a:latin typeface="黑体" panose="02010609060101010101" pitchFamily="49" charset="-122"/>
                <a:ea typeface="黑体" panose="02010609060101010101" pitchFamily="49" charset="-122"/>
              </a:rPr>
              <a:t>。</a:t>
            </a:r>
          </a:p>
        </p:txBody>
      </p:sp>
      <p:sp>
        <p:nvSpPr>
          <p:cNvPr id="125956" name="Text Box 4"/>
          <p:cNvSpPr txBox="1"/>
          <p:nvPr/>
        </p:nvSpPr>
        <p:spPr>
          <a:xfrm>
            <a:off x="250825" y="1844675"/>
            <a:ext cx="8713788" cy="4362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解：</a:t>
            </a:r>
            <a:r>
              <a:rPr lang="zh-CN" altLang="en-US" sz="2800" b="1" dirty="0">
                <a:solidFill>
                  <a:schemeClr val="tx2"/>
                </a:solidFill>
                <a:latin typeface="黑体" panose="02010609060101010101" pitchFamily="49" charset="-122"/>
                <a:ea typeface="黑体" panose="02010609060101010101" pitchFamily="49" charset="-122"/>
              </a:rPr>
              <a:t>分析：</a:t>
            </a:r>
            <a:r>
              <a:rPr lang="zh-CN" altLang="en-US" sz="2800" b="1" dirty="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多数表决电路</a:t>
            </a:r>
            <a:r>
              <a:rPr lang="zh-CN" altLang="en-US" sz="2800" b="1" dirty="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是按照少数服从多数的原则对某项决议进行表决，确定是否通过。</a:t>
            </a:r>
          </a:p>
          <a:p>
            <a:pPr marL="0" lvl="0" indent="0" eaLnBrk="1" hangingPunct="1">
              <a:spcBef>
                <a:spcPct val="0"/>
              </a:spcBef>
              <a:buNone/>
            </a:pPr>
            <a:r>
              <a:rPr lang="zh-CN" altLang="en-US" sz="2800" b="1" dirty="0">
                <a:solidFill>
                  <a:schemeClr val="accent1"/>
                </a:solidFill>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令 </a:t>
            </a:r>
            <a:r>
              <a:rPr lang="zh-CN" altLang="en-US" sz="2800" b="1" dirty="0">
                <a:solidFill>
                  <a:schemeClr val="tx2"/>
                </a:solidFill>
                <a:latin typeface="黑体" panose="02010609060101010101" pitchFamily="49" charset="-122"/>
                <a:ea typeface="黑体" panose="02010609060101010101" pitchFamily="49" charset="-122"/>
              </a:rPr>
              <a:t>逻辑变量</a:t>
            </a:r>
            <a:r>
              <a:rPr lang="en-US" altLang="zh-CN" sz="2800" b="1" i="1" dirty="0">
                <a:solidFill>
                  <a:schemeClr val="tx2"/>
                </a:solidFill>
                <a:ea typeface="黑体" panose="02010609060101010101" pitchFamily="49" charset="-122"/>
              </a:rPr>
              <a:t>A</a:t>
            </a:r>
            <a:r>
              <a:rPr lang="zh-CN" altLang="en-US" sz="2800" b="1" dirty="0">
                <a:solidFill>
                  <a:schemeClr val="tx2"/>
                </a:solidFill>
                <a:ea typeface="黑体" panose="02010609060101010101" pitchFamily="49" charset="-122"/>
              </a:rPr>
              <a:t>、</a:t>
            </a:r>
            <a:r>
              <a:rPr lang="en-US" altLang="zh-CN" sz="2800" b="1" i="1" dirty="0">
                <a:solidFill>
                  <a:schemeClr val="tx2"/>
                </a:solidFill>
                <a:ea typeface="黑体" panose="02010609060101010101" pitchFamily="49" charset="-122"/>
              </a:rPr>
              <a:t>B</a:t>
            </a:r>
            <a:r>
              <a:rPr lang="zh-CN" altLang="en-US" sz="2800" b="1" dirty="0">
                <a:solidFill>
                  <a:schemeClr val="tx2"/>
                </a:solidFill>
                <a:ea typeface="黑体" panose="02010609060101010101" pitchFamily="49" charset="-122"/>
              </a:rPr>
              <a:t>、</a:t>
            </a:r>
            <a:r>
              <a:rPr lang="en-US" altLang="zh-CN" sz="2800" b="1" i="1" dirty="0">
                <a:solidFill>
                  <a:schemeClr val="tx2"/>
                </a:solidFill>
                <a:ea typeface="黑体" panose="02010609060101010101" pitchFamily="49" charset="-122"/>
              </a:rPr>
              <a:t>C</a:t>
            </a:r>
            <a:r>
              <a:rPr lang="en-US" altLang="zh-CN" sz="2800" b="1" dirty="0">
                <a:latin typeface="黑体" panose="02010609060101010101" pitchFamily="49" charset="-122"/>
                <a:ea typeface="黑体" panose="02010609060101010101" pitchFamily="49" charset="-122"/>
              </a:rPr>
              <a:t> </a:t>
            </a:r>
            <a:r>
              <a:rPr lang="en-US" altLang="zh-CN" sz="2800" b="1" dirty="0">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分别代表参加表决的</a:t>
            </a: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个成员，并约定逻辑变量取值为</a:t>
            </a:r>
            <a:r>
              <a:rPr lang="en-US" altLang="zh-CN" sz="2800" b="1" dirty="0">
                <a:solidFill>
                  <a:schemeClr val="tx2"/>
                </a:solidFill>
                <a:latin typeface="黑体" panose="02010609060101010101" pitchFamily="49" charset="-122"/>
                <a:ea typeface="黑体" panose="02010609060101010101" pitchFamily="49" charset="-122"/>
              </a:rPr>
              <a:t>0</a:t>
            </a:r>
            <a:r>
              <a:rPr lang="zh-CN" altLang="en-US" sz="2800" b="1" dirty="0">
                <a:solidFill>
                  <a:schemeClr val="tx2"/>
                </a:solidFill>
                <a:latin typeface="黑体" panose="02010609060101010101" pitchFamily="49" charset="-122"/>
                <a:ea typeface="黑体" panose="02010609060101010101" pitchFamily="49" charset="-122"/>
              </a:rPr>
              <a:t>表示反对</a:t>
            </a:r>
            <a:r>
              <a:rPr lang="zh-CN" altLang="en-US" sz="2800" b="1" dirty="0">
                <a:latin typeface="黑体" panose="02010609060101010101" pitchFamily="49" charset="-122"/>
                <a:ea typeface="黑体" panose="02010609060101010101" pitchFamily="49" charset="-122"/>
              </a:rPr>
              <a:t>，取值为</a:t>
            </a:r>
            <a:r>
              <a:rPr lang="en-US" altLang="zh-CN" sz="2800" b="1" dirty="0">
                <a:solidFill>
                  <a:schemeClr val="tx2"/>
                </a:solidFill>
                <a:latin typeface="黑体" panose="02010609060101010101" pitchFamily="49" charset="-122"/>
                <a:ea typeface="黑体" panose="02010609060101010101" pitchFamily="49" charset="-122"/>
              </a:rPr>
              <a:t>1</a:t>
            </a:r>
            <a:r>
              <a:rPr lang="zh-CN" altLang="en-US" sz="2800" b="1" dirty="0">
                <a:solidFill>
                  <a:schemeClr val="tx2"/>
                </a:solidFill>
                <a:latin typeface="黑体" panose="02010609060101010101" pitchFamily="49" charset="-122"/>
                <a:ea typeface="黑体" panose="02010609060101010101" pitchFamily="49" charset="-122"/>
              </a:rPr>
              <a:t>表示赞成；</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zh-CN" altLang="en-US" sz="2800" b="1" dirty="0">
                <a:solidFill>
                  <a:schemeClr val="tx2"/>
                </a:solidFill>
                <a:latin typeface="黑体" panose="02010609060101010101" pitchFamily="49" charset="-122"/>
                <a:ea typeface="黑体" panose="02010609060101010101" pitchFamily="49" charset="-122"/>
              </a:rPr>
              <a:t>逻辑函数</a:t>
            </a:r>
            <a:r>
              <a:rPr lang="en-US" altLang="zh-CN" sz="2800" b="1" i="1" dirty="0">
                <a:solidFill>
                  <a:schemeClr val="tx2"/>
                </a:solidFill>
                <a:ea typeface="黑体" panose="02010609060101010101" pitchFamily="49" charset="-122"/>
              </a:rPr>
              <a:t>Y</a:t>
            </a:r>
            <a:r>
              <a:rPr lang="en-US" altLang="zh-CN" sz="2800" b="1" dirty="0">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表示表决结果。</a:t>
            </a:r>
            <a:r>
              <a:rPr lang="en-US" altLang="zh-CN" sz="2800" b="1" i="1" dirty="0">
                <a:solidFill>
                  <a:schemeClr val="tx2"/>
                </a:solidFill>
                <a:ea typeface="黑体" panose="02010609060101010101" pitchFamily="49" charset="-122"/>
              </a:rPr>
              <a:t>Y</a:t>
            </a:r>
            <a:r>
              <a:rPr lang="zh-CN" altLang="en-US" sz="2800" b="1" dirty="0">
                <a:solidFill>
                  <a:schemeClr val="tx2"/>
                </a:solidFill>
                <a:latin typeface="黑体" panose="02010609060101010101" pitchFamily="49" charset="-122"/>
                <a:ea typeface="黑体" panose="02010609060101010101" pitchFamily="49" charset="-122"/>
              </a:rPr>
              <a:t>取值为</a:t>
            </a:r>
            <a:r>
              <a:rPr lang="en-US" altLang="zh-CN" sz="2800" b="1" dirty="0">
                <a:solidFill>
                  <a:schemeClr val="tx2"/>
                </a:solidFill>
                <a:latin typeface="黑体" panose="02010609060101010101" pitchFamily="49" charset="-122"/>
                <a:ea typeface="黑体" panose="02010609060101010101" pitchFamily="49" charset="-122"/>
              </a:rPr>
              <a:t>0</a:t>
            </a:r>
            <a:r>
              <a:rPr lang="zh-CN" altLang="en-US" sz="2800" b="1" dirty="0">
                <a:solidFill>
                  <a:schemeClr val="tx2"/>
                </a:solidFill>
                <a:latin typeface="黑体" panose="02010609060101010101" pitchFamily="49" charset="-122"/>
                <a:ea typeface="黑体" panose="02010609060101010101" pitchFamily="49" charset="-122"/>
              </a:rPr>
              <a:t>表示决议被否定，</a:t>
            </a:r>
            <a:r>
              <a:rPr lang="en-US" altLang="zh-CN" sz="2800" b="1" i="1" dirty="0">
                <a:solidFill>
                  <a:schemeClr val="tx2"/>
                </a:solidFill>
                <a:ea typeface="黑体" panose="02010609060101010101" pitchFamily="49" charset="-122"/>
              </a:rPr>
              <a:t>Y</a:t>
            </a:r>
            <a:r>
              <a:rPr lang="zh-CN" altLang="en-US" sz="2800" b="1" dirty="0">
                <a:solidFill>
                  <a:schemeClr val="tx2"/>
                </a:solidFill>
                <a:latin typeface="黑体" panose="02010609060101010101" pitchFamily="49" charset="-122"/>
                <a:ea typeface="黑体" panose="02010609060101010101" pitchFamily="49" charset="-122"/>
              </a:rPr>
              <a:t>取值为</a:t>
            </a:r>
            <a:r>
              <a:rPr lang="en-US" altLang="zh-CN" sz="2800" b="1" dirty="0">
                <a:solidFill>
                  <a:schemeClr val="tx2"/>
                </a:solidFill>
                <a:latin typeface="黑体" panose="02010609060101010101" pitchFamily="49" charset="-122"/>
                <a:ea typeface="黑体" panose="02010609060101010101" pitchFamily="49" charset="-122"/>
              </a:rPr>
              <a:t>1</a:t>
            </a:r>
            <a:r>
              <a:rPr lang="zh-CN" altLang="en-US" sz="2800" b="1" dirty="0">
                <a:solidFill>
                  <a:schemeClr val="tx2"/>
                </a:solidFill>
                <a:latin typeface="黑体" panose="02010609060101010101" pitchFamily="49" charset="-122"/>
                <a:ea typeface="黑体" panose="02010609060101010101" pitchFamily="49" charset="-122"/>
              </a:rPr>
              <a:t>表示决议通过。</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按照少数服从多数的原则可知，函数和变量的关系是：</a:t>
            </a:r>
            <a:r>
              <a:rPr lang="zh-CN" altLang="en-US" sz="2800" b="1" dirty="0">
                <a:solidFill>
                  <a:schemeClr val="tx2"/>
                </a:solidFill>
                <a:latin typeface="黑体" panose="02010609060101010101" pitchFamily="49" charset="-122"/>
                <a:ea typeface="黑体" panose="02010609060101010101" pitchFamily="49" charset="-122"/>
              </a:rPr>
              <a:t>当</a:t>
            </a:r>
            <a:r>
              <a:rPr lang="en-US" altLang="zh-CN" sz="2800" b="1" dirty="0">
                <a:solidFill>
                  <a:schemeClr val="tx2"/>
                </a:solidFill>
                <a:latin typeface="黑体" panose="02010609060101010101" pitchFamily="49" charset="-122"/>
                <a:ea typeface="黑体" panose="02010609060101010101" pitchFamily="49" charset="-122"/>
              </a:rPr>
              <a:t>3</a:t>
            </a:r>
            <a:r>
              <a:rPr lang="zh-CN" altLang="en-US" sz="2800" b="1" dirty="0">
                <a:solidFill>
                  <a:schemeClr val="tx2"/>
                </a:solidFill>
                <a:latin typeface="黑体" panose="02010609060101010101" pitchFamily="49" charset="-122"/>
                <a:ea typeface="黑体" panose="02010609060101010101" pitchFamily="49" charset="-122"/>
              </a:rPr>
              <a:t>个变量</a:t>
            </a:r>
            <a:r>
              <a:rPr lang="en-US" altLang="zh-CN" sz="2800" b="1" i="1" dirty="0">
                <a:solidFill>
                  <a:schemeClr val="tx2"/>
                </a:solidFill>
                <a:ea typeface="黑体" panose="02010609060101010101" pitchFamily="49" charset="-122"/>
              </a:rPr>
              <a:t>A</a:t>
            </a:r>
            <a:r>
              <a:rPr lang="zh-CN" altLang="en-US" sz="2800" b="1" dirty="0">
                <a:solidFill>
                  <a:schemeClr val="tx2"/>
                </a:solidFill>
                <a:ea typeface="黑体" panose="02010609060101010101" pitchFamily="49" charset="-122"/>
              </a:rPr>
              <a:t>、</a:t>
            </a:r>
            <a:r>
              <a:rPr lang="en-US" altLang="zh-CN" sz="2800" b="1" i="1" dirty="0">
                <a:solidFill>
                  <a:schemeClr val="tx2"/>
                </a:solidFill>
                <a:ea typeface="黑体" panose="02010609060101010101" pitchFamily="49" charset="-122"/>
              </a:rPr>
              <a:t>B</a:t>
            </a:r>
            <a:r>
              <a:rPr lang="zh-CN" altLang="en-US" sz="2800" b="1" dirty="0">
                <a:solidFill>
                  <a:schemeClr val="tx2"/>
                </a:solidFill>
                <a:ea typeface="黑体" panose="02010609060101010101" pitchFamily="49" charset="-122"/>
              </a:rPr>
              <a:t>、</a:t>
            </a:r>
            <a:r>
              <a:rPr lang="en-US" altLang="zh-CN" sz="2800" b="1" i="1" dirty="0">
                <a:solidFill>
                  <a:schemeClr val="tx2"/>
                </a:solidFill>
                <a:ea typeface="黑体" panose="02010609060101010101" pitchFamily="49" charset="-122"/>
              </a:rPr>
              <a:t>C</a:t>
            </a:r>
            <a:r>
              <a:rPr lang="zh-CN" altLang="en-US" sz="2800" b="1" dirty="0">
                <a:solidFill>
                  <a:schemeClr val="tx2"/>
                </a:solidFill>
                <a:latin typeface="黑体" panose="02010609060101010101" pitchFamily="49" charset="-122"/>
                <a:ea typeface="黑体" panose="02010609060101010101" pitchFamily="49" charset="-122"/>
              </a:rPr>
              <a:t>中有</a:t>
            </a:r>
            <a:r>
              <a:rPr lang="en-US" altLang="zh-CN" sz="2800" b="1" dirty="0">
                <a:solidFill>
                  <a:schemeClr val="tx2"/>
                </a:solidFill>
                <a:latin typeface="黑体" panose="02010609060101010101" pitchFamily="49" charset="-122"/>
                <a:ea typeface="黑体" panose="02010609060101010101" pitchFamily="49" charset="-122"/>
              </a:rPr>
              <a:t>2</a:t>
            </a:r>
            <a:r>
              <a:rPr lang="zh-CN" altLang="en-US" sz="2800" b="1" dirty="0">
                <a:solidFill>
                  <a:schemeClr val="tx2"/>
                </a:solidFill>
                <a:latin typeface="黑体" panose="02010609060101010101" pitchFamily="49" charset="-122"/>
                <a:ea typeface="黑体" panose="02010609060101010101" pitchFamily="49" charset="-122"/>
              </a:rPr>
              <a:t>个或</a:t>
            </a:r>
            <a:r>
              <a:rPr lang="en-US" altLang="zh-CN" sz="2800" b="1" dirty="0">
                <a:solidFill>
                  <a:schemeClr val="tx2"/>
                </a:solidFill>
                <a:latin typeface="黑体" panose="02010609060101010101" pitchFamily="49" charset="-122"/>
                <a:ea typeface="黑体" panose="02010609060101010101" pitchFamily="49" charset="-122"/>
              </a:rPr>
              <a:t>2</a:t>
            </a:r>
            <a:r>
              <a:rPr lang="zh-CN" altLang="en-US" sz="2800" b="1" dirty="0">
                <a:solidFill>
                  <a:schemeClr val="tx2"/>
                </a:solidFill>
                <a:latin typeface="黑体" panose="02010609060101010101" pitchFamily="49" charset="-122"/>
                <a:ea typeface="黑体" panose="02010609060101010101" pitchFamily="49" charset="-122"/>
              </a:rPr>
              <a:t>个以上取值为</a:t>
            </a:r>
            <a:r>
              <a:rPr lang="en-US" altLang="zh-CN" sz="2800" b="1" dirty="0">
                <a:solidFill>
                  <a:schemeClr val="tx2"/>
                </a:solidFill>
                <a:latin typeface="黑体" panose="02010609060101010101" pitchFamily="49" charset="-122"/>
                <a:ea typeface="黑体" panose="02010609060101010101" pitchFamily="49" charset="-122"/>
              </a:rPr>
              <a:t>1</a:t>
            </a:r>
            <a:r>
              <a:rPr lang="zh-CN" altLang="en-US" sz="2800" b="1" dirty="0">
                <a:solidFill>
                  <a:schemeClr val="tx2"/>
                </a:solidFill>
                <a:latin typeface="黑体" panose="02010609060101010101" pitchFamily="49" charset="-122"/>
                <a:ea typeface="黑体" panose="02010609060101010101" pitchFamily="49" charset="-122"/>
              </a:rPr>
              <a:t>时，函数</a:t>
            </a:r>
            <a:r>
              <a:rPr lang="en-US" altLang="zh-CN" sz="2800" b="1" i="1" dirty="0">
                <a:solidFill>
                  <a:schemeClr val="tx2"/>
                </a:solidFill>
                <a:ea typeface="黑体" panose="02010609060101010101" pitchFamily="49" charset="-122"/>
              </a:rPr>
              <a:t>Y</a:t>
            </a:r>
            <a:r>
              <a:rPr lang="zh-CN" altLang="en-US" sz="2800" b="1" dirty="0">
                <a:solidFill>
                  <a:schemeClr val="tx2"/>
                </a:solidFill>
                <a:latin typeface="黑体" panose="02010609060101010101" pitchFamily="49" charset="-122"/>
                <a:ea typeface="黑体" panose="02010609060101010101" pitchFamily="49" charset="-122"/>
              </a:rPr>
              <a:t>的值为</a:t>
            </a:r>
            <a:r>
              <a:rPr lang="en-US" altLang="zh-CN" sz="2800" b="1" dirty="0">
                <a:solidFill>
                  <a:schemeClr val="tx2"/>
                </a:solidFill>
                <a:latin typeface="黑体" panose="02010609060101010101" pitchFamily="49" charset="-122"/>
                <a:ea typeface="黑体" panose="02010609060101010101" pitchFamily="49" charset="-122"/>
              </a:rPr>
              <a:t>1</a:t>
            </a:r>
            <a:r>
              <a:rPr lang="zh-CN" altLang="en-US" sz="2800" b="1" dirty="0">
                <a:solidFill>
                  <a:schemeClr val="tx2"/>
                </a:solidFill>
                <a:latin typeface="黑体" panose="02010609060101010101" pitchFamily="49" charset="-122"/>
                <a:ea typeface="黑体" panose="02010609060101010101" pitchFamily="49" charset="-122"/>
              </a:rPr>
              <a:t>，其他情况下函数</a:t>
            </a:r>
            <a:r>
              <a:rPr lang="en-US" altLang="zh-CN" sz="2800" b="1" i="1" dirty="0">
                <a:solidFill>
                  <a:schemeClr val="tx2"/>
                </a:solidFill>
                <a:ea typeface="黑体" panose="02010609060101010101" pitchFamily="49" charset="-122"/>
              </a:rPr>
              <a:t>Y</a:t>
            </a:r>
            <a:r>
              <a:rPr lang="zh-CN" altLang="en-US" sz="2800" b="1" dirty="0">
                <a:solidFill>
                  <a:schemeClr val="tx2"/>
                </a:solidFill>
                <a:latin typeface="黑体" panose="02010609060101010101" pitchFamily="49" charset="-122"/>
                <a:ea typeface="黑体" panose="02010609060101010101" pitchFamily="49" charset="-122"/>
              </a:rPr>
              <a:t>的值为</a:t>
            </a:r>
            <a:r>
              <a:rPr lang="en-US" altLang="zh-CN" sz="2800" b="1" dirty="0">
                <a:solidFill>
                  <a:schemeClr val="tx2"/>
                </a:solidFill>
                <a:latin typeface="黑体" panose="02010609060101010101" pitchFamily="49" charset="-122"/>
                <a:ea typeface="黑体" panose="02010609060101010101" pitchFamily="49" charset="-122"/>
              </a:rPr>
              <a:t>0</a:t>
            </a:r>
            <a:r>
              <a:rPr lang="zh-CN" altLang="en-US" sz="2800" b="1" dirty="0">
                <a:solidFill>
                  <a:schemeClr val="tx2"/>
                </a:solidFill>
                <a:latin typeface="黑体" panose="02010609060101010101" pitchFamily="49" charset="-122"/>
                <a:ea typeface="黑体" panose="02010609060101010101"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barn(inVertical)">
                                      <p:cBhvr>
                                        <p:cTn id="7" dur="500"/>
                                        <p:tgtEl>
                                          <p:spTgt spid="125955"/>
                                        </p:tgtEl>
                                      </p:cBhvr>
                                    </p:animEffect>
                                  </p:childTnLst>
                                  <p:subTnLst>
                                    <p:animClr clrSpc="rgb" dir="cw">
                                      <p:cBhvr override="childStyle">
                                        <p:cTn dur="1" fill="hold" display="0" masterRel="nextClick" afterEffect="1"/>
                                        <p:tgtEl>
                                          <p:spTgt spid="125955"/>
                                        </p:tgtEl>
                                        <p:attrNameLst>
                                          <p:attrName>ppt_c</p:attrName>
                                        </p:attrNameLst>
                                      </p:cBhvr>
                                      <p:to>
                                        <a:srgbClr val="990033"/>
                                      </p:to>
                                    </p:animClr>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25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p:bldP spid="12595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140</a:t>
            </a:fld>
            <a:r>
              <a:rPr lang="zh-CN" altLang="en-US" sz="1400" dirty="0"/>
              <a:t>）</a:t>
            </a:r>
          </a:p>
        </p:txBody>
      </p:sp>
      <p:sp>
        <p:nvSpPr>
          <p:cNvPr id="155651" name="Text Box 63"/>
          <p:cNvSpPr txBox="1"/>
          <p:nvPr/>
        </p:nvSpPr>
        <p:spPr>
          <a:xfrm>
            <a:off x="114300" y="200025"/>
            <a:ext cx="8758238" cy="2227263"/>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99"/>
                </a:solidFill>
                <a:latin typeface="黑体" panose="02010609060101010101" pitchFamily="49" charset="-122"/>
                <a:ea typeface="黑体" panose="02010609060101010101" pitchFamily="49" charset="-122"/>
              </a:rPr>
              <a:t>  2</a:t>
            </a:r>
            <a:r>
              <a:rPr lang="zh-CN" altLang="en-US" sz="2800" b="1" dirty="0">
                <a:solidFill>
                  <a:srgbClr val="003399"/>
                </a:solidFill>
                <a:latin typeface="黑体" panose="02010609060101010101" pitchFamily="49" charset="-122"/>
                <a:ea typeface="黑体" panose="02010609060101010101" pitchFamily="49" charset="-122"/>
              </a:rPr>
              <a:t>、引入选通脉冲</a:t>
            </a:r>
          </a:p>
          <a:p>
            <a:pPr marL="0" lvl="0" indent="0" eaLnBrk="1" hangingPunct="1">
              <a:spcBef>
                <a:spcPct val="0"/>
              </a:spcBef>
              <a:buNone/>
            </a:pPr>
            <a:r>
              <a:rPr lang="zh-CN" altLang="en-US" sz="2800" b="1" dirty="0">
                <a:solidFill>
                  <a:srgbClr val="996633"/>
                </a:solidFill>
                <a:latin typeface="黑体" panose="02010609060101010101" pitchFamily="49" charset="-122"/>
                <a:ea typeface="黑体" panose="02010609060101010101" pitchFamily="49" charset="-122"/>
              </a:rPr>
              <a:t>  在门电路的输出端引入选通脉冲。</a:t>
            </a:r>
          </a:p>
          <a:p>
            <a:pPr marL="0" lvl="0" indent="0" eaLnBrk="1" hangingPunct="1">
              <a:spcBef>
                <a:spcPct val="0"/>
              </a:spcBef>
              <a:buNone/>
            </a:pPr>
            <a:r>
              <a:rPr lang="zh-CN" altLang="en-US" sz="2800" b="1" dirty="0">
                <a:ea typeface="黑体" panose="02010609060101010101" pitchFamily="49" charset="-122"/>
              </a:rPr>
              <a:t>    这种方法的实质就是设法保证在毛刺出现时，不许输出信号送到下级电路，当毛刺消失后，再把输出信号送到下级电路。</a:t>
            </a:r>
            <a:endParaRPr lang="zh-CN" altLang="en-US" sz="2800" b="1" dirty="0"/>
          </a:p>
        </p:txBody>
      </p:sp>
      <p:sp>
        <p:nvSpPr>
          <p:cNvPr id="343232" name="Text Box 192"/>
          <p:cNvSpPr txBox="1"/>
          <p:nvPr/>
        </p:nvSpPr>
        <p:spPr>
          <a:xfrm>
            <a:off x="3957638" y="3214688"/>
            <a:ext cx="1400175" cy="742950"/>
          </a:xfrm>
          <a:prstGeom prst="rect">
            <a:avLst/>
          </a:prstGeom>
          <a:solidFill>
            <a:srgbClr val="CCFFFF"/>
          </a:solidFill>
          <a:ln w="12700" cap="flat" cmpd="sng">
            <a:solidFill>
              <a:schemeClr val="tx1"/>
            </a:solidFill>
            <a:prstDash val="solid"/>
            <a:miter/>
            <a:headEnd type="none" w="med" len="med"/>
            <a:tailEnd type="none" w="med" len="med"/>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tx2"/>
                </a:solidFill>
              </a:rPr>
              <a:t>未引入</a:t>
            </a:r>
          </a:p>
          <a:p>
            <a:pPr marL="0" lvl="0" indent="0" algn="ctr" eaLnBrk="1" hangingPunct="1">
              <a:spcBef>
                <a:spcPct val="0"/>
              </a:spcBef>
              <a:buNone/>
            </a:pPr>
            <a:r>
              <a:rPr lang="zh-CN" altLang="en-US" sz="2400" b="1" dirty="0">
                <a:solidFill>
                  <a:schemeClr val="tx2"/>
                </a:solidFill>
              </a:rPr>
              <a:t>选通脉冲</a:t>
            </a:r>
          </a:p>
        </p:txBody>
      </p:sp>
      <p:sp>
        <p:nvSpPr>
          <p:cNvPr id="343233" name="Text Box 193"/>
          <p:cNvSpPr txBox="1"/>
          <p:nvPr/>
        </p:nvSpPr>
        <p:spPr>
          <a:xfrm>
            <a:off x="3971925" y="4814888"/>
            <a:ext cx="1400175" cy="742950"/>
          </a:xfrm>
          <a:prstGeom prst="rect">
            <a:avLst/>
          </a:prstGeom>
          <a:solidFill>
            <a:srgbClr val="CCFFFF"/>
          </a:solidFill>
          <a:ln w="12700" cap="flat" cmpd="sng">
            <a:solidFill>
              <a:srgbClr val="FF0000"/>
            </a:solidFill>
            <a:prstDash val="solid"/>
            <a:miter/>
            <a:headEnd type="none" w="med" len="med"/>
            <a:tailEnd type="none" w="med" len="med"/>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00"/>
                </a:solidFill>
              </a:rPr>
              <a:t>引入</a:t>
            </a:r>
          </a:p>
          <a:p>
            <a:pPr marL="0" lvl="0" indent="0" algn="ctr" eaLnBrk="1" hangingPunct="1">
              <a:spcBef>
                <a:spcPct val="0"/>
              </a:spcBef>
              <a:buNone/>
            </a:pPr>
            <a:r>
              <a:rPr lang="zh-CN" altLang="en-US" sz="2400" b="1" dirty="0">
                <a:solidFill>
                  <a:srgbClr val="FF0000"/>
                </a:solidFill>
              </a:rPr>
              <a:t>选通脉冲</a:t>
            </a:r>
          </a:p>
        </p:txBody>
      </p:sp>
      <p:grpSp>
        <p:nvGrpSpPr>
          <p:cNvPr id="343277" name="Group 237"/>
          <p:cNvGrpSpPr/>
          <p:nvPr/>
        </p:nvGrpSpPr>
        <p:grpSpPr>
          <a:xfrm>
            <a:off x="482600" y="2720975"/>
            <a:ext cx="3400425" cy="1487488"/>
            <a:chOff x="304" y="2560"/>
            <a:chExt cx="2142" cy="937"/>
          </a:xfrm>
        </p:grpSpPr>
        <p:grpSp>
          <p:nvGrpSpPr>
            <p:cNvPr id="155726" name="Group 146"/>
            <p:cNvGrpSpPr/>
            <p:nvPr/>
          </p:nvGrpSpPr>
          <p:grpSpPr>
            <a:xfrm>
              <a:off x="304" y="2897"/>
              <a:ext cx="1712" cy="600"/>
              <a:chOff x="268" y="3563"/>
              <a:chExt cx="1712" cy="600"/>
            </a:xfrm>
          </p:grpSpPr>
          <p:sp>
            <p:nvSpPr>
              <p:cNvPr id="155731" name="Line 147"/>
              <p:cNvSpPr/>
              <p:nvPr/>
            </p:nvSpPr>
            <p:spPr>
              <a:xfrm>
                <a:off x="1396" y="3591"/>
                <a:ext cx="186" cy="0"/>
              </a:xfrm>
              <a:prstGeom prst="line">
                <a:avLst/>
              </a:prstGeom>
              <a:ln w="38100" cap="flat" cmpd="sng">
                <a:solidFill>
                  <a:srgbClr val="CC3300"/>
                </a:solidFill>
                <a:prstDash val="solid"/>
                <a:headEnd type="none" w="med" len="med"/>
                <a:tailEnd type="none" w="med" len="med"/>
              </a:ln>
            </p:spPr>
          </p:sp>
          <p:sp>
            <p:nvSpPr>
              <p:cNvPr id="155732" name="Line 148"/>
              <p:cNvSpPr/>
              <p:nvPr/>
            </p:nvSpPr>
            <p:spPr>
              <a:xfrm>
                <a:off x="1396" y="3582"/>
                <a:ext cx="0" cy="280"/>
              </a:xfrm>
              <a:prstGeom prst="line">
                <a:avLst/>
              </a:prstGeom>
              <a:ln w="38100" cap="flat" cmpd="sng">
                <a:solidFill>
                  <a:srgbClr val="CC3300"/>
                </a:solidFill>
                <a:prstDash val="solid"/>
                <a:headEnd type="none" w="med" len="med"/>
                <a:tailEnd type="none" w="med" len="med"/>
              </a:ln>
            </p:spPr>
          </p:sp>
          <p:sp>
            <p:nvSpPr>
              <p:cNvPr id="155733" name="Line 149"/>
              <p:cNvSpPr/>
              <p:nvPr/>
            </p:nvSpPr>
            <p:spPr>
              <a:xfrm flipH="1">
                <a:off x="324" y="3853"/>
                <a:ext cx="1072" cy="0"/>
              </a:xfrm>
              <a:prstGeom prst="line">
                <a:avLst/>
              </a:prstGeom>
              <a:ln w="38100" cap="flat" cmpd="sng">
                <a:solidFill>
                  <a:srgbClr val="CC3300"/>
                </a:solidFill>
                <a:prstDash val="solid"/>
                <a:headEnd type="none" w="med" len="med"/>
                <a:tailEnd type="none" w="med" len="med"/>
              </a:ln>
            </p:spPr>
          </p:sp>
          <p:sp>
            <p:nvSpPr>
              <p:cNvPr id="155734" name="Text Box 150"/>
              <p:cNvSpPr txBox="1"/>
              <p:nvPr/>
            </p:nvSpPr>
            <p:spPr>
              <a:xfrm>
                <a:off x="268" y="3563"/>
                <a:ext cx="223"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FF0066"/>
                    </a:solidFill>
                  </a:rPr>
                  <a:t>P</a:t>
                </a:r>
              </a:p>
            </p:txBody>
          </p:sp>
          <p:sp>
            <p:nvSpPr>
              <p:cNvPr id="155735" name="Text Box 151"/>
              <p:cNvSpPr txBox="1"/>
              <p:nvPr/>
            </p:nvSpPr>
            <p:spPr>
              <a:xfrm>
                <a:off x="297" y="3933"/>
                <a:ext cx="1683" cy="230"/>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00"/>
                    </a:solidFill>
                  </a:rPr>
                  <a:t>选通脉冲</a:t>
                </a:r>
                <a:r>
                  <a:rPr lang="en-US" altLang="zh-CN" sz="2400" b="1" dirty="0">
                    <a:solidFill>
                      <a:srgbClr val="FF0000"/>
                    </a:solidFill>
                  </a:rPr>
                  <a:t>P</a:t>
                </a:r>
                <a:r>
                  <a:rPr lang="zh-CN" altLang="en-US" sz="2400" b="1" dirty="0">
                    <a:solidFill>
                      <a:srgbClr val="FF0000"/>
                    </a:solidFill>
                  </a:rPr>
                  <a:t>为负脉冲</a:t>
                </a:r>
              </a:p>
            </p:txBody>
          </p:sp>
        </p:grpSp>
        <p:sp>
          <p:nvSpPr>
            <p:cNvPr id="155727" name="Text Box 144"/>
            <p:cNvSpPr txBox="1"/>
            <p:nvPr/>
          </p:nvSpPr>
          <p:spPr>
            <a:xfrm>
              <a:off x="2127" y="2650"/>
              <a:ext cx="319"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FF0000"/>
                  </a:solidFill>
                </a:rPr>
                <a:t>Y’</a:t>
              </a:r>
            </a:p>
          </p:txBody>
        </p:sp>
        <p:sp>
          <p:nvSpPr>
            <p:cNvPr id="155728" name="Rectangle 199"/>
            <p:cNvSpPr/>
            <p:nvPr/>
          </p:nvSpPr>
          <p:spPr>
            <a:xfrm>
              <a:off x="1627" y="2578"/>
              <a:ext cx="241" cy="470"/>
            </a:xfrm>
            <a:prstGeom prst="rect">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5729" name="Text Box 200"/>
            <p:cNvSpPr txBox="1"/>
            <p:nvPr/>
          </p:nvSpPr>
          <p:spPr>
            <a:xfrm>
              <a:off x="1616" y="2560"/>
              <a:ext cx="26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FF0000"/>
                  </a:solidFill>
                </a:rPr>
                <a:t>&amp;</a:t>
              </a:r>
              <a:endParaRPr lang="en-US" altLang="zh-CN" sz="2400" b="1" dirty="0">
                <a:solidFill>
                  <a:srgbClr val="FF0000"/>
                </a:solidFill>
              </a:endParaRPr>
            </a:p>
          </p:txBody>
        </p:sp>
        <p:sp>
          <p:nvSpPr>
            <p:cNvPr id="155730" name="Line 201"/>
            <p:cNvSpPr/>
            <p:nvPr/>
          </p:nvSpPr>
          <p:spPr>
            <a:xfrm>
              <a:off x="1859" y="2815"/>
              <a:ext cx="250" cy="0"/>
            </a:xfrm>
            <a:prstGeom prst="line">
              <a:avLst/>
            </a:prstGeom>
            <a:ln w="38100" cap="flat" cmpd="sng">
              <a:solidFill>
                <a:srgbClr val="FF0000"/>
              </a:solidFill>
              <a:prstDash val="solid"/>
              <a:headEnd type="none" w="med" len="med"/>
              <a:tailEnd type="none" w="med" len="med"/>
            </a:ln>
          </p:spPr>
        </p:sp>
      </p:grpSp>
      <p:grpSp>
        <p:nvGrpSpPr>
          <p:cNvPr id="343245" name="Group 205"/>
          <p:cNvGrpSpPr/>
          <p:nvPr/>
        </p:nvGrpSpPr>
        <p:grpSpPr>
          <a:xfrm>
            <a:off x="146050" y="2347913"/>
            <a:ext cx="2449513" cy="1046162"/>
            <a:chOff x="92" y="2325"/>
            <a:chExt cx="1543" cy="659"/>
          </a:xfrm>
        </p:grpSpPr>
        <p:sp>
          <p:nvSpPr>
            <p:cNvPr id="155711" name="Line 142"/>
            <p:cNvSpPr/>
            <p:nvPr/>
          </p:nvSpPr>
          <p:spPr>
            <a:xfrm>
              <a:off x="1382" y="2689"/>
              <a:ext cx="250" cy="0"/>
            </a:xfrm>
            <a:prstGeom prst="line">
              <a:avLst/>
            </a:prstGeom>
            <a:ln w="38100" cap="flat" cmpd="sng">
              <a:solidFill>
                <a:schemeClr val="tx1"/>
              </a:solidFill>
              <a:prstDash val="solid"/>
              <a:headEnd type="none" w="med" len="med"/>
              <a:tailEnd type="none" w="med" len="med"/>
            </a:ln>
          </p:spPr>
        </p:sp>
        <p:grpSp>
          <p:nvGrpSpPr>
            <p:cNvPr id="155712" name="Group 204"/>
            <p:cNvGrpSpPr/>
            <p:nvPr/>
          </p:nvGrpSpPr>
          <p:grpSpPr>
            <a:xfrm>
              <a:off x="92" y="2325"/>
              <a:ext cx="1312" cy="659"/>
              <a:chOff x="92" y="2325"/>
              <a:chExt cx="1312" cy="659"/>
            </a:xfrm>
          </p:grpSpPr>
          <p:sp>
            <p:nvSpPr>
              <p:cNvPr id="155714" name="Text Box 130"/>
              <p:cNvSpPr txBox="1"/>
              <p:nvPr/>
            </p:nvSpPr>
            <p:spPr>
              <a:xfrm>
                <a:off x="1139" y="2398"/>
                <a:ext cx="26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&amp;</a:t>
                </a:r>
                <a:endParaRPr lang="en-US" altLang="zh-CN" sz="2400" b="1" dirty="0"/>
              </a:p>
            </p:txBody>
          </p:sp>
          <p:grpSp>
            <p:nvGrpSpPr>
              <p:cNvPr id="155715" name="Group 131"/>
              <p:cNvGrpSpPr/>
              <p:nvPr/>
            </p:nvGrpSpPr>
            <p:grpSpPr>
              <a:xfrm>
                <a:off x="730" y="2642"/>
                <a:ext cx="259" cy="342"/>
                <a:chOff x="1440" y="1867"/>
                <a:chExt cx="240" cy="293"/>
              </a:xfrm>
            </p:grpSpPr>
            <p:sp>
              <p:nvSpPr>
                <p:cNvPr id="155723" name="Rectangle 132"/>
                <p:cNvSpPr/>
                <p:nvPr/>
              </p:nvSpPr>
              <p:spPr>
                <a:xfrm>
                  <a:off x="1440" y="1872"/>
                  <a:ext cx="192"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5724" name="Text Box 133"/>
                <p:cNvSpPr txBox="1"/>
                <p:nvPr/>
              </p:nvSpPr>
              <p:spPr>
                <a:xfrm>
                  <a:off x="1458" y="1867"/>
                  <a:ext cx="181" cy="214"/>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dirty="0"/>
                    <a:t>1</a:t>
                  </a:r>
                  <a:endParaRPr lang="en-US" altLang="zh-CN" sz="2400" dirty="0"/>
                </a:p>
              </p:txBody>
            </p:sp>
            <p:sp>
              <p:nvSpPr>
                <p:cNvPr id="155725" name="Oval 134"/>
                <p:cNvSpPr/>
                <p:nvPr/>
              </p:nvSpPr>
              <p:spPr>
                <a:xfrm>
                  <a:off x="1632" y="1996"/>
                  <a:ext cx="48" cy="48"/>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55716" name="Line 135"/>
              <p:cNvSpPr/>
              <p:nvPr/>
            </p:nvSpPr>
            <p:spPr>
              <a:xfrm>
                <a:off x="154" y="2586"/>
                <a:ext cx="978" cy="0"/>
              </a:xfrm>
              <a:prstGeom prst="line">
                <a:avLst/>
              </a:prstGeom>
              <a:ln w="38100" cap="flat" cmpd="sng">
                <a:solidFill>
                  <a:schemeClr val="tx1"/>
                </a:solidFill>
                <a:prstDash val="solid"/>
                <a:headEnd type="none" w="med" len="med"/>
                <a:tailEnd type="none" w="med" len="med"/>
              </a:ln>
            </p:spPr>
          </p:sp>
          <p:sp>
            <p:nvSpPr>
              <p:cNvPr id="155717" name="Line 136"/>
              <p:cNvSpPr/>
              <p:nvPr/>
            </p:nvSpPr>
            <p:spPr>
              <a:xfrm>
                <a:off x="989" y="2810"/>
                <a:ext cx="156" cy="0"/>
              </a:xfrm>
              <a:prstGeom prst="line">
                <a:avLst/>
              </a:prstGeom>
              <a:ln w="38100" cap="flat" cmpd="sng">
                <a:solidFill>
                  <a:schemeClr val="tx1"/>
                </a:solidFill>
                <a:prstDash val="solid"/>
                <a:headEnd type="none" w="med" len="med"/>
                <a:tailEnd type="none" w="med" len="med"/>
              </a:ln>
            </p:spPr>
          </p:sp>
          <p:sp>
            <p:nvSpPr>
              <p:cNvPr id="155718" name="Line 139"/>
              <p:cNvSpPr/>
              <p:nvPr/>
            </p:nvSpPr>
            <p:spPr>
              <a:xfrm flipH="1">
                <a:off x="523" y="2810"/>
                <a:ext cx="207" cy="0"/>
              </a:xfrm>
              <a:prstGeom prst="line">
                <a:avLst/>
              </a:prstGeom>
              <a:ln w="38100" cap="flat" cmpd="sng">
                <a:solidFill>
                  <a:schemeClr val="tx1"/>
                </a:solidFill>
                <a:prstDash val="solid"/>
                <a:headEnd type="none" w="med" len="med"/>
                <a:tailEnd type="none" w="med" len="med"/>
              </a:ln>
            </p:spPr>
          </p:sp>
          <p:sp>
            <p:nvSpPr>
              <p:cNvPr id="155719" name="Line 140"/>
              <p:cNvSpPr/>
              <p:nvPr/>
            </p:nvSpPr>
            <p:spPr>
              <a:xfrm>
                <a:off x="523" y="2586"/>
                <a:ext cx="0" cy="224"/>
              </a:xfrm>
              <a:prstGeom prst="line">
                <a:avLst/>
              </a:prstGeom>
              <a:ln w="38100" cap="flat" cmpd="sng">
                <a:solidFill>
                  <a:schemeClr val="tx1"/>
                </a:solidFill>
                <a:prstDash val="solid"/>
                <a:headEnd type="none" w="med" len="med"/>
                <a:tailEnd type="none" w="med" len="med"/>
              </a:ln>
            </p:spPr>
          </p:sp>
          <p:sp>
            <p:nvSpPr>
              <p:cNvPr id="155720" name="Oval 141"/>
              <p:cNvSpPr/>
              <p:nvPr/>
            </p:nvSpPr>
            <p:spPr>
              <a:xfrm>
                <a:off x="493" y="2563"/>
                <a:ext cx="52" cy="56"/>
              </a:xfrm>
              <a:prstGeom prst="ellipse">
                <a:avLst/>
              </a:prstGeom>
              <a:solidFill>
                <a:schemeClr val="tx2"/>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5721" name="Text Box 143"/>
              <p:cNvSpPr txBox="1"/>
              <p:nvPr/>
            </p:nvSpPr>
            <p:spPr>
              <a:xfrm>
                <a:off x="92" y="2325"/>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A</a:t>
                </a:r>
              </a:p>
            </p:txBody>
          </p:sp>
          <p:sp>
            <p:nvSpPr>
              <p:cNvPr id="155722" name="Rectangle 152"/>
              <p:cNvSpPr/>
              <p:nvPr/>
            </p:nvSpPr>
            <p:spPr>
              <a:xfrm>
                <a:off x="1141" y="2452"/>
                <a:ext cx="241" cy="47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55713" name="Text Box 203"/>
            <p:cNvSpPr txBox="1"/>
            <p:nvPr/>
          </p:nvSpPr>
          <p:spPr>
            <a:xfrm>
              <a:off x="1380" y="2326"/>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Y</a:t>
              </a:r>
            </a:p>
          </p:txBody>
        </p:sp>
      </p:grpSp>
      <p:grpSp>
        <p:nvGrpSpPr>
          <p:cNvPr id="343246" name="Group 206"/>
          <p:cNvGrpSpPr/>
          <p:nvPr/>
        </p:nvGrpSpPr>
        <p:grpSpPr>
          <a:xfrm>
            <a:off x="5395913" y="4686300"/>
            <a:ext cx="3321050" cy="925513"/>
            <a:chOff x="3471" y="3537"/>
            <a:chExt cx="2092" cy="583"/>
          </a:xfrm>
        </p:grpSpPr>
        <p:sp>
          <p:nvSpPr>
            <p:cNvPr id="155703" name="Text Box 207"/>
            <p:cNvSpPr txBox="1"/>
            <p:nvPr/>
          </p:nvSpPr>
          <p:spPr>
            <a:xfrm>
              <a:off x="3478" y="3537"/>
              <a:ext cx="223"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FF0066"/>
                  </a:solidFill>
                </a:rPr>
                <a:t>P</a:t>
              </a:r>
              <a:endParaRPr lang="en-US" altLang="zh-CN" sz="2400" dirty="0"/>
            </a:p>
          </p:txBody>
        </p:sp>
        <p:sp>
          <p:nvSpPr>
            <p:cNvPr id="155704" name="Text Box 208"/>
            <p:cNvSpPr txBox="1"/>
            <p:nvPr/>
          </p:nvSpPr>
          <p:spPr>
            <a:xfrm>
              <a:off x="3471" y="3832"/>
              <a:ext cx="319"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FF0000"/>
                  </a:solidFill>
                </a:rPr>
                <a:t>Y’</a:t>
              </a:r>
            </a:p>
          </p:txBody>
        </p:sp>
        <p:sp>
          <p:nvSpPr>
            <p:cNvPr id="155705" name="Line 209"/>
            <p:cNvSpPr/>
            <p:nvPr/>
          </p:nvSpPr>
          <p:spPr>
            <a:xfrm>
              <a:off x="3724" y="4024"/>
              <a:ext cx="1824" cy="0"/>
            </a:xfrm>
            <a:prstGeom prst="line">
              <a:avLst/>
            </a:prstGeom>
            <a:ln w="38100" cap="flat" cmpd="sng">
              <a:solidFill>
                <a:srgbClr val="FF0000"/>
              </a:solidFill>
              <a:prstDash val="solid"/>
              <a:headEnd type="none" w="med" len="med"/>
              <a:tailEnd type="none" w="med" len="med"/>
            </a:ln>
          </p:spPr>
        </p:sp>
        <p:sp>
          <p:nvSpPr>
            <p:cNvPr id="155706" name="Line 210"/>
            <p:cNvSpPr/>
            <p:nvPr/>
          </p:nvSpPr>
          <p:spPr>
            <a:xfrm flipV="1">
              <a:off x="4291" y="3675"/>
              <a:ext cx="0" cy="188"/>
            </a:xfrm>
            <a:prstGeom prst="line">
              <a:avLst/>
            </a:prstGeom>
            <a:ln w="38100" cap="flat" cmpd="sng">
              <a:solidFill>
                <a:srgbClr val="FF0000"/>
              </a:solidFill>
              <a:prstDash val="solid"/>
              <a:miter/>
              <a:headEnd type="none" w="med" len="med"/>
              <a:tailEnd type="none" w="med" len="med"/>
            </a:ln>
          </p:spPr>
        </p:sp>
        <p:sp>
          <p:nvSpPr>
            <p:cNvPr id="155707" name="Line 211"/>
            <p:cNvSpPr/>
            <p:nvPr/>
          </p:nvSpPr>
          <p:spPr>
            <a:xfrm flipV="1">
              <a:off x="4576" y="3684"/>
              <a:ext cx="0" cy="188"/>
            </a:xfrm>
            <a:prstGeom prst="line">
              <a:avLst/>
            </a:prstGeom>
            <a:ln w="38100" cap="flat" cmpd="sng">
              <a:solidFill>
                <a:srgbClr val="FF0000"/>
              </a:solidFill>
              <a:prstDash val="solid"/>
              <a:miter/>
              <a:headEnd type="none" w="med" len="med"/>
              <a:tailEnd type="none" w="med" len="med"/>
            </a:ln>
          </p:spPr>
        </p:sp>
        <p:sp>
          <p:nvSpPr>
            <p:cNvPr id="155708" name="Line 212"/>
            <p:cNvSpPr/>
            <p:nvPr/>
          </p:nvSpPr>
          <p:spPr>
            <a:xfrm>
              <a:off x="4576" y="3691"/>
              <a:ext cx="987" cy="0"/>
            </a:xfrm>
            <a:prstGeom prst="line">
              <a:avLst/>
            </a:prstGeom>
            <a:ln w="38100" cap="flat" cmpd="sng">
              <a:solidFill>
                <a:srgbClr val="FF0000"/>
              </a:solidFill>
              <a:prstDash val="solid"/>
              <a:headEnd type="none" w="med" len="med"/>
              <a:tailEnd type="none" w="med" len="med"/>
            </a:ln>
          </p:spPr>
        </p:sp>
        <p:sp>
          <p:nvSpPr>
            <p:cNvPr id="155709" name="Line 213"/>
            <p:cNvSpPr/>
            <p:nvPr/>
          </p:nvSpPr>
          <p:spPr>
            <a:xfrm>
              <a:off x="4288" y="3854"/>
              <a:ext cx="285" cy="0"/>
            </a:xfrm>
            <a:prstGeom prst="line">
              <a:avLst/>
            </a:prstGeom>
            <a:ln w="38100" cap="flat" cmpd="sng">
              <a:solidFill>
                <a:srgbClr val="FF0000"/>
              </a:solidFill>
              <a:prstDash val="solid"/>
              <a:headEnd type="none" w="med" len="med"/>
              <a:tailEnd type="none" w="med" len="med"/>
            </a:ln>
          </p:spPr>
        </p:sp>
        <p:sp>
          <p:nvSpPr>
            <p:cNvPr id="155710" name="Line 214"/>
            <p:cNvSpPr/>
            <p:nvPr/>
          </p:nvSpPr>
          <p:spPr>
            <a:xfrm>
              <a:off x="3747" y="3685"/>
              <a:ext cx="528" cy="0"/>
            </a:xfrm>
            <a:prstGeom prst="line">
              <a:avLst/>
            </a:prstGeom>
            <a:ln w="38100" cap="flat" cmpd="sng">
              <a:solidFill>
                <a:srgbClr val="FF0000"/>
              </a:solidFill>
              <a:prstDash val="solid"/>
              <a:headEnd type="none" w="med" len="med"/>
              <a:tailEnd type="none" w="med" len="med"/>
            </a:ln>
          </p:spPr>
        </p:sp>
      </p:grpSp>
      <p:grpSp>
        <p:nvGrpSpPr>
          <p:cNvPr id="343255" name="Group 215"/>
          <p:cNvGrpSpPr/>
          <p:nvPr/>
        </p:nvGrpSpPr>
        <p:grpSpPr>
          <a:xfrm>
            <a:off x="5468938" y="2947988"/>
            <a:ext cx="3165475" cy="914400"/>
            <a:chOff x="3517" y="2442"/>
            <a:chExt cx="1994" cy="576"/>
          </a:xfrm>
        </p:grpSpPr>
        <p:sp>
          <p:nvSpPr>
            <p:cNvPr id="155694" name="Line 216"/>
            <p:cNvSpPr/>
            <p:nvPr/>
          </p:nvSpPr>
          <p:spPr>
            <a:xfrm>
              <a:off x="3738" y="2630"/>
              <a:ext cx="592" cy="0"/>
            </a:xfrm>
            <a:prstGeom prst="line">
              <a:avLst/>
            </a:prstGeom>
            <a:ln w="38100" cap="flat" cmpd="sng">
              <a:solidFill>
                <a:schemeClr val="tx1"/>
              </a:solidFill>
              <a:prstDash val="solid"/>
              <a:miter/>
              <a:headEnd type="none" w="med" len="med"/>
              <a:tailEnd type="none" w="med" len="med"/>
            </a:ln>
          </p:spPr>
        </p:sp>
        <p:sp>
          <p:nvSpPr>
            <p:cNvPr id="155695" name="Line 217"/>
            <p:cNvSpPr/>
            <p:nvPr/>
          </p:nvSpPr>
          <p:spPr>
            <a:xfrm flipV="1">
              <a:off x="4321" y="2442"/>
              <a:ext cx="0" cy="188"/>
            </a:xfrm>
            <a:prstGeom prst="line">
              <a:avLst/>
            </a:prstGeom>
            <a:ln w="38100" cap="flat" cmpd="sng">
              <a:solidFill>
                <a:schemeClr val="tx1"/>
              </a:solidFill>
              <a:prstDash val="solid"/>
              <a:miter/>
              <a:headEnd type="none" w="med" len="med"/>
              <a:tailEnd type="none" w="med" len="med"/>
            </a:ln>
          </p:spPr>
        </p:sp>
        <p:sp>
          <p:nvSpPr>
            <p:cNvPr id="155696" name="Line 218"/>
            <p:cNvSpPr/>
            <p:nvPr/>
          </p:nvSpPr>
          <p:spPr>
            <a:xfrm>
              <a:off x="4321" y="2442"/>
              <a:ext cx="1165" cy="0"/>
            </a:xfrm>
            <a:prstGeom prst="line">
              <a:avLst/>
            </a:prstGeom>
            <a:ln w="38100" cap="flat" cmpd="sng">
              <a:solidFill>
                <a:schemeClr val="tx1"/>
              </a:solidFill>
              <a:prstDash val="solid"/>
              <a:miter/>
              <a:headEnd type="none" w="med" len="med"/>
              <a:tailEnd type="none" w="med" len="med"/>
            </a:ln>
          </p:spPr>
        </p:sp>
        <p:sp>
          <p:nvSpPr>
            <p:cNvPr id="155697" name="Line 219"/>
            <p:cNvSpPr/>
            <p:nvPr/>
          </p:nvSpPr>
          <p:spPr>
            <a:xfrm>
              <a:off x="3724" y="2829"/>
              <a:ext cx="791" cy="0"/>
            </a:xfrm>
            <a:prstGeom prst="line">
              <a:avLst/>
            </a:prstGeom>
            <a:ln w="38100" cap="flat" cmpd="sng">
              <a:solidFill>
                <a:schemeClr val="tx1"/>
              </a:solidFill>
              <a:prstDash val="solid"/>
              <a:miter/>
              <a:headEnd type="none" w="med" len="med"/>
              <a:tailEnd type="none" w="med" len="med"/>
            </a:ln>
          </p:spPr>
        </p:sp>
        <p:sp>
          <p:nvSpPr>
            <p:cNvPr id="155698" name="Line 220"/>
            <p:cNvSpPr/>
            <p:nvPr/>
          </p:nvSpPr>
          <p:spPr>
            <a:xfrm flipV="1">
              <a:off x="4498" y="2818"/>
              <a:ext cx="0" cy="187"/>
            </a:xfrm>
            <a:prstGeom prst="line">
              <a:avLst/>
            </a:prstGeom>
            <a:ln w="38100" cap="flat" cmpd="sng">
              <a:solidFill>
                <a:schemeClr val="tx1"/>
              </a:solidFill>
              <a:prstDash val="solid"/>
              <a:miter/>
              <a:headEnd type="none" w="med" len="med"/>
              <a:tailEnd type="none" w="med" len="med"/>
            </a:ln>
          </p:spPr>
        </p:sp>
        <p:sp>
          <p:nvSpPr>
            <p:cNvPr id="155699" name="Line 221"/>
            <p:cNvSpPr/>
            <p:nvPr/>
          </p:nvSpPr>
          <p:spPr>
            <a:xfrm>
              <a:off x="4500" y="3005"/>
              <a:ext cx="1011" cy="0"/>
            </a:xfrm>
            <a:prstGeom prst="line">
              <a:avLst/>
            </a:prstGeom>
            <a:ln w="38100" cap="flat" cmpd="sng">
              <a:solidFill>
                <a:schemeClr val="tx1"/>
              </a:solidFill>
              <a:prstDash val="solid"/>
              <a:miter/>
              <a:headEnd type="none" w="med" len="med"/>
              <a:tailEnd type="none" w="med" len="med"/>
            </a:ln>
          </p:spPr>
        </p:sp>
        <p:sp>
          <p:nvSpPr>
            <p:cNvPr id="155700" name="Text Box 222"/>
            <p:cNvSpPr txBox="1"/>
            <p:nvPr/>
          </p:nvSpPr>
          <p:spPr>
            <a:xfrm>
              <a:off x="3517" y="2442"/>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A</a:t>
              </a:r>
            </a:p>
          </p:txBody>
        </p:sp>
        <p:sp>
          <p:nvSpPr>
            <p:cNvPr id="155701" name="Text Box 223"/>
            <p:cNvSpPr txBox="1"/>
            <p:nvPr/>
          </p:nvSpPr>
          <p:spPr>
            <a:xfrm>
              <a:off x="3517" y="2730"/>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A</a:t>
              </a:r>
            </a:p>
          </p:txBody>
        </p:sp>
        <p:sp>
          <p:nvSpPr>
            <p:cNvPr id="155702" name="Line 224"/>
            <p:cNvSpPr/>
            <p:nvPr/>
          </p:nvSpPr>
          <p:spPr>
            <a:xfrm>
              <a:off x="3594" y="2778"/>
              <a:ext cx="96" cy="0"/>
            </a:xfrm>
            <a:prstGeom prst="line">
              <a:avLst/>
            </a:prstGeom>
            <a:ln w="38100" cap="flat" cmpd="sng">
              <a:solidFill>
                <a:schemeClr val="tx1"/>
              </a:solidFill>
              <a:prstDash val="solid"/>
              <a:miter/>
              <a:headEnd type="none" w="med" len="med"/>
              <a:tailEnd type="none" w="med" len="med"/>
            </a:ln>
          </p:spPr>
        </p:sp>
      </p:grpSp>
      <p:grpSp>
        <p:nvGrpSpPr>
          <p:cNvPr id="343265" name="Group 225"/>
          <p:cNvGrpSpPr/>
          <p:nvPr/>
        </p:nvGrpSpPr>
        <p:grpSpPr>
          <a:xfrm>
            <a:off x="6756400" y="3252788"/>
            <a:ext cx="795338" cy="2228850"/>
            <a:chOff x="4328" y="2634"/>
            <a:chExt cx="501" cy="1404"/>
          </a:xfrm>
        </p:grpSpPr>
        <p:grpSp>
          <p:nvGrpSpPr>
            <p:cNvPr id="155690" name="Group 226"/>
            <p:cNvGrpSpPr/>
            <p:nvPr/>
          </p:nvGrpSpPr>
          <p:grpSpPr>
            <a:xfrm>
              <a:off x="4328" y="2634"/>
              <a:ext cx="171" cy="1404"/>
              <a:chOff x="3959" y="2715"/>
              <a:chExt cx="171" cy="1404"/>
            </a:xfrm>
          </p:grpSpPr>
          <p:sp>
            <p:nvSpPr>
              <p:cNvPr id="155692" name="Line 227"/>
              <p:cNvSpPr/>
              <p:nvPr/>
            </p:nvSpPr>
            <p:spPr>
              <a:xfrm>
                <a:off x="3959" y="2715"/>
                <a:ext cx="0" cy="1395"/>
              </a:xfrm>
              <a:prstGeom prst="line">
                <a:avLst/>
              </a:prstGeom>
              <a:ln w="25400" cap="flat" cmpd="sng">
                <a:solidFill>
                  <a:srgbClr val="FF00FF"/>
                </a:solidFill>
                <a:prstDash val="dash"/>
                <a:headEnd type="none" w="med" len="med"/>
                <a:tailEnd type="none" w="med" len="med"/>
              </a:ln>
            </p:spPr>
          </p:sp>
          <p:sp>
            <p:nvSpPr>
              <p:cNvPr id="155693" name="Line 228"/>
              <p:cNvSpPr/>
              <p:nvPr/>
            </p:nvSpPr>
            <p:spPr>
              <a:xfrm>
                <a:off x="4130" y="2895"/>
                <a:ext cx="0" cy="1224"/>
              </a:xfrm>
              <a:prstGeom prst="line">
                <a:avLst/>
              </a:prstGeom>
              <a:ln w="25400" cap="flat" cmpd="sng">
                <a:solidFill>
                  <a:srgbClr val="FF00FF"/>
                </a:solidFill>
                <a:prstDash val="dash"/>
                <a:headEnd type="none" w="med" len="med"/>
                <a:tailEnd type="none" w="med" len="med"/>
              </a:ln>
            </p:spPr>
          </p:sp>
        </p:grpSp>
        <p:sp>
          <p:nvSpPr>
            <p:cNvPr id="155691" name="Text Box 229"/>
            <p:cNvSpPr txBox="1"/>
            <p:nvPr/>
          </p:nvSpPr>
          <p:spPr>
            <a:xfrm>
              <a:off x="4564" y="2982"/>
              <a:ext cx="265" cy="30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dirty="0">
                  <a:solidFill>
                    <a:srgbClr val="FF0000"/>
                  </a:solidFill>
                  <a:latin typeface="宋体" panose="02010600030101010101" pitchFamily="2" charset="-122"/>
                </a:rPr>
                <a:t>t</a:t>
              </a:r>
              <a:r>
                <a:rPr lang="en-US" altLang="zh-CN" sz="1600" dirty="0">
                  <a:solidFill>
                    <a:srgbClr val="FF0000"/>
                  </a:solidFill>
                </a:rPr>
                <a:t>pd</a:t>
              </a:r>
              <a:endParaRPr lang="en-US" altLang="zh-CN" sz="2000" dirty="0">
                <a:solidFill>
                  <a:srgbClr val="FF0000"/>
                </a:solidFill>
              </a:endParaRPr>
            </a:p>
          </p:txBody>
        </p:sp>
      </p:grpSp>
      <p:grpSp>
        <p:nvGrpSpPr>
          <p:cNvPr id="343270" name="Group 230"/>
          <p:cNvGrpSpPr/>
          <p:nvPr/>
        </p:nvGrpSpPr>
        <p:grpSpPr>
          <a:xfrm>
            <a:off x="5381625" y="4183063"/>
            <a:ext cx="3348038" cy="457200"/>
            <a:chOff x="3462" y="3220"/>
            <a:chExt cx="2109" cy="288"/>
          </a:xfrm>
        </p:grpSpPr>
        <p:sp>
          <p:nvSpPr>
            <p:cNvPr id="155684" name="Line 231"/>
            <p:cNvSpPr/>
            <p:nvPr/>
          </p:nvSpPr>
          <p:spPr>
            <a:xfrm flipV="1">
              <a:off x="4491" y="3222"/>
              <a:ext cx="0" cy="162"/>
            </a:xfrm>
            <a:prstGeom prst="line">
              <a:avLst/>
            </a:prstGeom>
            <a:ln w="38100" cap="flat" cmpd="sng">
              <a:solidFill>
                <a:schemeClr val="tx1"/>
              </a:solidFill>
              <a:prstDash val="solid"/>
              <a:headEnd type="none" w="med" len="med"/>
              <a:tailEnd type="none" w="med" len="med"/>
            </a:ln>
          </p:spPr>
        </p:sp>
        <p:sp>
          <p:nvSpPr>
            <p:cNvPr id="155685" name="Line 232"/>
            <p:cNvSpPr/>
            <p:nvPr/>
          </p:nvSpPr>
          <p:spPr>
            <a:xfrm>
              <a:off x="4329" y="3222"/>
              <a:ext cx="162" cy="0"/>
            </a:xfrm>
            <a:prstGeom prst="line">
              <a:avLst/>
            </a:prstGeom>
            <a:ln w="38100" cap="flat" cmpd="sng">
              <a:solidFill>
                <a:schemeClr val="tx1"/>
              </a:solidFill>
              <a:prstDash val="solid"/>
              <a:headEnd type="none" w="med" len="med"/>
              <a:tailEnd type="none" w="med" len="med"/>
            </a:ln>
          </p:spPr>
        </p:sp>
        <p:sp>
          <p:nvSpPr>
            <p:cNvPr id="155686" name="Line 233"/>
            <p:cNvSpPr/>
            <p:nvPr/>
          </p:nvSpPr>
          <p:spPr>
            <a:xfrm flipV="1">
              <a:off x="4320" y="3222"/>
              <a:ext cx="0" cy="162"/>
            </a:xfrm>
            <a:prstGeom prst="line">
              <a:avLst/>
            </a:prstGeom>
            <a:ln w="38100" cap="flat" cmpd="sng">
              <a:solidFill>
                <a:schemeClr val="tx1"/>
              </a:solidFill>
              <a:prstDash val="solid"/>
              <a:headEnd type="none" w="med" len="med"/>
              <a:tailEnd type="none" w="med" len="med"/>
            </a:ln>
          </p:spPr>
        </p:sp>
        <p:sp>
          <p:nvSpPr>
            <p:cNvPr id="155687" name="Line 234"/>
            <p:cNvSpPr/>
            <p:nvPr/>
          </p:nvSpPr>
          <p:spPr>
            <a:xfrm flipH="1">
              <a:off x="3735" y="3384"/>
              <a:ext cx="576" cy="0"/>
            </a:xfrm>
            <a:prstGeom prst="line">
              <a:avLst/>
            </a:prstGeom>
            <a:ln w="38100" cap="flat" cmpd="sng">
              <a:solidFill>
                <a:schemeClr val="tx1"/>
              </a:solidFill>
              <a:prstDash val="solid"/>
              <a:headEnd type="none" w="med" len="med"/>
              <a:tailEnd type="none" w="med" len="med"/>
            </a:ln>
          </p:spPr>
        </p:sp>
        <p:sp>
          <p:nvSpPr>
            <p:cNvPr id="155688" name="Line 235"/>
            <p:cNvSpPr/>
            <p:nvPr/>
          </p:nvSpPr>
          <p:spPr>
            <a:xfrm>
              <a:off x="4491" y="3384"/>
              <a:ext cx="1080" cy="0"/>
            </a:xfrm>
            <a:prstGeom prst="line">
              <a:avLst/>
            </a:prstGeom>
            <a:ln w="38100" cap="flat" cmpd="sng">
              <a:solidFill>
                <a:schemeClr val="tx1"/>
              </a:solidFill>
              <a:prstDash val="solid"/>
              <a:headEnd type="none" w="med" len="med"/>
              <a:tailEnd type="none" w="med" len="med"/>
            </a:ln>
          </p:spPr>
        </p:sp>
        <p:sp>
          <p:nvSpPr>
            <p:cNvPr id="155689" name="Text Box 236"/>
            <p:cNvSpPr txBox="1"/>
            <p:nvPr/>
          </p:nvSpPr>
          <p:spPr>
            <a:xfrm>
              <a:off x="3462" y="3220"/>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Y</a:t>
              </a:r>
            </a:p>
          </p:txBody>
        </p:sp>
      </p:grpSp>
      <p:grpSp>
        <p:nvGrpSpPr>
          <p:cNvPr id="343306" name="Group 266"/>
          <p:cNvGrpSpPr/>
          <p:nvPr/>
        </p:nvGrpSpPr>
        <p:grpSpPr>
          <a:xfrm>
            <a:off x="428625" y="4700588"/>
            <a:ext cx="3251200" cy="2032000"/>
            <a:chOff x="270" y="2736"/>
            <a:chExt cx="2048" cy="1280"/>
          </a:xfrm>
        </p:grpSpPr>
        <p:grpSp>
          <p:nvGrpSpPr>
            <p:cNvPr id="155664" name="Group 265"/>
            <p:cNvGrpSpPr/>
            <p:nvPr/>
          </p:nvGrpSpPr>
          <p:grpSpPr>
            <a:xfrm>
              <a:off x="357" y="3442"/>
              <a:ext cx="956" cy="280"/>
              <a:chOff x="942" y="3568"/>
              <a:chExt cx="956" cy="280"/>
            </a:xfrm>
          </p:grpSpPr>
          <p:sp>
            <p:nvSpPr>
              <p:cNvPr id="155681" name="Line 240"/>
              <p:cNvSpPr/>
              <p:nvPr/>
            </p:nvSpPr>
            <p:spPr>
              <a:xfrm>
                <a:off x="1712" y="3577"/>
                <a:ext cx="186" cy="0"/>
              </a:xfrm>
              <a:prstGeom prst="line">
                <a:avLst/>
              </a:prstGeom>
              <a:ln w="38100" cap="flat" cmpd="sng">
                <a:solidFill>
                  <a:srgbClr val="CC3300"/>
                </a:solidFill>
                <a:prstDash val="solid"/>
                <a:headEnd type="none" w="med" len="med"/>
                <a:tailEnd type="none" w="med" len="med"/>
              </a:ln>
            </p:spPr>
          </p:sp>
          <p:sp>
            <p:nvSpPr>
              <p:cNvPr id="155682" name="Line 241"/>
              <p:cNvSpPr/>
              <p:nvPr/>
            </p:nvSpPr>
            <p:spPr>
              <a:xfrm>
                <a:off x="1712" y="3568"/>
                <a:ext cx="0" cy="280"/>
              </a:xfrm>
              <a:prstGeom prst="line">
                <a:avLst/>
              </a:prstGeom>
              <a:ln w="38100" cap="flat" cmpd="sng">
                <a:solidFill>
                  <a:srgbClr val="CC3300"/>
                </a:solidFill>
                <a:prstDash val="solid"/>
                <a:headEnd type="none" w="med" len="med"/>
                <a:tailEnd type="none" w="med" len="med"/>
              </a:ln>
            </p:spPr>
          </p:sp>
          <p:sp>
            <p:nvSpPr>
              <p:cNvPr id="155683" name="Line 242"/>
              <p:cNvSpPr/>
              <p:nvPr/>
            </p:nvSpPr>
            <p:spPr>
              <a:xfrm flipH="1">
                <a:off x="942" y="3839"/>
                <a:ext cx="770" cy="0"/>
              </a:xfrm>
              <a:prstGeom prst="line">
                <a:avLst/>
              </a:prstGeom>
              <a:ln w="38100" cap="flat" cmpd="sng">
                <a:solidFill>
                  <a:srgbClr val="CC3300"/>
                </a:solidFill>
                <a:prstDash val="solid"/>
                <a:headEnd type="none" w="med" len="med"/>
                <a:tailEnd type="none" w="med" len="med"/>
              </a:ln>
            </p:spPr>
          </p:sp>
        </p:grpSp>
        <p:sp>
          <p:nvSpPr>
            <p:cNvPr id="155665" name="Text Box 243"/>
            <p:cNvSpPr txBox="1"/>
            <p:nvPr/>
          </p:nvSpPr>
          <p:spPr>
            <a:xfrm>
              <a:off x="332" y="3432"/>
              <a:ext cx="223"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solidFill>
                    <a:srgbClr val="FF0066"/>
                  </a:solidFill>
                </a:rPr>
                <a:t>P</a:t>
              </a:r>
            </a:p>
          </p:txBody>
        </p:sp>
        <p:sp>
          <p:nvSpPr>
            <p:cNvPr id="155666" name="Text Box 244"/>
            <p:cNvSpPr txBox="1"/>
            <p:nvPr/>
          </p:nvSpPr>
          <p:spPr>
            <a:xfrm>
              <a:off x="436" y="3786"/>
              <a:ext cx="1683" cy="230"/>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00"/>
                  </a:solidFill>
                </a:rPr>
                <a:t>选通脉冲</a:t>
              </a:r>
              <a:r>
                <a:rPr lang="en-US" altLang="zh-CN" sz="2400" b="1" dirty="0">
                  <a:solidFill>
                    <a:srgbClr val="FF0000"/>
                  </a:solidFill>
                </a:rPr>
                <a:t>P</a:t>
              </a:r>
              <a:r>
                <a:rPr lang="zh-CN" altLang="en-US" sz="2400" b="1" dirty="0">
                  <a:solidFill>
                    <a:srgbClr val="FF0000"/>
                  </a:solidFill>
                </a:rPr>
                <a:t>为负脉冲</a:t>
              </a:r>
            </a:p>
          </p:txBody>
        </p:sp>
        <p:sp>
          <p:nvSpPr>
            <p:cNvPr id="155667" name="Line 250"/>
            <p:cNvSpPr/>
            <p:nvPr/>
          </p:nvSpPr>
          <p:spPr>
            <a:xfrm>
              <a:off x="1560" y="3224"/>
              <a:ext cx="471" cy="0"/>
            </a:xfrm>
            <a:prstGeom prst="line">
              <a:avLst/>
            </a:prstGeom>
            <a:ln w="38100" cap="flat" cmpd="sng">
              <a:solidFill>
                <a:schemeClr val="tx1"/>
              </a:solidFill>
              <a:prstDash val="solid"/>
              <a:headEnd type="none" w="med" len="med"/>
              <a:tailEnd type="none" w="med" len="med"/>
            </a:ln>
          </p:spPr>
        </p:sp>
        <p:sp>
          <p:nvSpPr>
            <p:cNvPr id="155668" name="Text Box 252"/>
            <p:cNvSpPr txBox="1"/>
            <p:nvPr/>
          </p:nvSpPr>
          <p:spPr>
            <a:xfrm>
              <a:off x="1317" y="2881"/>
              <a:ext cx="26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&amp;</a:t>
              </a:r>
              <a:endParaRPr lang="en-US" altLang="zh-CN" sz="2400" b="1" dirty="0"/>
            </a:p>
          </p:txBody>
        </p:sp>
        <p:grpSp>
          <p:nvGrpSpPr>
            <p:cNvPr id="155669" name="Group 253"/>
            <p:cNvGrpSpPr/>
            <p:nvPr/>
          </p:nvGrpSpPr>
          <p:grpSpPr>
            <a:xfrm>
              <a:off x="908" y="3053"/>
              <a:ext cx="259" cy="342"/>
              <a:chOff x="1440" y="1867"/>
              <a:chExt cx="240" cy="293"/>
            </a:xfrm>
          </p:grpSpPr>
          <p:sp>
            <p:nvSpPr>
              <p:cNvPr id="155678" name="Rectangle 254"/>
              <p:cNvSpPr/>
              <p:nvPr/>
            </p:nvSpPr>
            <p:spPr>
              <a:xfrm>
                <a:off x="1440" y="1872"/>
                <a:ext cx="192"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5679" name="Text Box 255"/>
              <p:cNvSpPr txBox="1"/>
              <p:nvPr/>
            </p:nvSpPr>
            <p:spPr>
              <a:xfrm>
                <a:off x="1458" y="1867"/>
                <a:ext cx="181" cy="214"/>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dirty="0"/>
                  <a:t>1</a:t>
                </a:r>
                <a:endParaRPr lang="en-US" altLang="zh-CN" sz="2400" dirty="0"/>
              </a:p>
            </p:txBody>
          </p:sp>
          <p:sp>
            <p:nvSpPr>
              <p:cNvPr id="155680" name="Oval 256"/>
              <p:cNvSpPr/>
              <p:nvPr/>
            </p:nvSpPr>
            <p:spPr>
              <a:xfrm>
                <a:off x="1632" y="1996"/>
                <a:ext cx="48" cy="48"/>
              </a:xfrm>
              <a:prstGeom prst="ellipse">
                <a:avLst/>
              </a:prstGeom>
              <a:solidFill>
                <a:schemeClr val="accent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55670" name="Line 257"/>
            <p:cNvSpPr/>
            <p:nvPr/>
          </p:nvSpPr>
          <p:spPr>
            <a:xfrm>
              <a:off x="332" y="2997"/>
              <a:ext cx="978" cy="0"/>
            </a:xfrm>
            <a:prstGeom prst="line">
              <a:avLst/>
            </a:prstGeom>
            <a:ln w="38100" cap="flat" cmpd="sng">
              <a:solidFill>
                <a:schemeClr val="tx1"/>
              </a:solidFill>
              <a:prstDash val="solid"/>
              <a:headEnd type="none" w="med" len="med"/>
              <a:tailEnd type="none" w="med" len="med"/>
            </a:ln>
          </p:spPr>
        </p:sp>
        <p:sp>
          <p:nvSpPr>
            <p:cNvPr id="155671" name="Line 258"/>
            <p:cNvSpPr/>
            <p:nvPr/>
          </p:nvSpPr>
          <p:spPr>
            <a:xfrm>
              <a:off x="1167" y="3221"/>
              <a:ext cx="156" cy="0"/>
            </a:xfrm>
            <a:prstGeom prst="line">
              <a:avLst/>
            </a:prstGeom>
            <a:ln w="38100" cap="flat" cmpd="sng">
              <a:solidFill>
                <a:schemeClr val="tx1"/>
              </a:solidFill>
              <a:prstDash val="solid"/>
              <a:headEnd type="none" w="med" len="med"/>
              <a:tailEnd type="none" w="med" len="med"/>
            </a:ln>
          </p:spPr>
        </p:sp>
        <p:sp>
          <p:nvSpPr>
            <p:cNvPr id="155672" name="Line 259"/>
            <p:cNvSpPr/>
            <p:nvPr/>
          </p:nvSpPr>
          <p:spPr>
            <a:xfrm flipH="1">
              <a:off x="701" y="3221"/>
              <a:ext cx="207" cy="0"/>
            </a:xfrm>
            <a:prstGeom prst="line">
              <a:avLst/>
            </a:prstGeom>
            <a:ln w="38100" cap="flat" cmpd="sng">
              <a:solidFill>
                <a:schemeClr val="tx1"/>
              </a:solidFill>
              <a:prstDash val="solid"/>
              <a:headEnd type="none" w="med" len="med"/>
              <a:tailEnd type="none" w="med" len="med"/>
            </a:ln>
          </p:spPr>
        </p:sp>
        <p:sp>
          <p:nvSpPr>
            <p:cNvPr id="155673" name="Line 260"/>
            <p:cNvSpPr/>
            <p:nvPr/>
          </p:nvSpPr>
          <p:spPr>
            <a:xfrm>
              <a:off x="701" y="2997"/>
              <a:ext cx="0" cy="224"/>
            </a:xfrm>
            <a:prstGeom prst="line">
              <a:avLst/>
            </a:prstGeom>
            <a:ln w="38100" cap="flat" cmpd="sng">
              <a:solidFill>
                <a:schemeClr val="tx1"/>
              </a:solidFill>
              <a:prstDash val="solid"/>
              <a:headEnd type="none" w="med" len="med"/>
              <a:tailEnd type="none" w="med" len="med"/>
            </a:ln>
          </p:spPr>
        </p:sp>
        <p:sp>
          <p:nvSpPr>
            <p:cNvPr id="155674" name="Oval 261"/>
            <p:cNvSpPr/>
            <p:nvPr/>
          </p:nvSpPr>
          <p:spPr>
            <a:xfrm>
              <a:off x="671" y="2974"/>
              <a:ext cx="52" cy="56"/>
            </a:xfrm>
            <a:prstGeom prst="ellipse">
              <a:avLst/>
            </a:prstGeom>
            <a:solidFill>
              <a:schemeClr val="tx2"/>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5675" name="Text Box 262"/>
            <p:cNvSpPr txBox="1"/>
            <p:nvPr/>
          </p:nvSpPr>
          <p:spPr>
            <a:xfrm>
              <a:off x="270" y="2736"/>
              <a:ext cx="255" cy="28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A</a:t>
              </a:r>
            </a:p>
          </p:txBody>
        </p:sp>
        <p:sp>
          <p:nvSpPr>
            <p:cNvPr id="155676" name="Rectangle 263"/>
            <p:cNvSpPr/>
            <p:nvPr/>
          </p:nvSpPr>
          <p:spPr>
            <a:xfrm>
              <a:off x="1319" y="2890"/>
              <a:ext cx="241" cy="647"/>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5677" name="Text Box 264"/>
            <p:cNvSpPr txBox="1"/>
            <p:nvPr/>
          </p:nvSpPr>
          <p:spPr>
            <a:xfrm>
              <a:off x="1744" y="2852"/>
              <a:ext cx="574" cy="288"/>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Y=</a:t>
              </a:r>
              <a:r>
                <a:rPr lang="en-US" altLang="zh-CN" sz="2400" dirty="0">
                  <a:solidFill>
                    <a:srgbClr val="FF0000"/>
                  </a:solidFill>
                </a:rPr>
                <a:t>Y’</a:t>
              </a:r>
            </a:p>
          </p:txBody>
        </p:sp>
      </p:grpSp>
      <p:grpSp>
        <p:nvGrpSpPr>
          <p:cNvPr id="343309" name="Group 269"/>
          <p:cNvGrpSpPr/>
          <p:nvPr/>
        </p:nvGrpSpPr>
        <p:grpSpPr>
          <a:xfrm>
            <a:off x="1546225" y="4275138"/>
            <a:ext cx="1433513" cy="520700"/>
            <a:chOff x="1055" y="2693"/>
            <a:chExt cx="903" cy="328"/>
          </a:xfrm>
        </p:grpSpPr>
        <p:sp>
          <p:nvSpPr>
            <p:cNvPr id="155662" name="AutoShape 267"/>
            <p:cNvSpPr/>
            <p:nvPr/>
          </p:nvSpPr>
          <p:spPr>
            <a:xfrm>
              <a:off x="1055" y="2693"/>
              <a:ext cx="239" cy="328"/>
            </a:xfrm>
            <a:prstGeom prst="downArrow">
              <a:avLst>
                <a:gd name="adj1" fmla="val 50000"/>
                <a:gd name="adj2" fmla="val 34309"/>
              </a:avLst>
            </a:prstGeom>
            <a:solidFill>
              <a:srgbClr val="CCFFFF"/>
            </a:solidFill>
            <a:ln w="25400" cap="flat" cmpd="sng">
              <a:solidFill>
                <a:srgbClr val="FF00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5663" name="Text Box 268"/>
            <p:cNvSpPr txBox="1"/>
            <p:nvPr/>
          </p:nvSpPr>
          <p:spPr>
            <a:xfrm>
              <a:off x="1337" y="2703"/>
              <a:ext cx="621" cy="269"/>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solidFill>
                    <a:srgbClr val="FF00FF"/>
                  </a:solidFill>
                </a:rPr>
                <a:t>等效</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3245"/>
                                        </p:tgtEl>
                                        <p:attrNameLst>
                                          <p:attrName>style.visibility</p:attrName>
                                        </p:attrNameLst>
                                      </p:cBhvr>
                                      <p:to>
                                        <p:strVal val="visible"/>
                                      </p:to>
                                    </p:set>
                                    <p:animEffect transition="in" filter="wipe(left)">
                                      <p:cBhvr>
                                        <p:cTn id="7" dur="500"/>
                                        <p:tgtEl>
                                          <p:spTgt spid="3432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3232"/>
                                        </p:tgtEl>
                                        <p:attrNameLst>
                                          <p:attrName>style.visibility</p:attrName>
                                        </p:attrNameLst>
                                      </p:cBhvr>
                                      <p:to>
                                        <p:strVal val="visible"/>
                                      </p:to>
                                    </p:set>
                                    <p:animEffect transition="in" filter="blinds(horizontal)">
                                      <p:cBhvr>
                                        <p:cTn id="12" dur="500"/>
                                        <p:tgtEl>
                                          <p:spTgt spid="343232"/>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43255"/>
                                        </p:tgtEl>
                                        <p:attrNameLst>
                                          <p:attrName>style.visibility</p:attrName>
                                        </p:attrNameLst>
                                      </p:cBhvr>
                                      <p:to>
                                        <p:strVal val="visible"/>
                                      </p:to>
                                    </p:set>
                                    <p:animEffect transition="in" filter="blinds(horizontal)">
                                      <p:cBhvr>
                                        <p:cTn id="16" dur="500"/>
                                        <p:tgtEl>
                                          <p:spTgt spid="343255"/>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43265"/>
                                        </p:tgtEl>
                                        <p:attrNameLst>
                                          <p:attrName>style.visibility</p:attrName>
                                        </p:attrNameLst>
                                      </p:cBhvr>
                                      <p:to>
                                        <p:strVal val="visible"/>
                                      </p:to>
                                    </p:set>
                                    <p:animEffect transition="in" filter="wipe(up)">
                                      <p:cBhvr>
                                        <p:cTn id="20" dur="500"/>
                                        <p:tgtEl>
                                          <p:spTgt spid="343265"/>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43270"/>
                                        </p:tgtEl>
                                        <p:attrNameLst>
                                          <p:attrName>style.visibility</p:attrName>
                                        </p:attrNameLst>
                                      </p:cBhvr>
                                      <p:to>
                                        <p:strVal val="visible"/>
                                      </p:to>
                                    </p:set>
                                    <p:animEffect transition="in" filter="wipe(left)">
                                      <p:cBhvr>
                                        <p:cTn id="24" dur="500"/>
                                        <p:tgtEl>
                                          <p:spTgt spid="34327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43233"/>
                                        </p:tgtEl>
                                        <p:attrNameLst>
                                          <p:attrName>style.visibility</p:attrName>
                                        </p:attrNameLst>
                                      </p:cBhvr>
                                      <p:to>
                                        <p:strVal val="visible"/>
                                      </p:to>
                                    </p:set>
                                    <p:animEffect transition="in" filter="blinds(horizontal)">
                                      <p:cBhvr>
                                        <p:cTn id="29" dur="500"/>
                                        <p:tgtEl>
                                          <p:spTgt spid="343233"/>
                                        </p:tgtEl>
                                      </p:cBhvr>
                                    </p:animEffect>
                                  </p:childTnLst>
                                </p:cTn>
                              </p:par>
                            </p:childTnLst>
                          </p:cTn>
                        </p:par>
                        <p:par>
                          <p:cTn id="30" fill="hold">
                            <p:stCondLst>
                              <p:cond delay="500"/>
                            </p:stCondLst>
                            <p:childTnLst>
                              <p:par>
                                <p:cTn id="31" presetID="3" presetClass="entr" presetSubtype="10" fill="hold" nodeType="afterEffect">
                                  <p:stCondLst>
                                    <p:cond delay="0"/>
                                  </p:stCondLst>
                                  <p:childTnLst>
                                    <p:set>
                                      <p:cBhvr>
                                        <p:cTn id="32" dur="1" fill="hold">
                                          <p:stCondLst>
                                            <p:cond delay="0"/>
                                          </p:stCondLst>
                                        </p:cTn>
                                        <p:tgtEl>
                                          <p:spTgt spid="343277"/>
                                        </p:tgtEl>
                                        <p:attrNameLst>
                                          <p:attrName>style.visibility</p:attrName>
                                        </p:attrNameLst>
                                      </p:cBhvr>
                                      <p:to>
                                        <p:strVal val="visible"/>
                                      </p:to>
                                    </p:set>
                                    <p:animEffect transition="in" filter="blinds(horizontal)">
                                      <p:cBhvr>
                                        <p:cTn id="33" dur="500"/>
                                        <p:tgtEl>
                                          <p:spTgt spid="343277"/>
                                        </p:tgtEl>
                                      </p:cBhvr>
                                    </p:animEffec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343246"/>
                                        </p:tgtEl>
                                        <p:attrNameLst>
                                          <p:attrName>style.visibility</p:attrName>
                                        </p:attrNameLst>
                                      </p:cBhvr>
                                      <p:to>
                                        <p:strVal val="visible"/>
                                      </p:to>
                                    </p:set>
                                    <p:animEffect transition="in" filter="wipe(up)">
                                      <p:cBhvr>
                                        <p:cTn id="37" dur="500"/>
                                        <p:tgtEl>
                                          <p:spTgt spid="34324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343309"/>
                                        </p:tgtEl>
                                        <p:attrNameLst>
                                          <p:attrName>style.visibility</p:attrName>
                                        </p:attrNameLst>
                                      </p:cBhvr>
                                      <p:to>
                                        <p:strVal val="visible"/>
                                      </p:to>
                                    </p:set>
                                    <p:anim calcmode="lin" valueType="num">
                                      <p:cBhvr additive="base">
                                        <p:cTn id="42" dur="500" fill="hold"/>
                                        <p:tgtEl>
                                          <p:spTgt spid="343309"/>
                                        </p:tgtEl>
                                        <p:attrNameLst>
                                          <p:attrName>ppt_x</p:attrName>
                                        </p:attrNameLst>
                                      </p:cBhvr>
                                      <p:tavLst>
                                        <p:tav tm="0">
                                          <p:val>
                                            <p:strVal val="0-#ppt_w/2"/>
                                          </p:val>
                                        </p:tav>
                                        <p:tav tm="100000">
                                          <p:val>
                                            <p:strVal val="#ppt_x"/>
                                          </p:val>
                                        </p:tav>
                                      </p:tavLst>
                                    </p:anim>
                                    <p:anim calcmode="lin" valueType="num">
                                      <p:cBhvr additive="base">
                                        <p:cTn id="43" dur="500" fill="hold"/>
                                        <p:tgtEl>
                                          <p:spTgt spid="343309"/>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 presetClass="entr" presetSubtype="4" fill="hold" nodeType="afterEffect">
                                  <p:stCondLst>
                                    <p:cond delay="0"/>
                                  </p:stCondLst>
                                  <p:childTnLst>
                                    <p:set>
                                      <p:cBhvr>
                                        <p:cTn id="46" dur="1" fill="hold">
                                          <p:stCondLst>
                                            <p:cond delay="0"/>
                                          </p:stCondLst>
                                        </p:cTn>
                                        <p:tgtEl>
                                          <p:spTgt spid="343306"/>
                                        </p:tgtEl>
                                        <p:attrNameLst>
                                          <p:attrName>style.visibility</p:attrName>
                                        </p:attrNameLst>
                                      </p:cBhvr>
                                      <p:to>
                                        <p:strVal val="visible"/>
                                      </p:to>
                                    </p:set>
                                    <p:anim calcmode="lin" valueType="num">
                                      <p:cBhvr additive="base">
                                        <p:cTn id="47" dur="500" fill="hold"/>
                                        <p:tgtEl>
                                          <p:spTgt spid="343306"/>
                                        </p:tgtEl>
                                        <p:attrNameLst>
                                          <p:attrName>ppt_x</p:attrName>
                                        </p:attrNameLst>
                                      </p:cBhvr>
                                      <p:tavLst>
                                        <p:tav tm="0">
                                          <p:val>
                                            <p:strVal val="#ppt_x"/>
                                          </p:val>
                                        </p:tav>
                                        <p:tav tm="100000">
                                          <p:val>
                                            <p:strVal val="#ppt_x"/>
                                          </p:val>
                                        </p:tav>
                                      </p:tavLst>
                                    </p:anim>
                                    <p:anim calcmode="lin" valueType="num">
                                      <p:cBhvr additive="base">
                                        <p:cTn id="48" dur="500" fill="hold"/>
                                        <p:tgtEl>
                                          <p:spTgt spid="3433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232" grpId="0" animBg="1"/>
      <p:bldP spid="34323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141</a:t>
            </a:fld>
            <a:r>
              <a:rPr lang="zh-CN" altLang="en-US" sz="1400" dirty="0"/>
              <a:t>）</a:t>
            </a:r>
          </a:p>
        </p:txBody>
      </p:sp>
      <p:sp>
        <p:nvSpPr>
          <p:cNvPr id="156675" name="Text Box 2"/>
          <p:cNvSpPr txBox="1"/>
          <p:nvPr/>
        </p:nvSpPr>
        <p:spPr>
          <a:xfrm>
            <a:off x="171450" y="200025"/>
            <a:ext cx="8729663" cy="4789488"/>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003399"/>
                </a:solidFill>
                <a:latin typeface="黑体" panose="02010609060101010101" pitchFamily="49" charset="-122"/>
                <a:ea typeface="黑体" panose="02010609060101010101" pitchFamily="49" charset="-122"/>
              </a:rPr>
              <a:t>  3</a:t>
            </a:r>
            <a:r>
              <a:rPr lang="zh-CN" altLang="en-US" sz="2800" b="1" dirty="0">
                <a:solidFill>
                  <a:srgbClr val="003399"/>
                </a:solidFill>
                <a:latin typeface="黑体" panose="02010609060101010101" pitchFamily="49" charset="-122"/>
                <a:ea typeface="黑体" panose="02010609060101010101" pitchFamily="49" charset="-122"/>
              </a:rPr>
              <a:t>、接入滤波电容</a:t>
            </a:r>
            <a:r>
              <a:rPr lang="en-US" altLang="zh-CN" sz="2800" b="1" dirty="0">
                <a:solidFill>
                  <a:srgbClr val="003399"/>
                </a:solidFill>
                <a:latin typeface="黑体" panose="02010609060101010101" pitchFamily="49" charset="-122"/>
                <a:ea typeface="黑体" panose="02010609060101010101" pitchFamily="49" charset="-122"/>
              </a:rPr>
              <a:t>(</a:t>
            </a:r>
            <a:r>
              <a:rPr lang="zh-CN" altLang="en-US" sz="2800" b="1" dirty="0">
                <a:solidFill>
                  <a:srgbClr val="003399"/>
                </a:solidFill>
                <a:latin typeface="黑体" panose="02010609060101010101" pitchFamily="49" charset="-122"/>
                <a:ea typeface="黑体" panose="02010609060101010101" pitchFamily="49" charset="-122"/>
              </a:rPr>
              <a:t>增加惯性延时环节</a:t>
            </a:r>
            <a:r>
              <a:rPr lang="en-US" altLang="zh-CN" sz="2800" b="1" dirty="0">
                <a:solidFill>
                  <a:srgbClr val="003399"/>
                </a:solidFill>
                <a:latin typeface="黑体" panose="02010609060101010101" pitchFamily="49" charset="-122"/>
                <a:ea typeface="黑体" panose="02010609060101010101" pitchFamily="49" charset="-122"/>
              </a:rPr>
              <a:t>)</a:t>
            </a:r>
          </a:p>
          <a:p>
            <a:pPr marL="0" lvl="0" indent="0" eaLnBrk="1" hangingPunct="1">
              <a:spcBef>
                <a:spcPct val="0"/>
              </a:spcBef>
              <a:buNone/>
            </a:pPr>
            <a:r>
              <a:rPr lang="en-US" altLang="zh-CN" sz="2800" b="1" dirty="0">
                <a:solidFill>
                  <a:srgbClr val="996633"/>
                </a:solidFill>
                <a:latin typeface="黑体" panose="02010609060101010101" pitchFamily="49" charset="-122"/>
                <a:ea typeface="黑体" panose="02010609060101010101" pitchFamily="49" charset="-122"/>
              </a:rPr>
              <a:t>  </a:t>
            </a:r>
            <a:r>
              <a:rPr lang="zh-CN" altLang="en-US" sz="2800" b="1" dirty="0">
                <a:solidFill>
                  <a:srgbClr val="996633"/>
                </a:solidFill>
                <a:latin typeface="黑体" panose="02010609060101010101" pitchFamily="49" charset="-122"/>
                <a:ea typeface="黑体" panose="02010609060101010101" pitchFamily="49" charset="-122"/>
              </a:rPr>
              <a:t>在门电路的输出端接滤波电容消除干扰脉冲。</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在组合电路输出端连接一个惯性延时环节，即一个</a:t>
            </a:r>
            <a:r>
              <a:rPr lang="en-US" altLang="zh-CN" sz="2800" b="1" dirty="0">
                <a:latin typeface="黑体" panose="02010609060101010101" pitchFamily="49" charset="-122"/>
                <a:ea typeface="黑体" panose="02010609060101010101" pitchFamily="49" charset="-122"/>
              </a:rPr>
              <a:t>RC</a:t>
            </a:r>
            <a:r>
              <a:rPr lang="zh-CN" altLang="en-US" sz="2800" b="1" dirty="0">
                <a:latin typeface="黑体" panose="02010609060101010101" pitchFamily="49" charset="-122"/>
                <a:ea typeface="黑体" panose="02010609060101010101" pitchFamily="49" charset="-122"/>
              </a:rPr>
              <a:t>低通滤波器。其时间常数</a:t>
            </a:r>
            <a:r>
              <a:rPr lang="en-US" altLang="zh-CN" sz="2800" b="1" dirty="0">
                <a:latin typeface="黑体" panose="02010609060101010101" pitchFamily="49" charset="-122"/>
                <a:ea typeface="黑体" panose="02010609060101010101" pitchFamily="49" charset="-122"/>
              </a:rPr>
              <a:t>τ=RC</a:t>
            </a:r>
            <a:r>
              <a:rPr lang="zh-CN" altLang="en-US" sz="2800" b="1" dirty="0">
                <a:latin typeface="黑体" panose="02010609060101010101" pitchFamily="49" charset="-122"/>
                <a:ea typeface="黑体" panose="02010609060101010101" pitchFamily="49" charset="-122"/>
              </a:rPr>
              <a:t>。由于组合电路的正常输出是一个频率较低的信号，而由竞争引起的险象都是一些较高的尖脉冲信号，因此险象在通过</a:t>
            </a:r>
            <a:r>
              <a:rPr lang="en-US" altLang="zh-CN" sz="2800" b="1" dirty="0">
                <a:latin typeface="黑体" panose="02010609060101010101" pitchFamily="49" charset="-122"/>
                <a:ea typeface="黑体" panose="02010609060101010101" pitchFamily="49" charset="-122"/>
              </a:rPr>
              <a:t>RC</a:t>
            </a:r>
            <a:r>
              <a:rPr lang="zh-CN" altLang="en-US" sz="2800" b="1" dirty="0">
                <a:latin typeface="黑体" panose="02010609060101010101" pitchFamily="49" charset="-122"/>
                <a:ea typeface="黑体" panose="02010609060101010101" pitchFamily="49" charset="-122"/>
              </a:rPr>
              <a:t>电路后能基本被滤掉，保留下来的仅仅是一些幅度极小的毛刺，它们不再对电路的可靠性产生影响。在实际设计电路时，</a:t>
            </a:r>
            <a:r>
              <a:rPr lang="en-US" altLang="zh-CN" sz="2800" b="1" dirty="0">
                <a:latin typeface="黑体" panose="02010609060101010101" pitchFamily="49" charset="-122"/>
                <a:ea typeface="黑体" panose="02010609060101010101" pitchFamily="49" charset="-122"/>
              </a:rPr>
              <a:t>R</a:t>
            </a:r>
            <a:r>
              <a:rPr lang="zh-CN" altLang="en-US" sz="2800" b="1" dirty="0">
                <a:latin typeface="黑体" panose="02010609060101010101" pitchFamily="49" charset="-122"/>
                <a:ea typeface="黑体" panose="02010609060101010101" pitchFamily="49" charset="-122"/>
              </a:rPr>
              <a:t>和</a:t>
            </a:r>
            <a:r>
              <a:rPr lang="en-US" altLang="zh-CN" sz="2800" b="1" dirty="0">
                <a:latin typeface="黑体" panose="02010609060101010101" pitchFamily="49" charset="-122"/>
                <a:ea typeface="黑体" panose="02010609060101010101" pitchFamily="49" charset="-122"/>
              </a:rPr>
              <a:t>C</a:t>
            </a:r>
            <a:r>
              <a:rPr lang="zh-CN" altLang="en-US" sz="2800" b="1" dirty="0">
                <a:latin typeface="黑体" panose="02010609060101010101" pitchFamily="49" charset="-122"/>
                <a:ea typeface="黑体" panose="02010609060101010101" pitchFamily="49" charset="-122"/>
              </a:rPr>
              <a:t>的大小要经过试验才能最后确定。因为</a:t>
            </a:r>
            <a:r>
              <a:rPr lang="en-US" altLang="zh-CN" sz="2800" b="1" dirty="0">
                <a:latin typeface="黑体" panose="02010609060101010101" pitchFamily="49" charset="-122"/>
                <a:ea typeface="黑体" panose="02010609060101010101" pitchFamily="49" charset="-122"/>
              </a:rPr>
              <a:t>RC</a:t>
            </a:r>
            <a:r>
              <a:rPr lang="zh-CN" altLang="en-US" sz="2800" b="1" dirty="0">
                <a:latin typeface="黑体" panose="02010609060101010101" pitchFamily="49" charset="-122"/>
                <a:ea typeface="黑体" panose="02010609060101010101" pitchFamily="49" charset="-122"/>
              </a:rPr>
              <a:t>值太小就起不到消除毛刺的作用，</a:t>
            </a:r>
            <a:r>
              <a:rPr lang="en-US" altLang="zh-CN" sz="2800" b="1" dirty="0">
                <a:latin typeface="黑体" panose="02010609060101010101" pitchFamily="49" charset="-122"/>
                <a:ea typeface="黑体" panose="02010609060101010101" pitchFamily="49" charset="-122"/>
              </a:rPr>
              <a:t>RC</a:t>
            </a:r>
            <a:r>
              <a:rPr lang="zh-CN" altLang="en-US" sz="2800" b="1" dirty="0">
                <a:latin typeface="黑体" panose="02010609060101010101" pitchFamily="49" charset="-122"/>
                <a:ea typeface="黑体" panose="02010609060101010101" pitchFamily="49" charset="-122"/>
              </a:rPr>
              <a:t>值太大又会使输出信号的边沿变坏。</a:t>
            </a:r>
            <a:endParaRPr lang="zh-CN" altLang="en-US" sz="2800" b="1" dirty="0">
              <a:solidFill>
                <a:srgbClr val="996633"/>
              </a:solidFill>
              <a:latin typeface="黑体" panose="02010609060101010101" pitchFamily="49" charset="-122"/>
              <a:ea typeface="黑体" panose="02010609060101010101" pitchFamily="49" charset="-122"/>
            </a:endParaRPr>
          </a:p>
        </p:txBody>
      </p:sp>
      <p:grpSp>
        <p:nvGrpSpPr>
          <p:cNvPr id="156676" name="Group 3"/>
          <p:cNvGrpSpPr/>
          <p:nvPr/>
        </p:nvGrpSpPr>
        <p:grpSpPr>
          <a:xfrm>
            <a:off x="4248150" y="4740275"/>
            <a:ext cx="3646488" cy="1736725"/>
            <a:chOff x="2946" y="3058"/>
            <a:chExt cx="2297" cy="1094"/>
          </a:xfrm>
        </p:grpSpPr>
        <p:sp>
          <p:nvSpPr>
            <p:cNvPr id="156677" name="Line 4"/>
            <p:cNvSpPr/>
            <p:nvPr/>
          </p:nvSpPr>
          <p:spPr>
            <a:xfrm>
              <a:off x="4528" y="3857"/>
              <a:ext cx="132" cy="0"/>
            </a:xfrm>
            <a:prstGeom prst="line">
              <a:avLst/>
            </a:prstGeom>
            <a:ln w="25400" cap="flat" cmpd="sng">
              <a:solidFill>
                <a:schemeClr val="tx1"/>
              </a:solidFill>
              <a:prstDash val="solid"/>
              <a:headEnd type="none" w="med" len="med"/>
              <a:tailEnd type="none" w="med" len="med"/>
            </a:ln>
          </p:spPr>
        </p:sp>
        <p:sp>
          <p:nvSpPr>
            <p:cNvPr id="156678" name="Line 5"/>
            <p:cNvSpPr/>
            <p:nvPr/>
          </p:nvSpPr>
          <p:spPr>
            <a:xfrm>
              <a:off x="4528" y="3805"/>
              <a:ext cx="132" cy="0"/>
            </a:xfrm>
            <a:prstGeom prst="line">
              <a:avLst/>
            </a:prstGeom>
            <a:ln w="25400" cap="flat" cmpd="sng">
              <a:solidFill>
                <a:schemeClr val="tx1"/>
              </a:solidFill>
              <a:prstDash val="solid"/>
              <a:headEnd type="none" w="med" len="med"/>
              <a:tailEnd type="none" w="med" len="med"/>
            </a:ln>
          </p:spPr>
        </p:sp>
        <p:sp>
          <p:nvSpPr>
            <p:cNvPr id="156679" name="Line 6"/>
            <p:cNvSpPr/>
            <p:nvPr/>
          </p:nvSpPr>
          <p:spPr>
            <a:xfrm flipV="1">
              <a:off x="4594" y="3767"/>
              <a:ext cx="0" cy="38"/>
            </a:xfrm>
            <a:prstGeom prst="line">
              <a:avLst/>
            </a:prstGeom>
            <a:ln w="25400" cap="flat" cmpd="sng">
              <a:solidFill>
                <a:schemeClr val="tx1"/>
              </a:solidFill>
              <a:prstDash val="solid"/>
              <a:headEnd type="none" w="med" len="med"/>
              <a:tailEnd type="none" w="med" len="med"/>
            </a:ln>
          </p:spPr>
        </p:sp>
        <p:sp>
          <p:nvSpPr>
            <p:cNvPr id="156680" name="Line 7"/>
            <p:cNvSpPr/>
            <p:nvPr/>
          </p:nvSpPr>
          <p:spPr>
            <a:xfrm flipV="1">
              <a:off x="4594" y="3857"/>
              <a:ext cx="0" cy="38"/>
            </a:xfrm>
            <a:prstGeom prst="line">
              <a:avLst/>
            </a:prstGeom>
            <a:ln w="25400" cap="flat" cmpd="sng">
              <a:solidFill>
                <a:schemeClr val="tx1"/>
              </a:solidFill>
              <a:prstDash val="solid"/>
              <a:headEnd type="none" w="med" len="med"/>
              <a:tailEnd type="none" w="med" len="med"/>
            </a:ln>
          </p:spPr>
        </p:sp>
        <p:sp>
          <p:nvSpPr>
            <p:cNvPr id="156681" name="Line 8"/>
            <p:cNvSpPr/>
            <p:nvPr/>
          </p:nvSpPr>
          <p:spPr>
            <a:xfrm flipV="1">
              <a:off x="4594" y="3895"/>
              <a:ext cx="0" cy="128"/>
            </a:xfrm>
            <a:prstGeom prst="line">
              <a:avLst/>
            </a:prstGeom>
            <a:ln w="25400" cap="flat" cmpd="sng">
              <a:solidFill>
                <a:schemeClr val="tx1"/>
              </a:solidFill>
              <a:prstDash val="solid"/>
              <a:headEnd type="none" w="med" len="med"/>
              <a:tailEnd type="none" w="med" len="med"/>
            </a:ln>
          </p:spPr>
        </p:sp>
        <p:sp>
          <p:nvSpPr>
            <p:cNvPr id="156682" name="Line 9"/>
            <p:cNvSpPr/>
            <p:nvPr/>
          </p:nvSpPr>
          <p:spPr>
            <a:xfrm>
              <a:off x="4594" y="3638"/>
              <a:ext cx="0" cy="129"/>
            </a:xfrm>
            <a:prstGeom prst="line">
              <a:avLst/>
            </a:prstGeom>
            <a:ln w="25400" cap="flat" cmpd="sng">
              <a:solidFill>
                <a:schemeClr val="tx1"/>
              </a:solidFill>
              <a:prstDash val="solid"/>
              <a:headEnd type="none" w="med" len="med"/>
              <a:tailEnd type="none" w="med" len="med"/>
            </a:ln>
          </p:spPr>
        </p:sp>
        <p:sp>
          <p:nvSpPr>
            <p:cNvPr id="156683" name="Line 10"/>
            <p:cNvSpPr/>
            <p:nvPr/>
          </p:nvSpPr>
          <p:spPr>
            <a:xfrm>
              <a:off x="5123" y="3433"/>
              <a:ext cx="106" cy="0"/>
            </a:xfrm>
            <a:prstGeom prst="line">
              <a:avLst/>
            </a:prstGeom>
            <a:ln w="20638" cap="flat" cmpd="sng">
              <a:solidFill>
                <a:srgbClr val="000000"/>
              </a:solidFill>
              <a:prstDash val="solid"/>
              <a:headEnd type="none" w="med" len="med"/>
              <a:tailEnd type="none" w="med" len="med"/>
            </a:ln>
          </p:spPr>
        </p:sp>
        <p:sp>
          <p:nvSpPr>
            <p:cNvPr id="156684" name="Line 11"/>
            <p:cNvSpPr/>
            <p:nvPr/>
          </p:nvSpPr>
          <p:spPr>
            <a:xfrm>
              <a:off x="4501" y="4152"/>
              <a:ext cx="199" cy="0"/>
            </a:xfrm>
            <a:prstGeom prst="line">
              <a:avLst/>
            </a:prstGeom>
            <a:ln w="25400" cap="flat" cmpd="sng">
              <a:solidFill>
                <a:schemeClr val="tx1"/>
              </a:solidFill>
              <a:prstDash val="solid"/>
              <a:headEnd type="none" w="med" len="med"/>
              <a:tailEnd type="none" w="med" len="med"/>
            </a:ln>
          </p:spPr>
        </p:sp>
        <p:sp>
          <p:nvSpPr>
            <p:cNvPr id="156685" name="Rectangle 12"/>
            <p:cNvSpPr/>
            <p:nvPr/>
          </p:nvSpPr>
          <p:spPr>
            <a:xfrm>
              <a:off x="3985" y="3305"/>
              <a:ext cx="344" cy="487"/>
            </a:xfrm>
            <a:prstGeom prst="rect">
              <a:avLst/>
            </a:prstGeom>
            <a:noFill/>
            <a:ln w="2540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6686" name="Rectangle 13"/>
            <p:cNvSpPr/>
            <p:nvPr/>
          </p:nvSpPr>
          <p:spPr>
            <a:xfrm>
              <a:off x="3332" y="3063"/>
              <a:ext cx="331" cy="475"/>
            </a:xfrm>
            <a:prstGeom prst="rect">
              <a:avLst/>
            </a:prstGeom>
            <a:noFill/>
            <a:ln w="2540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6687" name="Line 14"/>
            <p:cNvSpPr/>
            <p:nvPr/>
          </p:nvSpPr>
          <p:spPr>
            <a:xfrm>
              <a:off x="3796" y="3285"/>
              <a:ext cx="92" cy="0"/>
            </a:xfrm>
            <a:prstGeom prst="line">
              <a:avLst/>
            </a:prstGeom>
            <a:ln w="25400" cap="flat" cmpd="sng">
              <a:solidFill>
                <a:schemeClr val="tx1"/>
              </a:solidFill>
              <a:prstDash val="solid"/>
              <a:headEnd type="none" w="med" len="med"/>
              <a:tailEnd type="none" w="med" len="med"/>
            </a:ln>
          </p:spPr>
        </p:sp>
        <p:sp>
          <p:nvSpPr>
            <p:cNvPr id="156688" name="Line 15"/>
            <p:cNvSpPr/>
            <p:nvPr/>
          </p:nvSpPr>
          <p:spPr>
            <a:xfrm>
              <a:off x="3879" y="3285"/>
              <a:ext cx="0" cy="135"/>
            </a:xfrm>
            <a:prstGeom prst="line">
              <a:avLst/>
            </a:prstGeom>
            <a:ln w="25400" cap="flat" cmpd="sng">
              <a:solidFill>
                <a:schemeClr val="tx1"/>
              </a:solidFill>
              <a:prstDash val="solid"/>
              <a:headEnd type="none" w="med" len="med"/>
              <a:tailEnd type="none" w="med" len="med"/>
            </a:ln>
          </p:spPr>
        </p:sp>
        <p:sp>
          <p:nvSpPr>
            <p:cNvPr id="156689" name="Line 16"/>
            <p:cNvSpPr/>
            <p:nvPr/>
          </p:nvSpPr>
          <p:spPr>
            <a:xfrm>
              <a:off x="3870" y="3420"/>
              <a:ext cx="106" cy="0"/>
            </a:xfrm>
            <a:prstGeom prst="line">
              <a:avLst/>
            </a:prstGeom>
            <a:ln w="25400" cap="flat" cmpd="sng">
              <a:solidFill>
                <a:schemeClr val="tx1"/>
              </a:solidFill>
              <a:prstDash val="solid"/>
              <a:headEnd type="none" w="med" len="med"/>
              <a:tailEnd type="none" w="med" len="med"/>
            </a:ln>
          </p:spPr>
        </p:sp>
        <p:sp>
          <p:nvSpPr>
            <p:cNvPr id="156690" name="Line 17"/>
            <p:cNvSpPr/>
            <p:nvPr/>
          </p:nvSpPr>
          <p:spPr>
            <a:xfrm>
              <a:off x="3218" y="3305"/>
              <a:ext cx="0" cy="359"/>
            </a:xfrm>
            <a:prstGeom prst="line">
              <a:avLst/>
            </a:prstGeom>
            <a:ln w="25400" cap="flat" cmpd="sng">
              <a:solidFill>
                <a:schemeClr val="tx1"/>
              </a:solidFill>
              <a:prstDash val="solid"/>
              <a:headEnd type="none" w="med" len="med"/>
              <a:tailEnd type="none" w="med" len="med"/>
            </a:ln>
          </p:spPr>
        </p:sp>
        <p:sp>
          <p:nvSpPr>
            <p:cNvPr id="156691" name="Line 18"/>
            <p:cNvSpPr/>
            <p:nvPr/>
          </p:nvSpPr>
          <p:spPr>
            <a:xfrm>
              <a:off x="3218" y="3664"/>
              <a:ext cx="767" cy="0"/>
            </a:xfrm>
            <a:prstGeom prst="line">
              <a:avLst/>
            </a:prstGeom>
            <a:ln w="25400" cap="flat" cmpd="sng">
              <a:solidFill>
                <a:schemeClr val="tx1"/>
              </a:solidFill>
              <a:prstDash val="solid"/>
              <a:headEnd type="none" w="med" len="med"/>
              <a:tailEnd type="none" w="med" len="med"/>
            </a:ln>
          </p:spPr>
        </p:sp>
        <p:sp>
          <p:nvSpPr>
            <p:cNvPr id="156692" name="Line 19"/>
            <p:cNvSpPr/>
            <p:nvPr/>
          </p:nvSpPr>
          <p:spPr>
            <a:xfrm flipV="1">
              <a:off x="4594" y="3536"/>
              <a:ext cx="0" cy="102"/>
            </a:xfrm>
            <a:prstGeom prst="line">
              <a:avLst/>
            </a:prstGeom>
            <a:ln w="25400" cap="flat" cmpd="sng">
              <a:solidFill>
                <a:schemeClr val="tx1"/>
              </a:solidFill>
              <a:prstDash val="solid"/>
              <a:headEnd type="none" w="med" len="med"/>
              <a:tailEnd type="none" w="med" len="med"/>
            </a:ln>
          </p:spPr>
        </p:sp>
        <p:sp>
          <p:nvSpPr>
            <p:cNvPr id="156693" name="Line 20"/>
            <p:cNvSpPr/>
            <p:nvPr/>
          </p:nvSpPr>
          <p:spPr>
            <a:xfrm>
              <a:off x="4329" y="3536"/>
              <a:ext cx="265" cy="0"/>
            </a:xfrm>
            <a:prstGeom prst="line">
              <a:avLst/>
            </a:prstGeom>
            <a:ln w="25400" cap="flat" cmpd="sng">
              <a:solidFill>
                <a:schemeClr val="tx1"/>
              </a:solidFill>
              <a:prstDash val="solid"/>
              <a:headEnd type="none" w="med" len="med"/>
              <a:tailEnd type="none" w="med" len="med"/>
            </a:ln>
          </p:spPr>
        </p:sp>
        <p:sp>
          <p:nvSpPr>
            <p:cNvPr id="156694" name="Oval 21"/>
            <p:cNvSpPr/>
            <p:nvPr/>
          </p:nvSpPr>
          <p:spPr>
            <a:xfrm>
              <a:off x="4567" y="3510"/>
              <a:ext cx="53" cy="51"/>
            </a:xfrm>
            <a:prstGeom prst="ellipse">
              <a:avLst/>
            </a:prstGeom>
            <a:solidFill>
              <a:schemeClr val="tx1"/>
            </a:solidFill>
            <a:ln w="20701"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6695" name="Line 22"/>
            <p:cNvSpPr/>
            <p:nvPr/>
          </p:nvSpPr>
          <p:spPr>
            <a:xfrm>
              <a:off x="4594" y="4023"/>
              <a:ext cx="0" cy="129"/>
            </a:xfrm>
            <a:prstGeom prst="line">
              <a:avLst/>
            </a:prstGeom>
            <a:ln w="25400" cap="flat" cmpd="sng">
              <a:solidFill>
                <a:schemeClr val="tx1"/>
              </a:solidFill>
              <a:prstDash val="solid"/>
              <a:headEnd type="none" w="med" len="med"/>
              <a:tailEnd type="none" w="med" len="med"/>
            </a:ln>
          </p:spPr>
        </p:sp>
        <p:sp>
          <p:nvSpPr>
            <p:cNvPr id="156696" name="Line 23"/>
            <p:cNvSpPr/>
            <p:nvPr/>
          </p:nvSpPr>
          <p:spPr>
            <a:xfrm>
              <a:off x="3098" y="3305"/>
              <a:ext cx="228" cy="0"/>
            </a:xfrm>
            <a:prstGeom prst="line">
              <a:avLst/>
            </a:prstGeom>
            <a:ln w="25400" cap="flat" cmpd="sng">
              <a:solidFill>
                <a:schemeClr val="tx1"/>
              </a:solidFill>
              <a:prstDash val="solid"/>
              <a:headEnd type="none" w="med" len="med"/>
              <a:tailEnd type="none" w="med" len="med"/>
            </a:ln>
          </p:spPr>
        </p:sp>
        <p:sp>
          <p:nvSpPr>
            <p:cNvPr id="156697" name="Oval 24"/>
            <p:cNvSpPr/>
            <p:nvPr/>
          </p:nvSpPr>
          <p:spPr>
            <a:xfrm>
              <a:off x="3191" y="3279"/>
              <a:ext cx="53" cy="51"/>
            </a:xfrm>
            <a:prstGeom prst="ellipse">
              <a:avLst/>
            </a:prstGeom>
            <a:solidFill>
              <a:schemeClr val="tx1"/>
            </a:solidFill>
            <a:ln w="20701"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6698" name="Line 25"/>
            <p:cNvSpPr/>
            <p:nvPr/>
          </p:nvSpPr>
          <p:spPr>
            <a:xfrm>
              <a:off x="4594" y="3536"/>
              <a:ext cx="119" cy="0"/>
            </a:xfrm>
            <a:prstGeom prst="line">
              <a:avLst/>
            </a:prstGeom>
            <a:ln w="25400" cap="flat" cmpd="sng">
              <a:solidFill>
                <a:schemeClr val="tx1"/>
              </a:solidFill>
              <a:prstDash val="solid"/>
              <a:headEnd type="none" w="med" len="med"/>
              <a:tailEnd type="none" w="med" len="med"/>
            </a:ln>
          </p:spPr>
        </p:sp>
        <p:sp>
          <p:nvSpPr>
            <p:cNvPr id="156699" name="Rectangle 26"/>
            <p:cNvSpPr/>
            <p:nvPr/>
          </p:nvSpPr>
          <p:spPr>
            <a:xfrm>
              <a:off x="3449" y="3058"/>
              <a:ext cx="96"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1</a:t>
              </a:r>
              <a:endParaRPr lang="en-US" altLang="zh-CN" sz="2400" b="1" dirty="0"/>
            </a:p>
          </p:txBody>
        </p:sp>
        <p:sp>
          <p:nvSpPr>
            <p:cNvPr id="156700" name="Rectangle 27"/>
            <p:cNvSpPr/>
            <p:nvPr/>
          </p:nvSpPr>
          <p:spPr>
            <a:xfrm>
              <a:off x="2946" y="3202"/>
              <a:ext cx="93" cy="1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i="1" dirty="0">
                  <a:solidFill>
                    <a:srgbClr val="000000"/>
                  </a:solidFill>
                </a:rPr>
                <a:t>A</a:t>
              </a:r>
              <a:endParaRPr lang="en-US" altLang="zh-CN" sz="2800" b="1" dirty="0"/>
            </a:p>
          </p:txBody>
        </p:sp>
        <p:sp>
          <p:nvSpPr>
            <p:cNvPr id="156701" name="Rectangle 28"/>
            <p:cNvSpPr/>
            <p:nvPr/>
          </p:nvSpPr>
          <p:spPr>
            <a:xfrm>
              <a:off x="4831" y="3433"/>
              <a:ext cx="412" cy="1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i="1" dirty="0">
                  <a:solidFill>
                    <a:srgbClr val="000000"/>
                  </a:solidFill>
                </a:rPr>
                <a:t>Y=A A</a:t>
              </a:r>
              <a:endParaRPr lang="en-US" altLang="zh-CN" sz="2800" b="1" dirty="0"/>
            </a:p>
          </p:txBody>
        </p:sp>
        <p:sp>
          <p:nvSpPr>
            <p:cNvPr id="156702" name="Rectangle 29"/>
            <p:cNvSpPr/>
            <p:nvPr/>
          </p:nvSpPr>
          <p:spPr>
            <a:xfrm>
              <a:off x="4078" y="3334"/>
              <a:ext cx="149"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&amp;</a:t>
              </a:r>
              <a:endParaRPr lang="en-US" altLang="zh-CN" sz="2400" b="1" dirty="0"/>
            </a:p>
          </p:txBody>
        </p:sp>
        <p:sp>
          <p:nvSpPr>
            <p:cNvPr id="156703" name="Rectangle 30"/>
            <p:cNvSpPr/>
            <p:nvPr/>
          </p:nvSpPr>
          <p:spPr>
            <a:xfrm>
              <a:off x="4739" y="3753"/>
              <a:ext cx="101" cy="18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dirty="0">
                  <a:solidFill>
                    <a:srgbClr val="000000"/>
                  </a:solidFill>
                </a:rPr>
                <a:t>C</a:t>
              </a:r>
              <a:endParaRPr lang="en-US" altLang="zh-CN" sz="2800" b="1" dirty="0"/>
            </a:p>
          </p:txBody>
        </p:sp>
        <p:sp>
          <p:nvSpPr>
            <p:cNvPr id="156704" name="Oval 31"/>
            <p:cNvSpPr/>
            <p:nvPr/>
          </p:nvSpPr>
          <p:spPr>
            <a:xfrm>
              <a:off x="3681" y="3234"/>
              <a:ext cx="119" cy="115"/>
            </a:xfrm>
            <a:prstGeom prst="ellipse">
              <a:avLst/>
            </a:prstGeom>
            <a:noFill/>
            <a:ln w="2540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灯片编号占位符 6"/>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142</a:t>
            </a:fld>
            <a:r>
              <a:rPr lang="zh-CN" altLang="en-US" sz="1400" dirty="0"/>
              <a:t>）</a:t>
            </a:r>
          </a:p>
        </p:txBody>
      </p:sp>
      <p:grpSp>
        <p:nvGrpSpPr>
          <p:cNvPr id="158723" name="Group 108"/>
          <p:cNvGrpSpPr/>
          <p:nvPr/>
        </p:nvGrpSpPr>
        <p:grpSpPr>
          <a:xfrm>
            <a:off x="5443538" y="368300"/>
            <a:ext cx="3463925" cy="2381250"/>
            <a:chOff x="3429" y="232"/>
            <a:chExt cx="2182" cy="1500"/>
          </a:xfrm>
        </p:grpSpPr>
        <p:sp>
          <p:nvSpPr>
            <p:cNvPr id="158776" name="Line 4"/>
            <p:cNvSpPr/>
            <p:nvPr/>
          </p:nvSpPr>
          <p:spPr>
            <a:xfrm>
              <a:off x="4590" y="413"/>
              <a:ext cx="136" cy="0"/>
            </a:xfrm>
            <a:prstGeom prst="line">
              <a:avLst/>
            </a:prstGeom>
            <a:ln w="25400" cap="flat" cmpd="sng">
              <a:solidFill>
                <a:schemeClr val="tx1"/>
              </a:solidFill>
              <a:prstDash val="solid"/>
              <a:miter/>
              <a:headEnd type="none" w="med" len="med"/>
              <a:tailEnd type="none" w="med" len="med"/>
            </a:ln>
          </p:spPr>
        </p:sp>
        <p:grpSp>
          <p:nvGrpSpPr>
            <p:cNvPr id="158777" name="Group 5"/>
            <p:cNvGrpSpPr/>
            <p:nvPr/>
          </p:nvGrpSpPr>
          <p:grpSpPr>
            <a:xfrm>
              <a:off x="4726" y="935"/>
              <a:ext cx="181" cy="295"/>
              <a:chOff x="4213" y="1457"/>
              <a:chExt cx="181" cy="295"/>
            </a:xfrm>
          </p:grpSpPr>
          <p:sp>
            <p:nvSpPr>
              <p:cNvPr id="158807" name="Line 6"/>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8808" name="Line 7"/>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8778" name="Line 8"/>
            <p:cNvSpPr/>
            <p:nvPr/>
          </p:nvSpPr>
          <p:spPr>
            <a:xfrm>
              <a:off x="3968" y="980"/>
              <a:ext cx="0" cy="159"/>
            </a:xfrm>
            <a:prstGeom prst="line">
              <a:avLst/>
            </a:prstGeom>
            <a:ln w="25400" cap="flat" cmpd="sng">
              <a:solidFill>
                <a:schemeClr val="tx1"/>
              </a:solidFill>
              <a:prstDash val="solid"/>
              <a:miter/>
              <a:headEnd type="none" w="med" len="med"/>
              <a:tailEnd type="none" w="med" len="med"/>
            </a:ln>
          </p:spPr>
        </p:sp>
        <p:sp>
          <p:nvSpPr>
            <p:cNvPr id="158779" name="Text Box 9"/>
            <p:cNvSpPr txBox="1"/>
            <p:nvPr/>
          </p:nvSpPr>
          <p:spPr>
            <a:xfrm>
              <a:off x="3429" y="436"/>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A</a:t>
              </a:r>
              <a:endParaRPr lang="en-US" altLang="zh-CN" sz="2000" baseline="-25000" dirty="0"/>
            </a:p>
          </p:txBody>
        </p:sp>
        <p:sp>
          <p:nvSpPr>
            <p:cNvPr id="158780" name="Text Box 10"/>
            <p:cNvSpPr txBox="1"/>
            <p:nvPr/>
          </p:nvSpPr>
          <p:spPr>
            <a:xfrm>
              <a:off x="3429" y="244"/>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B</a:t>
              </a:r>
              <a:endParaRPr lang="en-US" altLang="zh-CN" sz="2000" baseline="-25000" dirty="0"/>
            </a:p>
          </p:txBody>
        </p:sp>
        <p:sp>
          <p:nvSpPr>
            <p:cNvPr id="158781" name="Text Box 11"/>
            <p:cNvSpPr txBox="1"/>
            <p:nvPr/>
          </p:nvSpPr>
          <p:spPr>
            <a:xfrm>
              <a:off x="3452" y="1207"/>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C</a:t>
              </a:r>
              <a:endParaRPr lang="en-US" altLang="zh-CN" sz="2000" baseline="-25000" dirty="0"/>
            </a:p>
          </p:txBody>
        </p:sp>
        <p:sp>
          <p:nvSpPr>
            <p:cNvPr id="158782" name="Line 12"/>
            <p:cNvSpPr/>
            <p:nvPr/>
          </p:nvSpPr>
          <p:spPr>
            <a:xfrm>
              <a:off x="5253" y="799"/>
              <a:ext cx="181" cy="0"/>
            </a:xfrm>
            <a:prstGeom prst="line">
              <a:avLst/>
            </a:prstGeom>
            <a:ln w="25400" cap="flat" cmpd="sng">
              <a:solidFill>
                <a:schemeClr val="tx1"/>
              </a:solidFill>
              <a:prstDash val="solid"/>
              <a:miter/>
              <a:headEnd type="none" w="med" len="med"/>
              <a:tailEnd type="none" w="med" len="med"/>
            </a:ln>
          </p:spPr>
        </p:sp>
        <p:sp>
          <p:nvSpPr>
            <p:cNvPr id="158783" name="Text Box 13"/>
            <p:cNvSpPr txBox="1"/>
            <p:nvPr/>
          </p:nvSpPr>
          <p:spPr>
            <a:xfrm>
              <a:off x="5452" y="632"/>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F</a:t>
              </a:r>
              <a:endParaRPr lang="en-US" altLang="zh-CN" sz="2000" baseline="-25000" dirty="0"/>
            </a:p>
          </p:txBody>
        </p:sp>
        <p:grpSp>
          <p:nvGrpSpPr>
            <p:cNvPr id="158784" name="Group 14"/>
            <p:cNvGrpSpPr/>
            <p:nvPr/>
          </p:nvGrpSpPr>
          <p:grpSpPr>
            <a:xfrm>
              <a:off x="3780" y="663"/>
              <a:ext cx="392" cy="322"/>
              <a:chOff x="3855" y="2206"/>
              <a:chExt cx="392" cy="322"/>
            </a:xfrm>
          </p:grpSpPr>
          <p:sp>
            <p:nvSpPr>
              <p:cNvPr id="158804" name="Oval 15"/>
              <p:cNvSpPr/>
              <p:nvPr/>
            </p:nvSpPr>
            <p:spPr>
              <a:xfrm rot="5400000">
                <a:off x="4014" y="2443"/>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805" name="Rectangle 16"/>
              <p:cNvSpPr/>
              <p:nvPr/>
            </p:nvSpPr>
            <p:spPr>
              <a:xfrm rot="5400000">
                <a:off x="3929" y="2131"/>
                <a:ext cx="243" cy="3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806" name="Text Box 17"/>
              <p:cNvSpPr txBox="1"/>
              <p:nvPr/>
            </p:nvSpPr>
            <p:spPr>
              <a:xfrm>
                <a:off x="3986" y="2217"/>
                <a:ext cx="122"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1</a:t>
                </a:r>
              </a:p>
            </p:txBody>
          </p:sp>
        </p:grpSp>
        <p:sp>
          <p:nvSpPr>
            <p:cNvPr id="158785" name="Rectangle 20"/>
            <p:cNvSpPr/>
            <p:nvPr/>
          </p:nvSpPr>
          <p:spPr>
            <a:xfrm>
              <a:off x="4913" y="617"/>
              <a:ext cx="342" cy="3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86" name="Text Box 21"/>
            <p:cNvSpPr txBox="1"/>
            <p:nvPr/>
          </p:nvSpPr>
          <p:spPr>
            <a:xfrm>
              <a:off x="4929" y="617"/>
              <a:ext cx="302"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≥1</a:t>
              </a:r>
            </a:p>
          </p:txBody>
        </p:sp>
        <p:grpSp>
          <p:nvGrpSpPr>
            <p:cNvPr id="158787" name="Group 24"/>
            <p:cNvGrpSpPr/>
            <p:nvPr/>
          </p:nvGrpSpPr>
          <p:grpSpPr>
            <a:xfrm>
              <a:off x="4336" y="232"/>
              <a:ext cx="243" cy="392"/>
              <a:chOff x="2268" y="3113"/>
              <a:chExt cx="317" cy="430"/>
            </a:xfrm>
          </p:grpSpPr>
          <p:sp>
            <p:nvSpPr>
              <p:cNvPr id="158802" name="Rectangle 25"/>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803" name="Text Box 26"/>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grpSp>
          <p:nvGrpSpPr>
            <p:cNvPr id="158788" name="Group 29"/>
            <p:cNvGrpSpPr/>
            <p:nvPr/>
          </p:nvGrpSpPr>
          <p:grpSpPr>
            <a:xfrm>
              <a:off x="4336" y="1048"/>
              <a:ext cx="243" cy="392"/>
              <a:chOff x="2268" y="3113"/>
              <a:chExt cx="317" cy="430"/>
            </a:xfrm>
          </p:grpSpPr>
          <p:sp>
            <p:nvSpPr>
              <p:cNvPr id="158800" name="Rectangle 30"/>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801" name="Text Box 31"/>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sp>
          <p:nvSpPr>
            <p:cNvPr id="158789" name="Line 33"/>
            <p:cNvSpPr/>
            <p:nvPr/>
          </p:nvSpPr>
          <p:spPr>
            <a:xfrm flipH="1">
              <a:off x="3968" y="1145"/>
              <a:ext cx="362" cy="0"/>
            </a:xfrm>
            <a:prstGeom prst="line">
              <a:avLst/>
            </a:prstGeom>
            <a:ln w="25400" cap="flat" cmpd="sng">
              <a:solidFill>
                <a:schemeClr val="tx1"/>
              </a:solidFill>
              <a:prstDash val="solid"/>
              <a:miter/>
              <a:headEnd type="none" w="med" len="med"/>
              <a:tailEnd type="none" w="med" len="med"/>
            </a:ln>
          </p:spPr>
        </p:sp>
        <p:sp>
          <p:nvSpPr>
            <p:cNvPr id="158790" name="Line 34"/>
            <p:cNvSpPr/>
            <p:nvPr/>
          </p:nvSpPr>
          <p:spPr>
            <a:xfrm rot="-5400000">
              <a:off x="3900" y="595"/>
              <a:ext cx="136" cy="0"/>
            </a:xfrm>
            <a:prstGeom prst="line">
              <a:avLst/>
            </a:prstGeom>
            <a:ln w="25400" cap="flat" cmpd="sng">
              <a:solidFill>
                <a:schemeClr val="tx1"/>
              </a:solidFill>
              <a:prstDash val="solid"/>
              <a:miter/>
              <a:headEnd type="none" w="med" len="med"/>
              <a:tailEnd type="none" w="med" len="med"/>
            </a:ln>
          </p:spPr>
        </p:sp>
        <p:sp>
          <p:nvSpPr>
            <p:cNvPr id="158791" name="Oval 35"/>
            <p:cNvSpPr/>
            <p:nvPr/>
          </p:nvSpPr>
          <p:spPr>
            <a:xfrm>
              <a:off x="3946" y="504"/>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58792" name="Group 36"/>
            <p:cNvGrpSpPr/>
            <p:nvPr/>
          </p:nvGrpSpPr>
          <p:grpSpPr>
            <a:xfrm flipV="1">
              <a:off x="4732" y="413"/>
              <a:ext cx="181" cy="295"/>
              <a:chOff x="4213" y="1457"/>
              <a:chExt cx="181" cy="295"/>
            </a:xfrm>
          </p:grpSpPr>
          <p:sp>
            <p:nvSpPr>
              <p:cNvPr id="158798" name="Line 37"/>
              <p:cNvSpPr/>
              <p:nvPr/>
            </p:nvSpPr>
            <p:spPr>
              <a:xfrm>
                <a:off x="4213" y="1457"/>
                <a:ext cx="181" cy="0"/>
              </a:xfrm>
              <a:prstGeom prst="line">
                <a:avLst/>
              </a:prstGeom>
              <a:ln w="25400" cap="flat" cmpd="sng">
                <a:solidFill>
                  <a:schemeClr val="tx1"/>
                </a:solidFill>
                <a:prstDash val="solid"/>
                <a:miter/>
                <a:headEnd type="none" w="med" len="med"/>
                <a:tailEnd type="none" w="med" len="med"/>
              </a:ln>
            </p:spPr>
          </p:sp>
          <p:sp>
            <p:nvSpPr>
              <p:cNvPr id="158799" name="Line 38"/>
              <p:cNvSpPr/>
              <p:nvPr/>
            </p:nvSpPr>
            <p:spPr>
              <a:xfrm>
                <a:off x="4213" y="1457"/>
                <a:ext cx="0" cy="295"/>
              </a:xfrm>
              <a:prstGeom prst="line">
                <a:avLst/>
              </a:prstGeom>
              <a:ln w="25400" cap="flat" cmpd="sng">
                <a:solidFill>
                  <a:schemeClr val="tx1"/>
                </a:solidFill>
                <a:prstDash val="solid"/>
                <a:miter/>
                <a:headEnd type="none" w="med" len="med"/>
                <a:tailEnd type="none" w="med" len="med"/>
              </a:ln>
            </p:spPr>
          </p:sp>
        </p:grpSp>
        <p:sp>
          <p:nvSpPr>
            <p:cNvPr id="158793" name="Line 39"/>
            <p:cNvSpPr/>
            <p:nvPr/>
          </p:nvSpPr>
          <p:spPr>
            <a:xfrm>
              <a:off x="4590" y="1230"/>
              <a:ext cx="136" cy="0"/>
            </a:xfrm>
            <a:prstGeom prst="line">
              <a:avLst/>
            </a:prstGeom>
            <a:ln w="25400" cap="flat" cmpd="sng">
              <a:solidFill>
                <a:schemeClr val="tx1"/>
              </a:solidFill>
              <a:prstDash val="solid"/>
              <a:miter/>
              <a:headEnd type="none" w="med" len="med"/>
              <a:tailEnd type="none" w="med" len="med"/>
            </a:ln>
          </p:spPr>
        </p:sp>
        <p:sp>
          <p:nvSpPr>
            <p:cNvPr id="158794" name="Line 40"/>
            <p:cNvSpPr/>
            <p:nvPr/>
          </p:nvSpPr>
          <p:spPr>
            <a:xfrm>
              <a:off x="3588" y="1332"/>
              <a:ext cx="742" cy="0"/>
            </a:xfrm>
            <a:prstGeom prst="line">
              <a:avLst/>
            </a:prstGeom>
            <a:ln w="25400" cap="flat" cmpd="sng">
              <a:solidFill>
                <a:schemeClr val="tx1"/>
              </a:solidFill>
              <a:prstDash val="solid"/>
              <a:miter/>
              <a:headEnd type="none" w="med" len="med"/>
              <a:tailEnd type="none" w="med" len="med"/>
            </a:ln>
          </p:spPr>
        </p:sp>
        <p:sp>
          <p:nvSpPr>
            <p:cNvPr id="158795" name="Line 41"/>
            <p:cNvSpPr/>
            <p:nvPr/>
          </p:nvSpPr>
          <p:spPr>
            <a:xfrm>
              <a:off x="3588" y="515"/>
              <a:ext cx="742" cy="0"/>
            </a:xfrm>
            <a:prstGeom prst="line">
              <a:avLst/>
            </a:prstGeom>
            <a:ln w="25400" cap="flat" cmpd="sng">
              <a:solidFill>
                <a:schemeClr val="tx1"/>
              </a:solidFill>
              <a:prstDash val="solid"/>
              <a:miter/>
              <a:headEnd type="none" w="med" len="med"/>
              <a:tailEnd type="none" w="med" len="med"/>
            </a:ln>
          </p:spPr>
        </p:sp>
        <p:sp>
          <p:nvSpPr>
            <p:cNvPr id="158796" name="Line 42"/>
            <p:cNvSpPr/>
            <p:nvPr/>
          </p:nvSpPr>
          <p:spPr>
            <a:xfrm>
              <a:off x="3588" y="334"/>
              <a:ext cx="742" cy="0"/>
            </a:xfrm>
            <a:prstGeom prst="line">
              <a:avLst/>
            </a:prstGeom>
            <a:ln w="25400" cap="flat" cmpd="sng">
              <a:solidFill>
                <a:schemeClr val="tx1"/>
              </a:solidFill>
              <a:prstDash val="solid"/>
              <a:miter/>
              <a:headEnd type="none" w="med" len="med"/>
              <a:tailEnd type="none" w="med" len="med"/>
            </a:ln>
          </p:spPr>
        </p:sp>
        <p:sp>
          <p:nvSpPr>
            <p:cNvPr id="158797" name="Text Box 43"/>
            <p:cNvSpPr txBox="1"/>
            <p:nvPr/>
          </p:nvSpPr>
          <p:spPr>
            <a:xfrm>
              <a:off x="4173" y="1502"/>
              <a:ext cx="476"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图</a:t>
              </a:r>
              <a:r>
                <a:rPr lang="en-US" altLang="zh-CN" sz="2400" dirty="0">
                  <a:latin typeface="黑体" panose="02010609060101010101" pitchFamily="49" charset="-122"/>
                  <a:ea typeface="黑体" panose="02010609060101010101" pitchFamily="49" charset="-122"/>
                </a:rPr>
                <a:t>(a)</a:t>
              </a:r>
            </a:p>
          </p:txBody>
        </p:sp>
      </p:grpSp>
      <p:grpSp>
        <p:nvGrpSpPr>
          <p:cNvPr id="158724" name="Group 109"/>
          <p:cNvGrpSpPr/>
          <p:nvPr/>
        </p:nvGrpSpPr>
        <p:grpSpPr>
          <a:xfrm>
            <a:off x="5354638" y="2997200"/>
            <a:ext cx="3538537" cy="3600450"/>
            <a:chOff x="3373" y="1888"/>
            <a:chExt cx="2229" cy="2268"/>
          </a:xfrm>
        </p:grpSpPr>
        <p:sp>
          <p:nvSpPr>
            <p:cNvPr id="158732" name="Line 46"/>
            <p:cNvSpPr/>
            <p:nvPr/>
          </p:nvSpPr>
          <p:spPr>
            <a:xfrm>
              <a:off x="4576" y="2069"/>
              <a:ext cx="136" cy="0"/>
            </a:xfrm>
            <a:prstGeom prst="line">
              <a:avLst/>
            </a:prstGeom>
            <a:ln w="25400" cap="flat" cmpd="sng">
              <a:solidFill>
                <a:schemeClr val="tx1"/>
              </a:solidFill>
              <a:prstDash val="solid"/>
              <a:miter/>
              <a:headEnd type="none" w="med" len="med"/>
              <a:tailEnd type="none" w="med" len="med"/>
            </a:ln>
          </p:spPr>
        </p:sp>
        <p:sp>
          <p:nvSpPr>
            <p:cNvPr id="158733" name="Line 47"/>
            <p:cNvSpPr/>
            <p:nvPr/>
          </p:nvSpPr>
          <p:spPr>
            <a:xfrm>
              <a:off x="4731" y="2993"/>
              <a:ext cx="0" cy="522"/>
            </a:xfrm>
            <a:prstGeom prst="line">
              <a:avLst/>
            </a:prstGeom>
            <a:ln w="25400" cap="flat" cmpd="sng">
              <a:solidFill>
                <a:schemeClr val="tx1"/>
              </a:solidFill>
              <a:prstDash val="solid"/>
              <a:miter/>
              <a:headEnd type="none" w="med" len="med"/>
              <a:tailEnd type="none" w="med" len="med"/>
            </a:ln>
          </p:spPr>
        </p:sp>
        <p:sp>
          <p:nvSpPr>
            <p:cNvPr id="158734" name="Line 48"/>
            <p:cNvSpPr/>
            <p:nvPr/>
          </p:nvSpPr>
          <p:spPr>
            <a:xfrm>
              <a:off x="3963" y="2636"/>
              <a:ext cx="0" cy="159"/>
            </a:xfrm>
            <a:prstGeom prst="line">
              <a:avLst/>
            </a:prstGeom>
            <a:ln w="25400" cap="flat" cmpd="sng">
              <a:solidFill>
                <a:schemeClr val="tx1"/>
              </a:solidFill>
              <a:prstDash val="solid"/>
              <a:miter/>
              <a:headEnd type="none" w="med" len="med"/>
              <a:tailEnd type="none" w="med" len="med"/>
            </a:ln>
          </p:spPr>
        </p:sp>
        <p:sp>
          <p:nvSpPr>
            <p:cNvPr id="158735" name="Text Box 49"/>
            <p:cNvSpPr txBox="1"/>
            <p:nvPr/>
          </p:nvSpPr>
          <p:spPr>
            <a:xfrm>
              <a:off x="3373" y="2092"/>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A</a:t>
              </a:r>
              <a:endParaRPr lang="en-US" altLang="zh-CN" sz="2000" baseline="-25000" dirty="0"/>
            </a:p>
          </p:txBody>
        </p:sp>
        <p:sp>
          <p:nvSpPr>
            <p:cNvPr id="158736" name="Text Box 50"/>
            <p:cNvSpPr txBox="1"/>
            <p:nvPr/>
          </p:nvSpPr>
          <p:spPr>
            <a:xfrm>
              <a:off x="3373" y="1900"/>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B</a:t>
              </a:r>
              <a:endParaRPr lang="en-US" altLang="zh-CN" sz="2000" baseline="-25000" dirty="0"/>
            </a:p>
          </p:txBody>
        </p:sp>
        <p:sp>
          <p:nvSpPr>
            <p:cNvPr id="158737" name="Text Box 51"/>
            <p:cNvSpPr txBox="1"/>
            <p:nvPr/>
          </p:nvSpPr>
          <p:spPr>
            <a:xfrm>
              <a:off x="3379" y="2863"/>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C</a:t>
              </a:r>
              <a:endParaRPr lang="en-US" altLang="zh-CN" sz="2000" baseline="-25000" dirty="0"/>
            </a:p>
          </p:txBody>
        </p:sp>
        <p:sp>
          <p:nvSpPr>
            <p:cNvPr id="158738" name="Line 52"/>
            <p:cNvSpPr/>
            <p:nvPr/>
          </p:nvSpPr>
          <p:spPr>
            <a:xfrm>
              <a:off x="5221" y="2866"/>
              <a:ext cx="181" cy="0"/>
            </a:xfrm>
            <a:prstGeom prst="line">
              <a:avLst/>
            </a:prstGeom>
            <a:ln w="25400" cap="flat" cmpd="sng">
              <a:solidFill>
                <a:schemeClr val="tx1"/>
              </a:solidFill>
              <a:prstDash val="solid"/>
              <a:miter/>
              <a:headEnd type="none" w="med" len="med"/>
              <a:tailEnd type="none" w="med" len="med"/>
            </a:ln>
          </p:spPr>
        </p:sp>
        <p:sp>
          <p:nvSpPr>
            <p:cNvPr id="158739" name="Text Box 53"/>
            <p:cNvSpPr txBox="1"/>
            <p:nvPr/>
          </p:nvSpPr>
          <p:spPr>
            <a:xfrm>
              <a:off x="5443" y="2766"/>
              <a:ext cx="15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t>F</a:t>
              </a:r>
              <a:endParaRPr lang="en-US" altLang="zh-CN" sz="2000" baseline="-25000" dirty="0"/>
            </a:p>
          </p:txBody>
        </p:sp>
        <p:grpSp>
          <p:nvGrpSpPr>
            <p:cNvPr id="158740" name="Group 54"/>
            <p:cNvGrpSpPr/>
            <p:nvPr/>
          </p:nvGrpSpPr>
          <p:grpSpPr>
            <a:xfrm>
              <a:off x="3775" y="2319"/>
              <a:ext cx="392" cy="322"/>
              <a:chOff x="3855" y="2206"/>
              <a:chExt cx="392" cy="322"/>
            </a:xfrm>
          </p:grpSpPr>
          <p:sp>
            <p:nvSpPr>
              <p:cNvPr id="158773" name="Oval 55"/>
              <p:cNvSpPr/>
              <p:nvPr/>
            </p:nvSpPr>
            <p:spPr>
              <a:xfrm rot="5400000">
                <a:off x="4014" y="2443"/>
                <a:ext cx="85" cy="85"/>
              </a:xfrm>
              <a:prstGeom prst="ellipse">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74" name="Rectangle 56"/>
              <p:cNvSpPr/>
              <p:nvPr/>
            </p:nvSpPr>
            <p:spPr>
              <a:xfrm rot="5400000">
                <a:off x="3929" y="2131"/>
                <a:ext cx="243" cy="3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75" name="Text Box 57"/>
              <p:cNvSpPr txBox="1"/>
              <p:nvPr/>
            </p:nvSpPr>
            <p:spPr>
              <a:xfrm>
                <a:off x="3986" y="2217"/>
                <a:ext cx="122"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1</a:t>
                </a:r>
              </a:p>
            </p:txBody>
          </p:sp>
        </p:grpSp>
        <p:sp>
          <p:nvSpPr>
            <p:cNvPr id="158741" name="Rectangle 60"/>
            <p:cNvSpPr/>
            <p:nvPr/>
          </p:nvSpPr>
          <p:spPr>
            <a:xfrm>
              <a:off x="4899" y="2675"/>
              <a:ext cx="324" cy="3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42" name="Text Box 61"/>
            <p:cNvSpPr txBox="1"/>
            <p:nvPr/>
          </p:nvSpPr>
          <p:spPr>
            <a:xfrm>
              <a:off x="4888" y="2675"/>
              <a:ext cx="351"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≥1</a:t>
              </a:r>
            </a:p>
          </p:txBody>
        </p:sp>
        <p:grpSp>
          <p:nvGrpSpPr>
            <p:cNvPr id="158743" name="Group 64"/>
            <p:cNvGrpSpPr/>
            <p:nvPr/>
          </p:nvGrpSpPr>
          <p:grpSpPr>
            <a:xfrm>
              <a:off x="4331" y="1888"/>
              <a:ext cx="243" cy="392"/>
              <a:chOff x="2268" y="3113"/>
              <a:chExt cx="317" cy="430"/>
            </a:xfrm>
          </p:grpSpPr>
          <p:sp>
            <p:nvSpPr>
              <p:cNvPr id="158771" name="Rectangle 65"/>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72" name="Text Box 66"/>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grpSp>
          <p:nvGrpSpPr>
            <p:cNvPr id="158744" name="Group 69"/>
            <p:cNvGrpSpPr/>
            <p:nvPr/>
          </p:nvGrpSpPr>
          <p:grpSpPr>
            <a:xfrm>
              <a:off x="4331" y="2704"/>
              <a:ext cx="243" cy="392"/>
              <a:chOff x="2268" y="3113"/>
              <a:chExt cx="317" cy="430"/>
            </a:xfrm>
          </p:grpSpPr>
          <p:sp>
            <p:nvSpPr>
              <p:cNvPr id="158769" name="Rectangle 70"/>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70" name="Text Box 71"/>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sp>
          <p:nvSpPr>
            <p:cNvPr id="158745" name="Line 73"/>
            <p:cNvSpPr/>
            <p:nvPr/>
          </p:nvSpPr>
          <p:spPr>
            <a:xfrm flipH="1">
              <a:off x="3963" y="2801"/>
              <a:ext cx="362" cy="0"/>
            </a:xfrm>
            <a:prstGeom prst="line">
              <a:avLst/>
            </a:prstGeom>
            <a:ln w="25400" cap="flat" cmpd="sng">
              <a:solidFill>
                <a:schemeClr val="tx1"/>
              </a:solidFill>
              <a:prstDash val="solid"/>
              <a:miter/>
              <a:headEnd type="none" w="med" len="med"/>
              <a:tailEnd type="none" w="med" len="med"/>
            </a:ln>
          </p:spPr>
        </p:sp>
        <p:sp>
          <p:nvSpPr>
            <p:cNvPr id="158746" name="Line 74"/>
            <p:cNvSpPr/>
            <p:nvPr/>
          </p:nvSpPr>
          <p:spPr>
            <a:xfrm rot="-5400000">
              <a:off x="3895" y="2251"/>
              <a:ext cx="136" cy="0"/>
            </a:xfrm>
            <a:prstGeom prst="line">
              <a:avLst/>
            </a:prstGeom>
            <a:ln w="25400" cap="flat" cmpd="sng">
              <a:solidFill>
                <a:schemeClr val="tx1"/>
              </a:solidFill>
              <a:prstDash val="solid"/>
              <a:miter/>
              <a:headEnd type="none" w="med" len="med"/>
              <a:tailEnd type="none" w="med" len="med"/>
            </a:ln>
          </p:spPr>
        </p:sp>
        <p:sp>
          <p:nvSpPr>
            <p:cNvPr id="158747" name="Oval 75"/>
            <p:cNvSpPr/>
            <p:nvPr/>
          </p:nvSpPr>
          <p:spPr>
            <a:xfrm>
              <a:off x="3941" y="2160"/>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48" name="Line 76"/>
            <p:cNvSpPr/>
            <p:nvPr/>
          </p:nvSpPr>
          <p:spPr>
            <a:xfrm flipV="1">
              <a:off x="4718" y="2766"/>
              <a:ext cx="181" cy="0"/>
            </a:xfrm>
            <a:prstGeom prst="line">
              <a:avLst/>
            </a:prstGeom>
            <a:ln w="25400" cap="flat" cmpd="sng">
              <a:solidFill>
                <a:schemeClr val="tx1"/>
              </a:solidFill>
              <a:prstDash val="solid"/>
              <a:miter/>
              <a:headEnd type="none" w="med" len="med"/>
              <a:tailEnd type="none" w="med" len="med"/>
            </a:ln>
          </p:spPr>
        </p:sp>
        <p:sp>
          <p:nvSpPr>
            <p:cNvPr id="158749" name="Line 77"/>
            <p:cNvSpPr/>
            <p:nvPr/>
          </p:nvSpPr>
          <p:spPr>
            <a:xfrm flipV="1">
              <a:off x="4718" y="2063"/>
              <a:ext cx="0" cy="703"/>
            </a:xfrm>
            <a:prstGeom prst="line">
              <a:avLst/>
            </a:prstGeom>
            <a:ln w="25400" cap="flat" cmpd="sng">
              <a:solidFill>
                <a:schemeClr val="tx1"/>
              </a:solidFill>
              <a:prstDash val="solid"/>
              <a:miter/>
              <a:headEnd type="none" w="med" len="med"/>
              <a:tailEnd type="none" w="med" len="med"/>
            </a:ln>
          </p:spPr>
        </p:sp>
        <p:sp>
          <p:nvSpPr>
            <p:cNvPr id="158750" name="Line 78"/>
            <p:cNvSpPr/>
            <p:nvPr/>
          </p:nvSpPr>
          <p:spPr>
            <a:xfrm>
              <a:off x="4576" y="2886"/>
              <a:ext cx="323" cy="0"/>
            </a:xfrm>
            <a:prstGeom prst="line">
              <a:avLst/>
            </a:prstGeom>
            <a:ln w="25400" cap="flat" cmpd="sng">
              <a:solidFill>
                <a:schemeClr val="tx1"/>
              </a:solidFill>
              <a:prstDash val="solid"/>
              <a:miter/>
              <a:headEnd type="none" w="med" len="med"/>
              <a:tailEnd type="none" w="med" len="med"/>
            </a:ln>
          </p:spPr>
        </p:sp>
        <p:sp>
          <p:nvSpPr>
            <p:cNvPr id="158751" name="Line 79"/>
            <p:cNvSpPr/>
            <p:nvPr/>
          </p:nvSpPr>
          <p:spPr>
            <a:xfrm>
              <a:off x="3583" y="2001"/>
              <a:ext cx="742" cy="0"/>
            </a:xfrm>
            <a:prstGeom prst="line">
              <a:avLst/>
            </a:prstGeom>
            <a:ln w="25400" cap="flat" cmpd="sng">
              <a:solidFill>
                <a:schemeClr val="tx1"/>
              </a:solidFill>
              <a:prstDash val="solid"/>
              <a:miter/>
              <a:headEnd type="none" w="med" len="med"/>
              <a:tailEnd type="none" w="med" len="med"/>
            </a:ln>
          </p:spPr>
        </p:sp>
        <p:grpSp>
          <p:nvGrpSpPr>
            <p:cNvPr id="158752" name="Group 81"/>
            <p:cNvGrpSpPr/>
            <p:nvPr/>
          </p:nvGrpSpPr>
          <p:grpSpPr>
            <a:xfrm>
              <a:off x="4332" y="3333"/>
              <a:ext cx="243" cy="392"/>
              <a:chOff x="2268" y="3113"/>
              <a:chExt cx="317" cy="430"/>
            </a:xfrm>
          </p:grpSpPr>
          <p:sp>
            <p:nvSpPr>
              <p:cNvPr id="158767" name="Rectangle 82"/>
              <p:cNvSpPr/>
              <p:nvPr/>
            </p:nvSpPr>
            <p:spPr>
              <a:xfrm>
                <a:off x="2268" y="3113"/>
                <a:ext cx="317" cy="4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68" name="Text Box 83"/>
              <p:cNvSpPr txBox="1"/>
              <p:nvPr/>
            </p:nvSpPr>
            <p:spPr>
              <a:xfrm>
                <a:off x="2336" y="3113"/>
                <a:ext cx="159" cy="25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&amp;</a:t>
                </a:r>
              </a:p>
            </p:txBody>
          </p:sp>
        </p:grpSp>
        <p:sp>
          <p:nvSpPr>
            <p:cNvPr id="158753" name="Line 85"/>
            <p:cNvSpPr/>
            <p:nvPr/>
          </p:nvSpPr>
          <p:spPr>
            <a:xfrm>
              <a:off x="4320" y="3220"/>
              <a:ext cx="0" cy="0"/>
            </a:xfrm>
            <a:prstGeom prst="line">
              <a:avLst/>
            </a:prstGeom>
            <a:ln w="9525" cap="flat" cmpd="sng">
              <a:solidFill>
                <a:schemeClr val="tx1"/>
              </a:solidFill>
              <a:prstDash val="solid"/>
              <a:miter/>
              <a:headEnd type="none" w="med" len="med"/>
              <a:tailEnd type="none" w="med" len="med"/>
            </a:ln>
          </p:spPr>
        </p:sp>
        <p:sp>
          <p:nvSpPr>
            <p:cNvPr id="158754" name="Line 86"/>
            <p:cNvSpPr/>
            <p:nvPr/>
          </p:nvSpPr>
          <p:spPr>
            <a:xfrm flipH="1">
              <a:off x="3969" y="3401"/>
              <a:ext cx="362" cy="0"/>
            </a:xfrm>
            <a:prstGeom prst="line">
              <a:avLst/>
            </a:prstGeom>
            <a:ln w="25400" cap="flat" cmpd="sng">
              <a:solidFill>
                <a:schemeClr val="tx1"/>
              </a:solidFill>
              <a:prstDash val="solid"/>
              <a:miter/>
              <a:headEnd type="none" w="med" len="med"/>
              <a:tailEnd type="none" w="med" len="med"/>
            </a:ln>
          </p:spPr>
        </p:sp>
        <p:sp>
          <p:nvSpPr>
            <p:cNvPr id="158755" name="Line 87"/>
            <p:cNvSpPr/>
            <p:nvPr/>
          </p:nvSpPr>
          <p:spPr>
            <a:xfrm>
              <a:off x="3969" y="2970"/>
              <a:ext cx="0" cy="431"/>
            </a:xfrm>
            <a:prstGeom prst="line">
              <a:avLst/>
            </a:prstGeom>
            <a:ln w="25400" cap="flat" cmpd="sng">
              <a:solidFill>
                <a:schemeClr val="tx1"/>
              </a:solidFill>
              <a:prstDash val="solid"/>
              <a:miter/>
              <a:headEnd type="none" w="med" len="med"/>
              <a:tailEnd type="none" w="med" len="med"/>
            </a:ln>
          </p:spPr>
        </p:sp>
        <p:sp>
          <p:nvSpPr>
            <p:cNvPr id="158756" name="Oval 88"/>
            <p:cNvSpPr/>
            <p:nvPr/>
          </p:nvSpPr>
          <p:spPr>
            <a:xfrm>
              <a:off x="3946" y="2948"/>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57" name="Line 89"/>
            <p:cNvSpPr/>
            <p:nvPr/>
          </p:nvSpPr>
          <p:spPr>
            <a:xfrm flipV="1">
              <a:off x="4718" y="2993"/>
              <a:ext cx="181" cy="0"/>
            </a:xfrm>
            <a:prstGeom prst="line">
              <a:avLst/>
            </a:prstGeom>
            <a:ln w="25400" cap="flat" cmpd="sng">
              <a:solidFill>
                <a:schemeClr val="tx1"/>
              </a:solidFill>
              <a:prstDash val="solid"/>
              <a:miter/>
              <a:headEnd type="none" w="med" len="med"/>
              <a:tailEnd type="none" w="med" len="med"/>
            </a:ln>
          </p:spPr>
        </p:sp>
        <p:sp>
          <p:nvSpPr>
            <p:cNvPr id="158758" name="Line 90"/>
            <p:cNvSpPr/>
            <p:nvPr/>
          </p:nvSpPr>
          <p:spPr>
            <a:xfrm>
              <a:off x="4582" y="3515"/>
              <a:ext cx="158" cy="0"/>
            </a:xfrm>
            <a:prstGeom prst="line">
              <a:avLst/>
            </a:prstGeom>
            <a:ln w="25400" cap="flat" cmpd="sng">
              <a:solidFill>
                <a:schemeClr val="tx1"/>
              </a:solidFill>
              <a:prstDash val="solid"/>
              <a:miter/>
              <a:headEnd type="none" w="med" len="med"/>
              <a:tailEnd type="none" w="med" len="med"/>
            </a:ln>
          </p:spPr>
        </p:sp>
        <p:sp>
          <p:nvSpPr>
            <p:cNvPr id="158759" name="Text Box 91"/>
            <p:cNvSpPr txBox="1"/>
            <p:nvPr/>
          </p:nvSpPr>
          <p:spPr>
            <a:xfrm>
              <a:off x="4853" y="3537"/>
              <a:ext cx="499"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000" dirty="0">
                  <a:solidFill>
                    <a:srgbClr val="FF00FF"/>
                  </a:solidFill>
                  <a:ea typeface="黑体" panose="02010609060101010101" pitchFamily="49" charset="-122"/>
                </a:rPr>
                <a:t>附加门</a:t>
              </a:r>
              <a:endParaRPr lang="zh-CN" altLang="en-US" sz="2000" baseline="-25000" dirty="0">
                <a:solidFill>
                  <a:srgbClr val="FF00FF"/>
                </a:solidFill>
                <a:ea typeface="黑体" panose="02010609060101010101" pitchFamily="49" charset="-122"/>
              </a:endParaRPr>
            </a:p>
          </p:txBody>
        </p:sp>
        <p:sp>
          <p:nvSpPr>
            <p:cNvPr id="158760" name="Rectangle 92"/>
            <p:cNvSpPr/>
            <p:nvPr/>
          </p:nvSpPr>
          <p:spPr>
            <a:xfrm>
              <a:off x="4173" y="3197"/>
              <a:ext cx="589" cy="635"/>
            </a:xfrm>
            <a:prstGeom prst="rect">
              <a:avLst/>
            </a:prstGeom>
            <a:noFill/>
            <a:ln w="25400" cap="flat" cmpd="sng">
              <a:solidFill>
                <a:srgbClr val="FF00FF"/>
              </a:solidFill>
              <a:prstDash val="lg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58761" name="Line 94"/>
            <p:cNvSpPr/>
            <p:nvPr/>
          </p:nvSpPr>
          <p:spPr>
            <a:xfrm>
              <a:off x="3583" y="2177"/>
              <a:ext cx="742" cy="0"/>
            </a:xfrm>
            <a:prstGeom prst="line">
              <a:avLst/>
            </a:prstGeom>
            <a:ln w="25400" cap="flat" cmpd="sng">
              <a:solidFill>
                <a:schemeClr val="tx1"/>
              </a:solidFill>
              <a:prstDash val="solid"/>
              <a:miter/>
              <a:headEnd type="none" w="med" len="med"/>
              <a:tailEnd type="none" w="med" len="med"/>
            </a:ln>
          </p:spPr>
        </p:sp>
        <p:sp>
          <p:nvSpPr>
            <p:cNvPr id="158762" name="Line 95"/>
            <p:cNvSpPr/>
            <p:nvPr/>
          </p:nvSpPr>
          <p:spPr>
            <a:xfrm>
              <a:off x="3583" y="2970"/>
              <a:ext cx="742" cy="0"/>
            </a:xfrm>
            <a:prstGeom prst="line">
              <a:avLst/>
            </a:prstGeom>
            <a:ln w="25400" cap="flat" cmpd="sng">
              <a:solidFill>
                <a:schemeClr val="tx1"/>
              </a:solidFill>
              <a:prstDash val="solid"/>
              <a:miter/>
              <a:headEnd type="none" w="med" len="med"/>
              <a:tailEnd type="none" w="med" len="med"/>
            </a:ln>
          </p:spPr>
        </p:sp>
        <p:sp>
          <p:nvSpPr>
            <p:cNvPr id="158763" name="Line 96"/>
            <p:cNvSpPr/>
            <p:nvPr/>
          </p:nvSpPr>
          <p:spPr>
            <a:xfrm>
              <a:off x="3682" y="3605"/>
              <a:ext cx="643" cy="0"/>
            </a:xfrm>
            <a:prstGeom prst="line">
              <a:avLst/>
            </a:prstGeom>
            <a:ln w="25400" cap="flat" cmpd="sng">
              <a:solidFill>
                <a:schemeClr val="tx1"/>
              </a:solidFill>
              <a:prstDash val="solid"/>
              <a:miter/>
              <a:headEnd type="none" w="med" len="med"/>
              <a:tailEnd type="none" w="med" len="med"/>
            </a:ln>
          </p:spPr>
        </p:sp>
        <p:sp>
          <p:nvSpPr>
            <p:cNvPr id="158764" name="Text Box 97"/>
            <p:cNvSpPr txBox="1"/>
            <p:nvPr/>
          </p:nvSpPr>
          <p:spPr>
            <a:xfrm>
              <a:off x="4173" y="3926"/>
              <a:ext cx="476"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图</a:t>
              </a:r>
              <a:r>
                <a:rPr lang="en-US" altLang="zh-CN" sz="2400" dirty="0">
                  <a:latin typeface="黑体" panose="02010609060101010101" pitchFamily="49" charset="-122"/>
                  <a:ea typeface="黑体" panose="02010609060101010101" pitchFamily="49" charset="-122"/>
                </a:rPr>
                <a:t>(b)</a:t>
              </a:r>
            </a:p>
          </p:txBody>
        </p:sp>
        <p:sp>
          <p:nvSpPr>
            <p:cNvPr id="158765" name="Line 106"/>
            <p:cNvSpPr/>
            <p:nvPr/>
          </p:nvSpPr>
          <p:spPr>
            <a:xfrm>
              <a:off x="3690" y="2007"/>
              <a:ext cx="0" cy="1593"/>
            </a:xfrm>
            <a:prstGeom prst="line">
              <a:avLst/>
            </a:prstGeom>
            <a:ln w="25400" cap="flat" cmpd="sng">
              <a:solidFill>
                <a:schemeClr val="tx1"/>
              </a:solidFill>
              <a:prstDash val="solid"/>
              <a:headEnd type="none" w="med" len="med"/>
              <a:tailEnd type="none" w="med" len="med"/>
            </a:ln>
          </p:spPr>
        </p:sp>
        <p:sp>
          <p:nvSpPr>
            <p:cNvPr id="158766" name="Oval 107"/>
            <p:cNvSpPr/>
            <p:nvPr/>
          </p:nvSpPr>
          <p:spPr>
            <a:xfrm>
              <a:off x="3672" y="1981"/>
              <a:ext cx="45" cy="45"/>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58725" name="Group 111"/>
          <p:cNvGrpSpPr/>
          <p:nvPr/>
        </p:nvGrpSpPr>
        <p:grpSpPr>
          <a:xfrm>
            <a:off x="215900" y="993775"/>
            <a:ext cx="5040313" cy="5537200"/>
            <a:chOff x="136" y="158"/>
            <a:chExt cx="3175" cy="3488"/>
          </a:xfrm>
        </p:grpSpPr>
        <p:sp>
          <p:nvSpPr>
            <p:cNvPr id="158727" name="Text Box 100"/>
            <p:cNvSpPr txBox="1"/>
            <p:nvPr/>
          </p:nvSpPr>
          <p:spPr>
            <a:xfrm>
              <a:off x="136" y="656"/>
              <a:ext cx="3175" cy="299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解：图</a:t>
              </a:r>
              <a:r>
                <a:rPr lang="en-US" altLang="zh-CN" sz="2400" b="1" dirty="0">
                  <a:latin typeface="黑体" panose="02010609060101010101" pitchFamily="49" charset="-122"/>
                  <a:ea typeface="黑体" panose="02010609060101010101" pitchFamily="49" charset="-122"/>
                </a:rPr>
                <a:t>(a)</a:t>
              </a:r>
              <a:r>
                <a:rPr lang="zh-CN" altLang="en-US" sz="2400" b="1" dirty="0">
                  <a:latin typeface="黑体" panose="02010609060101010101" pitchFamily="49" charset="-122"/>
                  <a:ea typeface="黑体" panose="02010609060101010101" pitchFamily="49" charset="-122"/>
                </a:rPr>
                <a:t>所示函数表达式为</a:t>
              </a:r>
            </a:p>
            <a:p>
              <a:pPr marL="0" lvl="0" indent="0" eaLnBrk="1" hangingPunct="1">
                <a:spcBef>
                  <a:spcPct val="0"/>
                </a:spcBef>
                <a:buNone/>
              </a:pPr>
              <a:endParaRPr lang="zh-CN" altLang="en-US" sz="2400" b="1" dirty="0">
                <a:latin typeface="黑体" panose="02010609060101010101" pitchFamily="49" charset="-122"/>
                <a:ea typeface="黑体" panose="02010609060101010101" pitchFamily="49" charset="-122"/>
              </a:endParaRPr>
            </a:p>
            <a:p>
              <a:pPr marL="0" lvl="0" indent="0" eaLnBrk="1" hangingPunct="1">
                <a:spcBef>
                  <a:spcPct val="0"/>
                </a:spcBef>
                <a:buNone/>
              </a:pPr>
              <a:r>
                <a:rPr lang="zh-CN" altLang="en-US" sz="2400" b="1" dirty="0">
                  <a:latin typeface="黑体" panose="02010609060101010101" pitchFamily="49" charset="-122"/>
                  <a:ea typeface="黑体" panose="02010609060101010101" pitchFamily="49" charset="-122"/>
                </a:rPr>
                <a:t>  当</a:t>
              </a:r>
              <a:r>
                <a:rPr lang="en-US" altLang="zh-CN" sz="2400" b="1" dirty="0">
                  <a:latin typeface="黑体" panose="02010609060101010101" pitchFamily="49" charset="-122"/>
                  <a:ea typeface="黑体" panose="02010609060101010101" pitchFamily="49" charset="-122"/>
                </a:rPr>
                <a:t>B=C=1</a:t>
              </a:r>
              <a:r>
                <a:rPr lang="zh-CN" altLang="en-US" sz="2400" b="1" dirty="0">
                  <a:latin typeface="黑体" panose="02010609060101010101" pitchFamily="49" charset="-122"/>
                  <a:ea typeface="黑体" panose="02010609060101010101" pitchFamily="49" charset="-122"/>
                </a:rPr>
                <a:t>时，       </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可能产生</a:t>
              </a:r>
              <a:r>
                <a:rPr lang="zh-CN" altLang="en-US" sz="2400" b="1" dirty="0">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0</a:t>
              </a:r>
              <a:r>
                <a:rPr lang="en-US" altLang="zh-CN" sz="2400" b="1" dirty="0">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型险象。解决问题的思路是，如何保证当</a:t>
              </a:r>
              <a:r>
                <a:rPr lang="en-US" altLang="zh-CN" sz="2400" b="1" dirty="0">
                  <a:latin typeface="黑体" panose="02010609060101010101" pitchFamily="49" charset="-122"/>
                  <a:ea typeface="黑体" panose="02010609060101010101" pitchFamily="49" charset="-122"/>
                </a:rPr>
                <a:t>B=C=1</a:t>
              </a:r>
              <a:r>
                <a:rPr lang="zh-CN" altLang="en-US" sz="2400" b="1" dirty="0">
                  <a:latin typeface="黑体" panose="02010609060101010101" pitchFamily="49" charset="-122"/>
                  <a:ea typeface="黑体" panose="02010609060101010101" pitchFamily="49" charset="-122"/>
                </a:rPr>
                <a:t>时，输出保持为</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。显然，若函数表达式中包含有与项</a:t>
              </a:r>
              <a:r>
                <a:rPr lang="en-US" altLang="zh-CN" sz="2400" b="1" dirty="0">
                  <a:latin typeface="黑体" panose="02010609060101010101" pitchFamily="49" charset="-122"/>
                  <a:ea typeface="黑体" panose="02010609060101010101" pitchFamily="49" charset="-122"/>
                </a:rPr>
                <a:t>BC</a:t>
              </a:r>
              <a:r>
                <a:rPr lang="zh-CN" altLang="en-US" sz="2400" b="1" dirty="0">
                  <a:latin typeface="黑体" panose="02010609060101010101" pitchFamily="49" charset="-122"/>
                  <a:ea typeface="黑体" panose="02010609060101010101" pitchFamily="49" charset="-122"/>
                </a:rPr>
                <a:t>，则可达到这一目的。因此</a:t>
              </a:r>
              <a:r>
                <a:rPr lang="en-US" altLang="zh-CN" sz="2400" b="1" dirty="0">
                  <a:latin typeface="黑体" panose="02010609060101010101" pitchFamily="49" charset="-122"/>
                  <a:ea typeface="黑体" panose="02010609060101010101" pitchFamily="49" charset="-122"/>
                </a:rPr>
                <a:t>BC</a:t>
              </a:r>
              <a:r>
                <a:rPr lang="zh-CN" altLang="en-US" sz="2400" b="1" dirty="0">
                  <a:latin typeface="黑体" panose="02010609060101010101" pitchFamily="49" charset="-122"/>
                  <a:ea typeface="黑体" panose="02010609060101010101" pitchFamily="49" charset="-122"/>
                </a:rPr>
                <a:t>是上述函数的一个冗余项，将</a:t>
              </a:r>
              <a:r>
                <a:rPr lang="en-US" altLang="zh-CN" sz="2400" b="1" dirty="0">
                  <a:latin typeface="黑体" panose="02010609060101010101" pitchFamily="49" charset="-122"/>
                  <a:ea typeface="黑体" panose="02010609060101010101" pitchFamily="49" charset="-122"/>
                </a:rPr>
                <a:t>BC</a:t>
              </a:r>
              <a:r>
                <a:rPr lang="zh-CN" altLang="en-US" sz="2400" b="1" dirty="0">
                  <a:latin typeface="黑体" panose="02010609060101010101" pitchFamily="49" charset="-122"/>
                  <a:ea typeface="黑体" panose="02010609060101010101" pitchFamily="49" charset="-122"/>
                </a:rPr>
                <a:t>加入函数表达式中并不影响原函数的逻辑功能，加入冗余项</a:t>
              </a:r>
              <a:r>
                <a:rPr lang="en-US" altLang="zh-CN" sz="2400" b="1" dirty="0">
                  <a:latin typeface="黑体" panose="02010609060101010101" pitchFamily="49" charset="-122"/>
                  <a:ea typeface="黑体" panose="02010609060101010101" pitchFamily="49" charset="-122"/>
                </a:rPr>
                <a:t>BC</a:t>
              </a:r>
              <a:r>
                <a:rPr lang="zh-CN" altLang="en-US" sz="2400" b="1" dirty="0">
                  <a:latin typeface="黑体" panose="02010609060101010101" pitchFamily="49" charset="-122"/>
                  <a:ea typeface="黑体" panose="02010609060101010101" pitchFamily="49" charset="-122"/>
                </a:rPr>
                <a:t>后的函数表达式为</a:t>
              </a:r>
            </a:p>
            <a:p>
              <a:pPr marL="0" lvl="0" indent="0" eaLnBrk="1" hangingPunct="1">
                <a:spcBef>
                  <a:spcPct val="0"/>
                </a:spcBef>
                <a:buNone/>
              </a:pPr>
              <a:endParaRPr lang="zh-CN" altLang="en-US" sz="2400" b="1" dirty="0">
                <a:latin typeface="黑体" panose="02010609060101010101" pitchFamily="49" charset="-122"/>
                <a:ea typeface="黑体" panose="02010609060101010101" pitchFamily="49" charset="-122"/>
              </a:endParaRPr>
            </a:p>
            <a:p>
              <a:pPr marL="0" lvl="0" indent="0" eaLnBrk="1" hangingPunct="1">
                <a:spcBef>
                  <a:spcPct val="0"/>
                </a:spcBef>
                <a:buNone/>
              </a:pPr>
              <a:r>
                <a:rPr lang="zh-CN" altLang="en-US" sz="2400" b="1" dirty="0">
                  <a:latin typeface="黑体" panose="02010609060101010101" pitchFamily="49" charset="-122"/>
                  <a:ea typeface="黑体" panose="02010609060101010101" pitchFamily="49" charset="-122"/>
                </a:rPr>
                <a:t>  增加冗余项后的逻辑电路如图</a:t>
              </a:r>
              <a:r>
                <a:rPr lang="en-US" altLang="zh-CN" sz="2400" b="1" dirty="0">
                  <a:latin typeface="黑体" panose="02010609060101010101" pitchFamily="49" charset="-122"/>
                  <a:ea typeface="黑体" panose="02010609060101010101" pitchFamily="49" charset="-122"/>
                </a:rPr>
                <a:t>(b)</a:t>
              </a:r>
              <a:r>
                <a:rPr lang="zh-CN" altLang="en-US" sz="2400" b="1" dirty="0">
                  <a:latin typeface="黑体" panose="02010609060101010101" pitchFamily="49" charset="-122"/>
                  <a:ea typeface="黑体" panose="02010609060101010101" pitchFamily="49" charset="-122"/>
                </a:rPr>
                <a:t>所示。该电路不再产生险象。</a:t>
              </a:r>
            </a:p>
          </p:txBody>
        </p:sp>
        <p:graphicFrame>
          <p:nvGraphicFramePr>
            <p:cNvPr id="158728" name="Object 101"/>
            <p:cNvGraphicFramePr>
              <a:graphicFrameLocks noChangeAspect="1"/>
            </p:cNvGraphicFramePr>
            <p:nvPr/>
          </p:nvGraphicFramePr>
          <p:xfrm>
            <a:off x="1020" y="2948"/>
            <a:ext cx="1406" cy="254"/>
          </p:xfrm>
          <a:graphic>
            <a:graphicData uri="http://schemas.openxmlformats.org/presentationml/2006/ole">
              <mc:AlternateContent xmlns:mc="http://schemas.openxmlformats.org/markup-compatibility/2006">
                <mc:Choice xmlns:v="urn:schemas-microsoft-com:vml" Requires="v">
                  <p:oleObj spid="_x0000_s83005" r:id="rId3" imgW="1193800" imgH="215900" progId="Equation.3">
                    <p:embed/>
                  </p:oleObj>
                </mc:Choice>
                <mc:Fallback>
                  <p:oleObj r:id="rId3" imgW="1193800" imgH="215900" progId="Equation.3">
                    <p:embed/>
                    <p:pic>
                      <p:nvPicPr>
                        <p:cNvPr id="0" name="图片 3140"/>
                        <p:cNvPicPr/>
                        <p:nvPr/>
                      </p:nvPicPr>
                      <p:blipFill>
                        <a:blip r:embed="rId4"/>
                        <a:stretch>
                          <a:fillRect/>
                        </a:stretch>
                      </p:blipFill>
                      <p:spPr>
                        <a:xfrm>
                          <a:off x="1020" y="2948"/>
                          <a:ext cx="1406" cy="254"/>
                        </a:xfrm>
                        <a:prstGeom prst="rect">
                          <a:avLst/>
                        </a:prstGeom>
                        <a:noFill/>
                        <a:ln w="38100">
                          <a:noFill/>
                          <a:miter/>
                        </a:ln>
                      </p:spPr>
                    </p:pic>
                  </p:oleObj>
                </mc:Fallback>
              </mc:AlternateContent>
            </a:graphicData>
          </a:graphic>
        </p:graphicFrame>
        <p:graphicFrame>
          <p:nvGraphicFramePr>
            <p:cNvPr id="158729" name="Object 102"/>
            <p:cNvGraphicFramePr>
              <a:graphicFrameLocks noChangeAspect="1"/>
            </p:cNvGraphicFramePr>
            <p:nvPr/>
          </p:nvGraphicFramePr>
          <p:xfrm>
            <a:off x="1021" y="869"/>
            <a:ext cx="1020" cy="259"/>
          </p:xfrm>
          <a:graphic>
            <a:graphicData uri="http://schemas.openxmlformats.org/presentationml/2006/ole">
              <mc:AlternateContent xmlns:mc="http://schemas.openxmlformats.org/markup-compatibility/2006">
                <mc:Choice xmlns:v="urn:schemas-microsoft-com:vml" Requires="v">
                  <p:oleObj spid="_x0000_s83006" r:id="rId5" imgW="850265" imgH="215900" progId="Equation.3">
                    <p:embed/>
                  </p:oleObj>
                </mc:Choice>
                <mc:Fallback>
                  <p:oleObj r:id="rId5" imgW="850265" imgH="215900" progId="Equation.3">
                    <p:embed/>
                    <p:pic>
                      <p:nvPicPr>
                        <p:cNvPr id="0" name="图片 3141"/>
                        <p:cNvPicPr/>
                        <p:nvPr/>
                      </p:nvPicPr>
                      <p:blipFill>
                        <a:blip r:embed="rId6"/>
                        <a:stretch>
                          <a:fillRect/>
                        </a:stretch>
                      </p:blipFill>
                      <p:spPr>
                        <a:xfrm>
                          <a:off x="1021" y="869"/>
                          <a:ext cx="1020" cy="259"/>
                        </a:xfrm>
                        <a:prstGeom prst="rect">
                          <a:avLst/>
                        </a:prstGeom>
                        <a:noFill/>
                        <a:ln w="38100">
                          <a:noFill/>
                          <a:miter/>
                        </a:ln>
                      </p:spPr>
                    </p:pic>
                  </p:oleObj>
                </mc:Fallback>
              </mc:AlternateContent>
            </a:graphicData>
          </a:graphic>
        </p:graphicFrame>
        <p:sp>
          <p:nvSpPr>
            <p:cNvPr id="158730" name="Text Box 103"/>
            <p:cNvSpPr txBox="1"/>
            <p:nvPr/>
          </p:nvSpPr>
          <p:spPr>
            <a:xfrm>
              <a:off x="136" y="158"/>
              <a:ext cx="3152" cy="46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例：用增加冗余项的方法消除图</a:t>
              </a:r>
              <a:r>
                <a:rPr lang="en-US" altLang="zh-CN" sz="2400" b="1" dirty="0">
                  <a:latin typeface="黑体" panose="02010609060101010101" pitchFamily="49" charset="-122"/>
                  <a:ea typeface="黑体" panose="02010609060101010101" pitchFamily="49" charset="-122"/>
                </a:rPr>
                <a:t>(a)</a:t>
              </a:r>
              <a:r>
                <a:rPr lang="zh-CN" altLang="en-US" sz="2400" b="1" dirty="0">
                  <a:latin typeface="黑体" panose="02010609060101010101" pitchFamily="49" charset="-122"/>
                  <a:ea typeface="黑体" panose="02010609060101010101" pitchFamily="49" charset="-122"/>
                </a:rPr>
                <a:t>所示电路中可能产生的险象。</a:t>
              </a:r>
            </a:p>
          </p:txBody>
        </p:sp>
        <p:graphicFrame>
          <p:nvGraphicFramePr>
            <p:cNvPr id="158731" name="Object 110"/>
            <p:cNvGraphicFramePr>
              <a:graphicFrameLocks noChangeAspect="1"/>
            </p:cNvGraphicFramePr>
            <p:nvPr/>
          </p:nvGraphicFramePr>
          <p:xfrm>
            <a:off x="1262" y="1083"/>
            <a:ext cx="778" cy="240"/>
          </p:xfrm>
          <a:graphic>
            <a:graphicData uri="http://schemas.openxmlformats.org/presentationml/2006/ole">
              <mc:AlternateContent xmlns:mc="http://schemas.openxmlformats.org/markup-compatibility/2006">
                <mc:Choice xmlns:v="urn:schemas-microsoft-com:vml" Requires="v">
                  <p:oleObj spid="_x0000_s83007" r:id="rId7" imgW="660400" imgH="203200" progId="Equation.3">
                    <p:embed/>
                  </p:oleObj>
                </mc:Choice>
                <mc:Fallback>
                  <p:oleObj r:id="rId7" imgW="660400" imgH="203200" progId="Equation.3">
                    <p:embed/>
                    <p:pic>
                      <p:nvPicPr>
                        <p:cNvPr id="0" name="图片 3144"/>
                        <p:cNvPicPr/>
                        <p:nvPr/>
                      </p:nvPicPr>
                      <p:blipFill>
                        <a:blip r:embed="rId8"/>
                        <a:stretch>
                          <a:fillRect/>
                        </a:stretch>
                      </p:blipFill>
                      <p:spPr>
                        <a:xfrm>
                          <a:off x="1262" y="1083"/>
                          <a:ext cx="778" cy="240"/>
                        </a:xfrm>
                        <a:prstGeom prst="rect">
                          <a:avLst/>
                        </a:prstGeom>
                        <a:noFill/>
                        <a:ln w="38100">
                          <a:noFill/>
                          <a:miter/>
                        </a:ln>
                      </p:spPr>
                    </p:pic>
                  </p:oleObj>
                </mc:Fallback>
              </mc:AlternateContent>
            </a:graphicData>
          </a:graphic>
        </p:graphicFrame>
      </p:grpSp>
      <p:sp>
        <p:nvSpPr>
          <p:cNvPr id="158726" name="Text Box 112"/>
          <p:cNvSpPr txBox="1"/>
          <p:nvPr/>
        </p:nvSpPr>
        <p:spPr>
          <a:xfrm>
            <a:off x="171450" y="200025"/>
            <a:ext cx="5143500" cy="604838"/>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0"/>
              </a:spcBef>
              <a:buNone/>
            </a:pPr>
            <a:r>
              <a:rPr lang="en-US" altLang="zh-CN" sz="2800" b="1" dirty="0">
                <a:solidFill>
                  <a:srgbClr val="003399"/>
                </a:solidFill>
                <a:latin typeface="黑体" panose="02010609060101010101" pitchFamily="49" charset="-122"/>
                <a:ea typeface="黑体" panose="02010609060101010101" pitchFamily="49" charset="-122"/>
              </a:rPr>
              <a:t>4</a:t>
            </a:r>
            <a:r>
              <a:rPr lang="zh-CN" altLang="en-US" sz="2800" b="1" dirty="0">
                <a:solidFill>
                  <a:srgbClr val="003399"/>
                </a:solidFill>
                <a:latin typeface="黑体" panose="02010609060101010101" pitchFamily="49" charset="-122"/>
                <a:ea typeface="黑体" panose="02010609060101010101" pitchFamily="49" charset="-122"/>
              </a:rPr>
              <a:t>、修改逻辑设计，增加冗余项</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p:rand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143</a:t>
            </a:fld>
            <a:r>
              <a:rPr lang="zh-CN" altLang="en-US" sz="1400" dirty="0"/>
              <a:t>）</a:t>
            </a:r>
          </a:p>
        </p:txBody>
      </p:sp>
      <p:graphicFrame>
        <p:nvGraphicFramePr>
          <p:cNvPr id="346114" name="Object 2"/>
          <p:cNvGraphicFramePr>
            <a:graphicFrameLocks noChangeAspect="1"/>
          </p:cNvGraphicFramePr>
          <p:nvPr/>
        </p:nvGraphicFramePr>
        <p:xfrm>
          <a:off x="152400" y="1416050"/>
          <a:ext cx="8763000" cy="1976438"/>
        </p:xfrm>
        <a:graphic>
          <a:graphicData uri="http://schemas.openxmlformats.org/presentationml/2006/ole">
            <mc:AlternateContent xmlns:mc="http://schemas.openxmlformats.org/markup-compatibility/2006">
              <mc:Choice xmlns:v="urn:schemas-microsoft-com:vml" Requires="v">
                <p:oleObj spid="_x0000_s84049" r:id="rId4" imgW="3886200" imgH="876300" progId="Word.Picture.8">
                  <p:embed/>
                </p:oleObj>
              </mc:Choice>
              <mc:Fallback>
                <p:oleObj r:id="rId4" imgW="3886200" imgH="876300" progId="Word.Picture.8">
                  <p:embed/>
                  <p:pic>
                    <p:nvPicPr>
                      <p:cNvPr id="0" name="图片 3142"/>
                      <p:cNvPicPr/>
                      <p:nvPr/>
                    </p:nvPicPr>
                    <p:blipFill>
                      <a:blip r:embed="rId5"/>
                      <a:stretch>
                        <a:fillRect/>
                      </a:stretch>
                    </p:blipFill>
                    <p:spPr>
                      <a:xfrm>
                        <a:off x="152400" y="1416050"/>
                        <a:ext cx="8763000" cy="1976438"/>
                      </a:xfrm>
                      <a:prstGeom prst="rect">
                        <a:avLst/>
                      </a:prstGeom>
                      <a:solidFill>
                        <a:srgbClr val="F8F8F8"/>
                      </a:solidFill>
                      <a:ln w="38100">
                        <a:noFill/>
                        <a:miter/>
                      </a:ln>
                    </p:spPr>
                  </p:pic>
                </p:oleObj>
              </mc:Fallback>
            </mc:AlternateContent>
          </a:graphicData>
        </a:graphic>
      </p:graphicFrame>
      <p:sp>
        <p:nvSpPr>
          <p:cNvPr id="346115" name="Text Box 3"/>
          <p:cNvSpPr txBox="1"/>
          <p:nvPr/>
        </p:nvSpPr>
        <p:spPr>
          <a:xfrm>
            <a:off x="142875" y="3538538"/>
            <a:ext cx="3744913" cy="466725"/>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dirty="0">
                <a:ea typeface="黑体" panose="02010609060101010101" pitchFamily="49" charset="-122"/>
              </a:rPr>
              <a:t>有卡诺圈相切，则有险象</a:t>
            </a:r>
          </a:p>
        </p:txBody>
      </p:sp>
      <p:graphicFrame>
        <p:nvGraphicFramePr>
          <p:cNvPr id="346116" name="Object 4"/>
          <p:cNvGraphicFramePr>
            <a:graphicFrameLocks noChangeAspect="1"/>
          </p:cNvGraphicFramePr>
          <p:nvPr/>
        </p:nvGraphicFramePr>
        <p:xfrm>
          <a:off x="657225" y="5940425"/>
          <a:ext cx="2690813" cy="441325"/>
        </p:xfrm>
        <a:graphic>
          <a:graphicData uri="http://schemas.openxmlformats.org/presentationml/2006/ole">
            <mc:AlternateContent xmlns:mc="http://schemas.openxmlformats.org/markup-compatibility/2006">
              <mc:Choice xmlns:v="urn:schemas-microsoft-com:vml" Requires="v">
                <p:oleObj spid="_x0000_s84050" r:id="rId6" imgW="1231265" imgH="203200" progId="Equation.3">
                  <p:embed/>
                </p:oleObj>
              </mc:Choice>
              <mc:Fallback>
                <p:oleObj r:id="rId6" imgW="1231265" imgH="203200" progId="Equation.3">
                  <p:embed/>
                  <p:pic>
                    <p:nvPicPr>
                      <p:cNvPr id="0" name="图片 3143"/>
                      <p:cNvPicPr/>
                      <p:nvPr/>
                    </p:nvPicPr>
                    <p:blipFill>
                      <a:blip r:embed="rId7"/>
                      <a:stretch>
                        <a:fillRect/>
                      </a:stretch>
                    </p:blipFill>
                    <p:spPr>
                      <a:xfrm>
                        <a:off x="657225" y="5940425"/>
                        <a:ext cx="2690813" cy="441325"/>
                      </a:xfrm>
                      <a:prstGeom prst="rect">
                        <a:avLst/>
                      </a:prstGeom>
                      <a:solidFill>
                        <a:schemeClr val="accent1"/>
                      </a:solidFill>
                      <a:ln w="38100">
                        <a:noFill/>
                        <a:miter/>
                      </a:ln>
                    </p:spPr>
                  </p:pic>
                </p:oleObj>
              </mc:Fallback>
            </mc:AlternateContent>
          </a:graphicData>
        </a:graphic>
      </p:graphicFrame>
      <p:graphicFrame>
        <p:nvGraphicFramePr>
          <p:cNvPr id="346117" name="Object 5"/>
          <p:cNvGraphicFramePr>
            <a:graphicFrameLocks noChangeAspect="1"/>
          </p:cNvGraphicFramePr>
          <p:nvPr/>
        </p:nvGraphicFramePr>
        <p:xfrm>
          <a:off x="4267200" y="3886200"/>
          <a:ext cx="4800600" cy="2819400"/>
        </p:xfrm>
        <a:graphic>
          <a:graphicData uri="http://schemas.openxmlformats.org/presentationml/2006/ole">
            <mc:AlternateContent xmlns:mc="http://schemas.openxmlformats.org/markup-compatibility/2006">
              <mc:Choice xmlns:v="urn:schemas-microsoft-com:vml" Requires="v">
                <p:oleObj spid="_x0000_s84051" r:id="rId8" imgW="2114550" imgH="1171575" progId="Word.Picture.8">
                  <p:embed/>
                </p:oleObj>
              </mc:Choice>
              <mc:Fallback>
                <p:oleObj r:id="rId8" imgW="2114550" imgH="1171575" progId="Word.Picture.8">
                  <p:embed/>
                  <p:pic>
                    <p:nvPicPr>
                      <p:cNvPr id="0" name="图片 3145"/>
                      <p:cNvPicPr/>
                      <p:nvPr/>
                    </p:nvPicPr>
                    <p:blipFill>
                      <a:blip r:embed="rId9"/>
                      <a:stretch>
                        <a:fillRect/>
                      </a:stretch>
                    </p:blipFill>
                    <p:spPr>
                      <a:xfrm>
                        <a:off x="4267200" y="3886200"/>
                        <a:ext cx="4800600" cy="2819400"/>
                      </a:xfrm>
                      <a:prstGeom prst="rect">
                        <a:avLst/>
                      </a:prstGeom>
                      <a:solidFill>
                        <a:srgbClr val="F8F8F8"/>
                      </a:solidFill>
                      <a:ln w="38100">
                        <a:noFill/>
                        <a:miter/>
                      </a:ln>
                    </p:spPr>
                  </p:pic>
                </p:oleObj>
              </mc:Fallback>
            </mc:AlternateContent>
          </a:graphicData>
        </a:graphic>
      </p:graphicFrame>
      <p:sp>
        <p:nvSpPr>
          <p:cNvPr id="346118" name="AutoShape 6"/>
          <p:cNvSpPr/>
          <p:nvPr/>
        </p:nvSpPr>
        <p:spPr>
          <a:xfrm>
            <a:off x="7316788" y="2832100"/>
            <a:ext cx="1214437" cy="381000"/>
          </a:xfrm>
          <a:prstGeom prst="roundRect">
            <a:avLst>
              <a:gd name="adj" fmla="val 16667"/>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346119" name="Group 7"/>
          <p:cNvGrpSpPr/>
          <p:nvPr/>
        </p:nvGrpSpPr>
        <p:grpSpPr>
          <a:xfrm>
            <a:off x="3897313" y="3122613"/>
            <a:ext cx="4184650" cy="630237"/>
            <a:chOff x="2455" y="1735"/>
            <a:chExt cx="2636" cy="397"/>
          </a:xfrm>
        </p:grpSpPr>
        <p:sp>
          <p:nvSpPr>
            <p:cNvPr id="159759" name="Line 8"/>
            <p:cNvSpPr/>
            <p:nvPr/>
          </p:nvSpPr>
          <p:spPr>
            <a:xfrm flipV="1">
              <a:off x="2455" y="1763"/>
              <a:ext cx="1701" cy="369"/>
            </a:xfrm>
            <a:prstGeom prst="line">
              <a:avLst/>
            </a:prstGeom>
            <a:ln w="25400" cap="flat" cmpd="sng">
              <a:solidFill>
                <a:srgbClr val="333333"/>
              </a:solidFill>
              <a:prstDash val="solid"/>
              <a:miter/>
              <a:headEnd type="none" w="med" len="med"/>
              <a:tailEnd type="arrow" w="med" len="lg"/>
            </a:ln>
          </p:spPr>
        </p:sp>
        <p:sp>
          <p:nvSpPr>
            <p:cNvPr id="159760" name="Line 9"/>
            <p:cNvSpPr/>
            <p:nvPr/>
          </p:nvSpPr>
          <p:spPr>
            <a:xfrm flipV="1">
              <a:off x="2455" y="1735"/>
              <a:ext cx="2636" cy="397"/>
            </a:xfrm>
            <a:prstGeom prst="line">
              <a:avLst/>
            </a:prstGeom>
            <a:ln w="25400" cap="flat" cmpd="sng">
              <a:solidFill>
                <a:srgbClr val="333333"/>
              </a:solidFill>
              <a:prstDash val="solid"/>
              <a:miter/>
              <a:headEnd type="none" w="med" len="med"/>
              <a:tailEnd type="arrow" w="med" len="lg"/>
            </a:ln>
          </p:spPr>
        </p:sp>
      </p:grpSp>
      <p:sp>
        <p:nvSpPr>
          <p:cNvPr id="346122" name="Line 10"/>
          <p:cNvSpPr/>
          <p:nvPr/>
        </p:nvSpPr>
        <p:spPr>
          <a:xfrm flipV="1">
            <a:off x="3897313" y="3257550"/>
            <a:ext cx="4049712" cy="1395413"/>
          </a:xfrm>
          <a:prstGeom prst="line">
            <a:avLst/>
          </a:prstGeom>
          <a:ln w="25400" cap="flat" cmpd="sng">
            <a:solidFill>
              <a:srgbClr val="FF0000"/>
            </a:solidFill>
            <a:prstDash val="solid"/>
            <a:miter/>
            <a:headEnd type="none" w="med" len="med"/>
            <a:tailEnd type="arrow" w="med" len="lg"/>
          </a:ln>
        </p:spPr>
      </p:sp>
      <p:sp>
        <p:nvSpPr>
          <p:cNvPr id="346123" name="Text Box 11"/>
          <p:cNvSpPr txBox="1"/>
          <p:nvPr/>
        </p:nvSpPr>
        <p:spPr>
          <a:xfrm>
            <a:off x="133350" y="4264025"/>
            <a:ext cx="3763963" cy="1470025"/>
          </a:xfrm>
          <a:prstGeom prst="rect">
            <a:avLst/>
          </a:prstGeom>
          <a:noFill/>
          <a:ln w="9525" cap="flat" cmpd="sng">
            <a:solidFill>
              <a:schemeClr val="tx2"/>
            </a:solidFill>
            <a:prstDash val="solid"/>
            <a:miter/>
            <a:headEnd type="none" w="med" len="med"/>
            <a:tailEnd type="none" w="med" len="med"/>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ea typeface="黑体" panose="02010609060101010101" pitchFamily="49" charset="-122"/>
              </a:rPr>
              <a:t>增加冗余项，消除险象</a:t>
            </a:r>
          </a:p>
          <a:p>
            <a:pPr marL="0" lvl="0" indent="0" eaLnBrk="1" hangingPunct="1">
              <a:spcBef>
                <a:spcPct val="0"/>
              </a:spcBef>
              <a:buNone/>
            </a:pPr>
            <a:r>
              <a:rPr lang="zh-CN" altLang="en-US" sz="2400" dirty="0">
                <a:ea typeface="黑体" panose="02010609060101010101" pitchFamily="49" charset="-122"/>
              </a:rPr>
              <a:t>    在具有相切的卡诺圈中，再画一个搭接圈将它们之间的相邻最小项圈起来。</a:t>
            </a:r>
          </a:p>
        </p:txBody>
      </p:sp>
      <p:grpSp>
        <p:nvGrpSpPr>
          <p:cNvPr id="346124" name="Group 12"/>
          <p:cNvGrpSpPr/>
          <p:nvPr/>
        </p:nvGrpSpPr>
        <p:grpSpPr>
          <a:xfrm>
            <a:off x="358775" y="1022350"/>
            <a:ext cx="4357688" cy="427038"/>
            <a:chOff x="226" y="576"/>
            <a:chExt cx="2745" cy="269"/>
          </a:xfrm>
        </p:grpSpPr>
        <p:graphicFrame>
          <p:nvGraphicFramePr>
            <p:cNvPr id="159757" name="Object 13"/>
            <p:cNvGraphicFramePr>
              <a:graphicFrameLocks noChangeAspect="1"/>
            </p:cNvGraphicFramePr>
            <p:nvPr/>
          </p:nvGraphicFramePr>
          <p:xfrm>
            <a:off x="1837" y="580"/>
            <a:ext cx="1134" cy="265"/>
          </p:xfrm>
          <a:graphic>
            <a:graphicData uri="http://schemas.openxmlformats.org/presentationml/2006/ole">
              <mc:AlternateContent xmlns:mc="http://schemas.openxmlformats.org/markup-compatibility/2006">
                <mc:Choice xmlns:v="urn:schemas-microsoft-com:vml" Requires="v">
                  <p:oleObj spid="_x0000_s84052" r:id="rId10" imgW="862965" imgH="203200" progId="Equation.3">
                    <p:embed/>
                  </p:oleObj>
                </mc:Choice>
                <mc:Fallback>
                  <p:oleObj r:id="rId10" imgW="862965" imgH="203200" progId="Equation.3">
                    <p:embed/>
                    <p:pic>
                      <p:nvPicPr>
                        <p:cNvPr id="0" name="图片 3146"/>
                        <p:cNvPicPr/>
                        <p:nvPr/>
                      </p:nvPicPr>
                      <p:blipFill>
                        <a:blip r:embed="rId11"/>
                        <a:stretch>
                          <a:fillRect/>
                        </a:stretch>
                      </p:blipFill>
                      <p:spPr>
                        <a:xfrm>
                          <a:off x="1837" y="580"/>
                          <a:ext cx="1134" cy="265"/>
                        </a:xfrm>
                        <a:prstGeom prst="rect">
                          <a:avLst/>
                        </a:prstGeom>
                        <a:solidFill>
                          <a:schemeClr val="accent1"/>
                        </a:solidFill>
                        <a:ln w="38100">
                          <a:noFill/>
                          <a:miter/>
                        </a:ln>
                      </p:spPr>
                    </p:pic>
                  </p:oleObj>
                </mc:Fallback>
              </mc:AlternateContent>
            </a:graphicData>
          </a:graphic>
        </p:graphicFrame>
        <p:sp>
          <p:nvSpPr>
            <p:cNvPr id="159758" name="Text Box 14"/>
            <p:cNvSpPr txBox="1"/>
            <p:nvPr/>
          </p:nvSpPr>
          <p:spPr>
            <a:xfrm>
              <a:off x="226" y="576"/>
              <a:ext cx="1588"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ea typeface="黑体" panose="02010609060101010101" pitchFamily="49" charset="-122"/>
                </a:rPr>
                <a:t>例：函数表达式为</a:t>
              </a:r>
            </a:p>
          </p:txBody>
        </p:sp>
      </p:grpSp>
      <p:sp>
        <p:nvSpPr>
          <p:cNvPr id="159756" name="Text Box 15"/>
          <p:cNvSpPr txBox="1"/>
          <p:nvPr/>
        </p:nvSpPr>
        <p:spPr>
          <a:xfrm>
            <a:off x="287338" y="127000"/>
            <a:ext cx="8534400" cy="854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ea typeface="黑体" panose="02010609060101010101" pitchFamily="49" charset="-122"/>
              </a:rPr>
              <a:t>    </a:t>
            </a:r>
            <a:r>
              <a:rPr lang="zh-CN" altLang="en-US" sz="2800" dirty="0">
                <a:ea typeface="黑体" panose="02010609060101010101" pitchFamily="49" charset="-122"/>
              </a:rPr>
              <a:t>冗余项的选择也可以通过在函数卡诺图上增加多余的卡诺圈来实现。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46124"/>
                                        </p:tgtEl>
                                        <p:attrNameLst>
                                          <p:attrName>style.visibility</p:attrName>
                                        </p:attrNameLst>
                                      </p:cBhvr>
                                      <p:to>
                                        <p:strVal val="visible"/>
                                      </p:to>
                                    </p:set>
                                    <p:animEffect transition="in" filter="checkerboard(across)">
                                      <p:cBhvr>
                                        <p:cTn id="7" dur="500"/>
                                        <p:tgtEl>
                                          <p:spTgt spid="3461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6114"/>
                                        </p:tgtEl>
                                        <p:attrNameLst>
                                          <p:attrName>style.visibility</p:attrName>
                                        </p:attrNameLst>
                                      </p:cBhvr>
                                      <p:to>
                                        <p:strVal val="visible"/>
                                      </p:to>
                                    </p:set>
                                    <p:animEffect transition="in" filter="dissolve">
                                      <p:cBhvr>
                                        <p:cTn id="12" dur="500"/>
                                        <p:tgtEl>
                                          <p:spTgt spid="3461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6115"/>
                                        </p:tgtEl>
                                        <p:attrNameLst>
                                          <p:attrName>style.visibility</p:attrName>
                                        </p:attrNameLst>
                                      </p:cBhvr>
                                      <p:to>
                                        <p:strVal val="visible"/>
                                      </p:to>
                                    </p:set>
                                    <p:animEffect transition="in" filter="wipe(left)">
                                      <p:cBhvr>
                                        <p:cTn id="17" dur="500"/>
                                        <p:tgtEl>
                                          <p:spTgt spid="34611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46119"/>
                                        </p:tgtEl>
                                        <p:attrNameLst>
                                          <p:attrName>style.visibility</p:attrName>
                                        </p:attrNameLst>
                                      </p:cBhvr>
                                      <p:to>
                                        <p:strVal val="visible"/>
                                      </p:to>
                                    </p:set>
                                    <p:animEffect transition="in" filter="checkerboard(across)">
                                      <p:cBhvr>
                                        <p:cTn id="22" dur="500"/>
                                        <p:tgtEl>
                                          <p:spTgt spid="3461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6123"/>
                                        </p:tgtEl>
                                        <p:attrNameLst>
                                          <p:attrName>style.visibility</p:attrName>
                                        </p:attrNameLst>
                                      </p:cBhvr>
                                      <p:to>
                                        <p:strVal val="visible"/>
                                      </p:to>
                                    </p:set>
                                    <p:animEffect transition="in" filter="blinds(horizontal)">
                                      <p:cBhvr>
                                        <p:cTn id="27" dur="500"/>
                                        <p:tgtEl>
                                          <p:spTgt spid="34612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46118"/>
                                        </p:tgtEl>
                                        <p:attrNameLst>
                                          <p:attrName>style.visibility</p:attrName>
                                        </p:attrNameLst>
                                      </p:cBhvr>
                                      <p:to>
                                        <p:strVal val="visible"/>
                                      </p:to>
                                    </p:set>
                                    <p:anim calcmode="lin" valueType="num">
                                      <p:cBhvr additive="base">
                                        <p:cTn id="32" dur="500" fill="hold"/>
                                        <p:tgtEl>
                                          <p:spTgt spid="346118"/>
                                        </p:tgtEl>
                                        <p:attrNameLst>
                                          <p:attrName>ppt_x</p:attrName>
                                        </p:attrNameLst>
                                      </p:cBhvr>
                                      <p:tavLst>
                                        <p:tav tm="0">
                                          <p:val>
                                            <p:strVal val="#ppt_x"/>
                                          </p:val>
                                        </p:tav>
                                        <p:tav tm="100000">
                                          <p:val>
                                            <p:strVal val="#ppt_x"/>
                                          </p:val>
                                        </p:tav>
                                      </p:tavLst>
                                    </p:anim>
                                    <p:anim calcmode="lin" valueType="num">
                                      <p:cBhvr additive="base">
                                        <p:cTn id="33" dur="500" fill="hold"/>
                                        <p:tgtEl>
                                          <p:spTgt spid="34611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346122"/>
                                        </p:tgtEl>
                                        <p:attrNameLst>
                                          <p:attrName>style.visibility</p:attrName>
                                        </p:attrNameLst>
                                      </p:cBhvr>
                                      <p:to>
                                        <p:strVal val="visible"/>
                                      </p:to>
                                    </p:set>
                                    <p:animEffect transition="in" filter="checkerboard(across)">
                                      <p:cBhvr>
                                        <p:cTn id="38" dur="500"/>
                                        <p:tgtEl>
                                          <p:spTgt spid="346122"/>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346116"/>
                                        </p:tgtEl>
                                        <p:attrNameLst>
                                          <p:attrName>style.visibility</p:attrName>
                                        </p:attrNameLst>
                                      </p:cBhvr>
                                      <p:to>
                                        <p:strVal val="visible"/>
                                      </p:to>
                                    </p:set>
                                    <p:animEffect transition="in" filter="box(out)">
                                      <p:cBhvr>
                                        <p:cTn id="43" dur="500"/>
                                        <p:tgtEl>
                                          <p:spTgt spid="346116"/>
                                        </p:tgtEl>
                                      </p:cBhvr>
                                    </p:animEffect>
                                  </p:childTnLst>
                                  <p:subTnLst>
                                    <p:audio>
                                      <p:cMediaNode>
                                        <p:cTn display="0" masterRel="sameClick">
                                          <p:stCondLst>
                                            <p:cond evt="begin" delay="0">
                                              <p:tn val="41"/>
                                            </p:cond>
                                          </p:stCondLst>
                                          <p:endCondLst>
                                            <p:cond evt="onStopAudio" delay="0">
                                              <p:tgtEl>
                                                <p:sldTgt/>
                                              </p:tgtEl>
                                            </p:cond>
                                          </p:endCondLst>
                                        </p:cTn>
                                        <p:tgtEl>
                                          <p:sndTgt r:embed="rId3" name="CAMERA.WAV"/>
                                        </p:tgtEl>
                                      </p:cMediaNode>
                                    </p:audio>
                                  </p:subTnLst>
                                </p:cTn>
                              </p:par>
                            </p:childTnLst>
                          </p:cTn>
                        </p:par>
                      </p:childTnLst>
                    </p:cTn>
                  </p:par>
                  <p:par>
                    <p:cTn id="44" fill="hold">
                      <p:stCondLst>
                        <p:cond delay="indefinite"/>
                      </p:stCondLst>
                      <p:childTnLst>
                        <p:par>
                          <p:cTn id="45" fill="hold">
                            <p:stCondLst>
                              <p:cond delay="0"/>
                            </p:stCondLst>
                            <p:childTnLst>
                              <p:par>
                                <p:cTn id="46" presetID="4" presetClass="entr" presetSubtype="32" fill="hold" nodeType="clickEffect">
                                  <p:stCondLst>
                                    <p:cond delay="0"/>
                                  </p:stCondLst>
                                  <p:childTnLst>
                                    <p:set>
                                      <p:cBhvr>
                                        <p:cTn id="47" dur="1" fill="hold">
                                          <p:stCondLst>
                                            <p:cond delay="0"/>
                                          </p:stCondLst>
                                        </p:cTn>
                                        <p:tgtEl>
                                          <p:spTgt spid="346117"/>
                                        </p:tgtEl>
                                        <p:attrNameLst>
                                          <p:attrName>style.visibility</p:attrName>
                                        </p:attrNameLst>
                                      </p:cBhvr>
                                      <p:to>
                                        <p:strVal val="visible"/>
                                      </p:to>
                                    </p:set>
                                    <p:animEffect transition="in" filter="box(out)">
                                      <p:cBhvr>
                                        <p:cTn id="48" dur="500"/>
                                        <p:tgtEl>
                                          <p:spTgt spid="346117"/>
                                        </p:tgtEl>
                                      </p:cBhvr>
                                    </p:animEffect>
                                  </p:childTnLst>
                                  <p:subTnLst>
                                    <p:audio>
                                      <p:cMediaNode>
                                        <p:cTn display="0" masterRel="sameClick">
                                          <p:stCondLst>
                                            <p:cond evt="begin" delay="0">
                                              <p:tn val="46"/>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animBg="1"/>
      <p:bldP spid="34612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144</a:t>
            </a:fld>
            <a:r>
              <a:rPr lang="zh-CN" altLang="en-US" sz="1400" dirty="0"/>
              <a:t>）</a:t>
            </a:r>
          </a:p>
        </p:txBody>
      </p:sp>
      <p:sp>
        <p:nvSpPr>
          <p:cNvPr id="160771" name="Text Box 2"/>
          <p:cNvSpPr txBox="1"/>
          <p:nvPr/>
        </p:nvSpPr>
        <p:spPr>
          <a:xfrm>
            <a:off x="406400" y="479425"/>
            <a:ext cx="8359775" cy="2043113"/>
          </a:xfrm>
          <a:prstGeom prst="rect">
            <a:avLst/>
          </a:prstGeom>
          <a:noFill/>
          <a:ln w="381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solidFill>
                  <a:srgbClr val="FF0000"/>
                </a:solidFill>
                <a:ea typeface="黑体" panose="02010609060101010101" pitchFamily="49" charset="-122"/>
              </a:rPr>
              <a:t>作业题</a:t>
            </a:r>
          </a:p>
          <a:p>
            <a:pPr marL="0" lvl="0" indent="0" eaLnBrk="1" hangingPunct="1">
              <a:spcBef>
                <a:spcPct val="50000"/>
              </a:spcBef>
              <a:buNone/>
            </a:pPr>
            <a:r>
              <a:rPr lang="en-US" altLang="zh-CN" b="1" dirty="0">
                <a:ea typeface="黑体" panose="02010609060101010101" pitchFamily="49" charset="-122"/>
              </a:rPr>
              <a:t>P227    </a:t>
            </a:r>
            <a:r>
              <a:rPr lang="zh-CN" altLang="en-US" b="1" dirty="0">
                <a:ea typeface="黑体" panose="02010609060101010101" pitchFamily="49" charset="-122"/>
              </a:rPr>
              <a:t>题</a:t>
            </a:r>
            <a:r>
              <a:rPr lang="en-US" altLang="zh-CN" b="1" dirty="0">
                <a:ea typeface="黑体" panose="02010609060101010101" pitchFamily="49" charset="-122"/>
              </a:rPr>
              <a:t>3.16(1)</a:t>
            </a:r>
            <a:endParaRPr lang="en-US" altLang="zh-CN" b="1" dirty="0">
              <a:solidFill>
                <a:srgbClr val="FF0000"/>
              </a:solidFill>
              <a:ea typeface="黑体" panose="02010609060101010101" pitchFamily="49" charset="-122"/>
            </a:endParaRPr>
          </a:p>
          <a:p>
            <a:pPr marL="0" lvl="0" indent="0" eaLnBrk="1" hangingPunct="1">
              <a:spcBef>
                <a:spcPct val="50000"/>
              </a:spcBef>
              <a:buNone/>
            </a:pPr>
            <a:r>
              <a:rPr lang="en-US" altLang="zh-CN" b="1" dirty="0">
                <a:ea typeface="黑体" panose="02010609060101010101" pitchFamily="49" charset="-122"/>
              </a:rPr>
              <a:t>P227    </a:t>
            </a:r>
            <a:r>
              <a:rPr lang="zh-CN" altLang="en-US" b="1" dirty="0">
                <a:ea typeface="黑体" panose="02010609060101010101" pitchFamily="49" charset="-122"/>
              </a:rPr>
              <a:t>题</a:t>
            </a:r>
            <a:r>
              <a:rPr lang="en-US" altLang="zh-CN" b="1" dirty="0">
                <a:ea typeface="黑体" panose="02010609060101010101" pitchFamily="49" charset="-122"/>
              </a:rPr>
              <a:t>3.17</a:t>
            </a:r>
            <a:r>
              <a:rPr lang="zh-CN" altLang="en-US" b="1" dirty="0">
                <a:ea typeface="黑体" panose="02010609060101010101" pitchFamily="49" charset="-122"/>
              </a:rPr>
              <a:t>实现题</a:t>
            </a:r>
            <a:r>
              <a:rPr lang="en-US" altLang="zh-CN" b="1" dirty="0">
                <a:ea typeface="黑体" panose="02010609060101010101" pitchFamily="49" charset="-122"/>
              </a:rPr>
              <a:t>3.13(2)</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145</a:t>
            </a:fld>
            <a:r>
              <a:rPr lang="zh-CN" altLang="en-US" sz="1400" dirty="0"/>
              <a:t>）</a:t>
            </a:r>
          </a:p>
        </p:txBody>
      </p:sp>
      <p:sp>
        <p:nvSpPr>
          <p:cNvPr id="161795" name="Text Box 2"/>
          <p:cNvSpPr txBox="1"/>
          <p:nvPr/>
        </p:nvSpPr>
        <p:spPr>
          <a:xfrm>
            <a:off x="577850" y="103188"/>
            <a:ext cx="2078038"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一、填空题</a:t>
            </a:r>
          </a:p>
        </p:txBody>
      </p:sp>
      <p:sp>
        <p:nvSpPr>
          <p:cNvPr id="359427" name="Text Box 3"/>
          <p:cNvSpPr txBox="1"/>
          <p:nvPr/>
        </p:nvSpPr>
        <p:spPr>
          <a:xfrm>
            <a:off x="390525" y="598488"/>
            <a:ext cx="8551863"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、某存储器具有</a:t>
            </a:r>
            <a:r>
              <a:rPr lang="en-US" altLang="zh-CN" sz="2800" b="1" dirty="0">
                <a:latin typeface="黑体" panose="02010609060101010101" pitchFamily="49" charset="-122"/>
                <a:ea typeface="黑体" panose="02010609060101010101" pitchFamily="49" charset="-122"/>
              </a:rPr>
              <a:t>13</a:t>
            </a:r>
            <a:r>
              <a:rPr lang="zh-CN" altLang="en-US" sz="2800" b="1" dirty="0">
                <a:latin typeface="黑体" panose="02010609060101010101" pitchFamily="49" charset="-122"/>
                <a:ea typeface="黑体" panose="02010609060101010101" pitchFamily="49" charset="-122"/>
              </a:rPr>
              <a:t>根地址和</a:t>
            </a:r>
            <a:r>
              <a:rPr lang="en-US" altLang="zh-CN" sz="2800" b="1" dirty="0">
                <a:latin typeface="黑体" panose="02010609060101010101" pitchFamily="49" charset="-122"/>
                <a:ea typeface="黑体" panose="02010609060101010101" pitchFamily="49" charset="-122"/>
              </a:rPr>
              <a:t>8</a:t>
            </a:r>
            <a:r>
              <a:rPr lang="zh-CN" altLang="en-US" sz="2800" b="1" dirty="0">
                <a:latin typeface="黑体" panose="02010609060101010101" pitchFamily="49" charset="-122"/>
                <a:ea typeface="黑体" panose="02010609060101010101" pitchFamily="49" charset="-122"/>
              </a:rPr>
              <a:t>根数据线，则该存储器的容量为</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r>
              <a:rPr lang="zh-CN" altLang="en-US" sz="2800" b="1" dirty="0"/>
              <a:t> </a:t>
            </a:r>
          </a:p>
        </p:txBody>
      </p:sp>
      <p:sp>
        <p:nvSpPr>
          <p:cNvPr id="359429" name="Text Box 5"/>
          <p:cNvSpPr txBox="1"/>
          <p:nvPr/>
        </p:nvSpPr>
        <p:spPr>
          <a:xfrm>
            <a:off x="331788" y="1557338"/>
            <a:ext cx="8551862" cy="128111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ROM</a:t>
            </a:r>
            <a:r>
              <a:rPr lang="zh-CN" altLang="en-US" sz="2800" b="1" dirty="0">
                <a:latin typeface="黑体" panose="02010609060101010101" pitchFamily="49" charset="-122"/>
                <a:ea typeface="黑体" panose="02010609060101010101" pitchFamily="49" charset="-122"/>
              </a:rPr>
              <a:t>按照数据写入方式的不同可分为</a:t>
            </a:r>
            <a:r>
              <a:rPr lang="en-US" altLang="zh-CN" sz="2800" b="1" dirty="0">
                <a:latin typeface="黑体" panose="02010609060101010101" pitchFamily="49" charset="-122"/>
                <a:ea typeface="黑体" panose="02010609060101010101" pitchFamily="49" charset="-122"/>
              </a:rPr>
              <a:t>(    )ROM</a:t>
            </a:r>
            <a:r>
              <a:rPr lang="zh-CN" altLang="en-US" sz="2800" b="1" dirty="0">
                <a:latin typeface="黑体" panose="02010609060101010101" pitchFamily="49" charset="-122"/>
                <a:ea typeface="黑体" panose="02010609060101010101" pitchFamily="49" charset="-122"/>
              </a:rPr>
              <a:t>、</a:t>
            </a:r>
            <a:r>
              <a:rPr lang="zh-CN" altLang="en-US" sz="2800" b="1" u="sng"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的</a:t>
            </a:r>
            <a:r>
              <a:rPr lang="en-US" altLang="zh-CN" sz="2800" b="1" dirty="0">
                <a:latin typeface="黑体" panose="02010609060101010101" pitchFamily="49" charset="-122"/>
                <a:ea typeface="黑体" panose="02010609060101010101" pitchFamily="49" charset="-122"/>
              </a:rPr>
              <a:t>PROM</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的</a:t>
            </a:r>
            <a:r>
              <a:rPr lang="en-US" altLang="zh-CN" sz="2800" b="1" dirty="0">
                <a:latin typeface="黑体" panose="02010609060101010101" pitchFamily="49" charset="-122"/>
                <a:ea typeface="黑体" panose="02010609060101010101" pitchFamily="49" charset="-122"/>
              </a:rPr>
              <a:t>EPROM</a:t>
            </a:r>
            <a:r>
              <a:rPr lang="zh-CN" altLang="en-US" sz="2800" b="1" dirty="0">
                <a:latin typeface="黑体" panose="02010609060101010101" pitchFamily="49" charset="-122"/>
                <a:ea typeface="黑体" panose="02010609060101010101" pitchFamily="49" charset="-122"/>
              </a:rPr>
              <a:t>和</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的</a:t>
            </a:r>
            <a:r>
              <a:rPr lang="en-US" altLang="zh-CN" sz="2800" b="1" dirty="0">
                <a:latin typeface="黑体" panose="02010609060101010101" pitchFamily="49" charset="-122"/>
                <a:ea typeface="黑体" panose="02010609060101010101" pitchFamily="49" charset="-122"/>
              </a:rPr>
              <a:t>E</a:t>
            </a:r>
            <a:r>
              <a:rPr lang="en-US" altLang="zh-CN" sz="2800" b="1" baseline="30000" dirty="0">
                <a:latin typeface="黑体" panose="02010609060101010101" pitchFamily="49" charset="-122"/>
                <a:ea typeface="黑体" panose="02010609060101010101" pitchFamily="49" charset="-122"/>
              </a:rPr>
              <a:t>2</a:t>
            </a:r>
            <a:r>
              <a:rPr lang="en-US" altLang="zh-CN" sz="2800" b="1" dirty="0">
                <a:latin typeface="黑体" panose="02010609060101010101" pitchFamily="49" charset="-122"/>
                <a:ea typeface="黑体" panose="02010609060101010101" pitchFamily="49" charset="-122"/>
              </a:rPr>
              <a:t>PROM</a:t>
            </a:r>
            <a:r>
              <a:rPr lang="zh-CN" altLang="en-US" sz="2800" b="1" dirty="0">
                <a:latin typeface="黑体" panose="02010609060101010101" pitchFamily="49" charset="-122"/>
                <a:ea typeface="黑体" panose="02010609060101010101" pitchFamily="49" charset="-122"/>
              </a:rPr>
              <a:t>等。</a:t>
            </a:r>
            <a:endParaRPr lang="zh-CN" altLang="en-US" sz="2800" b="1" dirty="0"/>
          </a:p>
        </p:txBody>
      </p:sp>
      <p:sp>
        <p:nvSpPr>
          <p:cNvPr id="359430" name="Text Box 6"/>
          <p:cNvSpPr txBox="1"/>
          <p:nvPr/>
        </p:nvSpPr>
        <p:spPr>
          <a:xfrm>
            <a:off x="3378200" y="1984375"/>
            <a:ext cx="2533650"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可光擦除可编程</a:t>
            </a:r>
          </a:p>
        </p:txBody>
      </p:sp>
      <p:sp>
        <p:nvSpPr>
          <p:cNvPr id="359431" name="Text Box 7"/>
          <p:cNvSpPr txBox="1"/>
          <p:nvPr/>
        </p:nvSpPr>
        <p:spPr>
          <a:xfrm>
            <a:off x="661988" y="2930525"/>
            <a:ext cx="26638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二、选择题</a:t>
            </a:r>
          </a:p>
        </p:txBody>
      </p:sp>
      <p:sp>
        <p:nvSpPr>
          <p:cNvPr id="359432" name="Text Box 8"/>
          <p:cNvSpPr txBox="1"/>
          <p:nvPr/>
        </p:nvSpPr>
        <p:spPr>
          <a:xfrm>
            <a:off x="261938" y="3598863"/>
            <a:ext cx="8551862" cy="128111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、组合逻辑电路消除竞争冒险的方法有</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、修改逻辑设计     </a:t>
            </a:r>
            <a:r>
              <a:rPr lang="en-US" altLang="zh-CN" sz="2800" b="1" dirty="0">
                <a:latin typeface="黑体" panose="02010609060101010101" pitchFamily="49" charset="-122"/>
                <a:ea typeface="黑体" panose="02010609060101010101" pitchFamily="49" charset="-122"/>
              </a:rPr>
              <a:t>B</a:t>
            </a:r>
            <a:r>
              <a:rPr lang="zh-CN" altLang="en-US" sz="2800" b="1" dirty="0">
                <a:latin typeface="黑体" panose="02010609060101010101" pitchFamily="49" charset="-122"/>
                <a:ea typeface="黑体" panose="02010609060101010101" pitchFamily="49" charset="-122"/>
              </a:rPr>
              <a:t>、在输出端接入滤波电容</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C</a:t>
            </a:r>
            <a:r>
              <a:rPr lang="zh-CN" altLang="en-US" sz="2800" b="1" dirty="0">
                <a:latin typeface="黑体" panose="02010609060101010101" pitchFamily="49" charset="-122"/>
                <a:ea typeface="黑体" panose="02010609060101010101" pitchFamily="49" charset="-122"/>
              </a:rPr>
              <a:t>、后级加缓冲电路</a:t>
            </a:r>
            <a:r>
              <a:rPr lang="zh-CN" altLang="en-US" sz="2800" b="1" dirty="0">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D</a:t>
            </a:r>
            <a:r>
              <a:rPr lang="zh-CN" altLang="en-US" sz="2800" b="1" dirty="0">
                <a:latin typeface="黑体" panose="02010609060101010101" pitchFamily="49" charset="-122"/>
                <a:ea typeface="黑体" panose="02010609060101010101" pitchFamily="49" charset="-122"/>
              </a:rPr>
              <a:t>、屏蔽输入信号的尖峰干扰</a:t>
            </a:r>
          </a:p>
        </p:txBody>
      </p:sp>
      <p:sp>
        <p:nvSpPr>
          <p:cNvPr id="359433" name="Text Box 9"/>
          <p:cNvSpPr txBox="1"/>
          <p:nvPr/>
        </p:nvSpPr>
        <p:spPr>
          <a:xfrm>
            <a:off x="7091363" y="3600450"/>
            <a:ext cx="876300"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ea typeface="黑体" panose="02010609060101010101" pitchFamily="49" charset="-122"/>
              </a:rPr>
              <a:t>A</a:t>
            </a:r>
            <a:r>
              <a:rPr lang="zh-CN" altLang="en-US" sz="2800" b="1" dirty="0">
                <a:solidFill>
                  <a:srgbClr val="FF3300"/>
                </a:solidFill>
                <a:ea typeface="黑体" panose="02010609060101010101" pitchFamily="49" charset="-122"/>
              </a:rPr>
              <a:t>、</a:t>
            </a:r>
            <a:r>
              <a:rPr lang="en-US" altLang="zh-CN" sz="2800" b="1" dirty="0">
                <a:solidFill>
                  <a:srgbClr val="FF3300"/>
                </a:solidFill>
                <a:ea typeface="黑体" panose="02010609060101010101" pitchFamily="49" charset="-122"/>
              </a:rPr>
              <a:t>B</a:t>
            </a:r>
          </a:p>
        </p:txBody>
      </p:sp>
      <p:sp>
        <p:nvSpPr>
          <p:cNvPr id="161802" name="Rectangle 10"/>
          <p:cNvSpPr/>
          <p:nvPr/>
        </p:nvSpPr>
        <p:spPr>
          <a:xfrm>
            <a:off x="-492125" y="0"/>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59437" name="Text Box 13"/>
          <p:cNvSpPr txBox="1"/>
          <p:nvPr/>
        </p:nvSpPr>
        <p:spPr>
          <a:xfrm>
            <a:off x="247650" y="5149850"/>
            <a:ext cx="8551863" cy="128111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、一片容量为</a:t>
            </a:r>
            <a:r>
              <a:rPr lang="en-US" altLang="zh-CN" sz="2800" b="1" dirty="0">
                <a:latin typeface="黑体" panose="02010609060101010101" pitchFamily="49" charset="-122"/>
                <a:ea typeface="黑体" panose="02010609060101010101" pitchFamily="49" charset="-122"/>
              </a:rPr>
              <a:t>1024</a:t>
            </a:r>
            <a:r>
              <a:rPr lang="zh-CN" altLang="en-US" sz="2800" b="1" dirty="0">
                <a:latin typeface="黑体" panose="02010609060101010101" pitchFamily="49" charset="-122"/>
                <a:ea typeface="黑体" panose="02010609060101010101" pitchFamily="49" charset="-122"/>
              </a:rPr>
              <a:t>字节</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的存储器，表示有</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个存储单元。</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1024      B</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4       C</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4096        D</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8</a:t>
            </a:r>
          </a:p>
        </p:txBody>
      </p:sp>
      <p:sp>
        <p:nvSpPr>
          <p:cNvPr id="359438" name="Text Box 14"/>
          <p:cNvSpPr txBox="1"/>
          <p:nvPr/>
        </p:nvSpPr>
        <p:spPr>
          <a:xfrm>
            <a:off x="7953375" y="5167313"/>
            <a:ext cx="314325"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ea typeface="黑体" panose="02010609060101010101" pitchFamily="49" charset="-122"/>
              </a:rPr>
              <a:t>C</a:t>
            </a:r>
          </a:p>
        </p:txBody>
      </p:sp>
      <p:sp>
        <p:nvSpPr>
          <p:cNvPr id="359440" name="Text Box 16"/>
          <p:cNvSpPr txBox="1"/>
          <p:nvPr/>
        </p:nvSpPr>
        <p:spPr>
          <a:xfrm>
            <a:off x="534988" y="2420938"/>
            <a:ext cx="2533650"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可电擦除可编程</a:t>
            </a:r>
          </a:p>
        </p:txBody>
      </p:sp>
      <p:sp>
        <p:nvSpPr>
          <p:cNvPr id="359442" name="Text Box 18"/>
          <p:cNvSpPr txBox="1"/>
          <p:nvPr/>
        </p:nvSpPr>
        <p:spPr>
          <a:xfrm>
            <a:off x="508000" y="1984375"/>
            <a:ext cx="1100138"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可编程</a:t>
            </a:r>
          </a:p>
        </p:txBody>
      </p:sp>
      <p:sp>
        <p:nvSpPr>
          <p:cNvPr id="359443" name="Text Box 19"/>
          <p:cNvSpPr txBox="1"/>
          <p:nvPr/>
        </p:nvSpPr>
        <p:spPr>
          <a:xfrm>
            <a:off x="6886575" y="1547813"/>
            <a:ext cx="758825"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掩膜</a:t>
            </a:r>
          </a:p>
        </p:txBody>
      </p:sp>
      <p:sp>
        <p:nvSpPr>
          <p:cNvPr id="359444" name="Text Box 20"/>
          <p:cNvSpPr txBox="1"/>
          <p:nvPr/>
        </p:nvSpPr>
        <p:spPr>
          <a:xfrm>
            <a:off x="2216150" y="998538"/>
            <a:ext cx="4937125"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0000"/>
                </a:solidFill>
                <a:ea typeface="黑体" panose="02010609060101010101" pitchFamily="49" charset="-122"/>
              </a:rPr>
              <a:t>2</a:t>
            </a:r>
            <a:r>
              <a:rPr lang="en-US" altLang="zh-CN" sz="2800" b="1" baseline="30000" dirty="0">
                <a:solidFill>
                  <a:srgbClr val="FF0000"/>
                </a:solidFill>
                <a:ea typeface="黑体" panose="02010609060101010101" pitchFamily="49" charset="-122"/>
              </a:rPr>
              <a:t>13</a:t>
            </a:r>
            <a:r>
              <a:rPr lang="en-US" altLang="zh-CN" sz="2800" b="1" dirty="0">
                <a:solidFill>
                  <a:srgbClr val="FF0000"/>
                </a:solidFill>
                <a:ea typeface="黑体" panose="02010609060101010101" pitchFamily="49" charset="-122"/>
              </a:rPr>
              <a:t>×8</a:t>
            </a:r>
            <a:r>
              <a:rPr lang="zh-CN" altLang="en-US" sz="2800" b="1" dirty="0">
                <a:solidFill>
                  <a:srgbClr val="FF0000"/>
                </a:solidFill>
                <a:ea typeface="黑体" panose="02010609060101010101" pitchFamily="49" charset="-122"/>
              </a:rPr>
              <a:t>＝</a:t>
            </a:r>
            <a:r>
              <a:rPr lang="en-US" altLang="zh-CN" sz="2800" b="1" dirty="0">
                <a:solidFill>
                  <a:srgbClr val="FF0000"/>
                </a:solidFill>
                <a:ea typeface="黑体" panose="02010609060101010101" pitchFamily="49" charset="-122"/>
              </a:rPr>
              <a:t>8192×8</a:t>
            </a:r>
            <a:r>
              <a:rPr lang="zh-CN" altLang="en-US" sz="2800" b="1" dirty="0">
                <a:solidFill>
                  <a:srgbClr val="FF0000"/>
                </a:solidFill>
                <a:ea typeface="黑体" panose="02010609060101010101" pitchFamily="49" charset="-122"/>
              </a:rPr>
              <a:t>＝</a:t>
            </a:r>
            <a:r>
              <a:rPr lang="en-US" altLang="zh-CN" sz="2800" b="1" dirty="0">
                <a:solidFill>
                  <a:srgbClr val="FF0000"/>
                </a:solidFill>
                <a:ea typeface="黑体" panose="02010609060101010101" pitchFamily="49" charset="-122"/>
              </a:rPr>
              <a:t>8K×8</a:t>
            </a:r>
            <a:r>
              <a:rPr lang="zh-CN" altLang="en-US" sz="2800" b="1" dirty="0">
                <a:solidFill>
                  <a:srgbClr val="FF0000"/>
                </a:solidFill>
                <a:ea typeface="黑体" panose="02010609060101010101" pitchFamily="49" charset="-122"/>
              </a:rPr>
              <a:t>＝</a:t>
            </a:r>
            <a:r>
              <a:rPr lang="en-US" altLang="zh-CN" sz="2800" b="1" dirty="0">
                <a:solidFill>
                  <a:srgbClr val="FF0000"/>
                </a:solidFill>
                <a:ea typeface="黑体" panose="02010609060101010101" pitchFamily="49" charset="-122"/>
              </a:rPr>
              <a:t>64K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animEffect transition="in" filter="wipe(left)">
                                      <p:cBhvr>
                                        <p:cTn id="7" dur="500"/>
                                        <p:tgtEl>
                                          <p:spTgt spid="359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59444"/>
                                        </p:tgtEl>
                                        <p:attrNameLst>
                                          <p:attrName>style.visibility</p:attrName>
                                        </p:attrNameLst>
                                      </p:cBhvr>
                                      <p:to>
                                        <p:strVal val="visible"/>
                                      </p:to>
                                    </p:set>
                                    <p:anim calcmode="lin" valueType="num">
                                      <p:cBhvr additive="base">
                                        <p:cTn id="12" dur="500" fill="hold"/>
                                        <p:tgtEl>
                                          <p:spTgt spid="359444"/>
                                        </p:tgtEl>
                                        <p:attrNameLst>
                                          <p:attrName>ppt_x</p:attrName>
                                        </p:attrNameLst>
                                      </p:cBhvr>
                                      <p:tavLst>
                                        <p:tav tm="0">
                                          <p:val>
                                            <p:strVal val="#ppt_x"/>
                                          </p:val>
                                        </p:tav>
                                        <p:tav tm="100000">
                                          <p:val>
                                            <p:strVal val="#ppt_x"/>
                                          </p:val>
                                        </p:tav>
                                      </p:tavLst>
                                    </p:anim>
                                    <p:anim calcmode="lin" valueType="num">
                                      <p:cBhvr additive="base">
                                        <p:cTn id="13" dur="500" fill="hold"/>
                                        <p:tgtEl>
                                          <p:spTgt spid="35944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59429"/>
                                        </p:tgtEl>
                                        <p:attrNameLst>
                                          <p:attrName>style.visibility</p:attrName>
                                        </p:attrNameLst>
                                      </p:cBhvr>
                                      <p:to>
                                        <p:strVal val="visible"/>
                                      </p:to>
                                    </p:set>
                                    <p:animEffect transition="in" filter="wipe(left)">
                                      <p:cBhvr>
                                        <p:cTn id="18" dur="500"/>
                                        <p:tgtEl>
                                          <p:spTgt spid="3594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59443"/>
                                        </p:tgtEl>
                                        <p:attrNameLst>
                                          <p:attrName>style.visibility</p:attrName>
                                        </p:attrNameLst>
                                      </p:cBhvr>
                                      <p:to>
                                        <p:strVal val="visible"/>
                                      </p:to>
                                    </p:set>
                                    <p:anim calcmode="lin" valueType="num">
                                      <p:cBhvr additive="base">
                                        <p:cTn id="23" dur="500" fill="hold"/>
                                        <p:tgtEl>
                                          <p:spTgt spid="359443"/>
                                        </p:tgtEl>
                                        <p:attrNameLst>
                                          <p:attrName>ppt_x</p:attrName>
                                        </p:attrNameLst>
                                      </p:cBhvr>
                                      <p:tavLst>
                                        <p:tav tm="0">
                                          <p:val>
                                            <p:strVal val="#ppt_x"/>
                                          </p:val>
                                        </p:tav>
                                        <p:tav tm="100000">
                                          <p:val>
                                            <p:strVal val="#ppt_x"/>
                                          </p:val>
                                        </p:tav>
                                      </p:tavLst>
                                    </p:anim>
                                    <p:anim calcmode="lin" valueType="num">
                                      <p:cBhvr additive="base">
                                        <p:cTn id="24" dur="500" fill="hold"/>
                                        <p:tgtEl>
                                          <p:spTgt spid="35944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359442"/>
                                        </p:tgtEl>
                                        <p:attrNameLst>
                                          <p:attrName>style.visibility</p:attrName>
                                        </p:attrNameLst>
                                      </p:cBhvr>
                                      <p:to>
                                        <p:strVal val="visible"/>
                                      </p:to>
                                    </p:set>
                                    <p:anim calcmode="lin" valueType="num">
                                      <p:cBhvr additive="base">
                                        <p:cTn id="28" dur="500" fill="hold"/>
                                        <p:tgtEl>
                                          <p:spTgt spid="359442"/>
                                        </p:tgtEl>
                                        <p:attrNameLst>
                                          <p:attrName>ppt_x</p:attrName>
                                        </p:attrNameLst>
                                      </p:cBhvr>
                                      <p:tavLst>
                                        <p:tav tm="0">
                                          <p:val>
                                            <p:strVal val="#ppt_x"/>
                                          </p:val>
                                        </p:tav>
                                        <p:tav tm="100000">
                                          <p:val>
                                            <p:strVal val="#ppt_x"/>
                                          </p:val>
                                        </p:tav>
                                      </p:tavLst>
                                    </p:anim>
                                    <p:anim calcmode="lin" valueType="num">
                                      <p:cBhvr additive="base">
                                        <p:cTn id="29" dur="500" fill="hold"/>
                                        <p:tgtEl>
                                          <p:spTgt spid="359442"/>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359430"/>
                                        </p:tgtEl>
                                        <p:attrNameLst>
                                          <p:attrName>style.visibility</p:attrName>
                                        </p:attrNameLst>
                                      </p:cBhvr>
                                      <p:to>
                                        <p:strVal val="visible"/>
                                      </p:to>
                                    </p:set>
                                    <p:anim calcmode="lin" valueType="num">
                                      <p:cBhvr additive="base">
                                        <p:cTn id="33" dur="500" fill="hold"/>
                                        <p:tgtEl>
                                          <p:spTgt spid="359430"/>
                                        </p:tgtEl>
                                        <p:attrNameLst>
                                          <p:attrName>ppt_x</p:attrName>
                                        </p:attrNameLst>
                                      </p:cBhvr>
                                      <p:tavLst>
                                        <p:tav tm="0">
                                          <p:val>
                                            <p:strVal val="#ppt_x"/>
                                          </p:val>
                                        </p:tav>
                                        <p:tav tm="100000">
                                          <p:val>
                                            <p:strVal val="#ppt_x"/>
                                          </p:val>
                                        </p:tav>
                                      </p:tavLst>
                                    </p:anim>
                                    <p:anim calcmode="lin" valueType="num">
                                      <p:cBhvr additive="base">
                                        <p:cTn id="34" dur="500" fill="hold"/>
                                        <p:tgtEl>
                                          <p:spTgt spid="359430"/>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 presetClass="entr" presetSubtype="4" fill="hold" grpId="0" nodeType="afterEffect">
                                  <p:stCondLst>
                                    <p:cond delay="0"/>
                                  </p:stCondLst>
                                  <p:childTnLst>
                                    <p:set>
                                      <p:cBhvr>
                                        <p:cTn id="37" dur="1" fill="hold">
                                          <p:stCondLst>
                                            <p:cond delay="0"/>
                                          </p:stCondLst>
                                        </p:cTn>
                                        <p:tgtEl>
                                          <p:spTgt spid="359440"/>
                                        </p:tgtEl>
                                        <p:attrNameLst>
                                          <p:attrName>style.visibility</p:attrName>
                                        </p:attrNameLst>
                                      </p:cBhvr>
                                      <p:to>
                                        <p:strVal val="visible"/>
                                      </p:to>
                                    </p:set>
                                    <p:anim calcmode="lin" valueType="num">
                                      <p:cBhvr additive="base">
                                        <p:cTn id="38" dur="500" fill="hold"/>
                                        <p:tgtEl>
                                          <p:spTgt spid="359440"/>
                                        </p:tgtEl>
                                        <p:attrNameLst>
                                          <p:attrName>ppt_x</p:attrName>
                                        </p:attrNameLst>
                                      </p:cBhvr>
                                      <p:tavLst>
                                        <p:tav tm="0">
                                          <p:val>
                                            <p:strVal val="#ppt_x"/>
                                          </p:val>
                                        </p:tav>
                                        <p:tav tm="100000">
                                          <p:val>
                                            <p:strVal val="#ppt_x"/>
                                          </p:val>
                                        </p:tav>
                                      </p:tavLst>
                                    </p:anim>
                                    <p:anim calcmode="lin" valueType="num">
                                      <p:cBhvr additive="base">
                                        <p:cTn id="39" dur="500" fill="hold"/>
                                        <p:tgtEl>
                                          <p:spTgt spid="35944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59431"/>
                                        </p:tgtEl>
                                        <p:attrNameLst>
                                          <p:attrName>style.visibility</p:attrName>
                                        </p:attrNameLst>
                                      </p:cBhvr>
                                      <p:to>
                                        <p:strVal val="visible"/>
                                      </p:to>
                                    </p:set>
                                    <p:animEffect transition="in" filter="wipe(left)">
                                      <p:cBhvr>
                                        <p:cTn id="44" dur="500"/>
                                        <p:tgtEl>
                                          <p:spTgt spid="3594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59432"/>
                                        </p:tgtEl>
                                        <p:attrNameLst>
                                          <p:attrName>style.visibility</p:attrName>
                                        </p:attrNameLst>
                                      </p:cBhvr>
                                      <p:to>
                                        <p:strVal val="visible"/>
                                      </p:to>
                                    </p:set>
                                    <p:animEffect transition="in" filter="wipe(left)">
                                      <p:cBhvr>
                                        <p:cTn id="49" dur="500"/>
                                        <p:tgtEl>
                                          <p:spTgt spid="35943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59433"/>
                                        </p:tgtEl>
                                        <p:attrNameLst>
                                          <p:attrName>style.visibility</p:attrName>
                                        </p:attrNameLst>
                                      </p:cBhvr>
                                      <p:to>
                                        <p:strVal val="visible"/>
                                      </p:to>
                                    </p:set>
                                    <p:anim calcmode="lin" valueType="num">
                                      <p:cBhvr additive="base">
                                        <p:cTn id="54" dur="500" fill="hold"/>
                                        <p:tgtEl>
                                          <p:spTgt spid="359433"/>
                                        </p:tgtEl>
                                        <p:attrNameLst>
                                          <p:attrName>ppt_x</p:attrName>
                                        </p:attrNameLst>
                                      </p:cBhvr>
                                      <p:tavLst>
                                        <p:tav tm="0">
                                          <p:val>
                                            <p:strVal val="#ppt_x"/>
                                          </p:val>
                                        </p:tav>
                                        <p:tav tm="100000">
                                          <p:val>
                                            <p:strVal val="#ppt_x"/>
                                          </p:val>
                                        </p:tav>
                                      </p:tavLst>
                                    </p:anim>
                                    <p:anim calcmode="lin" valueType="num">
                                      <p:cBhvr additive="base">
                                        <p:cTn id="55" dur="500" fill="hold"/>
                                        <p:tgtEl>
                                          <p:spTgt spid="35943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59437"/>
                                        </p:tgtEl>
                                        <p:attrNameLst>
                                          <p:attrName>style.visibility</p:attrName>
                                        </p:attrNameLst>
                                      </p:cBhvr>
                                      <p:to>
                                        <p:strVal val="visible"/>
                                      </p:to>
                                    </p:set>
                                    <p:animEffect transition="in" filter="wipe(left)">
                                      <p:cBhvr>
                                        <p:cTn id="60" dur="500"/>
                                        <p:tgtEl>
                                          <p:spTgt spid="35943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59438"/>
                                        </p:tgtEl>
                                        <p:attrNameLst>
                                          <p:attrName>style.visibility</p:attrName>
                                        </p:attrNameLst>
                                      </p:cBhvr>
                                      <p:to>
                                        <p:strVal val="visible"/>
                                      </p:to>
                                    </p:set>
                                    <p:anim calcmode="lin" valueType="num">
                                      <p:cBhvr additive="base">
                                        <p:cTn id="65" dur="500" fill="hold"/>
                                        <p:tgtEl>
                                          <p:spTgt spid="359438"/>
                                        </p:tgtEl>
                                        <p:attrNameLst>
                                          <p:attrName>ppt_x</p:attrName>
                                        </p:attrNameLst>
                                      </p:cBhvr>
                                      <p:tavLst>
                                        <p:tav tm="0">
                                          <p:val>
                                            <p:strVal val="#ppt_x"/>
                                          </p:val>
                                        </p:tav>
                                        <p:tav tm="100000">
                                          <p:val>
                                            <p:strVal val="#ppt_x"/>
                                          </p:val>
                                        </p:tav>
                                      </p:tavLst>
                                    </p:anim>
                                    <p:anim calcmode="lin" valueType="num">
                                      <p:cBhvr additive="base">
                                        <p:cTn id="66" dur="500" fill="hold"/>
                                        <p:tgtEl>
                                          <p:spTgt spid="359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9" grpId="0"/>
      <p:bldP spid="359430" grpId="0"/>
      <p:bldP spid="359431" grpId="0"/>
      <p:bldP spid="359432" grpId="0"/>
      <p:bldP spid="359433" grpId="0"/>
      <p:bldP spid="359437" grpId="0"/>
      <p:bldP spid="359438" grpId="0"/>
      <p:bldP spid="359440" grpId="0"/>
      <p:bldP spid="359442" grpId="0"/>
      <p:bldP spid="359443" grpId="0"/>
      <p:bldP spid="35944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146</a:t>
            </a:fld>
            <a:r>
              <a:rPr lang="zh-CN" altLang="en-US" sz="1400" dirty="0"/>
              <a:t>）</a:t>
            </a:r>
          </a:p>
        </p:txBody>
      </p:sp>
      <p:pic>
        <p:nvPicPr>
          <p:cNvPr id="138243" name="Picture 2"/>
          <p:cNvPicPr>
            <a:picLocks noChangeAspect="1"/>
          </p:cNvPicPr>
          <p:nvPr/>
        </p:nvPicPr>
        <p:blipFill>
          <a:blip r:embed="rId2"/>
          <a:srcRect b="41740"/>
          <a:stretch>
            <a:fillRect/>
          </a:stretch>
        </p:blipFill>
        <p:spPr>
          <a:xfrm>
            <a:off x="889000" y="276225"/>
            <a:ext cx="7667625" cy="3673475"/>
          </a:xfrm>
          <a:prstGeom prst="rect">
            <a:avLst/>
          </a:prstGeom>
          <a:noFill/>
          <a:ln w="38100">
            <a:noFill/>
          </a:ln>
        </p:spPr>
      </p:pic>
      <p:pic>
        <p:nvPicPr>
          <p:cNvPr id="4" name="Picture 2"/>
          <p:cNvPicPr>
            <a:picLocks noChangeAspect="1"/>
          </p:cNvPicPr>
          <p:nvPr/>
        </p:nvPicPr>
        <p:blipFill>
          <a:blip r:embed="rId2"/>
          <a:srcRect t="59456"/>
          <a:stretch>
            <a:fillRect/>
          </a:stretch>
        </p:blipFill>
        <p:spPr>
          <a:xfrm>
            <a:off x="738188" y="4025900"/>
            <a:ext cx="7667625" cy="2555875"/>
          </a:xfrm>
          <a:prstGeom prst="rect">
            <a:avLst/>
          </a:prstGeom>
          <a:noFill/>
          <a:ln w="3810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243"/>
                                        </p:tgtEl>
                                        <p:attrNameLst>
                                          <p:attrName>style.visibility</p:attrName>
                                        </p:attrNameLst>
                                      </p:cBhvr>
                                      <p:to>
                                        <p:strVal val="visible"/>
                                      </p:to>
                                    </p:set>
                                    <p:anim calcmode="lin" valueType="num">
                                      <p:cBhvr additive="base">
                                        <p:cTn id="7" dur="500" fill="hold"/>
                                        <p:tgtEl>
                                          <p:spTgt spid="138243"/>
                                        </p:tgtEl>
                                        <p:attrNameLst>
                                          <p:attrName>ppt_x</p:attrName>
                                        </p:attrNameLst>
                                      </p:cBhvr>
                                      <p:tavLst>
                                        <p:tav tm="0">
                                          <p:val>
                                            <p:strVal val="#ppt_x"/>
                                          </p:val>
                                        </p:tav>
                                        <p:tav tm="100000">
                                          <p:val>
                                            <p:strVal val="#ppt_x"/>
                                          </p:val>
                                        </p:tav>
                                      </p:tavLst>
                                    </p:anim>
                                    <p:anim calcmode="lin" valueType="num">
                                      <p:cBhvr additive="base">
                                        <p:cTn id="8" dur="500" fill="hold"/>
                                        <p:tgtEl>
                                          <p:spTgt spid="138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147</a:t>
            </a:fld>
            <a:r>
              <a:rPr lang="zh-CN" altLang="en-US" sz="1400" dirty="0"/>
              <a:t>）</a:t>
            </a:r>
          </a:p>
        </p:txBody>
      </p:sp>
      <p:grpSp>
        <p:nvGrpSpPr>
          <p:cNvPr id="139267" name="Group 9"/>
          <p:cNvGrpSpPr/>
          <p:nvPr/>
        </p:nvGrpSpPr>
        <p:grpSpPr>
          <a:xfrm>
            <a:off x="314325" y="1808163"/>
            <a:ext cx="8474075" cy="4068762"/>
            <a:chOff x="207" y="745"/>
            <a:chExt cx="5338" cy="2563"/>
          </a:xfrm>
        </p:grpSpPr>
        <p:pic>
          <p:nvPicPr>
            <p:cNvPr id="163846" name="Picture 5" descr="image6002"/>
            <p:cNvPicPr>
              <a:picLocks noChangeAspect="1"/>
            </p:cNvPicPr>
            <p:nvPr/>
          </p:nvPicPr>
          <p:blipFill>
            <a:blip r:embed="rId2"/>
            <a:srcRect t="63710" b="2507"/>
            <a:stretch>
              <a:fillRect/>
            </a:stretch>
          </p:blipFill>
          <p:spPr>
            <a:xfrm>
              <a:off x="207" y="745"/>
              <a:ext cx="5338" cy="2563"/>
            </a:xfrm>
            <a:prstGeom prst="rect">
              <a:avLst/>
            </a:prstGeom>
            <a:noFill/>
            <a:ln w="9525">
              <a:noFill/>
            </a:ln>
          </p:spPr>
        </p:pic>
        <p:sp>
          <p:nvSpPr>
            <p:cNvPr id="163847" name="Rectangle 6"/>
            <p:cNvSpPr/>
            <p:nvPr/>
          </p:nvSpPr>
          <p:spPr>
            <a:xfrm>
              <a:off x="709" y="895"/>
              <a:ext cx="1621" cy="390"/>
            </a:xfrm>
            <a:prstGeom prst="rect">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3848" name="Rectangle 8"/>
            <p:cNvSpPr/>
            <p:nvPr/>
          </p:nvSpPr>
          <p:spPr>
            <a:xfrm>
              <a:off x="1950" y="2818"/>
              <a:ext cx="1621" cy="390"/>
            </a:xfrm>
            <a:prstGeom prst="rect">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39268" name="Text Box 10"/>
          <p:cNvSpPr txBox="1"/>
          <p:nvPr/>
        </p:nvSpPr>
        <p:spPr>
          <a:xfrm>
            <a:off x="354013" y="1035050"/>
            <a:ext cx="7639050" cy="457200"/>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解：连线图如下图所示  </a:t>
            </a:r>
          </a:p>
        </p:txBody>
      </p:sp>
      <p:sp>
        <p:nvSpPr>
          <p:cNvPr id="139269" name="Text Box 11"/>
          <p:cNvSpPr txBox="1"/>
          <p:nvPr/>
        </p:nvSpPr>
        <p:spPr>
          <a:xfrm>
            <a:off x="311150" y="501650"/>
            <a:ext cx="8524875" cy="36988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r>
              <a:rPr lang="zh-CN" altLang="en-US" sz="2400" b="1" dirty="0"/>
              <a:t>题</a:t>
            </a:r>
            <a:r>
              <a:rPr lang="en-US" altLang="zh-CN" sz="2400" b="1" dirty="0"/>
              <a:t>2.9] </a:t>
            </a:r>
            <a:r>
              <a:rPr lang="zh-CN" altLang="en-US" sz="2400" b="1" dirty="0"/>
              <a:t>画出用</a:t>
            </a:r>
            <a:r>
              <a:rPr lang="en-US" altLang="zh-CN" sz="2400" b="1" dirty="0"/>
              <a:t>3</a:t>
            </a:r>
            <a:r>
              <a:rPr lang="zh-CN" altLang="en-US" sz="2400" b="1" dirty="0"/>
              <a:t>片</a:t>
            </a:r>
            <a:r>
              <a:rPr lang="en-US" altLang="zh-CN" sz="2400" b="1" dirty="0"/>
              <a:t>4</a:t>
            </a:r>
            <a:r>
              <a:rPr lang="zh-CN" altLang="en-US" sz="2400" b="1" dirty="0"/>
              <a:t>位数值比较器组成</a:t>
            </a:r>
            <a:r>
              <a:rPr lang="en-US" altLang="zh-CN" sz="2400" b="1" dirty="0"/>
              <a:t>12</a:t>
            </a:r>
            <a:r>
              <a:rPr lang="zh-CN" altLang="en-US" sz="2400" b="1" dirty="0"/>
              <a:t>位数值比较器的连线图。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9269"/>
                                        </p:tgtEl>
                                        <p:attrNameLst>
                                          <p:attrName>style.visibility</p:attrName>
                                        </p:attrNameLst>
                                      </p:cBhvr>
                                      <p:to>
                                        <p:strVal val="visible"/>
                                      </p:to>
                                    </p:set>
                                    <p:anim calcmode="lin" valueType="num">
                                      <p:cBhvr additive="base">
                                        <p:cTn id="7" dur="500" fill="hold"/>
                                        <p:tgtEl>
                                          <p:spTgt spid="139269"/>
                                        </p:tgtEl>
                                        <p:attrNameLst>
                                          <p:attrName>ppt_x</p:attrName>
                                        </p:attrNameLst>
                                      </p:cBhvr>
                                      <p:tavLst>
                                        <p:tav tm="0">
                                          <p:val>
                                            <p:strVal val="#ppt_x"/>
                                          </p:val>
                                        </p:tav>
                                        <p:tav tm="100000">
                                          <p:val>
                                            <p:strVal val="#ppt_x"/>
                                          </p:val>
                                        </p:tav>
                                      </p:tavLst>
                                    </p:anim>
                                    <p:anim calcmode="lin" valueType="num">
                                      <p:cBhvr additive="base">
                                        <p:cTn id="8" dur="500" fill="hold"/>
                                        <p:tgtEl>
                                          <p:spTgt spid="1392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39268"/>
                                        </p:tgtEl>
                                        <p:attrNameLst>
                                          <p:attrName>style.visibility</p:attrName>
                                        </p:attrNameLst>
                                      </p:cBhvr>
                                      <p:to>
                                        <p:strVal val="visible"/>
                                      </p:to>
                                    </p:set>
                                    <p:animEffect transition="in" filter="randombar(horizontal)">
                                      <p:cBhvr>
                                        <p:cTn id="13" dur="500"/>
                                        <p:tgtEl>
                                          <p:spTgt spid="139268"/>
                                        </p:tgtEl>
                                      </p:cBhvr>
                                    </p:animEffect>
                                  </p:childTnLst>
                                </p:cTn>
                              </p:par>
                              <p:par>
                                <p:cTn id="14" presetID="14" presetClass="entr" presetSubtype="10" fill="hold" nodeType="withEffect">
                                  <p:stCondLst>
                                    <p:cond delay="0"/>
                                  </p:stCondLst>
                                  <p:childTnLst>
                                    <p:set>
                                      <p:cBhvr>
                                        <p:cTn id="15" dur="1" fill="hold">
                                          <p:stCondLst>
                                            <p:cond delay="0"/>
                                          </p:stCondLst>
                                        </p:cTn>
                                        <p:tgtEl>
                                          <p:spTgt spid="139267"/>
                                        </p:tgtEl>
                                        <p:attrNameLst>
                                          <p:attrName>style.visibility</p:attrName>
                                        </p:attrNameLst>
                                      </p:cBhvr>
                                      <p:to>
                                        <p:strVal val="visible"/>
                                      </p:to>
                                    </p:set>
                                    <p:animEffect transition="in" filter="randombar(horizontal)">
                                      <p:cBhvr>
                                        <p:cTn id="16" dur="500"/>
                                        <p:tgtEl>
                                          <p:spTgt spid="139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p:bldP spid="139269"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148</a:t>
            </a:fld>
            <a:r>
              <a:rPr lang="zh-CN" altLang="en-US" sz="1400" dirty="0"/>
              <a:t>）</a:t>
            </a:r>
          </a:p>
        </p:txBody>
      </p:sp>
      <p:pic>
        <p:nvPicPr>
          <p:cNvPr id="140291" name="Picture 2"/>
          <p:cNvPicPr>
            <a:picLocks noChangeAspect="1"/>
          </p:cNvPicPr>
          <p:nvPr/>
        </p:nvPicPr>
        <p:blipFill>
          <a:blip r:embed="rId2"/>
          <a:srcRect t="4710"/>
          <a:stretch>
            <a:fillRect/>
          </a:stretch>
        </p:blipFill>
        <p:spPr>
          <a:xfrm>
            <a:off x="320675" y="706438"/>
            <a:ext cx="8334375" cy="5727700"/>
          </a:xfrm>
          <a:prstGeom prst="rect">
            <a:avLst/>
          </a:prstGeom>
          <a:noFill/>
          <a:ln w="38100">
            <a:noFill/>
          </a:ln>
        </p:spPr>
      </p:pic>
      <p:pic>
        <p:nvPicPr>
          <p:cNvPr id="4" name="Picture 2"/>
          <p:cNvPicPr>
            <a:picLocks noChangeAspect="1"/>
          </p:cNvPicPr>
          <p:nvPr/>
        </p:nvPicPr>
        <p:blipFill>
          <a:blip r:embed="rId2"/>
          <a:srcRect b="95290"/>
          <a:stretch>
            <a:fillRect/>
          </a:stretch>
        </p:blipFill>
        <p:spPr>
          <a:xfrm>
            <a:off x="404813" y="423863"/>
            <a:ext cx="8334375" cy="282575"/>
          </a:xfrm>
          <a:prstGeom prst="rect">
            <a:avLst/>
          </a:prstGeom>
          <a:noFill/>
          <a:ln w="3810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40291"/>
                                        </p:tgtEl>
                                        <p:attrNameLst>
                                          <p:attrName>style.visibility</p:attrName>
                                        </p:attrNameLst>
                                      </p:cBhvr>
                                      <p:to>
                                        <p:strVal val="visible"/>
                                      </p:to>
                                    </p:set>
                                    <p:animEffect transition="in" filter="randombar(horizontal)">
                                      <p:cBhvr>
                                        <p:cTn id="13" dur="500"/>
                                        <p:tgtEl>
                                          <p:spTgt spid="140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149</a:t>
            </a:fld>
            <a:r>
              <a:rPr lang="zh-CN" altLang="en-US" sz="1400" dirty="0"/>
              <a:t>）</a:t>
            </a:r>
          </a:p>
        </p:txBody>
      </p:sp>
      <p:pic>
        <p:nvPicPr>
          <p:cNvPr id="165891" name="Picture 2"/>
          <p:cNvPicPr>
            <a:picLocks noChangeAspect="1"/>
          </p:cNvPicPr>
          <p:nvPr/>
        </p:nvPicPr>
        <p:blipFill>
          <a:blip r:embed="rId2"/>
          <a:stretch>
            <a:fillRect/>
          </a:stretch>
        </p:blipFill>
        <p:spPr>
          <a:xfrm>
            <a:off x="328613" y="357188"/>
            <a:ext cx="8372475" cy="4114800"/>
          </a:xfrm>
          <a:prstGeom prst="rect">
            <a:avLst/>
          </a:prstGeom>
          <a:noFill/>
          <a:ln w="38100">
            <a:noFill/>
          </a:ln>
        </p:spPr>
      </p:pic>
      <p:pic>
        <p:nvPicPr>
          <p:cNvPr id="165892" name="Picture 3"/>
          <p:cNvPicPr>
            <a:picLocks noChangeAspect="1"/>
          </p:cNvPicPr>
          <p:nvPr/>
        </p:nvPicPr>
        <p:blipFill>
          <a:blip r:embed="rId3"/>
          <a:stretch>
            <a:fillRect/>
          </a:stretch>
        </p:blipFill>
        <p:spPr>
          <a:xfrm>
            <a:off x="585788" y="4595813"/>
            <a:ext cx="7543800" cy="1181100"/>
          </a:xfrm>
          <a:prstGeom prst="rect">
            <a:avLst/>
          </a:prstGeom>
          <a:noFill/>
          <a:ln w="3810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15</a:t>
            </a:fld>
            <a:r>
              <a:rPr lang="zh-CN" altLang="en-US" sz="1400" dirty="0"/>
              <a:t>）</a:t>
            </a:r>
          </a:p>
        </p:txBody>
      </p:sp>
      <p:sp>
        <p:nvSpPr>
          <p:cNvPr id="19459" name="Text Box 2"/>
          <p:cNvSpPr txBox="1"/>
          <p:nvPr/>
        </p:nvSpPr>
        <p:spPr>
          <a:xfrm>
            <a:off x="211138" y="152400"/>
            <a:ext cx="2057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、列真值表</a:t>
            </a:r>
          </a:p>
        </p:txBody>
      </p:sp>
      <p:sp>
        <p:nvSpPr>
          <p:cNvPr id="126979" name="Oval 3"/>
          <p:cNvSpPr/>
          <p:nvPr/>
        </p:nvSpPr>
        <p:spPr>
          <a:xfrm>
            <a:off x="5435600" y="2097088"/>
            <a:ext cx="403225" cy="914400"/>
          </a:xfrm>
          <a:prstGeom prst="ellipse">
            <a:avLst/>
          </a:prstGeom>
          <a:noFill/>
          <a:ln w="25400" cap="flat" cmpd="sng">
            <a:solidFill>
              <a:srgbClr val="FF0000"/>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6980" name="Text Box 4"/>
          <p:cNvSpPr txBox="1"/>
          <p:nvPr/>
        </p:nvSpPr>
        <p:spPr>
          <a:xfrm>
            <a:off x="215900" y="620713"/>
            <a:ext cx="62277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、由真值表可写出：</a:t>
            </a:r>
            <a:r>
              <a:rPr lang="en-US" altLang="zh-CN" sz="2400" b="1" i="1" dirty="0">
                <a:ea typeface="黑体" panose="02010609060101010101" pitchFamily="49" charset="-122"/>
              </a:rPr>
              <a:t>Y(</a:t>
            </a:r>
            <a:r>
              <a:rPr lang="en-US" altLang="zh-CN" sz="2400" b="1" dirty="0">
                <a:ea typeface="黑体" panose="02010609060101010101" pitchFamily="49" charset="-122"/>
              </a:rPr>
              <a:t>A,B,C</a:t>
            </a:r>
            <a:r>
              <a:rPr lang="en-US" altLang="zh-CN" sz="2400" b="1" i="1" dirty="0">
                <a:ea typeface="黑体" panose="02010609060101010101" pitchFamily="49" charset="-122"/>
              </a:rPr>
              <a:t>)=</a:t>
            </a:r>
            <a:r>
              <a:rPr lang="en-US" altLang="zh-CN" sz="2400" b="1" dirty="0">
                <a:ea typeface="黑体" panose="02010609060101010101" pitchFamily="49" charset="-122"/>
              </a:rPr>
              <a:t>∑</a:t>
            </a:r>
            <a:r>
              <a:rPr lang="en-US" altLang="zh-CN" sz="2400" b="1" i="1" dirty="0">
                <a:ea typeface="黑体" panose="02010609060101010101" pitchFamily="49" charset="-122"/>
              </a:rPr>
              <a:t>m(</a:t>
            </a:r>
            <a:r>
              <a:rPr lang="en-US" altLang="zh-CN" sz="2400" b="1" dirty="0">
                <a:ea typeface="黑体" panose="02010609060101010101" pitchFamily="49" charset="-122"/>
              </a:rPr>
              <a:t>3,5,6,7</a:t>
            </a:r>
            <a:r>
              <a:rPr lang="en-US" altLang="zh-CN" sz="2400" b="1" i="1" dirty="0">
                <a:ea typeface="黑体" panose="02010609060101010101" pitchFamily="49" charset="-122"/>
              </a:rPr>
              <a:t>)</a:t>
            </a:r>
          </a:p>
        </p:txBody>
      </p:sp>
      <p:sp>
        <p:nvSpPr>
          <p:cNvPr id="126981" name="Oval 5"/>
          <p:cNvSpPr/>
          <p:nvPr/>
        </p:nvSpPr>
        <p:spPr>
          <a:xfrm>
            <a:off x="4837113" y="2600325"/>
            <a:ext cx="1066800" cy="381000"/>
          </a:xfrm>
          <a:prstGeom prst="ellipse">
            <a:avLst/>
          </a:prstGeom>
          <a:noFill/>
          <a:ln w="25400" cap="flat" cmpd="sng">
            <a:solidFill>
              <a:srgbClr val="990033"/>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6982" name="Oval 6"/>
          <p:cNvSpPr/>
          <p:nvPr/>
        </p:nvSpPr>
        <p:spPr>
          <a:xfrm>
            <a:off x="5364163" y="2600325"/>
            <a:ext cx="1143000" cy="381000"/>
          </a:xfrm>
          <a:prstGeom prst="ellipse">
            <a:avLst/>
          </a:prstGeom>
          <a:noFill/>
          <a:ln w="25400" cap="flat" cmpd="sng">
            <a:solidFill>
              <a:srgbClr val="FF00FF"/>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26983" name="Group 7"/>
          <p:cNvGrpSpPr/>
          <p:nvPr/>
        </p:nvGrpSpPr>
        <p:grpSpPr>
          <a:xfrm>
            <a:off x="3527425" y="1481138"/>
            <a:ext cx="3209925" cy="1552575"/>
            <a:chOff x="2241" y="933"/>
            <a:chExt cx="2022" cy="978"/>
          </a:xfrm>
        </p:grpSpPr>
        <p:sp>
          <p:nvSpPr>
            <p:cNvPr id="19565" name="Text Box 8"/>
            <p:cNvSpPr txBox="1"/>
            <p:nvPr/>
          </p:nvSpPr>
          <p:spPr>
            <a:xfrm>
              <a:off x="3083" y="1605"/>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1</a:t>
              </a:r>
            </a:p>
          </p:txBody>
        </p:sp>
        <p:sp>
          <p:nvSpPr>
            <p:cNvPr id="19566" name="Text Box 9"/>
            <p:cNvSpPr txBox="1"/>
            <p:nvPr/>
          </p:nvSpPr>
          <p:spPr>
            <a:xfrm>
              <a:off x="3841" y="1597"/>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1</a:t>
              </a:r>
            </a:p>
          </p:txBody>
        </p:sp>
        <p:sp>
          <p:nvSpPr>
            <p:cNvPr id="19567" name="Text Box 10"/>
            <p:cNvSpPr txBox="1"/>
            <p:nvPr/>
          </p:nvSpPr>
          <p:spPr>
            <a:xfrm>
              <a:off x="3447" y="1597"/>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1</a:t>
              </a:r>
            </a:p>
          </p:txBody>
        </p:sp>
        <p:sp>
          <p:nvSpPr>
            <p:cNvPr id="19568" name="Text Box 11"/>
            <p:cNvSpPr txBox="1"/>
            <p:nvPr/>
          </p:nvSpPr>
          <p:spPr>
            <a:xfrm>
              <a:off x="2727" y="1605"/>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0</a:t>
              </a:r>
            </a:p>
          </p:txBody>
        </p:sp>
        <p:sp>
          <p:nvSpPr>
            <p:cNvPr id="19569" name="Text Box 12"/>
            <p:cNvSpPr txBox="1"/>
            <p:nvPr/>
          </p:nvSpPr>
          <p:spPr>
            <a:xfrm>
              <a:off x="2727" y="1298"/>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0</a:t>
              </a:r>
            </a:p>
          </p:txBody>
        </p:sp>
        <p:sp>
          <p:nvSpPr>
            <p:cNvPr id="19570" name="Text Box 13"/>
            <p:cNvSpPr txBox="1"/>
            <p:nvPr/>
          </p:nvSpPr>
          <p:spPr>
            <a:xfrm>
              <a:off x="3077" y="1305"/>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0</a:t>
              </a:r>
            </a:p>
          </p:txBody>
        </p:sp>
        <p:sp>
          <p:nvSpPr>
            <p:cNvPr id="19571" name="Text Box 14"/>
            <p:cNvSpPr txBox="1"/>
            <p:nvPr/>
          </p:nvSpPr>
          <p:spPr>
            <a:xfrm>
              <a:off x="3831" y="1305"/>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0</a:t>
              </a:r>
            </a:p>
          </p:txBody>
        </p:sp>
        <p:sp>
          <p:nvSpPr>
            <p:cNvPr id="19572" name="Text Box 15"/>
            <p:cNvSpPr txBox="1"/>
            <p:nvPr/>
          </p:nvSpPr>
          <p:spPr>
            <a:xfrm>
              <a:off x="3447" y="1305"/>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1</a:t>
              </a:r>
            </a:p>
          </p:txBody>
        </p:sp>
        <p:sp>
          <p:nvSpPr>
            <p:cNvPr id="19573" name="Text Box 16"/>
            <p:cNvSpPr txBox="1"/>
            <p:nvPr/>
          </p:nvSpPr>
          <p:spPr>
            <a:xfrm>
              <a:off x="2439" y="949"/>
              <a:ext cx="336" cy="2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i="1" dirty="0"/>
                <a:t>BC</a:t>
              </a:r>
            </a:p>
          </p:txBody>
        </p:sp>
        <p:grpSp>
          <p:nvGrpSpPr>
            <p:cNvPr id="19574" name="Group 17"/>
            <p:cNvGrpSpPr/>
            <p:nvPr/>
          </p:nvGrpSpPr>
          <p:grpSpPr>
            <a:xfrm>
              <a:off x="2413" y="1105"/>
              <a:ext cx="1850" cy="806"/>
              <a:chOff x="1510" y="3034"/>
              <a:chExt cx="1850" cy="806"/>
            </a:xfrm>
          </p:grpSpPr>
          <p:grpSp>
            <p:nvGrpSpPr>
              <p:cNvPr id="19577" name="Group 18"/>
              <p:cNvGrpSpPr/>
              <p:nvPr/>
            </p:nvGrpSpPr>
            <p:grpSpPr>
              <a:xfrm>
                <a:off x="1536" y="3062"/>
                <a:ext cx="1700" cy="778"/>
                <a:chOff x="1468" y="2966"/>
                <a:chExt cx="2180" cy="1009"/>
              </a:xfrm>
            </p:grpSpPr>
            <p:sp>
              <p:nvSpPr>
                <p:cNvPr id="19581" name="Line 19"/>
                <p:cNvSpPr/>
                <p:nvPr/>
              </p:nvSpPr>
              <p:spPr>
                <a:xfrm>
                  <a:off x="1468" y="2966"/>
                  <a:ext cx="240" cy="240"/>
                </a:xfrm>
                <a:prstGeom prst="line">
                  <a:avLst/>
                </a:prstGeom>
                <a:ln w="28575" cap="flat" cmpd="sng">
                  <a:solidFill>
                    <a:schemeClr val="tx1"/>
                  </a:solidFill>
                  <a:prstDash val="solid"/>
                  <a:headEnd type="none" w="med" len="med"/>
                  <a:tailEnd type="none" w="med" len="med"/>
                </a:ln>
              </p:spPr>
            </p:sp>
            <p:sp>
              <p:nvSpPr>
                <p:cNvPr id="19582" name="Line 20"/>
                <p:cNvSpPr/>
                <p:nvPr/>
              </p:nvSpPr>
              <p:spPr>
                <a:xfrm>
                  <a:off x="1708" y="3206"/>
                  <a:ext cx="1920" cy="1"/>
                </a:xfrm>
                <a:prstGeom prst="line">
                  <a:avLst/>
                </a:prstGeom>
                <a:ln w="28575" cap="flat" cmpd="sng">
                  <a:solidFill>
                    <a:schemeClr val="tx1"/>
                  </a:solidFill>
                  <a:prstDash val="solid"/>
                  <a:headEnd type="none" w="med" len="med"/>
                  <a:tailEnd type="none" w="med" len="med"/>
                </a:ln>
              </p:spPr>
            </p:sp>
            <p:sp>
              <p:nvSpPr>
                <p:cNvPr id="19583" name="Line 21"/>
                <p:cNvSpPr/>
                <p:nvPr/>
              </p:nvSpPr>
              <p:spPr>
                <a:xfrm>
                  <a:off x="1708" y="3206"/>
                  <a:ext cx="0" cy="768"/>
                </a:xfrm>
                <a:prstGeom prst="line">
                  <a:avLst/>
                </a:prstGeom>
                <a:ln w="9525" cap="flat" cmpd="sng">
                  <a:solidFill>
                    <a:schemeClr val="tx1"/>
                  </a:solidFill>
                  <a:prstDash val="solid"/>
                  <a:headEnd type="none" w="med" len="med"/>
                  <a:tailEnd type="none" w="med" len="med"/>
                </a:ln>
              </p:spPr>
            </p:sp>
            <p:sp>
              <p:nvSpPr>
                <p:cNvPr id="19584" name="Line 22"/>
                <p:cNvSpPr/>
                <p:nvPr/>
              </p:nvSpPr>
              <p:spPr>
                <a:xfrm>
                  <a:off x="2188" y="3206"/>
                  <a:ext cx="1" cy="768"/>
                </a:xfrm>
                <a:prstGeom prst="line">
                  <a:avLst/>
                </a:prstGeom>
                <a:ln w="9525" cap="flat" cmpd="sng">
                  <a:solidFill>
                    <a:schemeClr val="tx1"/>
                  </a:solidFill>
                  <a:prstDash val="solid"/>
                  <a:headEnd type="none" w="med" len="med"/>
                  <a:tailEnd type="none" w="med" len="med"/>
                </a:ln>
              </p:spPr>
            </p:sp>
            <p:sp>
              <p:nvSpPr>
                <p:cNvPr id="19585" name="Line 23"/>
                <p:cNvSpPr/>
                <p:nvPr/>
              </p:nvSpPr>
              <p:spPr>
                <a:xfrm>
                  <a:off x="1728" y="3589"/>
                  <a:ext cx="1920" cy="1"/>
                </a:xfrm>
                <a:prstGeom prst="line">
                  <a:avLst/>
                </a:prstGeom>
                <a:ln w="9525" cap="flat" cmpd="sng">
                  <a:solidFill>
                    <a:schemeClr val="tx1"/>
                  </a:solidFill>
                  <a:prstDash val="solid"/>
                  <a:headEnd type="none" w="med" len="med"/>
                  <a:tailEnd type="none" w="med" len="med"/>
                </a:ln>
              </p:spPr>
            </p:sp>
            <p:sp>
              <p:nvSpPr>
                <p:cNvPr id="19586" name="Line 24"/>
                <p:cNvSpPr/>
                <p:nvPr/>
              </p:nvSpPr>
              <p:spPr>
                <a:xfrm>
                  <a:off x="1707" y="3974"/>
                  <a:ext cx="1920" cy="1"/>
                </a:xfrm>
                <a:prstGeom prst="line">
                  <a:avLst/>
                </a:prstGeom>
                <a:ln w="28575" cap="flat" cmpd="sng">
                  <a:solidFill>
                    <a:schemeClr val="tx1"/>
                  </a:solidFill>
                  <a:prstDash val="solid"/>
                  <a:headEnd type="none" w="med" len="med"/>
                  <a:tailEnd type="none" w="med" len="med"/>
                </a:ln>
              </p:spPr>
            </p:sp>
            <p:sp>
              <p:nvSpPr>
                <p:cNvPr id="19587" name="Line 25"/>
                <p:cNvSpPr/>
                <p:nvPr/>
              </p:nvSpPr>
              <p:spPr>
                <a:xfrm>
                  <a:off x="2668" y="3206"/>
                  <a:ext cx="0" cy="768"/>
                </a:xfrm>
                <a:prstGeom prst="line">
                  <a:avLst/>
                </a:prstGeom>
                <a:ln w="9525" cap="flat" cmpd="sng">
                  <a:solidFill>
                    <a:schemeClr val="tx1"/>
                  </a:solidFill>
                  <a:prstDash val="solid"/>
                  <a:headEnd type="none" w="med" len="med"/>
                  <a:tailEnd type="none" w="med" len="med"/>
                </a:ln>
              </p:spPr>
            </p:sp>
            <p:sp>
              <p:nvSpPr>
                <p:cNvPr id="19588" name="Line 26"/>
                <p:cNvSpPr/>
                <p:nvPr/>
              </p:nvSpPr>
              <p:spPr>
                <a:xfrm>
                  <a:off x="3148" y="3206"/>
                  <a:ext cx="0" cy="768"/>
                </a:xfrm>
                <a:prstGeom prst="line">
                  <a:avLst/>
                </a:prstGeom>
                <a:ln w="9525" cap="flat" cmpd="sng">
                  <a:solidFill>
                    <a:schemeClr val="tx1"/>
                  </a:solidFill>
                  <a:prstDash val="solid"/>
                  <a:headEnd type="none" w="med" len="med"/>
                  <a:tailEnd type="none" w="med" len="med"/>
                </a:ln>
              </p:spPr>
            </p:sp>
            <p:sp>
              <p:nvSpPr>
                <p:cNvPr id="19589" name="Line 27"/>
                <p:cNvSpPr/>
                <p:nvPr/>
              </p:nvSpPr>
              <p:spPr>
                <a:xfrm>
                  <a:off x="3628" y="3206"/>
                  <a:ext cx="0" cy="768"/>
                </a:xfrm>
                <a:prstGeom prst="line">
                  <a:avLst/>
                </a:prstGeom>
                <a:ln w="9525" cap="flat" cmpd="sng">
                  <a:solidFill>
                    <a:schemeClr val="tx1"/>
                  </a:solidFill>
                  <a:prstDash val="solid"/>
                  <a:headEnd type="none" w="med" len="med"/>
                  <a:tailEnd type="none" w="med" len="med"/>
                </a:ln>
              </p:spPr>
            </p:sp>
          </p:grpSp>
          <p:sp>
            <p:nvSpPr>
              <p:cNvPr id="19578" name="Text Box 28"/>
              <p:cNvSpPr txBox="1"/>
              <p:nvPr/>
            </p:nvSpPr>
            <p:spPr>
              <a:xfrm>
                <a:off x="1804" y="3034"/>
                <a:ext cx="1556"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t>00     01     11     10 </a:t>
                </a:r>
              </a:p>
            </p:txBody>
          </p:sp>
          <p:sp>
            <p:nvSpPr>
              <p:cNvPr id="19579" name="Text Box 29"/>
              <p:cNvSpPr txBox="1"/>
              <p:nvPr/>
            </p:nvSpPr>
            <p:spPr>
              <a:xfrm>
                <a:off x="1510" y="3297"/>
                <a:ext cx="212" cy="2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t>0</a:t>
                </a:r>
              </a:p>
            </p:txBody>
          </p:sp>
          <p:sp>
            <p:nvSpPr>
              <p:cNvPr id="19580" name="Text Box 30"/>
              <p:cNvSpPr txBox="1"/>
              <p:nvPr/>
            </p:nvSpPr>
            <p:spPr>
              <a:xfrm>
                <a:off x="1510" y="3605"/>
                <a:ext cx="164" cy="2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t>1</a:t>
                </a:r>
              </a:p>
            </p:txBody>
          </p:sp>
        </p:grpSp>
        <p:sp>
          <p:nvSpPr>
            <p:cNvPr id="19575" name="Rectangle 31"/>
            <p:cNvSpPr/>
            <p:nvPr/>
          </p:nvSpPr>
          <p:spPr>
            <a:xfrm>
              <a:off x="2313" y="1135"/>
              <a:ext cx="21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i="1" dirty="0"/>
                <a:t>A</a:t>
              </a:r>
            </a:p>
          </p:txBody>
        </p:sp>
        <p:sp>
          <p:nvSpPr>
            <p:cNvPr id="19576" name="Text Box 32"/>
            <p:cNvSpPr txBox="1"/>
            <p:nvPr/>
          </p:nvSpPr>
          <p:spPr>
            <a:xfrm>
              <a:off x="2241" y="933"/>
              <a:ext cx="214"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CC3300"/>
                  </a:solidFill>
                </a:rPr>
                <a:t>Y</a:t>
              </a:r>
            </a:p>
          </p:txBody>
        </p:sp>
      </p:grpSp>
      <p:sp>
        <p:nvSpPr>
          <p:cNvPr id="127009" name="Text Box 33"/>
          <p:cNvSpPr txBox="1"/>
          <p:nvPr/>
        </p:nvSpPr>
        <p:spPr>
          <a:xfrm>
            <a:off x="215900" y="1089025"/>
            <a:ext cx="59039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、填卡诺图化简逻辑函数</a:t>
            </a:r>
          </a:p>
        </p:txBody>
      </p:sp>
      <p:grpSp>
        <p:nvGrpSpPr>
          <p:cNvPr id="127010" name="Group 34"/>
          <p:cNvGrpSpPr/>
          <p:nvPr/>
        </p:nvGrpSpPr>
        <p:grpSpPr>
          <a:xfrm>
            <a:off x="6732588" y="476250"/>
            <a:ext cx="1981200" cy="2924175"/>
            <a:chOff x="4332" y="2296"/>
            <a:chExt cx="1248" cy="1842"/>
          </a:xfrm>
        </p:grpSpPr>
        <p:sp>
          <p:nvSpPr>
            <p:cNvPr id="19555" name="Rectangle 35"/>
            <p:cNvSpPr/>
            <p:nvPr/>
          </p:nvSpPr>
          <p:spPr>
            <a:xfrm>
              <a:off x="5263" y="2545"/>
              <a:ext cx="317" cy="1593"/>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1</a:t>
              </a:r>
            </a:p>
          </p:txBody>
        </p:sp>
        <p:sp>
          <p:nvSpPr>
            <p:cNvPr id="19556" name="Rectangle 36"/>
            <p:cNvSpPr/>
            <p:nvPr/>
          </p:nvSpPr>
          <p:spPr>
            <a:xfrm>
              <a:off x="4332" y="2545"/>
              <a:ext cx="931" cy="1593"/>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t>0    0    0</a:t>
              </a:r>
            </a:p>
            <a:p>
              <a:pPr marL="0" lvl="0" indent="0" algn="ctr" eaLnBrk="1" hangingPunct="1">
                <a:spcBef>
                  <a:spcPct val="0"/>
                </a:spcBef>
                <a:buNone/>
              </a:pPr>
              <a:r>
                <a:rPr lang="en-US" altLang="zh-CN" sz="2000" b="1" dirty="0"/>
                <a:t>0    0    1</a:t>
              </a:r>
            </a:p>
            <a:p>
              <a:pPr marL="0" lvl="0" indent="0" algn="ctr" eaLnBrk="1" hangingPunct="1">
                <a:spcBef>
                  <a:spcPct val="0"/>
                </a:spcBef>
                <a:buNone/>
              </a:pPr>
              <a:r>
                <a:rPr lang="en-US" altLang="zh-CN" sz="2000" b="1" dirty="0"/>
                <a:t>0    1    0</a:t>
              </a:r>
            </a:p>
            <a:p>
              <a:pPr marL="0" lvl="0" indent="0" algn="ctr" eaLnBrk="1" hangingPunct="1">
                <a:spcBef>
                  <a:spcPct val="0"/>
                </a:spcBef>
                <a:buNone/>
              </a:pPr>
              <a:r>
                <a:rPr lang="en-US" altLang="zh-CN" sz="2000" b="1" dirty="0"/>
                <a:t>0    1    1</a:t>
              </a:r>
            </a:p>
            <a:p>
              <a:pPr marL="0" lvl="0" indent="0" algn="ctr" eaLnBrk="1" hangingPunct="1">
                <a:spcBef>
                  <a:spcPct val="0"/>
                </a:spcBef>
                <a:buNone/>
              </a:pPr>
              <a:r>
                <a:rPr lang="en-US" altLang="zh-CN" sz="2000" b="1" dirty="0"/>
                <a:t>1    0    0</a:t>
              </a:r>
            </a:p>
            <a:p>
              <a:pPr marL="0" lvl="0" indent="0" algn="ctr" eaLnBrk="1" hangingPunct="1">
                <a:spcBef>
                  <a:spcPct val="0"/>
                </a:spcBef>
                <a:buNone/>
              </a:pPr>
              <a:r>
                <a:rPr lang="en-US" altLang="zh-CN" sz="2000" b="1" dirty="0"/>
                <a:t>1    0    1</a:t>
              </a:r>
            </a:p>
            <a:p>
              <a:pPr marL="0" lvl="0" indent="0" algn="ctr" eaLnBrk="1" hangingPunct="1">
                <a:spcBef>
                  <a:spcPct val="0"/>
                </a:spcBef>
                <a:buNone/>
              </a:pPr>
              <a:r>
                <a:rPr lang="en-US" altLang="zh-CN" sz="2000" b="1" dirty="0"/>
                <a:t>1    1    0</a:t>
              </a:r>
            </a:p>
            <a:p>
              <a:pPr marL="0" lvl="0" indent="0" algn="ctr" eaLnBrk="1" hangingPunct="1">
                <a:spcBef>
                  <a:spcPct val="0"/>
                </a:spcBef>
                <a:buNone/>
              </a:pPr>
              <a:r>
                <a:rPr lang="en-US" altLang="zh-CN" sz="2000" b="1" dirty="0"/>
                <a:t>1    1    1</a:t>
              </a:r>
            </a:p>
          </p:txBody>
        </p:sp>
        <p:sp>
          <p:nvSpPr>
            <p:cNvPr id="19557" name="Rectangle 37"/>
            <p:cNvSpPr/>
            <p:nvPr/>
          </p:nvSpPr>
          <p:spPr>
            <a:xfrm>
              <a:off x="5263" y="2296"/>
              <a:ext cx="317" cy="24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000" b="1" i="1" dirty="0"/>
                <a:t>Y</a:t>
              </a:r>
            </a:p>
          </p:txBody>
        </p:sp>
        <p:sp>
          <p:nvSpPr>
            <p:cNvPr id="19558" name="Rectangle 38"/>
            <p:cNvSpPr/>
            <p:nvPr/>
          </p:nvSpPr>
          <p:spPr>
            <a:xfrm>
              <a:off x="4332" y="2296"/>
              <a:ext cx="931" cy="24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000" b="1" i="1" dirty="0"/>
                <a:t>A    B    C</a:t>
              </a:r>
            </a:p>
          </p:txBody>
        </p:sp>
        <p:sp>
          <p:nvSpPr>
            <p:cNvPr id="19559" name="Line 39"/>
            <p:cNvSpPr/>
            <p:nvPr/>
          </p:nvSpPr>
          <p:spPr>
            <a:xfrm>
              <a:off x="4332" y="2296"/>
              <a:ext cx="1248" cy="0"/>
            </a:xfrm>
            <a:prstGeom prst="line">
              <a:avLst/>
            </a:prstGeom>
            <a:ln w="28575" cap="sq" cmpd="sng">
              <a:solidFill>
                <a:schemeClr val="tx1"/>
              </a:solidFill>
              <a:prstDash val="solid"/>
              <a:miter/>
              <a:headEnd type="none" w="med" len="med"/>
              <a:tailEnd type="none" w="med" len="med"/>
            </a:ln>
          </p:spPr>
        </p:sp>
        <p:sp>
          <p:nvSpPr>
            <p:cNvPr id="19560" name="Line 40"/>
            <p:cNvSpPr/>
            <p:nvPr/>
          </p:nvSpPr>
          <p:spPr>
            <a:xfrm>
              <a:off x="4332" y="2545"/>
              <a:ext cx="1248" cy="0"/>
            </a:xfrm>
            <a:prstGeom prst="line">
              <a:avLst/>
            </a:prstGeom>
            <a:ln w="12700" cap="flat" cmpd="sng">
              <a:solidFill>
                <a:schemeClr val="tx1"/>
              </a:solidFill>
              <a:prstDash val="solid"/>
              <a:miter/>
              <a:headEnd type="none" w="med" len="med"/>
              <a:tailEnd type="none" w="med" len="med"/>
            </a:ln>
          </p:spPr>
        </p:sp>
        <p:sp>
          <p:nvSpPr>
            <p:cNvPr id="19561" name="Line 41"/>
            <p:cNvSpPr/>
            <p:nvPr/>
          </p:nvSpPr>
          <p:spPr>
            <a:xfrm>
              <a:off x="4332" y="4138"/>
              <a:ext cx="1248" cy="0"/>
            </a:xfrm>
            <a:prstGeom prst="line">
              <a:avLst/>
            </a:prstGeom>
            <a:ln w="28575" cap="sq" cmpd="sng">
              <a:solidFill>
                <a:schemeClr val="tx1"/>
              </a:solidFill>
              <a:prstDash val="solid"/>
              <a:miter/>
              <a:headEnd type="none" w="med" len="med"/>
              <a:tailEnd type="none" w="med" len="med"/>
            </a:ln>
          </p:spPr>
        </p:sp>
        <p:sp>
          <p:nvSpPr>
            <p:cNvPr id="19562" name="Line 42"/>
            <p:cNvSpPr/>
            <p:nvPr/>
          </p:nvSpPr>
          <p:spPr>
            <a:xfrm>
              <a:off x="4332" y="2296"/>
              <a:ext cx="0" cy="1842"/>
            </a:xfrm>
            <a:prstGeom prst="line">
              <a:avLst/>
            </a:prstGeom>
            <a:ln w="28575" cap="sq" cmpd="sng">
              <a:solidFill>
                <a:schemeClr val="tx1"/>
              </a:solidFill>
              <a:prstDash val="solid"/>
              <a:miter/>
              <a:headEnd type="none" w="med" len="med"/>
              <a:tailEnd type="none" w="med" len="med"/>
            </a:ln>
          </p:spPr>
        </p:sp>
        <p:sp>
          <p:nvSpPr>
            <p:cNvPr id="19563" name="Line 43"/>
            <p:cNvSpPr/>
            <p:nvPr/>
          </p:nvSpPr>
          <p:spPr>
            <a:xfrm>
              <a:off x="5263" y="2296"/>
              <a:ext cx="0" cy="1842"/>
            </a:xfrm>
            <a:prstGeom prst="line">
              <a:avLst/>
            </a:prstGeom>
            <a:ln w="12700" cap="flat" cmpd="sng">
              <a:solidFill>
                <a:schemeClr val="tx1"/>
              </a:solidFill>
              <a:prstDash val="solid"/>
              <a:miter/>
              <a:headEnd type="none" w="med" len="med"/>
              <a:tailEnd type="none" w="med" len="med"/>
            </a:ln>
          </p:spPr>
        </p:sp>
        <p:sp>
          <p:nvSpPr>
            <p:cNvPr id="19564" name="Line 44"/>
            <p:cNvSpPr/>
            <p:nvPr/>
          </p:nvSpPr>
          <p:spPr>
            <a:xfrm>
              <a:off x="5580" y="2296"/>
              <a:ext cx="0" cy="1842"/>
            </a:xfrm>
            <a:prstGeom prst="line">
              <a:avLst/>
            </a:prstGeom>
            <a:ln w="28575" cap="sq" cmpd="sng">
              <a:solidFill>
                <a:schemeClr val="tx1"/>
              </a:solidFill>
              <a:prstDash val="solid"/>
              <a:miter/>
              <a:headEnd type="none" w="med" len="med"/>
              <a:tailEnd type="none" w="med" len="med"/>
            </a:ln>
          </p:spPr>
        </p:sp>
      </p:grpSp>
      <p:sp>
        <p:nvSpPr>
          <p:cNvPr id="127021" name="Text Box 45"/>
          <p:cNvSpPr txBox="1"/>
          <p:nvPr/>
        </p:nvSpPr>
        <p:spPr>
          <a:xfrm>
            <a:off x="142875" y="1603375"/>
            <a:ext cx="2438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t" hangingPunct="1">
              <a:spcBef>
                <a:spcPct val="50000"/>
              </a:spcBef>
              <a:buNone/>
            </a:pPr>
            <a:r>
              <a:rPr lang="en-US" altLang="zh-CN" sz="2400" b="1" dirty="0">
                <a:solidFill>
                  <a:srgbClr val="0000CC"/>
                </a:solidFill>
              </a:rPr>
              <a:t> </a:t>
            </a:r>
            <a:r>
              <a:rPr lang="en-US" altLang="zh-CN" sz="2400" b="1" dirty="0">
                <a:solidFill>
                  <a:srgbClr val="0000CC"/>
                </a:solidFill>
                <a:latin typeface="黑体" panose="02010609060101010101" pitchFamily="49" charset="-122"/>
                <a:ea typeface="黑体" panose="02010609060101010101" pitchFamily="49" charset="-122"/>
              </a:rPr>
              <a:t>4</a:t>
            </a:r>
            <a:r>
              <a:rPr lang="zh-CN" altLang="en-US" sz="2400" b="1" dirty="0">
                <a:solidFill>
                  <a:srgbClr val="0000CC"/>
                </a:solidFill>
                <a:latin typeface="黑体" panose="02010609060101010101" pitchFamily="49" charset="-122"/>
                <a:ea typeface="黑体" panose="02010609060101010101" pitchFamily="49" charset="-122"/>
              </a:rPr>
              <a:t>、 输出函数式</a:t>
            </a:r>
          </a:p>
        </p:txBody>
      </p:sp>
      <p:sp>
        <p:nvSpPr>
          <p:cNvPr id="127022" name="Text Box 46"/>
          <p:cNvSpPr txBox="1"/>
          <p:nvPr/>
        </p:nvSpPr>
        <p:spPr>
          <a:xfrm>
            <a:off x="503238" y="2060575"/>
            <a:ext cx="2743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3300"/>
                </a:solidFill>
              </a:rPr>
              <a:t>Y=AB+BC+AC</a:t>
            </a:r>
          </a:p>
        </p:txBody>
      </p:sp>
      <p:sp>
        <p:nvSpPr>
          <p:cNvPr id="127023" name="Text Box 47"/>
          <p:cNvSpPr txBox="1"/>
          <p:nvPr/>
        </p:nvSpPr>
        <p:spPr>
          <a:xfrm>
            <a:off x="215900" y="2600325"/>
            <a:ext cx="3348038"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黑体" panose="02010609060101010101" pitchFamily="49" charset="-122"/>
                <a:ea typeface="黑体" panose="02010609060101010101" pitchFamily="49" charset="-122"/>
              </a:rPr>
              <a:t>5</a:t>
            </a:r>
            <a:r>
              <a:rPr lang="zh-CN" altLang="en-US" sz="2400" b="1" dirty="0">
                <a:latin typeface="黑体" panose="02010609060101010101" pitchFamily="49" charset="-122"/>
                <a:ea typeface="黑体" panose="02010609060101010101" pitchFamily="49" charset="-122"/>
              </a:rPr>
              <a:t>、用与门、或门设计电路</a:t>
            </a:r>
          </a:p>
        </p:txBody>
      </p:sp>
      <p:sp>
        <p:nvSpPr>
          <p:cNvPr id="127024" name="Text Box 48"/>
          <p:cNvSpPr txBox="1"/>
          <p:nvPr/>
        </p:nvSpPr>
        <p:spPr>
          <a:xfrm>
            <a:off x="5230813" y="3500438"/>
            <a:ext cx="3733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0000CC"/>
                </a:solidFill>
                <a:latin typeface="黑体" panose="02010609060101010101" pitchFamily="49" charset="-122"/>
                <a:ea typeface="黑体" panose="02010609060101010101" pitchFamily="49" charset="-122"/>
              </a:rPr>
              <a:t>6</a:t>
            </a:r>
            <a:r>
              <a:rPr lang="zh-CN" altLang="en-US" sz="2400" b="1" dirty="0">
                <a:solidFill>
                  <a:srgbClr val="0000CC"/>
                </a:solidFill>
                <a:latin typeface="黑体" panose="02010609060101010101" pitchFamily="49" charset="-122"/>
                <a:ea typeface="黑体" panose="02010609060101010101" pitchFamily="49" charset="-122"/>
              </a:rPr>
              <a:t>、用与非门设计电路</a:t>
            </a:r>
          </a:p>
        </p:txBody>
      </p:sp>
      <p:graphicFrame>
        <p:nvGraphicFramePr>
          <p:cNvPr id="127025" name="Object 49"/>
          <p:cNvGraphicFramePr>
            <a:graphicFrameLocks noChangeAspect="1"/>
          </p:cNvGraphicFramePr>
          <p:nvPr/>
        </p:nvGraphicFramePr>
        <p:xfrm>
          <a:off x="5708650" y="3968750"/>
          <a:ext cx="2532063" cy="533400"/>
        </p:xfrm>
        <a:graphic>
          <a:graphicData uri="http://schemas.openxmlformats.org/presentationml/2006/ole">
            <mc:AlternateContent xmlns:mc="http://schemas.openxmlformats.org/markup-compatibility/2006">
              <mc:Choice xmlns:v="urn:schemas-microsoft-com:vml" Requires="v">
                <p:oleObj spid="_x0000_s8233" r:id="rId4" imgW="1066800" imgH="241300" progId="Equation.3">
                  <p:embed/>
                </p:oleObj>
              </mc:Choice>
              <mc:Fallback>
                <p:oleObj r:id="rId4" imgW="1066800" imgH="241300" progId="Equation.3">
                  <p:embed/>
                  <p:pic>
                    <p:nvPicPr>
                      <p:cNvPr id="0" name="图片 3079"/>
                      <p:cNvPicPr/>
                      <p:nvPr/>
                    </p:nvPicPr>
                    <p:blipFill>
                      <a:blip r:embed="rId5"/>
                      <a:stretch>
                        <a:fillRect/>
                      </a:stretch>
                    </p:blipFill>
                    <p:spPr>
                      <a:xfrm>
                        <a:off x="5708650" y="3968750"/>
                        <a:ext cx="2532063" cy="533400"/>
                      </a:xfrm>
                      <a:prstGeom prst="rect">
                        <a:avLst/>
                      </a:prstGeom>
                      <a:noFill/>
                      <a:ln w="38100">
                        <a:noFill/>
                        <a:miter/>
                      </a:ln>
                    </p:spPr>
                  </p:pic>
                </p:oleObj>
              </mc:Fallback>
            </mc:AlternateContent>
          </a:graphicData>
        </a:graphic>
      </p:graphicFrame>
      <p:sp>
        <p:nvSpPr>
          <p:cNvPr id="127026" name="Text Box 50"/>
          <p:cNvSpPr txBox="1"/>
          <p:nvPr/>
        </p:nvSpPr>
        <p:spPr>
          <a:xfrm>
            <a:off x="215900" y="5337175"/>
            <a:ext cx="4716463"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solidFill>
                  <a:srgbClr val="FF0000"/>
                </a:solidFill>
                <a:latin typeface="黑体" panose="02010609060101010101" pitchFamily="49" charset="-122"/>
                <a:ea typeface="黑体" panose="02010609060101010101" pitchFamily="49" charset="-122"/>
              </a:rPr>
              <a:t>  </a:t>
            </a:r>
            <a:r>
              <a:rPr lang="zh-CN" altLang="en-US" sz="2400" b="1" dirty="0">
                <a:solidFill>
                  <a:srgbClr val="FF0000"/>
                </a:solidFill>
                <a:latin typeface="黑体" panose="02010609060101010101" pitchFamily="49" charset="-122"/>
                <a:ea typeface="黑体" panose="02010609060101010101" pitchFamily="49" charset="-122"/>
              </a:rPr>
              <a:t>思考：若</a:t>
            </a:r>
            <a:r>
              <a:rPr lang="zh-CN" altLang="zh-CN" sz="2400" b="1" dirty="0">
                <a:solidFill>
                  <a:srgbClr val="FF0000"/>
                </a:solidFill>
                <a:latin typeface="黑体" panose="02010609060101010101" pitchFamily="49" charset="-122"/>
                <a:ea typeface="黑体" panose="02010609060101010101" pitchFamily="49" charset="-122"/>
              </a:rPr>
              <a:t>只</a:t>
            </a:r>
            <a:r>
              <a:rPr lang="zh-CN" altLang="en-US" sz="2400" b="1" dirty="0">
                <a:solidFill>
                  <a:srgbClr val="FF0000"/>
                </a:solidFill>
                <a:latin typeface="黑体" panose="02010609060101010101" pitchFamily="49" charset="-122"/>
                <a:ea typeface="黑体" panose="02010609060101010101" pitchFamily="49" charset="-122"/>
              </a:rPr>
              <a:t>用二输入与非门设计电路，如何画逻辑图？</a:t>
            </a:r>
          </a:p>
        </p:txBody>
      </p:sp>
      <p:sp>
        <p:nvSpPr>
          <p:cNvPr id="127027" name="Text Box 51"/>
          <p:cNvSpPr txBox="1"/>
          <p:nvPr/>
        </p:nvSpPr>
        <p:spPr>
          <a:xfrm>
            <a:off x="381000" y="6299200"/>
            <a:ext cx="11033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20204" pitchFamily="34" charset="0"/>
                <a:ea typeface="黑体" panose="02010609060101010101" pitchFamily="49" charset="-122"/>
              </a:rPr>
              <a:t>提示：</a:t>
            </a:r>
          </a:p>
        </p:txBody>
      </p:sp>
      <p:sp>
        <p:nvSpPr>
          <p:cNvPr id="127028" name="Text Box 52"/>
          <p:cNvSpPr txBox="1"/>
          <p:nvPr/>
        </p:nvSpPr>
        <p:spPr>
          <a:xfrm>
            <a:off x="5851525" y="6299200"/>
            <a:ext cx="26336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20204" pitchFamily="34" charset="0"/>
                <a:ea typeface="黑体" panose="02010609060101010101" pitchFamily="49" charset="-122"/>
              </a:rPr>
              <a:t>的形式画逻辑图</a:t>
            </a:r>
            <a:r>
              <a:rPr lang="zh-CN" altLang="en-US" sz="2400" dirty="0">
                <a:latin typeface="Arial" panose="020B0604020202020204" pitchFamily="34" charset="0"/>
                <a:ea typeface="黑体" panose="02010609060101010101" pitchFamily="49" charset="-122"/>
              </a:rPr>
              <a:t>。</a:t>
            </a:r>
          </a:p>
        </p:txBody>
      </p:sp>
      <p:sp>
        <p:nvSpPr>
          <p:cNvPr id="127029" name="Text Box 53"/>
          <p:cNvSpPr txBox="1"/>
          <p:nvPr/>
        </p:nvSpPr>
        <p:spPr>
          <a:xfrm>
            <a:off x="1295400" y="6299200"/>
            <a:ext cx="20224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20204" pitchFamily="34" charset="0"/>
                <a:ea typeface="黑体" panose="02010609060101010101" pitchFamily="49" charset="-122"/>
              </a:rPr>
              <a:t>将函数式化为</a:t>
            </a:r>
          </a:p>
        </p:txBody>
      </p:sp>
      <p:graphicFrame>
        <p:nvGraphicFramePr>
          <p:cNvPr id="127030" name="Object 54"/>
          <p:cNvGraphicFramePr>
            <a:graphicFrameLocks noChangeAspect="1"/>
          </p:cNvGraphicFramePr>
          <p:nvPr/>
        </p:nvGraphicFramePr>
        <p:xfrm>
          <a:off x="3205163" y="6091238"/>
          <a:ext cx="2803525" cy="730250"/>
        </p:xfrm>
        <a:graphic>
          <a:graphicData uri="http://schemas.openxmlformats.org/presentationml/2006/ole">
            <mc:AlternateContent xmlns:mc="http://schemas.openxmlformats.org/markup-compatibility/2006">
              <mc:Choice xmlns:v="urn:schemas-microsoft-com:vml" Requires="v">
                <p:oleObj spid="_x0000_s8234" r:id="rId6" imgW="1180465" imgH="330200" progId="Equation.3">
                  <p:embed/>
                </p:oleObj>
              </mc:Choice>
              <mc:Fallback>
                <p:oleObj r:id="rId6" imgW="1180465" imgH="330200" progId="Equation.3">
                  <p:embed/>
                  <p:pic>
                    <p:nvPicPr>
                      <p:cNvPr id="0" name="图片 3080"/>
                      <p:cNvPicPr/>
                      <p:nvPr/>
                    </p:nvPicPr>
                    <p:blipFill>
                      <a:blip r:embed="rId7"/>
                      <a:stretch>
                        <a:fillRect/>
                      </a:stretch>
                    </p:blipFill>
                    <p:spPr>
                      <a:xfrm>
                        <a:off x="3205163" y="6091238"/>
                        <a:ext cx="2803525" cy="730250"/>
                      </a:xfrm>
                      <a:prstGeom prst="rect">
                        <a:avLst/>
                      </a:prstGeom>
                      <a:noFill/>
                      <a:ln w="38100">
                        <a:noFill/>
                        <a:miter/>
                      </a:ln>
                    </p:spPr>
                  </p:pic>
                </p:oleObj>
              </mc:Fallback>
            </mc:AlternateContent>
          </a:graphicData>
        </a:graphic>
      </p:graphicFrame>
      <p:grpSp>
        <p:nvGrpSpPr>
          <p:cNvPr id="127031" name="Group 55"/>
          <p:cNvGrpSpPr/>
          <p:nvPr/>
        </p:nvGrpSpPr>
        <p:grpSpPr>
          <a:xfrm>
            <a:off x="468313" y="3392488"/>
            <a:ext cx="3783012" cy="1828800"/>
            <a:chOff x="295" y="2137"/>
            <a:chExt cx="2383" cy="1152"/>
          </a:xfrm>
        </p:grpSpPr>
        <p:sp>
          <p:nvSpPr>
            <p:cNvPr id="19519" name="Line 56"/>
            <p:cNvSpPr/>
            <p:nvPr/>
          </p:nvSpPr>
          <p:spPr>
            <a:xfrm flipH="1">
              <a:off x="1055" y="2425"/>
              <a:ext cx="240" cy="0"/>
            </a:xfrm>
            <a:prstGeom prst="line">
              <a:avLst/>
            </a:prstGeom>
            <a:ln w="25400" cap="flat" cmpd="sng">
              <a:solidFill>
                <a:schemeClr val="tx1"/>
              </a:solidFill>
              <a:prstDash val="solid"/>
              <a:headEnd type="none" w="med" len="med"/>
              <a:tailEnd type="none" w="med" len="med"/>
            </a:ln>
          </p:spPr>
        </p:sp>
        <p:grpSp>
          <p:nvGrpSpPr>
            <p:cNvPr id="19520" name="Group 57"/>
            <p:cNvGrpSpPr/>
            <p:nvPr/>
          </p:nvGrpSpPr>
          <p:grpSpPr>
            <a:xfrm>
              <a:off x="1298" y="2537"/>
              <a:ext cx="276" cy="368"/>
              <a:chOff x="4075" y="592"/>
              <a:chExt cx="276" cy="368"/>
            </a:xfrm>
          </p:grpSpPr>
          <p:sp>
            <p:nvSpPr>
              <p:cNvPr id="19553" name="Rectangle 58"/>
              <p:cNvSpPr/>
              <p:nvPr/>
            </p:nvSpPr>
            <p:spPr>
              <a:xfrm>
                <a:off x="4085" y="624"/>
                <a:ext cx="240" cy="336"/>
              </a:xfrm>
              <a:prstGeom prst="rect">
                <a:avLst/>
              </a:prstGeom>
              <a:noFill/>
              <a:ln w="2540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54" name="Text Box 59"/>
              <p:cNvSpPr txBox="1"/>
              <p:nvPr/>
            </p:nvSpPr>
            <p:spPr>
              <a:xfrm>
                <a:off x="4075" y="592"/>
                <a:ext cx="27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&amp;</a:t>
                </a:r>
                <a:endParaRPr lang="en-US" altLang="zh-CN" sz="2000" b="1" dirty="0"/>
              </a:p>
            </p:txBody>
          </p:sp>
        </p:grpSp>
        <p:sp>
          <p:nvSpPr>
            <p:cNvPr id="19521" name="Line 60"/>
            <p:cNvSpPr/>
            <p:nvPr/>
          </p:nvSpPr>
          <p:spPr>
            <a:xfrm flipH="1">
              <a:off x="1058" y="2809"/>
              <a:ext cx="240" cy="0"/>
            </a:xfrm>
            <a:prstGeom prst="line">
              <a:avLst/>
            </a:prstGeom>
            <a:ln w="25400" cap="flat" cmpd="sng">
              <a:solidFill>
                <a:schemeClr val="tx1"/>
              </a:solidFill>
              <a:prstDash val="solid"/>
              <a:headEnd type="none" w="med" len="med"/>
              <a:tailEnd type="none" w="med" len="med"/>
            </a:ln>
          </p:spPr>
        </p:sp>
        <p:grpSp>
          <p:nvGrpSpPr>
            <p:cNvPr id="19522" name="Group 61"/>
            <p:cNvGrpSpPr/>
            <p:nvPr/>
          </p:nvGrpSpPr>
          <p:grpSpPr>
            <a:xfrm>
              <a:off x="1303" y="2926"/>
              <a:ext cx="276" cy="363"/>
              <a:chOff x="4080" y="981"/>
              <a:chExt cx="276" cy="363"/>
            </a:xfrm>
          </p:grpSpPr>
          <p:sp>
            <p:nvSpPr>
              <p:cNvPr id="19551" name="Rectangle 62"/>
              <p:cNvSpPr/>
              <p:nvPr/>
            </p:nvSpPr>
            <p:spPr>
              <a:xfrm>
                <a:off x="4090" y="1008"/>
                <a:ext cx="240" cy="336"/>
              </a:xfrm>
              <a:prstGeom prst="rect">
                <a:avLst/>
              </a:prstGeom>
              <a:noFill/>
              <a:ln w="2540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52" name="Text Box 63"/>
              <p:cNvSpPr txBox="1"/>
              <p:nvPr/>
            </p:nvSpPr>
            <p:spPr>
              <a:xfrm>
                <a:off x="4080" y="981"/>
                <a:ext cx="27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&amp;</a:t>
                </a:r>
                <a:endParaRPr lang="en-US" altLang="zh-CN" sz="2000" b="1" dirty="0"/>
              </a:p>
            </p:txBody>
          </p:sp>
        </p:grpSp>
        <p:grpSp>
          <p:nvGrpSpPr>
            <p:cNvPr id="19523" name="Group 64"/>
            <p:cNvGrpSpPr/>
            <p:nvPr/>
          </p:nvGrpSpPr>
          <p:grpSpPr>
            <a:xfrm>
              <a:off x="2018" y="2541"/>
              <a:ext cx="358" cy="364"/>
              <a:chOff x="4795" y="596"/>
              <a:chExt cx="358" cy="364"/>
            </a:xfrm>
          </p:grpSpPr>
          <p:sp>
            <p:nvSpPr>
              <p:cNvPr id="19549" name="Rectangle 65"/>
              <p:cNvSpPr/>
              <p:nvPr/>
            </p:nvSpPr>
            <p:spPr>
              <a:xfrm>
                <a:off x="4850" y="624"/>
                <a:ext cx="240" cy="336"/>
              </a:xfrm>
              <a:prstGeom prst="rect">
                <a:avLst/>
              </a:prstGeom>
              <a:noFill/>
              <a:ln w="2540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50" name="Text Box 66"/>
              <p:cNvSpPr txBox="1"/>
              <p:nvPr/>
            </p:nvSpPr>
            <p:spPr>
              <a:xfrm>
                <a:off x="4795" y="596"/>
                <a:ext cx="35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latin typeface="宋体" panose="02010600030101010101" pitchFamily="2" charset="-122"/>
                  </a:rPr>
                  <a:t>≥1</a:t>
                </a:r>
              </a:p>
            </p:txBody>
          </p:sp>
        </p:grpSp>
        <p:sp>
          <p:nvSpPr>
            <p:cNvPr id="19524" name="Line 67"/>
            <p:cNvSpPr/>
            <p:nvPr/>
          </p:nvSpPr>
          <p:spPr>
            <a:xfrm flipH="1">
              <a:off x="1833" y="2837"/>
              <a:ext cx="240" cy="0"/>
            </a:xfrm>
            <a:prstGeom prst="line">
              <a:avLst/>
            </a:prstGeom>
            <a:ln w="25400" cap="flat" cmpd="sng">
              <a:solidFill>
                <a:schemeClr val="tx1"/>
              </a:solidFill>
              <a:prstDash val="solid"/>
              <a:headEnd type="none" w="med" len="med"/>
              <a:tailEnd type="none" w="med" len="med"/>
            </a:ln>
          </p:spPr>
        </p:sp>
        <p:sp>
          <p:nvSpPr>
            <p:cNvPr id="19525" name="Line 68"/>
            <p:cNvSpPr/>
            <p:nvPr/>
          </p:nvSpPr>
          <p:spPr>
            <a:xfrm flipH="1">
              <a:off x="1833" y="2637"/>
              <a:ext cx="240" cy="0"/>
            </a:xfrm>
            <a:prstGeom prst="line">
              <a:avLst/>
            </a:prstGeom>
            <a:ln w="25400" cap="flat" cmpd="sng">
              <a:solidFill>
                <a:schemeClr val="tx1"/>
              </a:solidFill>
              <a:prstDash val="solid"/>
              <a:headEnd type="none" w="med" len="med"/>
              <a:tailEnd type="none" w="med" len="med"/>
            </a:ln>
          </p:spPr>
        </p:sp>
        <p:sp>
          <p:nvSpPr>
            <p:cNvPr id="19526" name="Line 69"/>
            <p:cNvSpPr/>
            <p:nvPr/>
          </p:nvSpPr>
          <p:spPr>
            <a:xfrm>
              <a:off x="1831" y="2354"/>
              <a:ext cx="0" cy="288"/>
            </a:xfrm>
            <a:prstGeom prst="line">
              <a:avLst/>
            </a:prstGeom>
            <a:ln w="25400" cap="flat" cmpd="sng">
              <a:solidFill>
                <a:schemeClr val="tx1"/>
              </a:solidFill>
              <a:prstDash val="solid"/>
              <a:headEnd type="none" w="med" len="med"/>
              <a:tailEnd type="none" w="med" len="med"/>
            </a:ln>
          </p:spPr>
        </p:sp>
        <p:sp>
          <p:nvSpPr>
            <p:cNvPr id="19527" name="Line 70"/>
            <p:cNvSpPr/>
            <p:nvPr/>
          </p:nvSpPr>
          <p:spPr>
            <a:xfrm>
              <a:off x="1831" y="2842"/>
              <a:ext cx="0" cy="288"/>
            </a:xfrm>
            <a:prstGeom prst="line">
              <a:avLst/>
            </a:prstGeom>
            <a:ln w="25400" cap="flat" cmpd="sng">
              <a:solidFill>
                <a:schemeClr val="tx1"/>
              </a:solidFill>
              <a:prstDash val="solid"/>
              <a:headEnd type="none" w="med" len="med"/>
              <a:tailEnd type="none" w="med" len="med"/>
            </a:ln>
          </p:spPr>
        </p:sp>
        <p:sp>
          <p:nvSpPr>
            <p:cNvPr id="19528" name="Line 71"/>
            <p:cNvSpPr/>
            <p:nvPr/>
          </p:nvSpPr>
          <p:spPr>
            <a:xfrm>
              <a:off x="1063" y="2425"/>
              <a:ext cx="0" cy="240"/>
            </a:xfrm>
            <a:prstGeom prst="line">
              <a:avLst/>
            </a:prstGeom>
            <a:ln w="25400" cap="flat" cmpd="sng">
              <a:solidFill>
                <a:schemeClr val="tx1"/>
              </a:solidFill>
              <a:prstDash val="solid"/>
              <a:headEnd type="none" w="med" len="med"/>
              <a:tailEnd type="none" w="med" len="med"/>
            </a:ln>
          </p:spPr>
        </p:sp>
        <p:sp>
          <p:nvSpPr>
            <p:cNvPr id="19529" name="Line 72"/>
            <p:cNvSpPr/>
            <p:nvPr/>
          </p:nvSpPr>
          <p:spPr>
            <a:xfrm>
              <a:off x="1063" y="2809"/>
              <a:ext cx="0" cy="240"/>
            </a:xfrm>
            <a:prstGeom prst="line">
              <a:avLst/>
            </a:prstGeom>
            <a:ln w="25400" cap="flat" cmpd="sng">
              <a:solidFill>
                <a:schemeClr val="tx1"/>
              </a:solidFill>
              <a:prstDash val="solid"/>
              <a:headEnd type="none" w="med" len="med"/>
              <a:tailEnd type="none" w="med" len="med"/>
            </a:ln>
          </p:spPr>
        </p:sp>
        <p:sp>
          <p:nvSpPr>
            <p:cNvPr id="19530" name="Line 73"/>
            <p:cNvSpPr/>
            <p:nvPr/>
          </p:nvSpPr>
          <p:spPr>
            <a:xfrm>
              <a:off x="881" y="3193"/>
              <a:ext cx="432" cy="0"/>
            </a:xfrm>
            <a:prstGeom prst="line">
              <a:avLst/>
            </a:prstGeom>
            <a:ln w="25400" cap="flat" cmpd="sng">
              <a:solidFill>
                <a:schemeClr val="tx1"/>
              </a:solidFill>
              <a:prstDash val="solid"/>
              <a:headEnd type="none" w="med" len="med"/>
              <a:tailEnd type="none" w="med" len="med"/>
            </a:ln>
          </p:spPr>
        </p:sp>
        <p:sp>
          <p:nvSpPr>
            <p:cNvPr id="19531" name="Line 74"/>
            <p:cNvSpPr/>
            <p:nvPr/>
          </p:nvSpPr>
          <p:spPr>
            <a:xfrm>
              <a:off x="631" y="2281"/>
              <a:ext cx="672" cy="0"/>
            </a:xfrm>
            <a:prstGeom prst="line">
              <a:avLst/>
            </a:prstGeom>
            <a:ln w="25400" cap="flat" cmpd="sng">
              <a:solidFill>
                <a:schemeClr val="tx1"/>
              </a:solidFill>
              <a:prstDash val="solid"/>
              <a:headEnd type="none" w="med" len="med"/>
              <a:tailEnd type="none" w="med" len="med"/>
            </a:ln>
          </p:spPr>
        </p:sp>
        <p:sp>
          <p:nvSpPr>
            <p:cNvPr id="19532" name="Line 75"/>
            <p:cNvSpPr/>
            <p:nvPr/>
          </p:nvSpPr>
          <p:spPr>
            <a:xfrm>
              <a:off x="631" y="2665"/>
              <a:ext cx="672" cy="0"/>
            </a:xfrm>
            <a:prstGeom prst="line">
              <a:avLst/>
            </a:prstGeom>
            <a:ln w="25400" cap="flat" cmpd="sng">
              <a:solidFill>
                <a:schemeClr val="tx1"/>
              </a:solidFill>
              <a:prstDash val="solid"/>
              <a:headEnd type="none" w="med" len="med"/>
              <a:tailEnd type="none" w="med" len="med"/>
            </a:ln>
          </p:spPr>
        </p:sp>
        <p:sp>
          <p:nvSpPr>
            <p:cNvPr id="19533" name="Line 76"/>
            <p:cNvSpPr/>
            <p:nvPr/>
          </p:nvSpPr>
          <p:spPr>
            <a:xfrm>
              <a:off x="631" y="3049"/>
              <a:ext cx="672" cy="0"/>
            </a:xfrm>
            <a:prstGeom prst="line">
              <a:avLst/>
            </a:prstGeom>
            <a:ln w="25400" cap="flat" cmpd="sng">
              <a:solidFill>
                <a:schemeClr val="tx1"/>
              </a:solidFill>
              <a:prstDash val="solid"/>
              <a:headEnd type="none" w="med" len="med"/>
              <a:tailEnd type="none" w="med" len="med"/>
            </a:ln>
          </p:spPr>
        </p:sp>
        <p:sp>
          <p:nvSpPr>
            <p:cNvPr id="19534" name="Line 77"/>
            <p:cNvSpPr/>
            <p:nvPr/>
          </p:nvSpPr>
          <p:spPr>
            <a:xfrm flipV="1">
              <a:off x="876" y="2281"/>
              <a:ext cx="0" cy="912"/>
            </a:xfrm>
            <a:prstGeom prst="line">
              <a:avLst/>
            </a:prstGeom>
            <a:ln w="25400" cap="flat" cmpd="sng">
              <a:solidFill>
                <a:schemeClr val="tx1"/>
              </a:solidFill>
              <a:prstDash val="solid"/>
              <a:headEnd type="none" w="med" len="med"/>
              <a:tailEnd type="none" w="med" len="med"/>
            </a:ln>
          </p:spPr>
        </p:sp>
        <p:sp>
          <p:nvSpPr>
            <p:cNvPr id="19535" name="Oval 78"/>
            <p:cNvSpPr/>
            <p:nvPr/>
          </p:nvSpPr>
          <p:spPr>
            <a:xfrm>
              <a:off x="1043" y="3019"/>
              <a:ext cx="48" cy="48"/>
            </a:xfrm>
            <a:prstGeom prst="ellipse">
              <a:avLst/>
            </a:prstGeom>
            <a:solidFill>
              <a:schemeClr val="tx1">
                <a:alpha val="50195"/>
              </a:schemeClr>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36" name="Oval 79"/>
            <p:cNvSpPr/>
            <p:nvPr/>
          </p:nvSpPr>
          <p:spPr>
            <a:xfrm>
              <a:off x="1038" y="2635"/>
              <a:ext cx="48" cy="48"/>
            </a:xfrm>
            <a:prstGeom prst="ellipse">
              <a:avLst/>
            </a:prstGeom>
            <a:solidFill>
              <a:schemeClr val="tx1">
                <a:alpha val="50195"/>
              </a:schemeClr>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37" name="Oval 80"/>
            <p:cNvSpPr/>
            <p:nvPr/>
          </p:nvSpPr>
          <p:spPr>
            <a:xfrm>
              <a:off x="853" y="2258"/>
              <a:ext cx="48" cy="48"/>
            </a:xfrm>
            <a:prstGeom prst="ellipse">
              <a:avLst/>
            </a:prstGeom>
            <a:solidFill>
              <a:schemeClr val="tx1">
                <a:alpha val="50195"/>
              </a:schemeClr>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38" name="Text Box 81"/>
            <p:cNvSpPr txBox="1"/>
            <p:nvPr/>
          </p:nvSpPr>
          <p:spPr>
            <a:xfrm>
              <a:off x="295" y="2137"/>
              <a:ext cx="24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CC3300"/>
                  </a:solidFill>
                </a:rPr>
                <a:t>A</a:t>
              </a:r>
            </a:p>
          </p:txBody>
        </p:sp>
        <p:sp>
          <p:nvSpPr>
            <p:cNvPr id="19539" name="Text Box 82"/>
            <p:cNvSpPr txBox="1"/>
            <p:nvPr/>
          </p:nvSpPr>
          <p:spPr>
            <a:xfrm>
              <a:off x="295" y="2528"/>
              <a:ext cx="24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CC3300"/>
                  </a:solidFill>
                </a:rPr>
                <a:t>B</a:t>
              </a:r>
            </a:p>
          </p:txBody>
        </p:sp>
        <p:sp>
          <p:nvSpPr>
            <p:cNvPr id="19540" name="Text Box 83"/>
            <p:cNvSpPr txBox="1"/>
            <p:nvPr/>
          </p:nvSpPr>
          <p:spPr>
            <a:xfrm>
              <a:off x="295" y="2919"/>
              <a:ext cx="24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CC3300"/>
                  </a:solidFill>
                </a:rPr>
                <a:t>C</a:t>
              </a:r>
            </a:p>
          </p:txBody>
        </p:sp>
        <p:sp>
          <p:nvSpPr>
            <p:cNvPr id="19541" name="Text Box 84"/>
            <p:cNvSpPr txBox="1"/>
            <p:nvPr/>
          </p:nvSpPr>
          <p:spPr>
            <a:xfrm>
              <a:off x="2445" y="2473"/>
              <a:ext cx="2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CC3300"/>
                  </a:solidFill>
                </a:rPr>
                <a:t>Y</a:t>
              </a:r>
            </a:p>
          </p:txBody>
        </p:sp>
        <p:sp>
          <p:nvSpPr>
            <p:cNvPr id="19542" name="Line 85"/>
            <p:cNvSpPr/>
            <p:nvPr/>
          </p:nvSpPr>
          <p:spPr>
            <a:xfrm>
              <a:off x="1543" y="2354"/>
              <a:ext cx="288" cy="0"/>
            </a:xfrm>
            <a:prstGeom prst="line">
              <a:avLst/>
            </a:prstGeom>
            <a:ln w="25400" cap="flat" cmpd="sng">
              <a:solidFill>
                <a:schemeClr val="tx1"/>
              </a:solidFill>
              <a:prstDash val="solid"/>
              <a:headEnd type="none" w="med" len="med"/>
              <a:tailEnd type="none" w="med" len="med"/>
            </a:ln>
          </p:spPr>
        </p:sp>
        <p:sp>
          <p:nvSpPr>
            <p:cNvPr id="19543" name="Line 86"/>
            <p:cNvSpPr/>
            <p:nvPr/>
          </p:nvSpPr>
          <p:spPr>
            <a:xfrm flipH="1">
              <a:off x="1543" y="2743"/>
              <a:ext cx="528" cy="0"/>
            </a:xfrm>
            <a:prstGeom prst="line">
              <a:avLst/>
            </a:prstGeom>
            <a:ln w="25400" cap="flat" cmpd="sng">
              <a:solidFill>
                <a:schemeClr val="tx1"/>
              </a:solidFill>
              <a:prstDash val="solid"/>
              <a:headEnd type="none" w="med" len="med"/>
              <a:tailEnd type="none" w="med" len="med"/>
            </a:ln>
          </p:spPr>
        </p:sp>
        <p:sp>
          <p:nvSpPr>
            <p:cNvPr id="19544" name="Line 87"/>
            <p:cNvSpPr/>
            <p:nvPr/>
          </p:nvSpPr>
          <p:spPr>
            <a:xfrm>
              <a:off x="1548" y="3125"/>
              <a:ext cx="288" cy="0"/>
            </a:xfrm>
            <a:prstGeom prst="line">
              <a:avLst/>
            </a:prstGeom>
            <a:ln w="25400" cap="flat" cmpd="sng">
              <a:solidFill>
                <a:schemeClr val="tx1"/>
              </a:solidFill>
              <a:prstDash val="solid"/>
              <a:headEnd type="none" w="med" len="med"/>
              <a:tailEnd type="none" w="med" len="med"/>
            </a:ln>
          </p:spPr>
        </p:sp>
        <p:sp>
          <p:nvSpPr>
            <p:cNvPr id="19545" name="Line 88"/>
            <p:cNvSpPr/>
            <p:nvPr/>
          </p:nvSpPr>
          <p:spPr>
            <a:xfrm>
              <a:off x="2311" y="2743"/>
              <a:ext cx="288" cy="0"/>
            </a:xfrm>
            <a:prstGeom prst="line">
              <a:avLst/>
            </a:prstGeom>
            <a:ln w="25400" cap="flat" cmpd="sng">
              <a:solidFill>
                <a:schemeClr val="tx1"/>
              </a:solidFill>
              <a:prstDash val="solid"/>
              <a:headEnd type="none" w="med" len="med"/>
              <a:tailEnd type="none" w="med" len="med"/>
            </a:ln>
          </p:spPr>
        </p:sp>
        <p:grpSp>
          <p:nvGrpSpPr>
            <p:cNvPr id="19546" name="Group 89"/>
            <p:cNvGrpSpPr/>
            <p:nvPr/>
          </p:nvGrpSpPr>
          <p:grpSpPr>
            <a:xfrm>
              <a:off x="1292" y="2161"/>
              <a:ext cx="276" cy="368"/>
              <a:chOff x="4075" y="592"/>
              <a:chExt cx="276" cy="368"/>
            </a:xfrm>
          </p:grpSpPr>
          <p:sp>
            <p:nvSpPr>
              <p:cNvPr id="19547" name="Rectangle 90"/>
              <p:cNvSpPr/>
              <p:nvPr/>
            </p:nvSpPr>
            <p:spPr>
              <a:xfrm>
                <a:off x="4085" y="624"/>
                <a:ext cx="240" cy="336"/>
              </a:xfrm>
              <a:prstGeom prst="rect">
                <a:avLst/>
              </a:prstGeom>
              <a:noFill/>
              <a:ln w="2540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48" name="Text Box 91"/>
              <p:cNvSpPr txBox="1"/>
              <p:nvPr/>
            </p:nvSpPr>
            <p:spPr>
              <a:xfrm>
                <a:off x="4075" y="592"/>
                <a:ext cx="27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&amp;</a:t>
                </a:r>
                <a:endParaRPr lang="en-US" altLang="zh-CN" sz="2000" b="1" dirty="0"/>
              </a:p>
            </p:txBody>
          </p:sp>
        </p:grpSp>
      </p:grpSp>
      <p:grpSp>
        <p:nvGrpSpPr>
          <p:cNvPr id="127068" name="Group 92"/>
          <p:cNvGrpSpPr/>
          <p:nvPr/>
        </p:nvGrpSpPr>
        <p:grpSpPr>
          <a:xfrm>
            <a:off x="5126038" y="4400550"/>
            <a:ext cx="3783012" cy="1836738"/>
            <a:chOff x="3229" y="2772"/>
            <a:chExt cx="2383" cy="1157"/>
          </a:xfrm>
        </p:grpSpPr>
        <p:sp>
          <p:nvSpPr>
            <p:cNvPr id="19479" name="Oval 93"/>
            <p:cNvSpPr/>
            <p:nvPr/>
          </p:nvSpPr>
          <p:spPr>
            <a:xfrm>
              <a:off x="4479" y="2944"/>
              <a:ext cx="96" cy="96"/>
            </a:xfrm>
            <a:prstGeom prst="ellipse">
              <a:avLst/>
            </a:prstGeom>
            <a:no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480" name="Line 94"/>
            <p:cNvSpPr/>
            <p:nvPr/>
          </p:nvSpPr>
          <p:spPr>
            <a:xfrm flipH="1">
              <a:off x="3989" y="3060"/>
              <a:ext cx="240" cy="0"/>
            </a:xfrm>
            <a:prstGeom prst="line">
              <a:avLst/>
            </a:prstGeom>
            <a:ln w="25400" cap="flat" cmpd="sng">
              <a:solidFill>
                <a:schemeClr val="tx1"/>
              </a:solidFill>
              <a:prstDash val="solid"/>
              <a:headEnd type="none" w="med" len="med"/>
              <a:tailEnd type="none" w="med" len="med"/>
            </a:ln>
          </p:spPr>
        </p:sp>
        <p:sp>
          <p:nvSpPr>
            <p:cNvPr id="19481" name="Line 95"/>
            <p:cNvSpPr/>
            <p:nvPr/>
          </p:nvSpPr>
          <p:spPr>
            <a:xfrm>
              <a:off x="4573" y="2992"/>
              <a:ext cx="192" cy="0"/>
            </a:xfrm>
            <a:prstGeom prst="line">
              <a:avLst/>
            </a:prstGeom>
            <a:ln w="25400" cap="flat" cmpd="sng">
              <a:solidFill>
                <a:schemeClr val="tx1"/>
              </a:solidFill>
              <a:prstDash val="solid"/>
              <a:headEnd type="none" w="med" len="med"/>
              <a:tailEnd type="none" w="med" len="med"/>
            </a:ln>
          </p:spPr>
        </p:sp>
        <p:grpSp>
          <p:nvGrpSpPr>
            <p:cNvPr id="19482" name="Group 96"/>
            <p:cNvGrpSpPr/>
            <p:nvPr/>
          </p:nvGrpSpPr>
          <p:grpSpPr>
            <a:xfrm>
              <a:off x="4232" y="3172"/>
              <a:ext cx="276" cy="368"/>
              <a:chOff x="4232" y="3172"/>
              <a:chExt cx="276" cy="368"/>
            </a:xfrm>
          </p:grpSpPr>
          <p:sp>
            <p:nvSpPr>
              <p:cNvPr id="19517" name="Rectangle 97"/>
              <p:cNvSpPr/>
              <p:nvPr/>
            </p:nvSpPr>
            <p:spPr>
              <a:xfrm>
                <a:off x="4242" y="3204"/>
                <a:ext cx="240" cy="336"/>
              </a:xfrm>
              <a:prstGeom prst="rect">
                <a:avLst/>
              </a:prstGeom>
              <a:noFill/>
              <a:ln w="2540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18" name="Text Box 98"/>
              <p:cNvSpPr txBox="1"/>
              <p:nvPr/>
            </p:nvSpPr>
            <p:spPr>
              <a:xfrm>
                <a:off x="4232" y="3172"/>
                <a:ext cx="27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&amp;</a:t>
                </a:r>
                <a:endParaRPr lang="en-US" altLang="zh-CN" sz="2000" b="1" dirty="0"/>
              </a:p>
            </p:txBody>
          </p:sp>
        </p:grpSp>
        <p:sp>
          <p:nvSpPr>
            <p:cNvPr id="19483" name="Oval 99"/>
            <p:cNvSpPr/>
            <p:nvPr/>
          </p:nvSpPr>
          <p:spPr>
            <a:xfrm>
              <a:off x="4482" y="3328"/>
              <a:ext cx="96" cy="96"/>
            </a:xfrm>
            <a:prstGeom prst="ellipse">
              <a:avLst/>
            </a:prstGeom>
            <a:no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484" name="Line 100"/>
            <p:cNvSpPr/>
            <p:nvPr/>
          </p:nvSpPr>
          <p:spPr>
            <a:xfrm flipH="1">
              <a:off x="3992" y="3444"/>
              <a:ext cx="240" cy="0"/>
            </a:xfrm>
            <a:prstGeom prst="line">
              <a:avLst/>
            </a:prstGeom>
            <a:ln w="25400" cap="flat" cmpd="sng">
              <a:solidFill>
                <a:schemeClr val="tx1"/>
              </a:solidFill>
              <a:prstDash val="solid"/>
              <a:headEnd type="none" w="med" len="med"/>
              <a:tailEnd type="none" w="med" len="med"/>
            </a:ln>
          </p:spPr>
        </p:sp>
        <p:sp>
          <p:nvSpPr>
            <p:cNvPr id="19485" name="Line 101"/>
            <p:cNvSpPr/>
            <p:nvPr/>
          </p:nvSpPr>
          <p:spPr>
            <a:xfrm>
              <a:off x="4576" y="3376"/>
              <a:ext cx="192" cy="0"/>
            </a:xfrm>
            <a:prstGeom prst="line">
              <a:avLst/>
            </a:prstGeom>
            <a:ln w="25400" cap="flat" cmpd="sng">
              <a:solidFill>
                <a:schemeClr val="tx1"/>
              </a:solidFill>
              <a:prstDash val="solid"/>
              <a:headEnd type="none" w="med" len="med"/>
              <a:tailEnd type="none" w="med" len="med"/>
            </a:ln>
          </p:spPr>
        </p:sp>
        <p:sp>
          <p:nvSpPr>
            <p:cNvPr id="19486" name="Oval 102"/>
            <p:cNvSpPr/>
            <p:nvPr/>
          </p:nvSpPr>
          <p:spPr>
            <a:xfrm>
              <a:off x="4487" y="3712"/>
              <a:ext cx="96" cy="96"/>
            </a:xfrm>
            <a:prstGeom prst="ellipse">
              <a:avLst/>
            </a:prstGeom>
            <a:no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487" name="Line 103"/>
            <p:cNvSpPr/>
            <p:nvPr/>
          </p:nvSpPr>
          <p:spPr>
            <a:xfrm>
              <a:off x="4581" y="3760"/>
              <a:ext cx="192" cy="0"/>
            </a:xfrm>
            <a:prstGeom prst="line">
              <a:avLst/>
            </a:prstGeom>
            <a:ln w="25400" cap="flat" cmpd="sng">
              <a:solidFill>
                <a:schemeClr val="tx1"/>
              </a:solidFill>
              <a:prstDash val="solid"/>
              <a:headEnd type="none" w="med" len="med"/>
              <a:tailEnd type="none" w="med" len="med"/>
            </a:ln>
          </p:spPr>
        </p:sp>
        <p:sp>
          <p:nvSpPr>
            <p:cNvPr id="19488" name="Rectangle 104"/>
            <p:cNvSpPr/>
            <p:nvPr/>
          </p:nvSpPr>
          <p:spPr>
            <a:xfrm>
              <a:off x="5007" y="3204"/>
              <a:ext cx="240" cy="336"/>
            </a:xfrm>
            <a:prstGeom prst="rect">
              <a:avLst/>
            </a:prstGeom>
            <a:noFill/>
            <a:ln w="2540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489" name="Text Box 105"/>
            <p:cNvSpPr txBox="1"/>
            <p:nvPr/>
          </p:nvSpPr>
          <p:spPr>
            <a:xfrm>
              <a:off x="4997" y="3172"/>
              <a:ext cx="27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&amp;</a:t>
              </a:r>
              <a:endParaRPr lang="en-US" altLang="zh-CN" sz="2000" b="1" dirty="0"/>
            </a:p>
          </p:txBody>
        </p:sp>
        <p:sp>
          <p:nvSpPr>
            <p:cNvPr id="19490" name="Oval 106"/>
            <p:cNvSpPr/>
            <p:nvPr/>
          </p:nvSpPr>
          <p:spPr>
            <a:xfrm>
              <a:off x="5247" y="3328"/>
              <a:ext cx="96" cy="96"/>
            </a:xfrm>
            <a:prstGeom prst="ellipse">
              <a:avLst/>
            </a:prstGeom>
            <a:no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491" name="Line 107"/>
            <p:cNvSpPr/>
            <p:nvPr/>
          </p:nvSpPr>
          <p:spPr>
            <a:xfrm flipH="1">
              <a:off x="4767" y="3472"/>
              <a:ext cx="240" cy="0"/>
            </a:xfrm>
            <a:prstGeom prst="line">
              <a:avLst/>
            </a:prstGeom>
            <a:ln w="25400" cap="flat" cmpd="sng">
              <a:solidFill>
                <a:schemeClr val="tx1"/>
              </a:solidFill>
              <a:prstDash val="solid"/>
              <a:headEnd type="none" w="med" len="med"/>
              <a:tailEnd type="none" w="med" len="med"/>
            </a:ln>
          </p:spPr>
        </p:sp>
        <p:sp>
          <p:nvSpPr>
            <p:cNvPr id="19492" name="Line 108"/>
            <p:cNvSpPr/>
            <p:nvPr/>
          </p:nvSpPr>
          <p:spPr>
            <a:xfrm flipH="1">
              <a:off x="4767" y="3272"/>
              <a:ext cx="240" cy="0"/>
            </a:xfrm>
            <a:prstGeom prst="line">
              <a:avLst/>
            </a:prstGeom>
            <a:ln w="25400" cap="flat" cmpd="sng">
              <a:solidFill>
                <a:schemeClr val="tx1"/>
              </a:solidFill>
              <a:prstDash val="solid"/>
              <a:headEnd type="none" w="med" len="med"/>
              <a:tailEnd type="none" w="med" len="med"/>
            </a:ln>
          </p:spPr>
        </p:sp>
        <p:sp>
          <p:nvSpPr>
            <p:cNvPr id="19493" name="Line 109"/>
            <p:cNvSpPr/>
            <p:nvPr/>
          </p:nvSpPr>
          <p:spPr>
            <a:xfrm>
              <a:off x="5349" y="3376"/>
              <a:ext cx="192" cy="0"/>
            </a:xfrm>
            <a:prstGeom prst="line">
              <a:avLst/>
            </a:prstGeom>
            <a:ln w="25400" cap="flat" cmpd="sng">
              <a:solidFill>
                <a:schemeClr val="tx1"/>
              </a:solidFill>
              <a:prstDash val="solid"/>
              <a:headEnd type="none" w="med" len="med"/>
              <a:tailEnd type="none" w="med" len="med"/>
            </a:ln>
          </p:spPr>
        </p:sp>
        <p:sp>
          <p:nvSpPr>
            <p:cNvPr id="19494" name="Line 110"/>
            <p:cNvSpPr/>
            <p:nvPr/>
          </p:nvSpPr>
          <p:spPr>
            <a:xfrm>
              <a:off x="4621" y="3376"/>
              <a:ext cx="384" cy="0"/>
            </a:xfrm>
            <a:prstGeom prst="line">
              <a:avLst/>
            </a:prstGeom>
            <a:ln w="25400" cap="flat" cmpd="sng">
              <a:solidFill>
                <a:schemeClr val="tx1"/>
              </a:solidFill>
              <a:prstDash val="solid"/>
              <a:headEnd type="none" w="med" len="med"/>
              <a:tailEnd type="none" w="med" len="med"/>
            </a:ln>
          </p:spPr>
        </p:sp>
        <p:sp>
          <p:nvSpPr>
            <p:cNvPr id="19495" name="Line 111"/>
            <p:cNvSpPr/>
            <p:nvPr/>
          </p:nvSpPr>
          <p:spPr>
            <a:xfrm>
              <a:off x="4765" y="2989"/>
              <a:ext cx="0" cy="288"/>
            </a:xfrm>
            <a:prstGeom prst="line">
              <a:avLst/>
            </a:prstGeom>
            <a:ln w="25400" cap="flat" cmpd="sng">
              <a:solidFill>
                <a:schemeClr val="tx1"/>
              </a:solidFill>
              <a:prstDash val="solid"/>
              <a:headEnd type="none" w="med" len="med"/>
              <a:tailEnd type="none" w="med" len="med"/>
            </a:ln>
          </p:spPr>
        </p:sp>
        <p:sp>
          <p:nvSpPr>
            <p:cNvPr id="19496" name="Line 112"/>
            <p:cNvSpPr/>
            <p:nvPr/>
          </p:nvSpPr>
          <p:spPr>
            <a:xfrm>
              <a:off x="4765" y="3477"/>
              <a:ext cx="0" cy="288"/>
            </a:xfrm>
            <a:prstGeom prst="line">
              <a:avLst/>
            </a:prstGeom>
            <a:ln w="25400" cap="flat" cmpd="sng">
              <a:solidFill>
                <a:schemeClr val="tx1"/>
              </a:solidFill>
              <a:prstDash val="solid"/>
              <a:headEnd type="none" w="med" len="med"/>
              <a:tailEnd type="none" w="med" len="med"/>
            </a:ln>
          </p:spPr>
        </p:sp>
        <p:sp>
          <p:nvSpPr>
            <p:cNvPr id="19497" name="Line 113"/>
            <p:cNvSpPr/>
            <p:nvPr/>
          </p:nvSpPr>
          <p:spPr>
            <a:xfrm>
              <a:off x="3997" y="3060"/>
              <a:ext cx="0" cy="240"/>
            </a:xfrm>
            <a:prstGeom prst="line">
              <a:avLst/>
            </a:prstGeom>
            <a:ln w="25400" cap="flat" cmpd="sng">
              <a:solidFill>
                <a:schemeClr val="tx1"/>
              </a:solidFill>
              <a:prstDash val="solid"/>
              <a:headEnd type="none" w="med" len="med"/>
              <a:tailEnd type="none" w="med" len="med"/>
            </a:ln>
          </p:spPr>
        </p:sp>
        <p:sp>
          <p:nvSpPr>
            <p:cNvPr id="19498" name="Line 114"/>
            <p:cNvSpPr/>
            <p:nvPr/>
          </p:nvSpPr>
          <p:spPr>
            <a:xfrm>
              <a:off x="3997" y="3444"/>
              <a:ext cx="0" cy="240"/>
            </a:xfrm>
            <a:prstGeom prst="line">
              <a:avLst/>
            </a:prstGeom>
            <a:ln w="25400" cap="flat" cmpd="sng">
              <a:solidFill>
                <a:schemeClr val="tx1"/>
              </a:solidFill>
              <a:prstDash val="solid"/>
              <a:headEnd type="none" w="med" len="med"/>
              <a:tailEnd type="none" w="med" len="med"/>
            </a:ln>
          </p:spPr>
        </p:sp>
        <p:sp>
          <p:nvSpPr>
            <p:cNvPr id="19499" name="Line 115"/>
            <p:cNvSpPr/>
            <p:nvPr/>
          </p:nvSpPr>
          <p:spPr>
            <a:xfrm>
              <a:off x="3815" y="3828"/>
              <a:ext cx="432" cy="0"/>
            </a:xfrm>
            <a:prstGeom prst="line">
              <a:avLst/>
            </a:prstGeom>
            <a:ln w="25400" cap="flat" cmpd="sng">
              <a:solidFill>
                <a:schemeClr val="tx1"/>
              </a:solidFill>
              <a:prstDash val="solid"/>
              <a:headEnd type="none" w="med" len="med"/>
              <a:tailEnd type="none" w="med" len="med"/>
            </a:ln>
          </p:spPr>
        </p:sp>
        <p:sp>
          <p:nvSpPr>
            <p:cNvPr id="19500" name="Line 116"/>
            <p:cNvSpPr/>
            <p:nvPr/>
          </p:nvSpPr>
          <p:spPr>
            <a:xfrm>
              <a:off x="3565" y="2916"/>
              <a:ext cx="672" cy="0"/>
            </a:xfrm>
            <a:prstGeom prst="line">
              <a:avLst/>
            </a:prstGeom>
            <a:ln w="25400" cap="flat" cmpd="sng">
              <a:solidFill>
                <a:schemeClr val="tx1"/>
              </a:solidFill>
              <a:prstDash val="solid"/>
              <a:headEnd type="none" w="med" len="med"/>
              <a:tailEnd type="none" w="med" len="med"/>
            </a:ln>
          </p:spPr>
        </p:sp>
        <p:sp>
          <p:nvSpPr>
            <p:cNvPr id="19501" name="Line 117"/>
            <p:cNvSpPr/>
            <p:nvPr/>
          </p:nvSpPr>
          <p:spPr>
            <a:xfrm>
              <a:off x="3565" y="3300"/>
              <a:ext cx="672" cy="0"/>
            </a:xfrm>
            <a:prstGeom prst="line">
              <a:avLst/>
            </a:prstGeom>
            <a:ln w="25400" cap="flat" cmpd="sng">
              <a:solidFill>
                <a:schemeClr val="tx1"/>
              </a:solidFill>
              <a:prstDash val="solid"/>
              <a:headEnd type="none" w="med" len="med"/>
              <a:tailEnd type="none" w="med" len="med"/>
            </a:ln>
          </p:spPr>
        </p:sp>
        <p:sp>
          <p:nvSpPr>
            <p:cNvPr id="19502" name="Line 118"/>
            <p:cNvSpPr/>
            <p:nvPr/>
          </p:nvSpPr>
          <p:spPr>
            <a:xfrm>
              <a:off x="3565" y="3684"/>
              <a:ext cx="672" cy="0"/>
            </a:xfrm>
            <a:prstGeom prst="line">
              <a:avLst/>
            </a:prstGeom>
            <a:ln w="25400" cap="flat" cmpd="sng">
              <a:solidFill>
                <a:schemeClr val="tx1"/>
              </a:solidFill>
              <a:prstDash val="solid"/>
              <a:headEnd type="none" w="med" len="med"/>
              <a:tailEnd type="none" w="med" len="med"/>
            </a:ln>
          </p:spPr>
        </p:sp>
        <p:sp>
          <p:nvSpPr>
            <p:cNvPr id="19503" name="Line 119"/>
            <p:cNvSpPr/>
            <p:nvPr/>
          </p:nvSpPr>
          <p:spPr>
            <a:xfrm flipV="1">
              <a:off x="3810" y="2916"/>
              <a:ext cx="0" cy="912"/>
            </a:xfrm>
            <a:prstGeom prst="line">
              <a:avLst/>
            </a:prstGeom>
            <a:ln w="25400" cap="flat" cmpd="sng">
              <a:solidFill>
                <a:schemeClr val="tx1"/>
              </a:solidFill>
              <a:prstDash val="solid"/>
              <a:headEnd type="none" w="med" len="med"/>
              <a:tailEnd type="none" w="med" len="med"/>
            </a:ln>
          </p:spPr>
        </p:sp>
        <p:sp>
          <p:nvSpPr>
            <p:cNvPr id="19504" name="Oval 120"/>
            <p:cNvSpPr/>
            <p:nvPr/>
          </p:nvSpPr>
          <p:spPr>
            <a:xfrm>
              <a:off x="3977" y="3654"/>
              <a:ext cx="48" cy="48"/>
            </a:xfrm>
            <a:prstGeom prst="ellipse">
              <a:avLst/>
            </a:prstGeom>
            <a:solidFill>
              <a:schemeClr val="tx1">
                <a:alpha val="50195"/>
              </a:schemeClr>
            </a:solid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05" name="Oval 121"/>
            <p:cNvSpPr/>
            <p:nvPr/>
          </p:nvSpPr>
          <p:spPr>
            <a:xfrm>
              <a:off x="3972" y="3270"/>
              <a:ext cx="48" cy="48"/>
            </a:xfrm>
            <a:prstGeom prst="ellipse">
              <a:avLst/>
            </a:prstGeom>
            <a:solidFill>
              <a:schemeClr val="tx1">
                <a:alpha val="50195"/>
              </a:schemeClr>
            </a:solid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06" name="Oval 122"/>
            <p:cNvSpPr/>
            <p:nvPr/>
          </p:nvSpPr>
          <p:spPr>
            <a:xfrm>
              <a:off x="3787" y="2893"/>
              <a:ext cx="48" cy="48"/>
            </a:xfrm>
            <a:prstGeom prst="ellipse">
              <a:avLst/>
            </a:prstGeom>
            <a:solidFill>
              <a:schemeClr val="tx1">
                <a:alpha val="50195"/>
              </a:schemeClr>
            </a:solid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07" name="Text Box 123"/>
            <p:cNvSpPr txBox="1"/>
            <p:nvPr/>
          </p:nvSpPr>
          <p:spPr>
            <a:xfrm>
              <a:off x="3229" y="2772"/>
              <a:ext cx="24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CC3300"/>
                  </a:solidFill>
                </a:rPr>
                <a:t>A</a:t>
              </a:r>
            </a:p>
          </p:txBody>
        </p:sp>
        <p:sp>
          <p:nvSpPr>
            <p:cNvPr id="19508" name="Text Box 124"/>
            <p:cNvSpPr txBox="1"/>
            <p:nvPr/>
          </p:nvSpPr>
          <p:spPr>
            <a:xfrm>
              <a:off x="3229" y="3204"/>
              <a:ext cx="24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CC3300"/>
                  </a:solidFill>
                </a:rPr>
                <a:t>B</a:t>
              </a:r>
            </a:p>
          </p:txBody>
        </p:sp>
        <p:sp>
          <p:nvSpPr>
            <p:cNvPr id="19509" name="Text Box 125"/>
            <p:cNvSpPr txBox="1"/>
            <p:nvPr/>
          </p:nvSpPr>
          <p:spPr>
            <a:xfrm>
              <a:off x="3229" y="3588"/>
              <a:ext cx="24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CC3300"/>
                  </a:solidFill>
                </a:rPr>
                <a:t>C</a:t>
              </a:r>
            </a:p>
          </p:txBody>
        </p:sp>
        <p:sp>
          <p:nvSpPr>
            <p:cNvPr id="19510" name="Text Box 126"/>
            <p:cNvSpPr txBox="1"/>
            <p:nvPr/>
          </p:nvSpPr>
          <p:spPr>
            <a:xfrm>
              <a:off x="5379" y="3108"/>
              <a:ext cx="2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CC3300"/>
                  </a:solidFill>
                </a:rPr>
                <a:t>Y</a:t>
              </a:r>
            </a:p>
          </p:txBody>
        </p:sp>
        <p:grpSp>
          <p:nvGrpSpPr>
            <p:cNvPr id="19511" name="Group 127"/>
            <p:cNvGrpSpPr/>
            <p:nvPr/>
          </p:nvGrpSpPr>
          <p:grpSpPr>
            <a:xfrm>
              <a:off x="4240" y="3561"/>
              <a:ext cx="276" cy="368"/>
              <a:chOff x="4232" y="3172"/>
              <a:chExt cx="276" cy="368"/>
            </a:xfrm>
          </p:grpSpPr>
          <p:sp>
            <p:nvSpPr>
              <p:cNvPr id="19515" name="Rectangle 128"/>
              <p:cNvSpPr/>
              <p:nvPr/>
            </p:nvSpPr>
            <p:spPr>
              <a:xfrm>
                <a:off x="4242" y="3204"/>
                <a:ext cx="240" cy="336"/>
              </a:xfrm>
              <a:prstGeom prst="rect">
                <a:avLst/>
              </a:prstGeom>
              <a:noFill/>
              <a:ln w="2540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16" name="Text Box 129"/>
              <p:cNvSpPr txBox="1"/>
              <p:nvPr/>
            </p:nvSpPr>
            <p:spPr>
              <a:xfrm>
                <a:off x="4232" y="3172"/>
                <a:ext cx="27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&amp;</a:t>
                </a:r>
                <a:endParaRPr lang="en-US" altLang="zh-CN" sz="2000" b="1" dirty="0"/>
              </a:p>
            </p:txBody>
          </p:sp>
        </p:grpSp>
        <p:grpSp>
          <p:nvGrpSpPr>
            <p:cNvPr id="19512" name="Group 130"/>
            <p:cNvGrpSpPr/>
            <p:nvPr/>
          </p:nvGrpSpPr>
          <p:grpSpPr>
            <a:xfrm>
              <a:off x="4218" y="2796"/>
              <a:ext cx="276" cy="368"/>
              <a:chOff x="4232" y="3172"/>
              <a:chExt cx="276" cy="368"/>
            </a:xfrm>
          </p:grpSpPr>
          <p:sp>
            <p:nvSpPr>
              <p:cNvPr id="19513" name="Rectangle 131"/>
              <p:cNvSpPr/>
              <p:nvPr/>
            </p:nvSpPr>
            <p:spPr>
              <a:xfrm>
                <a:off x="4242" y="3204"/>
                <a:ext cx="240" cy="336"/>
              </a:xfrm>
              <a:prstGeom prst="rect">
                <a:avLst/>
              </a:prstGeom>
              <a:noFill/>
              <a:ln w="2540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9514" name="Text Box 132"/>
              <p:cNvSpPr txBox="1"/>
              <p:nvPr/>
            </p:nvSpPr>
            <p:spPr>
              <a:xfrm>
                <a:off x="4232" y="3172"/>
                <a:ext cx="27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&amp;</a:t>
                </a:r>
                <a:endParaRPr lang="en-US" altLang="zh-CN" sz="2000" b="1" dirty="0"/>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7010"/>
                                        </p:tgtEl>
                                        <p:attrNameLst>
                                          <p:attrName>style.visibility</p:attrName>
                                        </p:attrNameLst>
                                      </p:cBhvr>
                                      <p:to>
                                        <p:strVal val="visible"/>
                                      </p:to>
                                    </p:set>
                                    <p:animEffect transition="in" filter="checkerboard(across)">
                                      <p:cBhvr>
                                        <p:cTn id="7" dur="500"/>
                                        <p:tgtEl>
                                          <p:spTgt spid="1270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269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2700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6983"/>
                                        </p:tgtEl>
                                        <p:attrNameLst>
                                          <p:attrName>style.visibility</p:attrName>
                                        </p:attrNameLst>
                                      </p:cBhvr>
                                      <p:to>
                                        <p:strVal val="visible"/>
                                      </p:to>
                                    </p:set>
                                    <p:anim calcmode="lin" valueType="num">
                                      <p:cBhvr additive="base">
                                        <p:cTn id="20" dur="500" fill="hold"/>
                                        <p:tgtEl>
                                          <p:spTgt spid="126983"/>
                                        </p:tgtEl>
                                        <p:attrNameLst>
                                          <p:attrName>ppt_x</p:attrName>
                                        </p:attrNameLst>
                                      </p:cBhvr>
                                      <p:tavLst>
                                        <p:tav tm="0">
                                          <p:val>
                                            <p:strVal val="#ppt_x"/>
                                          </p:val>
                                        </p:tav>
                                        <p:tav tm="100000">
                                          <p:val>
                                            <p:strVal val="#ppt_x"/>
                                          </p:val>
                                        </p:tav>
                                      </p:tavLst>
                                    </p:anim>
                                    <p:anim calcmode="lin" valueType="num">
                                      <p:cBhvr additive="base">
                                        <p:cTn id="21" dur="500" fill="hold"/>
                                        <p:tgtEl>
                                          <p:spTgt spid="12698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126981"/>
                                        </p:tgtEl>
                                        <p:attrNameLst>
                                          <p:attrName>style.visibility</p:attrName>
                                        </p:attrNameLst>
                                      </p:cBhvr>
                                      <p:to>
                                        <p:strVal val="visible"/>
                                      </p:to>
                                    </p:set>
                                    <p:anim calcmode="lin" valueType="num">
                                      <p:cBhvr>
                                        <p:cTn id="26" dur="500" fill="hold"/>
                                        <p:tgtEl>
                                          <p:spTgt spid="126981"/>
                                        </p:tgtEl>
                                        <p:attrNameLst>
                                          <p:attrName>ppt_x</p:attrName>
                                        </p:attrNameLst>
                                      </p:cBhvr>
                                      <p:tavLst>
                                        <p:tav tm="0">
                                          <p:val>
                                            <p:strVal val="#ppt_x-#ppt_w/2"/>
                                          </p:val>
                                        </p:tav>
                                        <p:tav tm="100000">
                                          <p:val>
                                            <p:strVal val="#ppt_x"/>
                                          </p:val>
                                        </p:tav>
                                      </p:tavLst>
                                    </p:anim>
                                    <p:anim calcmode="lin" valueType="num">
                                      <p:cBhvr>
                                        <p:cTn id="27" dur="500" fill="hold"/>
                                        <p:tgtEl>
                                          <p:spTgt spid="126981"/>
                                        </p:tgtEl>
                                        <p:attrNameLst>
                                          <p:attrName>ppt_y</p:attrName>
                                        </p:attrNameLst>
                                      </p:cBhvr>
                                      <p:tavLst>
                                        <p:tav tm="0">
                                          <p:val>
                                            <p:strVal val="#ppt_y"/>
                                          </p:val>
                                        </p:tav>
                                        <p:tav tm="100000">
                                          <p:val>
                                            <p:strVal val="#ppt_y"/>
                                          </p:val>
                                        </p:tav>
                                      </p:tavLst>
                                    </p:anim>
                                    <p:anim calcmode="lin" valueType="num">
                                      <p:cBhvr>
                                        <p:cTn id="28" dur="500" fill="hold"/>
                                        <p:tgtEl>
                                          <p:spTgt spid="126981"/>
                                        </p:tgtEl>
                                        <p:attrNameLst>
                                          <p:attrName>ppt_w</p:attrName>
                                        </p:attrNameLst>
                                      </p:cBhvr>
                                      <p:tavLst>
                                        <p:tav tm="0">
                                          <p:val>
                                            <p:fltVal val="0"/>
                                          </p:val>
                                        </p:tav>
                                        <p:tav tm="100000">
                                          <p:val>
                                            <p:strVal val="#ppt_w"/>
                                          </p:val>
                                        </p:tav>
                                      </p:tavLst>
                                    </p:anim>
                                    <p:anim calcmode="lin" valueType="num">
                                      <p:cBhvr>
                                        <p:cTn id="29" dur="500" fill="hold"/>
                                        <p:tgtEl>
                                          <p:spTgt spid="12698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4"/>
                                            </p:cond>
                                          </p:stCondLst>
                                          <p:endCondLst>
                                            <p:cond evt="onStopAudio" delay="0">
                                              <p:tgtEl>
                                                <p:sldTgt/>
                                              </p:tgtEl>
                                            </p:cond>
                                          </p:endCondLst>
                                        </p:cTn>
                                        <p:tgtEl>
                                          <p:sndTgt r:embed="rId3" name="TYPE.WAV"/>
                                        </p:tgtEl>
                                      </p:cMediaNode>
                                    </p:audio>
                                  </p:subTnLst>
                                </p:cTn>
                              </p:par>
                            </p:childTnLst>
                          </p:cTn>
                        </p:par>
                      </p:childTnLst>
                    </p:cTn>
                  </p:par>
                  <p:par>
                    <p:cTn id="30" fill="hold">
                      <p:stCondLst>
                        <p:cond delay="indefinite"/>
                      </p:stCondLst>
                      <p:childTnLst>
                        <p:par>
                          <p:cTn id="31" fill="hold">
                            <p:stCondLst>
                              <p:cond delay="0"/>
                            </p:stCondLst>
                            <p:childTnLst>
                              <p:par>
                                <p:cTn id="32" presetID="17" presetClass="entr" presetSubtype="8" fill="hold" nodeType="clickEffect">
                                  <p:stCondLst>
                                    <p:cond delay="0"/>
                                  </p:stCondLst>
                                  <p:childTnLst>
                                    <p:set>
                                      <p:cBhvr>
                                        <p:cTn id="33" dur="1" fill="hold">
                                          <p:stCondLst>
                                            <p:cond delay="0"/>
                                          </p:stCondLst>
                                        </p:cTn>
                                        <p:tgtEl>
                                          <p:spTgt spid="126982"/>
                                        </p:tgtEl>
                                        <p:attrNameLst>
                                          <p:attrName>style.visibility</p:attrName>
                                        </p:attrNameLst>
                                      </p:cBhvr>
                                      <p:to>
                                        <p:strVal val="visible"/>
                                      </p:to>
                                    </p:set>
                                    <p:anim calcmode="lin" valueType="num">
                                      <p:cBhvr>
                                        <p:cTn id="34" dur="500" fill="hold"/>
                                        <p:tgtEl>
                                          <p:spTgt spid="126982"/>
                                        </p:tgtEl>
                                        <p:attrNameLst>
                                          <p:attrName>ppt_x</p:attrName>
                                        </p:attrNameLst>
                                      </p:cBhvr>
                                      <p:tavLst>
                                        <p:tav tm="0">
                                          <p:val>
                                            <p:strVal val="#ppt_x-#ppt_w/2"/>
                                          </p:val>
                                        </p:tav>
                                        <p:tav tm="100000">
                                          <p:val>
                                            <p:strVal val="#ppt_x"/>
                                          </p:val>
                                        </p:tav>
                                      </p:tavLst>
                                    </p:anim>
                                    <p:anim calcmode="lin" valueType="num">
                                      <p:cBhvr>
                                        <p:cTn id="35" dur="500" fill="hold"/>
                                        <p:tgtEl>
                                          <p:spTgt spid="126982"/>
                                        </p:tgtEl>
                                        <p:attrNameLst>
                                          <p:attrName>ppt_y</p:attrName>
                                        </p:attrNameLst>
                                      </p:cBhvr>
                                      <p:tavLst>
                                        <p:tav tm="0">
                                          <p:val>
                                            <p:strVal val="#ppt_y"/>
                                          </p:val>
                                        </p:tav>
                                        <p:tav tm="100000">
                                          <p:val>
                                            <p:strVal val="#ppt_y"/>
                                          </p:val>
                                        </p:tav>
                                      </p:tavLst>
                                    </p:anim>
                                    <p:anim calcmode="lin" valueType="num">
                                      <p:cBhvr>
                                        <p:cTn id="36" dur="500" fill="hold"/>
                                        <p:tgtEl>
                                          <p:spTgt spid="126982"/>
                                        </p:tgtEl>
                                        <p:attrNameLst>
                                          <p:attrName>ppt_w</p:attrName>
                                        </p:attrNameLst>
                                      </p:cBhvr>
                                      <p:tavLst>
                                        <p:tav tm="0">
                                          <p:val>
                                            <p:fltVal val="0"/>
                                          </p:val>
                                        </p:tav>
                                        <p:tav tm="100000">
                                          <p:val>
                                            <p:strVal val="#ppt_w"/>
                                          </p:val>
                                        </p:tav>
                                      </p:tavLst>
                                    </p:anim>
                                    <p:anim calcmode="lin" valueType="num">
                                      <p:cBhvr>
                                        <p:cTn id="37" dur="500" fill="hold"/>
                                        <p:tgtEl>
                                          <p:spTgt spid="126982"/>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2"/>
                                            </p:cond>
                                          </p:stCondLst>
                                          <p:endCondLst>
                                            <p:cond evt="onStopAudio" delay="0">
                                              <p:tgtEl>
                                                <p:sldTgt/>
                                              </p:tgtEl>
                                            </p:cond>
                                          </p:endCondLst>
                                        </p:cTn>
                                        <p:tgtEl>
                                          <p:sndTgt r:embed="rId3" name="TYPE.WAV"/>
                                        </p:tgtEl>
                                      </p:cMediaNode>
                                    </p:audio>
                                  </p:sub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26979"/>
                                        </p:tgtEl>
                                        <p:attrNameLst>
                                          <p:attrName>style.visibility</p:attrName>
                                        </p:attrNameLst>
                                      </p:cBhvr>
                                      <p:to>
                                        <p:strVal val="visible"/>
                                      </p:to>
                                    </p:set>
                                    <p:animEffect transition="in" filter="strips(downRight)">
                                      <p:cBhvr>
                                        <p:cTn id="42" dur="500"/>
                                        <p:tgtEl>
                                          <p:spTgt spid="126979"/>
                                        </p:tgtEl>
                                      </p:cBhvr>
                                    </p:animEffect>
                                  </p:childTnLst>
                                  <p:subTnLst>
                                    <p:audio>
                                      <p:cMediaNode>
                                        <p:cTn display="0" masterRel="sameClick">
                                          <p:stCondLst>
                                            <p:cond evt="begin" delay="0">
                                              <p:tn val="40"/>
                                            </p:cond>
                                          </p:stCondLst>
                                          <p:endCondLst>
                                            <p:cond evt="onStopAudio" delay="0">
                                              <p:tgtEl>
                                                <p:sldTgt/>
                                              </p:tgtEl>
                                            </p:cond>
                                          </p:endCondLst>
                                        </p:cTn>
                                        <p:tgtEl>
                                          <p:sndTgt r:embed="rId3" name="TYPE.WAV"/>
                                        </p:tgtEl>
                                      </p:cMediaNode>
                                    </p:audio>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7021"/>
                                        </p:tgtEl>
                                        <p:attrNameLst>
                                          <p:attrName>style.visibility</p:attrName>
                                        </p:attrNameLst>
                                      </p:cBhvr>
                                      <p:to>
                                        <p:strVal val="visible"/>
                                      </p:to>
                                    </p:set>
                                    <p:animEffect transition="in" filter="blinds(horizontal)">
                                      <p:cBhvr>
                                        <p:cTn id="47" dur="500"/>
                                        <p:tgtEl>
                                          <p:spTgt spid="127021"/>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27022"/>
                                        </p:tgtEl>
                                        <p:attrNameLst>
                                          <p:attrName>style.visibility</p:attrName>
                                        </p:attrNameLst>
                                      </p:cBhvr>
                                      <p:to>
                                        <p:strVal val="visible"/>
                                      </p:to>
                                    </p:set>
                                    <p:animEffect transition="in" filter="box(in)">
                                      <p:cBhvr>
                                        <p:cTn id="52" dur="500"/>
                                        <p:tgtEl>
                                          <p:spTgt spid="127022"/>
                                        </p:tgtEl>
                                      </p:cBhvr>
                                    </p:animEffect>
                                  </p:childTnLst>
                                </p:cTn>
                              </p:par>
                            </p:childTnLst>
                          </p:cTn>
                        </p:par>
                      </p:childTnLst>
                    </p:cTn>
                  </p:par>
                  <p:par>
                    <p:cTn id="53" fill="hold">
                      <p:stCondLst>
                        <p:cond delay="indefinite"/>
                      </p:stCondLst>
                      <p:childTnLst>
                        <p:par>
                          <p:cTn id="54" fill="hold">
                            <p:stCondLst>
                              <p:cond delay="0"/>
                            </p:stCondLst>
                            <p:childTnLst>
                              <p:par>
                                <p:cTn id="55" presetID="17" presetClass="entr" presetSubtype="8" fill="hold" grpId="0" nodeType="clickEffect">
                                  <p:stCondLst>
                                    <p:cond delay="0"/>
                                  </p:stCondLst>
                                  <p:childTnLst>
                                    <p:set>
                                      <p:cBhvr>
                                        <p:cTn id="56" dur="1" fill="hold">
                                          <p:stCondLst>
                                            <p:cond delay="0"/>
                                          </p:stCondLst>
                                        </p:cTn>
                                        <p:tgtEl>
                                          <p:spTgt spid="127023"/>
                                        </p:tgtEl>
                                        <p:attrNameLst>
                                          <p:attrName>style.visibility</p:attrName>
                                        </p:attrNameLst>
                                      </p:cBhvr>
                                      <p:to>
                                        <p:strVal val="visible"/>
                                      </p:to>
                                    </p:set>
                                    <p:anim calcmode="lin" valueType="num">
                                      <p:cBhvr>
                                        <p:cTn id="57" dur="500" fill="hold"/>
                                        <p:tgtEl>
                                          <p:spTgt spid="127023"/>
                                        </p:tgtEl>
                                        <p:attrNameLst>
                                          <p:attrName>ppt_x</p:attrName>
                                        </p:attrNameLst>
                                      </p:cBhvr>
                                      <p:tavLst>
                                        <p:tav tm="0">
                                          <p:val>
                                            <p:strVal val="#ppt_x-#ppt_w/2"/>
                                          </p:val>
                                        </p:tav>
                                        <p:tav tm="100000">
                                          <p:val>
                                            <p:strVal val="#ppt_x"/>
                                          </p:val>
                                        </p:tav>
                                      </p:tavLst>
                                    </p:anim>
                                    <p:anim calcmode="lin" valueType="num">
                                      <p:cBhvr>
                                        <p:cTn id="58" dur="500" fill="hold"/>
                                        <p:tgtEl>
                                          <p:spTgt spid="127023"/>
                                        </p:tgtEl>
                                        <p:attrNameLst>
                                          <p:attrName>ppt_y</p:attrName>
                                        </p:attrNameLst>
                                      </p:cBhvr>
                                      <p:tavLst>
                                        <p:tav tm="0">
                                          <p:val>
                                            <p:strVal val="#ppt_y"/>
                                          </p:val>
                                        </p:tav>
                                        <p:tav tm="100000">
                                          <p:val>
                                            <p:strVal val="#ppt_y"/>
                                          </p:val>
                                        </p:tav>
                                      </p:tavLst>
                                    </p:anim>
                                    <p:anim calcmode="lin" valueType="num">
                                      <p:cBhvr>
                                        <p:cTn id="59" dur="500" fill="hold"/>
                                        <p:tgtEl>
                                          <p:spTgt spid="127023"/>
                                        </p:tgtEl>
                                        <p:attrNameLst>
                                          <p:attrName>ppt_w</p:attrName>
                                        </p:attrNameLst>
                                      </p:cBhvr>
                                      <p:tavLst>
                                        <p:tav tm="0">
                                          <p:val>
                                            <p:fltVal val="0"/>
                                          </p:val>
                                        </p:tav>
                                        <p:tav tm="100000">
                                          <p:val>
                                            <p:strVal val="#ppt_w"/>
                                          </p:val>
                                        </p:tav>
                                      </p:tavLst>
                                    </p:anim>
                                    <p:anim calcmode="lin" valueType="num">
                                      <p:cBhvr>
                                        <p:cTn id="60" dur="500" fill="hold"/>
                                        <p:tgtEl>
                                          <p:spTgt spid="12702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27031"/>
                                        </p:tgtEl>
                                        <p:attrNameLst>
                                          <p:attrName>style.visibility</p:attrName>
                                        </p:attrNameLst>
                                      </p:cBhvr>
                                      <p:to>
                                        <p:strVal val="visible"/>
                                      </p:to>
                                    </p:set>
                                    <p:anim calcmode="lin" valueType="num">
                                      <p:cBhvr additive="base">
                                        <p:cTn id="65" dur="500" fill="hold"/>
                                        <p:tgtEl>
                                          <p:spTgt spid="127031"/>
                                        </p:tgtEl>
                                        <p:attrNameLst>
                                          <p:attrName>ppt_x</p:attrName>
                                        </p:attrNameLst>
                                      </p:cBhvr>
                                      <p:tavLst>
                                        <p:tav tm="0">
                                          <p:val>
                                            <p:strVal val="#ppt_x"/>
                                          </p:val>
                                        </p:tav>
                                        <p:tav tm="100000">
                                          <p:val>
                                            <p:strVal val="#ppt_x"/>
                                          </p:val>
                                        </p:tav>
                                      </p:tavLst>
                                    </p:anim>
                                    <p:anim calcmode="lin" valueType="num">
                                      <p:cBhvr additive="base">
                                        <p:cTn id="66" dur="500" fill="hold"/>
                                        <p:tgtEl>
                                          <p:spTgt spid="12703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7024"/>
                                        </p:tgtEl>
                                        <p:attrNameLst>
                                          <p:attrName>style.visibility</p:attrName>
                                        </p:attrNameLst>
                                      </p:cBhvr>
                                      <p:to>
                                        <p:strVal val="visible"/>
                                      </p:to>
                                    </p:set>
                                    <p:anim calcmode="lin" valueType="num">
                                      <p:cBhvr additive="base">
                                        <p:cTn id="71" dur="500" fill="hold"/>
                                        <p:tgtEl>
                                          <p:spTgt spid="127024"/>
                                        </p:tgtEl>
                                        <p:attrNameLst>
                                          <p:attrName>ppt_x</p:attrName>
                                        </p:attrNameLst>
                                      </p:cBhvr>
                                      <p:tavLst>
                                        <p:tav tm="0">
                                          <p:val>
                                            <p:strVal val="#ppt_x"/>
                                          </p:val>
                                        </p:tav>
                                        <p:tav tm="100000">
                                          <p:val>
                                            <p:strVal val="#ppt_x"/>
                                          </p:val>
                                        </p:tav>
                                      </p:tavLst>
                                    </p:anim>
                                    <p:anim calcmode="lin" valueType="num">
                                      <p:cBhvr additive="base">
                                        <p:cTn id="72" dur="500" fill="hold"/>
                                        <p:tgtEl>
                                          <p:spTgt spid="12702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27025"/>
                                        </p:tgtEl>
                                        <p:attrNameLst>
                                          <p:attrName>style.visibility</p:attrName>
                                        </p:attrNameLst>
                                      </p:cBhvr>
                                      <p:to>
                                        <p:strVal val="visible"/>
                                      </p:to>
                                    </p:set>
                                    <p:animEffect transition="in" filter="wipe(up)">
                                      <p:cBhvr>
                                        <p:cTn id="77" dur="500"/>
                                        <p:tgtEl>
                                          <p:spTgt spid="127025"/>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27068"/>
                                        </p:tgtEl>
                                        <p:attrNameLst>
                                          <p:attrName>style.visibility</p:attrName>
                                        </p:attrNameLst>
                                      </p:cBhvr>
                                      <p:to>
                                        <p:strVal val="visible"/>
                                      </p:to>
                                    </p:set>
                                    <p:anim calcmode="lin" valueType="num">
                                      <p:cBhvr additive="base">
                                        <p:cTn id="82" dur="500" fill="hold"/>
                                        <p:tgtEl>
                                          <p:spTgt spid="127068"/>
                                        </p:tgtEl>
                                        <p:attrNameLst>
                                          <p:attrName>ppt_x</p:attrName>
                                        </p:attrNameLst>
                                      </p:cBhvr>
                                      <p:tavLst>
                                        <p:tav tm="0">
                                          <p:val>
                                            <p:strVal val="#ppt_x"/>
                                          </p:val>
                                        </p:tav>
                                        <p:tav tm="100000">
                                          <p:val>
                                            <p:strVal val="#ppt_x"/>
                                          </p:val>
                                        </p:tav>
                                      </p:tavLst>
                                    </p:anim>
                                    <p:anim calcmode="lin" valueType="num">
                                      <p:cBhvr additive="base">
                                        <p:cTn id="83" dur="500" fill="hold"/>
                                        <p:tgtEl>
                                          <p:spTgt spid="12706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27026"/>
                                        </p:tgtEl>
                                        <p:attrNameLst>
                                          <p:attrName>style.visibility</p:attrName>
                                        </p:attrNameLst>
                                      </p:cBhvr>
                                      <p:to>
                                        <p:strVal val="visible"/>
                                      </p:to>
                                    </p:set>
                                    <p:animEffect transition="in" filter="wipe(left)">
                                      <p:cBhvr>
                                        <p:cTn id="88" dur="500"/>
                                        <p:tgtEl>
                                          <p:spTgt spid="12702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27027"/>
                                        </p:tgtEl>
                                        <p:attrNameLst>
                                          <p:attrName>style.visibility</p:attrName>
                                        </p:attrNameLst>
                                      </p:cBhvr>
                                      <p:to>
                                        <p:strVal val="visible"/>
                                      </p:to>
                                    </p:set>
                                    <p:animEffect transition="in" filter="wipe(left)">
                                      <p:cBhvr>
                                        <p:cTn id="93" dur="500"/>
                                        <p:tgtEl>
                                          <p:spTgt spid="127027"/>
                                        </p:tgtEl>
                                      </p:cBhvr>
                                    </p:animEffect>
                                  </p:childTnLst>
                                </p:cTn>
                              </p:par>
                            </p:childTnLst>
                          </p:cTn>
                        </p:par>
                        <p:par>
                          <p:cTn id="94" fill="hold">
                            <p:stCondLst>
                              <p:cond delay="500"/>
                            </p:stCondLst>
                            <p:childTnLst>
                              <p:par>
                                <p:cTn id="95" presetID="12" presetClass="entr" presetSubtype="8" fill="hold" grpId="0" nodeType="afterEffect">
                                  <p:stCondLst>
                                    <p:cond delay="0"/>
                                  </p:stCondLst>
                                  <p:childTnLst>
                                    <p:set>
                                      <p:cBhvr>
                                        <p:cTn id="96" dur="1" fill="hold">
                                          <p:stCondLst>
                                            <p:cond delay="0"/>
                                          </p:stCondLst>
                                        </p:cTn>
                                        <p:tgtEl>
                                          <p:spTgt spid="127029"/>
                                        </p:tgtEl>
                                        <p:attrNameLst>
                                          <p:attrName>style.visibility</p:attrName>
                                        </p:attrNameLst>
                                      </p:cBhvr>
                                      <p:to>
                                        <p:strVal val="visible"/>
                                      </p:to>
                                    </p:set>
                                    <p:animEffect transition="in" filter="slide(fromLeft)">
                                      <p:cBhvr>
                                        <p:cTn id="97" dur="500"/>
                                        <p:tgtEl>
                                          <p:spTgt spid="127029"/>
                                        </p:tgtEl>
                                      </p:cBhvr>
                                    </p:animEffect>
                                  </p:childTnLst>
                                </p:cTn>
                              </p:par>
                            </p:childTnLst>
                          </p:cTn>
                        </p:par>
                        <p:par>
                          <p:cTn id="98" fill="hold">
                            <p:stCondLst>
                              <p:cond delay="1000"/>
                            </p:stCondLst>
                            <p:childTnLst>
                              <p:par>
                                <p:cTn id="99" presetID="22" presetClass="entr" presetSubtype="1" fill="hold" nodeType="afterEffect">
                                  <p:stCondLst>
                                    <p:cond delay="0"/>
                                  </p:stCondLst>
                                  <p:childTnLst>
                                    <p:set>
                                      <p:cBhvr>
                                        <p:cTn id="100" dur="1" fill="hold">
                                          <p:stCondLst>
                                            <p:cond delay="0"/>
                                          </p:stCondLst>
                                        </p:cTn>
                                        <p:tgtEl>
                                          <p:spTgt spid="127030"/>
                                        </p:tgtEl>
                                        <p:attrNameLst>
                                          <p:attrName>style.visibility</p:attrName>
                                        </p:attrNameLst>
                                      </p:cBhvr>
                                      <p:to>
                                        <p:strVal val="visible"/>
                                      </p:to>
                                    </p:set>
                                    <p:animEffect transition="in" filter="wipe(up)">
                                      <p:cBhvr>
                                        <p:cTn id="101" dur="500"/>
                                        <p:tgtEl>
                                          <p:spTgt spid="127030"/>
                                        </p:tgtEl>
                                      </p:cBhvr>
                                    </p:animEffect>
                                  </p:childTnLst>
                                </p:cTn>
                              </p:par>
                            </p:childTnLst>
                          </p:cTn>
                        </p:par>
                        <p:par>
                          <p:cTn id="102" fill="hold">
                            <p:stCondLst>
                              <p:cond delay="1500"/>
                            </p:stCondLst>
                            <p:childTnLst>
                              <p:par>
                                <p:cTn id="103" presetID="22" presetClass="entr" presetSubtype="8" fill="hold" grpId="0" nodeType="afterEffect">
                                  <p:stCondLst>
                                    <p:cond delay="0"/>
                                  </p:stCondLst>
                                  <p:childTnLst>
                                    <p:set>
                                      <p:cBhvr>
                                        <p:cTn id="104" dur="1" fill="hold">
                                          <p:stCondLst>
                                            <p:cond delay="0"/>
                                          </p:stCondLst>
                                        </p:cTn>
                                        <p:tgtEl>
                                          <p:spTgt spid="127028"/>
                                        </p:tgtEl>
                                        <p:attrNameLst>
                                          <p:attrName>style.visibility</p:attrName>
                                        </p:attrNameLst>
                                      </p:cBhvr>
                                      <p:to>
                                        <p:strVal val="visible"/>
                                      </p:to>
                                    </p:set>
                                    <p:animEffect transition="in" filter="wipe(left)">
                                      <p:cBhvr>
                                        <p:cTn id="105" dur="500"/>
                                        <p:tgtEl>
                                          <p:spTgt spid="12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p:bldP spid="127009" grpId="0"/>
      <p:bldP spid="127021" grpId="0"/>
      <p:bldP spid="127022" grpId="0"/>
      <p:bldP spid="127023" grpId="0"/>
      <p:bldP spid="127024" grpId="0"/>
      <p:bldP spid="127026" grpId="0"/>
      <p:bldP spid="127027" grpId="0"/>
      <p:bldP spid="127028" grpId="0"/>
      <p:bldP spid="127029"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150</a:t>
            </a:fld>
            <a:r>
              <a:rPr lang="zh-CN" altLang="en-US" sz="1400" dirty="0"/>
              <a:t>）</a:t>
            </a:r>
          </a:p>
        </p:txBody>
      </p:sp>
      <p:pic>
        <p:nvPicPr>
          <p:cNvPr id="166915" name="Picture 2"/>
          <p:cNvPicPr>
            <a:picLocks noChangeAspect="1"/>
          </p:cNvPicPr>
          <p:nvPr/>
        </p:nvPicPr>
        <p:blipFill>
          <a:blip r:embed="rId2"/>
          <a:stretch>
            <a:fillRect/>
          </a:stretch>
        </p:blipFill>
        <p:spPr>
          <a:xfrm>
            <a:off x="776288" y="238125"/>
            <a:ext cx="7620000" cy="6405563"/>
          </a:xfrm>
          <a:prstGeom prst="rect">
            <a:avLst/>
          </a:prstGeom>
          <a:noFill/>
          <a:ln w="38100">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151</a:t>
            </a:fld>
            <a:r>
              <a:rPr lang="zh-CN" altLang="en-US" sz="1400" dirty="0"/>
              <a:t>）</a:t>
            </a:r>
          </a:p>
        </p:txBody>
      </p:sp>
      <p:grpSp>
        <p:nvGrpSpPr>
          <p:cNvPr id="167939" name="Group 6"/>
          <p:cNvGrpSpPr/>
          <p:nvPr/>
        </p:nvGrpSpPr>
        <p:grpSpPr>
          <a:xfrm>
            <a:off x="663575" y="2136775"/>
            <a:ext cx="7566025" cy="4214813"/>
            <a:chOff x="462" y="1425"/>
            <a:chExt cx="4766" cy="2655"/>
          </a:xfrm>
        </p:grpSpPr>
        <p:pic>
          <p:nvPicPr>
            <p:cNvPr id="167942" name="Picture 4" descr="image6006"/>
            <p:cNvPicPr>
              <a:picLocks noChangeAspect="1"/>
            </p:cNvPicPr>
            <p:nvPr/>
          </p:nvPicPr>
          <p:blipFill>
            <a:blip r:embed="rId2"/>
            <a:srcRect l="9491" r="11400" b="66252"/>
            <a:stretch>
              <a:fillRect/>
            </a:stretch>
          </p:blipFill>
          <p:spPr>
            <a:xfrm>
              <a:off x="462" y="1425"/>
              <a:ext cx="4766" cy="2655"/>
            </a:xfrm>
            <a:prstGeom prst="rect">
              <a:avLst/>
            </a:prstGeom>
            <a:noFill/>
            <a:ln w="9525">
              <a:noFill/>
            </a:ln>
          </p:spPr>
        </p:pic>
        <p:sp>
          <p:nvSpPr>
            <p:cNvPr id="167943" name="Rectangle 5"/>
            <p:cNvSpPr/>
            <p:nvPr/>
          </p:nvSpPr>
          <p:spPr>
            <a:xfrm>
              <a:off x="2419" y="3722"/>
              <a:ext cx="718" cy="319"/>
            </a:xfrm>
            <a:prstGeom prst="rect">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67940" name="Text Box 7"/>
          <p:cNvSpPr txBox="1"/>
          <p:nvPr/>
        </p:nvSpPr>
        <p:spPr>
          <a:xfrm>
            <a:off x="719138" y="1603375"/>
            <a:ext cx="7639050" cy="457200"/>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解：逻辑图如下图所示  </a:t>
            </a:r>
          </a:p>
        </p:txBody>
      </p:sp>
      <p:sp>
        <p:nvSpPr>
          <p:cNvPr id="167941" name="Text Box 8"/>
          <p:cNvSpPr txBox="1"/>
          <p:nvPr/>
        </p:nvSpPr>
        <p:spPr>
          <a:xfrm>
            <a:off x="407988" y="379413"/>
            <a:ext cx="8469312" cy="1200150"/>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    [</a:t>
            </a:r>
            <a:r>
              <a:rPr lang="zh-CN" altLang="en-US" sz="2400" b="1" dirty="0"/>
              <a:t>题</a:t>
            </a:r>
            <a:r>
              <a:rPr lang="en-US" altLang="zh-CN" sz="2400" b="1" dirty="0"/>
              <a:t>2.14] </a:t>
            </a:r>
            <a:r>
              <a:rPr lang="zh-CN" altLang="en-US" sz="2400" b="1" dirty="0"/>
              <a:t>用二－十进制编码器、译码器、发光二极管七段显示器。组成一个</a:t>
            </a:r>
            <a:r>
              <a:rPr lang="en-US" altLang="zh-CN" sz="2400" b="1" dirty="0"/>
              <a:t>1</a:t>
            </a:r>
            <a:r>
              <a:rPr lang="zh-CN" altLang="en-US" sz="2400" b="1" dirty="0"/>
              <a:t>位数码显示电路。当</a:t>
            </a:r>
            <a:r>
              <a:rPr lang="en-US" altLang="zh-CN" sz="2400" b="1" dirty="0"/>
              <a:t>0</a:t>
            </a:r>
            <a:r>
              <a:rPr lang="zh-CN" altLang="en-US" sz="2400" b="1" dirty="0"/>
              <a:t>～</a:t>
            </a:r>
            <a:r>
              <a:rPr lang="en-US" altLang="zh-CN" sz="2400" b="1" dirty="0"/>
              <a:t>9</a:t>
            </a:r>
            <a:r>
              <a:rPr lang="zh-CN" altLang="en-US" sz="2400" b="1" dirty="0"/>
              <a:t>十个输入端中某一个接地时，显示相应数码。选择合适的器件，画出连线图。</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152</a:t>
            </a:fld>
            <a:r>
              <a:rPr lang="zh-CN" altLang="en-US" sz="1400" dirty="0"/>
              <a:t>）</a:t>
            </a:r>
          </a:p>
        </p:txBody>
      </p:sp>
      <p:pic>
        <p:nvPicPr>
          <p:cNvPr id="168963" name="Picture 2"/>
          <p:cNvPicPr>
            <a:picLocks noChangeAspect="1"/>
          </p:cNvPicPr>
          <p:nvPr/>
        </p:nvPicPr>
        <p:blipFill>
          <a:blip r:embed="rId2"/>
          <a:stretch>
            <a:fillRect/>
          </a:stretch>
        </p:blipFill>
        <p:spPr>
          <a:xfrm>
            <a:off x="352425" y="157163"/>
            <a:ext cx="8239125" cy="2771775"/>
          </a:xfrm>
          <a:prstGeom prst="rect">
            <a:avLst/>
          </a:prstGeom>
          <a:noFill/>
          <a:ln w="38100">
            <a:noFill/>
          </a:ln>
        </p:spPr>
      </p:pic>
      <p:grpSp>
        <p:nvGrpSpPr>
          <p:cNvPr id="168964" name="Group 3"/>
          <p:cNvGrpSpPr/>
          <p:nvPr/>
        </p:nvGrpSpPr>
        <p:grpSpPr>
          <a:xfrm>
            <a:off x="384175" y="2867025"/>
            <a:ext cx="8518525" cy="3871913"/>
            <a:chOff x="242" y="1806"/>
            <a:chExt cx="5366" cy="2439"/>
          </a:xfrm>
        </p:grpSpPr>
        <p:grpSp>
          <p:nvGrpSpPr>
            <p:cNvPr id="168965" name="Group 4"/>
            <p:cNvGrpSpPr/>
            <p:nvPr/>
          </p:nvGrpSpPr>
          <p:grpSpPr>
            <a:xfrm>
              <a:off x="242" y="1806"/>
              <a:ext cx="5189" cy="2439"/>
              <a:chOff x="242" y="1806"/>
              <a:chExt cx="5189" cy="2439"/>
            </a:xfrm>
          </p:grpSpPr>
          <p:grpSp>
            <p:nvGrpSpPr>
              <p:cNvPr id="168968" name="Group 5"/>
              <p:cNvGrpSpPr/>
              <p:nvPr/>
            </p:nvGrpSpPr>
            <p:grpSpPr>
              <a:xfrm>
                <a:off x="242" y="1806"/>
                <a:ext cx="5189" cy="2261"/>
                <a:chOff x="218" y="1832"/>
                <a:chExt cx="5189" cy="2261"/>
              </a:xfrm>
            </p:grpSpPr>
            <p:sp>
              <p:nvSpPr>
                <p:cNvPr id="168998" name="Line 6"/>
                <p:cNvSpPr/>
                <p:nvPr/>
              </p:nvSpPr>
              <p:spPr>
                <a:xfrm>
                  <a:off x="1073" y="1973"/>
                  <a:ext cx="4032" cy="0"/>
                </a:xfrm>
                <a:prstGeom prst="line">
                  <a:avLst/>
                </a:prstGeom>
                <a:ln w="28575" cap="flat" cmpd="sng">
                  <a:solidFill>
                    <a:srgbClr val="0033CC"/>
                  </a:solidFill>
                  <a:prstDash val="solid"/>
                  <a:headEnd type="none" w="med" len="med"/>
                  <a:tailEnd type="none" w="med" len="med"/>
                </a:ln>
              </p:spPr>
            </p:sp>
            <p:sp>
              <p:nvSpPr>
                <p:cNvPr id="168999" name="Line 7"/>
                <p:cNvSpPr/>
                <p:nvPr/>
              </p:nvSpPr>
              <p:spPr>
                <a:xfrm>
                  <a:off x="672" y="2139"/>
                  <a:ext cx="4433" cy="0"/>
                </a:xfrm>
                <a:prstGeom prst="line">
                  <a:avLst/>
                </a:prstGeom>
                <a:ln w="28575" cap="flat" cmpd="sng">
                  <a:solidFill>
                    <a:srgbClr val="0033CC"/>
                  </a:solidFill>
                  <a:prstDash val="solid"/>
                  <a:headEnd type="none" w="med" len="med"/>
                  <a:tailEnd type="none" w="med" len="med"/>
                </a:ln>
              </p:spPr>
            </p:sp>
            <p:sp>
              <p:nvSpPr>
                <p:cNvPr id="169000" name="Oval 8"/>
                <p:cNvSpPr/>
                <p:nvPr/>
              </p:nvSpPr>
              <p:spPr>
                <a:xfrm>
                  <a:off x="1002" y="1944"/>
                  <a:ext cx="69" cy="67"/>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01" name="Rectangle 9"/>
                <p:cNvSpPr/>
                <p:nvPr/>
              </p:nvSpPr>
              <p:spPr>
                <a:xfrm>
                  <a:off x="857" y="1873"/>
                  <a:ext cx="141" cy="20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02" name="Line 10"/>
                <p:cNvSpPr/>
                <p:nvPr/>
              </p:nvSpPr>
              <p:spPr>
                <a:xfrm flipH="1">
                  <a:off x="484" y="1966"/>
                  <a:ext cx="377" cy="0"/>
                </a:xfrm>
                <a:prstGeom prst="line">
                  <a:avLst/>
                </a:prstGeom>
                <a:ln w="28575" cap="flat" cmpd="sng">
                  <a:solidFill>
                    <a:srgbClr val="0033CC"/>
                  </a:solidFill>
                  <a:prstDash val="solid"/>
                  <a:headEnd type="none" w="med" len="med"/>
                  <a:tailEnd type="none" w="med" len="med"/>
                </a:ln>
              </p:spPr>
            </p:sp>
            <p:sp>
              <p:nvSpPr>
                <p:cNvPr id="169003" name="Oval 11"/>
                <p:cNvSpPr/>
                <p:nvPr/>
              </p:nvSpPr>
              <p:spPr>
                <a:xfrm>
                  <a:off x="436" y="1941"/>
                  <a:ext cx="48" cy="48"/>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04" name="Line 12"/>
                <p:cNvSpPr/>
                <p:nvPr/>
              </p:nvSpPr>
              <p:spPr>
                <a:xfrm flipV="1">
                  <a:off x="673" y="1966"/>
                  <a:ext cx="0" cy="173"/>
                </a:xfrm>
                <a:prstGeom prst="line">
                  <a:avLst/>
                </a:prstGeom>
                <a:ln w="28575" cap="flat" cmpd="sng">
                  <a:solidFill>
                    <a:srgbClr val="0033CC"/>
                  </a:solidFill>
                  <a:prstDash val="solid"/>
                  <a:headEnd type="none" w="med" len="med"/>
                  <a:tailEnd type="none" w="med" len="med"/>
                </a:ln>
              </p:spPr>
            </p:sp>
            <p:sp>
              <p:nvSpPr>
                <p:cNvPr id="169005" name="Oval 13"/>
                <p:cNvSpPr/>
                <p:nvPr/>
              </p:nvSpPr>
              <p:spPr>
                <a:xfrm>
                  <a:off x="648" y="1942"/>
                  <a:ext cx="54" cy="53"/>
                </a:xfrm>
                <a:prstGeom prst="ellipse">
                  <a:avLst/>
                </a:prstGeom>
                <a:solidFill>
                  <a:srgbClr val="0033CC"/>
                </a:solidFill>
                <a:ln w="63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06" name="Text Box 14"/>
                <p:cNvSpPr txBox="1"/>
                <p:nvPr/>
              </p:nvSpPr>
              <p:spPr>
                <a:xfrm>
                  <a:off x="218" y="1832"/>
                  <a:ext cx="387"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A</a:t>
                  </a:r>
                </a:p>
              </p:txBody>
            </p:sp>
            <p:sp>
              <p:nvSpPr>
                <p:cNvPr id="169007" name="Text Box 15"/>
                <p:cNvSpPr txBox="1"/>
                <p:nvPr/>
              </p:nvSpPr>
              <p:spPr>
                <a:xfrm>
                  <a:off x="834" y="1857"/>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solidFill>
                        <a:srgbClr val="0033CC"/>
                      </a:solidFill>
                    </a:rPr>
                    <a:t>1</a:t>
                  </a:r>
                </a:p>
              </p:txBody>
            </p:sp>
            <p:sp>
              <p:nvSpPr>
                <p:cNvPr id="169008" name="Line 16"/>
                <p:cNvSpPr/>
                <p:nvPr/>
              </p:nvSpPr>
              <p:spPr>
                <a:xfrm>
                  <a:off x="1073" y="2293"/>
                  <a:ext cx="4032" cy="0"/>
                </a:xfrm>
                <a:prstGeom prst="line">
                  <a:avLst/>
                </a:prstGeom>
                <a:ln w="28575" cap="flat" cmpd="sng">
                  <a:solidFill>
                    <a:srgbClr val="0033CC"/>
                  </a:solidFill>
                  <a:prstDash val="solid"/>
                  <a:headEnd type="none" w="med" len="med"/>
                  <a:tailEnd type="none" w="med" len="med"/>
                </a:ln>
              </p:spPr>
            </p:sp>
            <p:sp>
              <p:nvSpPr>
                <p:cNvPr id="169009" name="Line 17"/>
                <p:cNvSpPr/>
                <p:nvPr/>
              </p:nvSpPr>
              <p:spPr>
                <a:xfrm>
                  <a:off x="672" y="2459"/>
                  <a:ext cx="4433" cy="0"/>
                </a:xfrm>
                <a:prstGeom prst="line">
                  <a:avLst/>
                </a:prstGeom>
                <a:ln w="28575" cap="flat" cmpd="sng">
                  <a:solidFill>
                    <a:srgbClr val="0033CC"/>
                  </a:solidFill>
                  <a:prstDash val="solid"/>
                  <a:headEnd type="none" w="med" len="med"/>
                  <a:tailEnd type="none" w="med" len="med"/>
                </a:ln>
              </p:spPr>
            </p:sp>
            <p:sp>
              <p:nvSpPr>
                <p:cNvPr id="169010" name="Oval 18"/>
                <p:cNvSpPr/>
                <p:nvPr/>
              </p:nvSpPr>
              <p:spPr>
                <a:xfrm>
                  <a:off x="1002" y="2264"/>
                  <a:ext cx="69" cy="67"/>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11" name="Rectangle 19"/>
                <p:cNvSpPr/>
                <p:nvPr/>
              </p:nvSpPr>
              <p:spPr>
                <a:xfrm>
                  <a:off x="857" y="2193"/>
                  <a:ext cx="141" cy="20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12" name="Line 20"/>
                <p:cNvSpPr/>
                <p:nvPr/>
              </p:nvSpPr>
              <p:spPr>
                <a:xfrm flipH="1">
                  <a:off x="484" y="2286"/>
                  <a:ext cx="377" cy="0"/>
                </a:xfrm>
                <a:prstGeom prst="line">
                  <a:avLst/>
                </a:prstGeom>
                <a:ln w="28575" cap="flat" cmpd="sng">
                  <a:solidFill>
                    <a:srgbClr val="0033CC"/>
                  </a:solidFill>
                  <a:prstDash val="solid"/>
                  <a:headEnd type="none" w="med" len="med"/>
                  <a:tailEnd type="none" w="med" len="med"/>
                </a:ln>
              </p:spPr>
            </p:sp>
            <p:sp>
              <p:nvSpPr>
                <p:cNvPr id="169013" name="Oval 21"/>
                <p:cNvSpPr/>
                <p:nvPr/>
              </p:nvSpPr>
              <p:spPr>
                <a:xfrm>
                  <a:off x="436" y="2261"/>
                  <a:ext cx="48" cy="48"/>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14" name="Line 22"/>
                <p:cNvSpPr/>
                <p:nvPr/>
              </p:nvSpPr>
              <p:spPr>
                <a:xfrm flipV="1">
                  <a:off x="673" y="2286"/>
                  <a:ext cx="0" cy="173"/>
                </a:xfrm>
                <a:prstGeom prst="line">
                  <a:avLst/>
                </a:prstGeom>
                <a:ln w="28575" cap="flat" cmpd="sng">
                  <a:solidFill>
                    <a:srgbClr val="0033CC"/>
                  </a:solidFill>
                  <a:prstDash val="solid"/>
                  <a:headEnd type="none" w="med" len="med"/>
                  <a:tailEnd type="none" w="med" len="med"/>
                </a:ln>
              </p:spPr>
            </p:sp>
            <p:sp>
              <p:nvSpPr>
                <p:cNvPr id="169015" name="Oval 23"/>
                <p:cNvSpPr/>
                <p:nvPr/>
              </p:nvSpPr>
              <p:spPr>
                <a:xfrm>
                  <a:off x="648" y="2262"/>
                  <a:ext cx="54" cy="53"/>
                </a:xfrm>
                <a:prstGeom prst="ellipse">
                  <a:avLst/>
                </a:prstGeom>
                <a:solidFill>
                  <a:srgbClr val="0033CC"/>
                </a:solidFill>
                <a:ln w="63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16" name="Text Box 24"/>
                <p:cNvSpPr txBox="1"/>
                <p:nvPr/>
              </p:nvSpPr>
              <p:spPr>
                <a:xfrm>
                  <a:off x="218" y="2152"/>
                  <a:ext cx="387"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B</a:t>
                  </a:r>
                </a:p>
              </p:txBody>
            </p:sp>
            <p:sp>
              <p:nvSpPr>
                <p:cNvPr id="169017" name="Text Box 25"/>
                <p:cNvSpPr txBox="1"/>
                <p:nvPr/>
              </p:nvSpPr>
              <p:spPr>
                <a:xfrm>
                  <a:off x="834" y="2177"/>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solidFill>
                        <a:srgbClr val="0033CC"/>
                      </a:solidFill>
                    </a:rPr>
                    <a:t>1</a:t>
                  </a:r>
                </a:p>
              </p:txBody>
            </p:sp>
            <p:sp>
              <p:nvSpPr>
                <p:cNvPr id="169018" name="Line 26"/>
                <p:cNvSpPr/>
                <p:nvPr/>
              </p:nvSpPr>
              <p:spPr>
                <a:xfrm>
                  <a:off x="1073" y="2613"/>
                  <a:ext cx="4032" cy="0"/>
                </a:xfrm>
                <a:prstGeom prst="line">
                  <a:avLst/>
                </a:prstGeom>
                <a:ln w="28575" cap="flat" cmpd="sng">
                  <a:solidFill>
                    <a:srgbClr val="0033CC"/>
                  </a:solidFill>
                  <a:prstDash val="solid"/>
                  <a:headEnd type="none" w="med" len="med"/>
                  <a:tailEnd type="none" w="med" len="med"/>
                </a:ln>
              </p:spPr>
            </p:sp>
            <p:sp>
              <p:nvSpPr>
                <p:cNvPr id="169019" name="Line 27"/>
                <p:cNvSpPr/>
                <p:nvPr/>
              </p:nvSpPr>
              <p:spPr>
                <a:xfrm>
                  <a:off x="672" y="2779"/>
                  <a:ext cx="4433" cy="0"/>
                </a:xfrm>
                <a:prstGeom prst="line">
                  <a:avLst/>
                </a:prstGeom>
                <a:ln w="28575" cap="flat" cmpd="sng">
                  <a:solidFill>
                    <a:srgbClr val="0033CC"/>
                  </a:solidFill>
                  <a:prstDash val="solid"/>
                  <a:headEnd type="none" w="med" len="med"/>
                  <a:tailEnd type="none" w="med" len="med"/>
                </a:ln>
              </p:spPr>
            </p:sp>
            <p:sp>
              <p:nvSpPr>
                <p:cNvPr id="169020" name="Oval 28"/>
                <p:cNvSpPr/>
                <p:nvPr/>
              </p:nvSpPr>
              <p:spPr>
                <a:xfrm>
                  <a:off x="1002" y="2584"/>
                  <a:ext cx="69" cy="67"/>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21" name="Rectangle 29"/>
                <p:cNvSpPr/>
                <p:nvPr/>
              </p:nvSpPr>
              <p:spPr>
                <a:xfrm>
                  <a:off x="857" y="2513"/>
                  <a:ext cx="141" cy="20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22" name="Line 30"/>
                <p:cNvSpPr/>
                <p:nvPr/>
              </p:nvSpPr>
              <p:spPr>
                <a:xfrm flipH="1">
                  <a:off x="484" y="2606"/>
                  <a:ext cx="377" cy="0"/>
                </a:xfrm>
                <a:prstGeom prst="line">
                  <a:avLst/>
                </a:prstGeom>
                <a:ln w="28575" cap="flat" cmpd="sng">
                  <a:solidFill>
                    <a:srgbClr val="0033CC"/>
                  </a:solidFill>
                  <a:prstDash val="solid"/>
                  <a:headEnd type="none" w="med" len="med"/>
                  <a:tailEnd type="none" w="med" len="med"/>
                </a:ln>
              </p:spPr>
            </p:sp>
            <p:sp>
              <p:nvSpPr>
                <p:cNvPr id="169023" name="Oval 31"/>
                <p:cNvSpPr/>
                <p:nvPr/>
              </p:nvSpPr>
              <p:spPr>
                <a:xfrm>
                  <a:off x="436" y="2581"/>
                  <a:ext cx="48" cy="48"/>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24" name="Line 32"/>
                <p:cNvSpPr/>
                <p:nvPr/>
              </p:nvSpPr>
              <p:spPr>
                <a:xfrm flipV="1">
                  <a:off x="673" y="2606"/>
                  <a:ext cx="0" cy="173"/>
                </a:xfrm>
                <a:prstGeom prst="line">
                  <a:avLst/>
                </a:prstGeom>
                <a:ln w="28575" cap="flat" cmpd="sng">
                  <a:solidFill>
                    <a:srgbClr val="0033CC"/>
                  </a:solidFill>
                  <a:prstDash val="solid"/>
                  <a:headEnd type="none" w="med" len="med"/>
                  <a:tailEnd type="none" w="med" len="med"/>
                </a:ln>
              </p:spPr>
            </p:sp>
            <p:sp>
              <p:nvSpPr>
                <p:cNvPr id="169025" name="Oval 33"/>
                <p:cNvSpPr/>
                <p:nvPr/>
              </p:nvSpPr>
              <p:spPr>
                <a:xfrm>
                  <a:off x="648" y="2582"/>
                  <a:ext cx="54" cy="53"/>
                </a:xfrm>
                <a:prstGeom prst="ellipse">
                  <a:avLst/>
                </a:prstGeom>
                <a:solidFill>
                  <a:srgbClr val="0033CC"/>
                </a:solidFill>
                <a:ln w="63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26" name="Text Box 34"/>
                <p:cNvSpPr txBox="1"/>
                <p:nvPr/>
              </p:nvSpPr>
              <p:spPr>
                <a:xfrm>
                  <a:off x="218" y="2472"/>
                  <a:ext cx="387"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C</a:t>
                  </a:r>
                </a:p>
              </p:txBody>
            </p:sp>
            <p:sp>
              <p:nvSpPr>
                <p:cNvPr id="169027" name="Text Box 35"/>
                <p:cNvSpPr txBox="1"/>
                <p:nvPr/>
              </p:nvSpPr>
              <p:spPr>
                <a:xfrm>
                  <a:off x="834" y="2497"/>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solidFill>
                        <a:srgbClr val="0033CC"/>
                      </a:solidFill>
                    </a:rPr>
                    <a:t>1</a:t>
                  </a:r>
                </a:p>
              </p:txBody>
            </p:sp>
            <p:sp>
              <p:nvSpPr>
                <p:cNvPr id="169028" name="Line 36"/>
                <p:cNvSpPr/>
                <p:nvPr/>
              </p:nvSpPr>
              <p:spPr>
                <a:xfrm>
                  <a:off x="1073" y="2933"/>
                  <a:ext cx="4032" cy="0"/>
                </a:xfrm>
                <a:prstGeom prst="line">
                  <a:avLst/>
                </a:prstGeom>
                <a:ln w="28575" cap="flat" cmpd="sng">
                  <a:solidFill>
                    <a:srgbClr val="0033CC"/>
                  </a:solidFill>
                  <a:prstDash val="solid"/>
                  <a:headEnd type="none" w="med" len="med"/>
                  <a:tailEnd type="none" w="med" len="med"/>
                </a:ln>
              </p:spPr>
            </p:sp>
            <p:sp>
              <p:nvSpPr>
                <p:cNvPr id="169029" name="Line 37"/>
                <p:cNvSpPr/>
                <p:nvPr/>
              </p:nvSpPr>
              <p:spPr>
                <a:xfrm>
                  <a:off x="672" y="3099"/>
                  <a:ext cx="4433" cy="0"/>
                </a:xfrm>
                <a:prstGeom prst="line">
                  <a:avLst/>
                </a:prstGeom>
                <a:ln w="28575" cap="flat" cmpd="sng">
                  <a:solidFill>
                    <a:srgbClr val="0033CC"/>
                  </a:solidFill>
                  <a:prstDash val="solid"/>
                  <a:headEnd type="none" w="med" len="med"/>
                  <a:tailEnd type="none" w="med" len="med"/>
                </a:ln>
              </p:spPr>
            </p:sp>
            <p:sp>
              <p:nvSpPr>
                <p:cNvPr id="169030" name="Oval 38"/>
                <p:cNvSpPr/>
                <p:nvPr/>
              </p:nvSpPr>
              <p:spPr>
                <a:xfrm>
                  <a:off x="1002" y="2904"/>
                  <a:ext cx="69" cy="67"/>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31" name="Rectangle 39"/>
                <p:cNvSpPr/>
                <p:nvPr/>
              </p:nvSpPr>
              <p:spPr>
                <a:xfrm>
                  <a:off x="857" y="2833"/>
                  <a:ext cx="141" cy="204"/>
                </a:xfrm>
                <a:prstGeom prst="rect">
                  <a:avLst/>
                </a:prstGeom>
                <a:solidFill>
                  <a:srgbClr val="CCFFFF"/>
                </a:solidFill>
                <a:ln w="38100" cap="flat" cmpd="sng">
                  <a:solidFill>
                    <a:srgbClr val="0033CC"/>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32" name="Line 40"/>
                <p:cNvSpPr/>
                <p:nvPr/>
              </p:nvSpPr>
              <p:spPr>
                <a:xfrm flipH="1">
                  <a:off x="484" y="2926"/>
                  <a:ext cx="377" cy="0"/>
                </a:xfrm>
                <a:prstGeom prst="line">
                  <a:avLst/>
                </a:prstGeom>
                <a:ln w="28575" cap="flat" cmpd="sng">
                  <a:solidFill>
                    <a:srgbClr val="0033CC"/>
                  </a:solidFill>
                  <a:prstDash val="solid"/>
                  <a:headEnd type="none" w="med" len="med"/>
                  <a:tailEnd type="none" w="med" len="med"/>
                </a:ln>
              </p:spPr>
            </p:sp>
            <p:sp>
              <p:nvSpPr>
                <p:cNvPr id="169033" name="Oval 41"/>
                <p:cNvSpPr/>
                <p:nvPr/>
              </p:nvSpPr>
              <p:spPr>
                <a:xfrm>
                  <a:off x="436" y="2901"/>
                  <a:ext cx="48" cy="48"/>
                </a:xfrm>
                <a:prstGeom prst="ellipse">
                  <a:avLst/>
                </a:prstGeom>
                <a:noFill/>
                <a:ln w="28575"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34" name="Line 42"/>
                <p:cNvSpPr/>
                <p:nvPr/>
              </p:nvSpPr>
              <p:spPr>
                <a:xfrm flipV="1">
                  <a:off x="673" y="2926"/>
                  <a:ext cx="0" cy="173"/>
                </a:xfrm>
                <a:prstGeom prst="line">
                  <a:avLst/>
                </a:prstGeom>
                <a:ln w="28575" cap="flat" cmpd="sng">
                  <a:solidFill>
                    <a:srgbClr val="0033CC"/>
                  </a:solidFill>
                  <a:prstDash val="solid"/>
                  <a:headEnd type="none" w="med" len="med"/>
                  <a:tailEnd type="none" w="med" len="med"/>
                </a:ln>
              </p:spPr>
            </p:sp>
            <p:sp>
              <p:nvSpPr>
                <p:cNvPr id="169035" name="Oval 43"/>
                <p:cNvSpPr/>
                <p:nvPr/>
              </p:nvSpPr>
              <p:spPr>
                <a:xfrm>
                  <a:off x="648" y="2902"/>
                  <a:ext cx="54" cy="53"/>
                </a:xfrm>
                <a:prstGeom prst="ellipse">
                  <a:avLst/>
                </a:prstGeom>
                <a:solidFill>
                  <a:srgbClr val="0033CC"/>
                </a:solidFill>
                <a:ln w="63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36" name="Text Box 44"/>
                <p:cNvSpPr txBox="1"/>
                <p:nvPr/>
              </p:nvSpPr>
              <p:spPr>
                <a:xfrm>
                  <a:off x="218" y="2792"/>
                  <a:ext cx="387" cy="250"/>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FF0066"/>
                      </a:solidFill>
                    </a:rPr>
                    <a:t>D</a:t>
                  </a:r>
                </a:p>
              </p:txBody>
            </p:sp>
            <p:sp>
              <p:nvSpPr>
                <p:cNvPr id="169037" name="Text Box 45"/>
                <p:cNvSpPr txBox="1"/>
                <p:nvPr/>
              </p:nvSpPr>
              <p:spPr>
                <a:xfrm>
                  <a:off x="834" y="2817"/>
                  <a:ext cx="188"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solidFill>
                        <a:srgbClr val="0033CC"/>
                      </a:solidFill>
                    </a:rPr>
                    <a:t>1</a:t>
                  </a:r>
                </a:p>
              </p:txBody>
            </p:sp>
            <p:sp>
              <p:nvSpPr>
                <p:cNvPr id="169038" name="Line 46"/>
                <p:cNvSpPr/>
                <p:nvPr/>
              </p:nvSpPr>
              <p:spPr>
                <a:xfrm>
                  <a:off x="1088" y="3509"/>
                  <a:ext cx="4106" cy="0"/>
                </a:xfrm>
                <a:prstGeom prst="line">
                  <a:avLst/>
                </a:prstGeom>
                <a:ln w="28575" cap="flat" cmpd="sng">
                  <a:solidFill>
                    <a:srgbClr val="0033CC"/>
                  </a:solidFill>
                  <a:prstDash val="solid"/>
                  <a:headEnd type="none" w="med" len="med"/>
                  <a:tailEnd type="none" w="med" len="med"/>
                </a:ln>
              </p:spPr>
            </p:sp>
            <p:sp>
              <p:nvSpPr>
                <p:cNvPr id="169039" name="Line 47"/>
                <p:cNvSpPr/>
                <p:nvPr/>
              </p:nvSpPr>
              <p:spPr>
                <a:xfrm>
                  <a:off x="1088" y="3666"/>
                  <a:ext cx="4106" cy="0"/>
                </a:xfrm>
                <a:prstGeom prst="line">
                  <a:avLst/>
                </a:prstGeom>
                <a:ln w="28575" cap="flat" cmpd="sng">
                  <a:solidFill>
                    <a:srgbClr val="0033CC"/>
                  </a:solidFill>
                  <a:prstDash val="solid"/>
                  <a:headEnd type="none" w="med" len="med"/>
                  <a:tailEnd type="none" w="med" len="med"/>
                </a:ln>
              </p:spPr>
            </p:sp>
            <p:sp>
              <p:nvSpPr>
                <p:cNvPr id="169040" name="Line 48"/>
                <p:cNvSpPr/>
                <p:nvPr/>
              </p:nvSpPr>
              <p:spPr>
                <a:xfrm>
                  <a:off x="1088" y="3824"/>
                  <a:ext cx="4106" cy="0"/>
                </a:xfrm>
                <a:prstGeom prst="line">
                  <a:avLst/>
                </a:prstGeom>
                <a:ln w="28575" cap="flat" cmpd="sng">
                  <a:solidFill>
                    <a:srgbClr val="0033CC"/>
                  </a:solidFill>
                  <a:prstDash val="solid"/>
                  <a:headEnd type="none" w="med" len="med"/>
                  <a:tailEnd type="none" w="med" len="med"/>
                </a:ln>
              </p:spPr>
            </p:sp>
            <p:sp>
              <p:nvSpPr>
                <p:cNvPr id="169041" name="Line 49"/>
                <p:cNvSpPr/>
                <p:nvPr/>
              </p:nvSpPr>
              <p:spPr>
                <a:xfrm>
                  <a:off x="1088" y="3982"/>
                  <a:ext cx="4106" cy="0"/>
                </a:xfrm>
                <a:prstGeom prst="line">
                  <a:avLst/>
                </a:prstGeom>
                <a:ln w="28575" cap="flat" cmpd="sng">
                  <a:solidFill>
                    <a:srgbClr val="0033CC"/>
                  </a:solidFill>
                  <a:prstDash val="solid"/>
                  <a:headEnd type="none" w="med" len="med"/>
                  <a:tailEnd type="none" w="med" len="med"/>
                </a:ln>
              </p:spPr>
            </p:sp>
            <p:sp>
              <p:nvSpPr>
                <p:cNvPr id="169042" name="Line 50"/>
                <p:cNvSpPr/>
                <p:nvPr/>
              </p:nvSpPr>
              <p:spPr>
                <a:xfrm>
                  <a:off x="1228" y="1885"/>
                  <a:ext cx="0" cy="2208"/>
                </a:xfrm>
                <a:prstGeom prst="line">
                  <a:avLst/>
                </a:prstGeom>
                <a:ln w="28575" cap="flat" cmpd="sng">
                  <a:solidFill>
                    <a:srgbClr val="0033CC"/>
                  </a:solidFill>
                  <a:prstDash val="solid"/>
                  <a:headEnd type="none" w="med" len="med"/>
                  <a:tailEnd type="none" w="med" len="med"/>
                </a:ln>
              </p:spPr>
            </p:sp>
            <p:sp>
              <p:nvSpPr>
                <p:cNvPr id="169043" name="Line 51"/>
                <p:cNvSpPr/>
                <p:nvPr/>
              </p:nvSpPr>
              <p:spPr>
                <a:xfrm>
                  <a:off x="1466" y="1885"/>
                  <a:ext cx="0" cy="2208"/>
                </a:xfrm>
                <a:prstGeom prst="line">
                  <a:avLst/>
                </a:prstGeom>
                <a:ln w="28575" cap="flat" cmpd="sng">
                  <a:solidFill>
                    <a:srgbClr val="0033CC"/>
                  </a:solidFill>
                  <a:prstDash val="solid"/>
                  <a:headEnd type="none" w="med" len="med"/>
                  <a:tailEnd type="none" w="med" len="med"/>
                </a:ln>
              </p:spPr>
            </p:sp>
            <p:sp>
              <p:nvSpPr>
                <p:cNvPr id="169044" name="Line 52"/>
                <p:cNvSpPr/>
                <p:nvPr/>
              </p:nvSpPr>
              <p:spPr>
                <a:xfrm>
                  <a:off x="1705" y="1885"/>
                  <a:ext cx="0" cy="2208"/>
                </a:xfrm>
                <a:prstGeom prst="line">
                  <a:avLst/>
                </a:prstGeom>
                <a:ln w="28575" cap="flat" cmpd="sng">
                  <a:solidFill>
                    <a:srgbClr val="0033CC"/>
                  </a:solidFill>
                  <a:prstDash val="solid"/>
                  <a:headEnd type="none" w="med" len="med"/>
                  <a:tailEnd type="none" w="med" len="med"/>
                </a:ln>
              </p:spPr>
            </p:sp>
            <p:sp>
              <p:nvSpPr>
                <p:cNvPr id="169045" name="Line 53"/>
                <p:cNvSpPr/>
                <p:nvPr/>
              </p:nvSpPr>
              <p:spPr>
                <a:xfrm>
                  <a:off x="1943" y="1885"/>
                  <a:ext cx="0" cy="2208"/>
                </a:xfrm>
                <a:prstGeom prst="line">
                  <a:avLst/>
                </a:prstGeom>
                <a:ln w="28575" cap="flat" cmpd="sng">
                  <a:solidFill>
                    <a:srgbClr val="0033CC"/>
                  </a:solidFill>
                  <a:prstDash val="solid"/>
                  <a:headEnd type="none" w="med" len="med"/>
                  <a:tailEnd type="none" w="med" len="med"/>
                </a:ln>
              </p:spPr>
            </p:sp>
            <p:sp>
              <p:nvSpPr>
                <p:cNvPr id="169046" name="Line 54"/>
                <p:cNvSpPr/>
                <p:nvPr/>
              </p:nvSpPr>
              <p:spPr>
                <a:xfrm>
                  <a:off x="2182" y="1885"/>
                  <a:ext cx="0" cy="2208"/>
                </a:xfrm>
                <a:prstGeom prst="line">
                  <a:avLst/>
                </a:prstGeom>
                <a:ln w="28575" cap="flat" cmpd="sng">
                  <a:solidFill>
                    <a:srgbClr val="0033CC"/>
                  </a:solidFill>
                  <a:prstDash val="solid"/>
                  <a:headEnd type="none" w="med" len="med"/>
                  <a:tailEnd type="none" w="med" len="med"/>
                </a:ln>
              </p:spPr>
            </p:sp>
            <p:sp>
              <p:nvSpPr>
                <p:cNvPr id="169047" name="Line 55"/>
                <p:cNvSpPr/>
                <p:nvPr/>
              </p:nvSpPr>
              <p:spPr>
                <a:xfrm>
                  <a:off x="2421" y="1885"/>
                  <a:ext cx="0" cy="2208"/>
                </a:xfrm>
                <a:prstGeom prst="line">
                  <a:avLst/>
                </a:prstGeom>
                <a:ln w="28575" cap="flat" cmpd="sng">
                  <a:solidFill>
                    <a:srgbClr val="0033CC"/>
                  </a:solidFill>
                  <a:prstDash val="solid"/>
                  <a:headEnd type="none" w="med" len="med"/>
                  <a:tailEnd type="none" w="med" len="med"/>
                </a:ln>
              </p:spPr>
            </p:sp>
            <p:sp>
              <p:nvSpPr>
                <p:cNvPr id="169048" name="Line 56"/>
                <p:cNvSpPr/>
                <p:nvPr/>
              </p:nvSpPr>
              <p:spPr>
                <a:xfrm>
                  <a:off x="2659" y="1885"/>
                  <a:ext cx="0" cy="2208"/>
                </a:xfrm>
                <a:prstGeom prst="line">
                  <a:avLst/>
                </a:prstGeom>
                <a:ln w="28575" cap="flat" cmpd="sng">
                  <a:solidFill>
                    <a:srgbClr val="0033CC"/>
                  </a:solidFill>
                  <a:prstDash val="solid"/>
                  <a:headEnd type="none" w="med" len="med"/>
                  <a:tailEnd type="none" w="med" len="med"/>
                </a:ln>
              </p:spPr>
            </p:sp>
            <p:sp>
              <p:nvSpPr>
                <p:cNvPr id="169049" name="Line 57"/>
                <p:cNvSpPr/>
                <p:nvPr/>
              </p:nvSpPr>
              <p:spPr>
                <a:xfrm>
                  <a:off x="2898" y="1885"/>
                  <a:ext cx="0" cy="2208"/>
                </a:xfrm>
                <a:prstGeom prst="line">
                  <a:avLst/>
                </a:prstGeom>
                <a:ln w="28575" cap="flat" cmpd="sng">
                  <a:solidFill>
                    <a:srgbClr val="0033CC"/>
                  </a:solidFill>
                  <a:prstDash val="solid"/>
                  <a:headEnd type="none" w="med" len="med"/>
                  <a:tailEnd type="none" w="med" len="med"/>
                </a:ln>
              </p:spPr>
            </p:sp>
            <p:sp>
              <p:nvSpPr>
                <p:cNvPr id="169050" name="Line 58"/>
                <p:cNvSpPr/>
                <p:nvPr/>
              </p:nvSpPr>
              <p:spPr>
                <a:xfrm>
                  <a:off x="3136" y="1885"/>
                  <a:ext cx="0" cy="2208"/>
                </a:xfrm>
                <a:prstGeom prst="line">
                  <a:avLst/>
                </a:prstGeom>
                <a:ln w="28575" cap="flat" cmpd="sng">
                  <a:solidFill>
                    <a:srgbClr val="0033CC"/>
                  </a:solidFill>
                  <a:prstDash val="solid"/>
                  <a:headEnd type="none" w="med" len="med"/>
                  <a:tailEnd type="none" w="med" len="med"/>
                </a:ln>
              </p:spPr>
            </p:sp>
            <p:sp>
              <p:nvSpPr>
                <p:cNvPr id="169051" name="Line 59"/>
                <p:cNvSpPr/>
                <p:nvPr/>
              </p:nvSpPr>
              <p:spPr>
                <a:xfrm>
                  <a:off x="3375" y="1885"/>
                  <a:ext cx="0" cy="2208"/>
                </a:xfrm>
                <a:prstGeom prst="line">
                  <a:avLst/>
                </a:prstGeom>
                <a:ln w="28575" cap="flat" cmpd="sng">
                  <a:solidFill>
                    <a:srgbClr val="0033CC"/>
                  </a:solidFill>
                  <a:prstDash val="solid"/>
                  <a:headEnd type="none" w="med" len="med"/>
                  <a:tailEnd type="none" w="med" len="med"/>
                </a:ln>
              </p:spPr>
            </p:sp>
            <p:sp>
              <p:nvSpPr>
                <p:cNvPr id="169052" name="Line 60"/>
                <p:cNvSpPr/>
                <p:nvPr/>
              </p:nvSpPr>
              <p:spPr>
                <a:xfrm>
                  <a:off x="3614" y="1885"/>
                  <a:ext cx="0" cy="2208"/>
                </a:xfrm>
                <a:prstGeom prst="line">
                  <a:avLst/>
                </a:prstGeom>
                <a:ln w="28575" cap="flat" cmpd="sng">
                  <a:solidFill>
                    <a:srgbClr val="0033CC"/>
                  </a:solidFill>
                  <a:prstDash val="solid"/>
                  <a:headEnd type="none" w="med" len="med"/>
                  <a:tailEnd type="none" w="med" len="med"/>
                </a:ln>
              </p:spPr>
            </p:sp>
            <p:sp>
              <p:nvSpPr>
                <p:cNvPr id="169053" name="Line 61"/>
                <p:cNvSpPr/>
                <p:nvPr/>
              </p:nvSpPr>
              <p:spPr>
                <a:xfrm>
                  <a:off x="3884" y="1885"/>
                  <a:ext cx="0" cy="2208"/>
                </a:xfrm>
                <a:prstGeom prst="line">
                  <a:avLst/>
                </a:prstGeom>
                <a:ln w="28575" cap="flat" cmpd="sng">
                  <a:solidFill>
                    <a:srgbClr val="0033CC"/>
                  </a:solidFill>
                  <a:prstDash val="solid"/>
                  <a:headEnd type="none" w="med" len="med"/>
                  <a:tailEnd type="none" w="med" len="med"/>
                </a:ln>
              </p:spPr>
            </p:sp>
            <p:sp>
              <p:nvSpPr>
                <p:cNvPr id="169054" name="Line 62"/>
                <p:cNvSpPr/>
                <p:nvPr/>
              </p:nvSpPr>
              <p:spPr>
                <a:xfrm>
                  <a:off x="4154" y="1885"/>
                  <a:ext cx="0" cy="2208"/>
                </a:xfrm>
                <a:prstGeom prst="line">
                  <a:avLst/>
                </a:prstGeom>
                <a:ln w="28575" cap="flat" cmpd="sng">
                  <a:solidFill>
                    <a:srgbClr val="0033CC"/>
                  </a:solidFill>
                  <a:prstDash val="solid"/>
                  <a:headEnd type="none" w="med" len="med"/>
                  <a:tailEnd type="none" w="med" len="med"/>
                </a:ln>
              </p:spPr>
            </p:sp>
            <p:sp>
              <p:nvSpPr>
                <p:cNvPr id="169055" name="Line 63"/>
                <p:cNvSpPr/>
                <p:nvPr/>
              </p:nvSpPr>
              <p:spPr>
                <a:xfrm>
                  <a:off x="4424" y="1885"/>
                  <a:ext cx="0" cy="2208"/>
                </a:xfrm>
                <a:prstGeom prst="line">
                  <a:avLst/>
                </a:prstGeom>
                <a:ln w="28575" cap="flat" cmpd="sng">
                  <a:solidFill>
                    <a:srgbClr val="0033CC"/>
                  </a:solidFill>
                  <a:prstDash val="solid"/>
                  <a:headEnd type="none" w="med" len="med"/>
                  <a:tailEnd type="none" w="med" len="med"/>
                </a:ln>
              </p:spPr>
            </p:sp>
            <p:sp>
              <p:nvSpPr>
                <p:cNvPr id="169056" name="Line 64"/>
                <p:cNvSpPr/>
                <p:nvPr/>
              </p:nvSpPr>
              <p:spPr>
                <a:xfrm>
                  <a:off x="4694" y="1885"/>
                  <a:ext cx="0" cy="2208"/>
                </a:xfrm>
                <a:prstGeom prst="line">
                  <a:avLst/>
                </a:prstGeom>
                <a:ln w="28575" cap="flat" cmpd="sng">
                  <a:solidFill>
                    <a:srgbClr val="0033CC"/>
                  </a:solidFill>
                  <a:prstDash val="solid"/>
                  <a:headEnd type="none" w="med" len="med"/>
                  <a:tailEnd type="none" w="med" len="med"/>
                </a:ln>
              </p:spPr>
            </p:sp>
            <p:sp>
              <p:nvSpPr>
                <p:cNvPr id="169057" name="Line 65"/>
                <p:cNvSpPr/>
                <p:nvPr/>
              </p:nvSpPr>
              <p:spPr>
                <a:xfrm>
                  <a:off x="4965" y="1885"/>
                  <a:ext cx="0" cy="2208"/>
                </a:xfrm>
                <a:prstGeom prst="line">
                  <a:avLst/>
                </a:prstGeom>
                <a:ln w="28575" cap="flat" cmpd="sng">
                  <a:solidFill>
                    <a:srgbClr val="0033CC"/>
                  </a:solidFill>
                  <a:prstDash val="solid"/>
                  <a:headEnd type="none" w="med" len="med"/>
                  <a:tailEnd type="none" w="med" len="med"/>
                </a:ln>
              </p:spPr>
            </p:sp>
            <p:grpSp>
              <p:nvGrpSpPr>
                <p:cNvPr id="169058" name="Group 66"/>
                <p:cNvGrpSpPr/>
                <p:nvPr/>
              </p:nvGrpSpPr>
              <p:grpSpPr>
                <a:xfrm>
                  <a:off x="1212" y="3095"/>
                  <a:ext cx="4068" cy="250"/>
                  <a:chOff x="1099" y="2185"/>
                  <a:chExt cx="4068" cy="250"/>
                </a:xfrm>
              </p:grpSpPr>
              <p:sp>
                <p:nvSpPr>
                  <p:cNvPr id="169128" name="Text Box 67"/>
                  <p:cNvSpPr txBox="1"/>
                  <p:nvPr/>
                </p:nvSpPr>
                <p:spPr>
                  <a:xfrm>
                    <a:off x="1099"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0</a:t>
                    </a:r>
                    <a:endParaRPr lang="en-US" altLang="zh-CN" sz="2000" b="1" i="1" dirty="0">
                      <a:solidFill>
                        <a:srgbClr val="FF0066"/>
                      </a:solidFill>
                    </a:endParaRPr>
                  </a:p>
                </p:txBody>
              </p:sp>
              <p:sp>
                <p:nvSpPr>
                  <p:cNvPr id="169129" name="Text Box 68"/>
                  <p:cNvSpPr txBox="1"/>
                  <p:nvPr/>
                </p:nvSpPr>
                <p:spPr>
                  <a:xfrm>
                    <a:off x="1338"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a:t>
                    </a:r>
                    <a:endParaRPr lang="en-US" altLang="zh-CN" sz="2000" b="1" i="1" dirty="0">
                      <a:solidFill>
                        <a:srgbClr val="FF0066"/>
                      </a:solidFill>
                    </a:endParaRPr>
                  </a:p>
                </p:txBody>
              </p:sp>
              <p:sp>
                <p:nvSpPr>
                  <p:cNvPr id="169130" name="Text Box 69"/>
                  <p:cNvSpPr txBox="1"/>
                  <p:nvPr/>
                </p:nvSpPr>
                <p:spPr>
                  <a:xfrm>
                    <a:off x="1576"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2</a:t>
                    </a:r>
                    <a:endParaRPr lang="en-US" altLang="zh-CN" sz="2000" b="1" i="1" dirty="0">
                      <a:solidFill>
                        <a:srgbClr val="FF0066"/>
                      </a:solidFill>
                    </a:endParaRPr>
                  </a:p>
                </p:txBody>
              </p:sp>
              <p:sp>
                <p:nvSpPr>
                  <p:cNvPr id="169131" name="Text Box 70"/>
                  <p:cNvSpPr txBox="1"/>
                  <p:nvPr/>
                </p:nvSpPr>
                <p:spPr>
                  <a:xfrm>
                    <a:off x="1814"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3</a:t>
                    </a:r>
                    <a:endParaRPr lang="en-US" altLang="zh-CN" sz="2000" b="1" i="1" dirty="0">
                      <a:solidFill>
                        <a:srgbClr val="FF0066"/>
                      </a:solidFill>
                    </a:endParaRPr>
                  </a:p>
                </p:txBody>
              </p:sp>
              <p:sp>
                <p:nvSpPr>
                  <p:cNvPr id="169132" name="Text Box 71"/>
                  <p:cNvSpPr txBox="1"/>
                  <p:nvPr/>
                </p:nvSpPr>
                <p:spPr>
                  <a:xfrm>
                    <a:off x="2052"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4</a:t>
                    </a:r>
                    <a:endParaRPr lang="en-US" altLang="zh-CN" sz="2000" b="1" i="1" dirty="0">
                      <a:solidFill>
                        <a:srgbClr val="FF0066"/>
                      </a:solidFill>
                    </a:endParaRPr>
                  </a:p>
                </p:txBody>
              </p:sp>
              <p:sp>
                <p:nvSpPr>
                  <p:cNvPr id="169133" name="Text Box 72"/>
                  <p:cNvSpPr txBox="1"/>
                  <p:nvPr/>
                </p:nvSpPr>
                <p:spPr>
                  <a:xfrm>
                    <a:off x="2291"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5</a:t>
                    </a:r>
                    <a:endParaRPr lang="en-US" altLang="zh-CN" sz="2000" b="1" i="1" dirty="0">
                      <a:solidFill>
                        <a:srgbClr val="FF0066"/>
                      </a:solidFill>
                    </a:endParaRPr>
                  </a:p>
                </p:txBody>
              </p:sp>
              <p:sp>
                <p:nvSpPr>
                  <p:cNvPr id="169134" name="Text Box 73"/>
                  <p:cNvSpPr txBox="1"/>
                  <p:nvPr/>
                </p:nvSpPr>
                <p:spPr>
                  <a:xfrm>
                    <a:off x="2529"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6</a:t>
                    </a:r>
                    <a:endParaRPr lang="en-US" altLang="zh-CN" sz="2000" b="1" i="1" dirty="0">
                      <a:solidFill>
                        <a:srgbClr val="FF0066"/>
                      </a:solidFill>
                    </a:endParaRPr>
                  </a:p>
                </p:txBody>
              </p:sp>
              <p:sp>
                <p:nvSpPr>
                  <p:cNvPr id="169135" name="Text Box 74"/>
                  <p:cNvSpPr txBox="1"/>
                  <p:nvPr/>
                </p:nvSpPr>
                <p:spPr>
                  <a:xfrm>
                    <a:off x="2767"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7</a:t>
                    </a:r>
                    <a:endParaRPr lang="en-US" altLang="zh-CN" sz="2000" b="1" i="1" dirty="0">
                      <a:solidFill>
                        <a:srgbClr val="FF0066"/>
                      </a:solidFill>
                    </a:endParaRPr>
                  </a:p>
                </p:txBody>
              </p:sp>
              <p:sp>
                <p:nvSpPr>
                  <p:cNvPr id="169136" name="Text Box 75"/>
                  <p:cNvSpPr txBox="1"/>
                  <p:nvPr/>
                </p:nvSpPr>
                <p:spPr>
                  <a:xfrm>
                    <a:off x="3005"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8</a:t>
                    </a:r>
                    <a:endParaRPr lang="en-US" altLang="zh-CN" sz="2000" b="1" i="1" dirty="0">
                      <a:solidFill>
                        <a:srgbClr val="FF0066"/>
                      </a:solidFill>
                    </a:endParaRPr>
                  </a:p>
                </p:txBody>
              </p:sp>
              <p:sp>
                <p:nvSpPr>
                  <p:cNvPr id="169137" name="Text Box 76"/>
                  <p:cNvSpPr txBox="1"/>
                  <p:nvPr/>
                </p:nvSpPr>
                <p:spPr>
                  <a:xfrm>
                    <a:off x="3243" y="2185"/>
                    <a:ext cx="292"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9</a:t>
                    </a:r>
                    <a:endParaRPr lang="en-US" altLang="zh-CN" sz="2000" b="1" i="1" dirty="0">
                      <a:solidFill>
                        <a:srgbClr val="FF0066"/>
                      </a:solidFill>
                    </a:endParaRPr>
                  </a:p>
                </p:txBody>
              </p:sp>
              <p:sp>
                <p:nvSpPr>
                  <p:cNvPr id="169138" name="Text Box 77"/>
                  <p:cNvSpPr txBox="1"/>
                  <p:nvPr/>
                </p:nvSpPr>
                <p:spPr>
                  <a:xfrm>
                    <a:off x="3467"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10</a:t>
                    </a:r>
                    <a:endParaRPr lang="en-US" altLang="zh-CN" sz="2000" b="1" i="1" dirty="0">
                      <a:solidFill>
                        <a:srgbClr val="FF0066"/>
                      </a:solidFill>
                    </a:endParaRPr>
                  </a:p>
                </p:txBody>
              </p:sp>
              <p:sp>
                <p:nvSpPr>
                  <p:cNvPr id="169139" name="Text Box 78"/>
                  <p:cNvSpPr txBox="1"/>
                  <p:nvPr/>
                </p:nvSpPr>
                <p:spPr>
                  <a:xfrm>
                    <a:off x="3739"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11</a:t>
                    </a:r>
                    <a:endParaRPr lang="en-US" altLang="zh-CN" sz="2000" b="1" i="1" dirty="0">
                      <a:solidFill>
                        <a:srgbClr val="FF0066"/>
                      </a:solidFill>
                    </a:endParaRPr>
                  </a:p>
                </p:txBody>
              </p:sp>
              <p:sp>
                <p:nvSpPr>
                  <p:cNvPr id="169140" name="Text Box 79"/>
                  <p:cNvSpPr txBox="1"/>
                  <p:nvPr/>
                </p:nvSpPr>
                <p:spPr>
                  <a:xfrm>
                    <a:off x="4010"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12</a:t>
                    </a:r>
                    <a:endParaRPr lang="en-US" altLang="zh-CN" sz="2000" b="1" i="1" dirty="0">
                      <a:solidFill>
                        <a:srgbClr val="FF0066"/>
                      </a:solidFill>
                    </a:endParaRPr>
                  </a:p>
                </p:txBody>
              </p:sp>
              <p:sp>
                <p:nvSpPr>
                  <p:cNvPr id="169141" name="Text Box 80"/>
                  <p:cNvSpPr txBox="1"/>
                  <p:nvPr/>
                </p:nvSpPr>
                <p:spPr>
                  <a:xfrm>
                    <a:off x="4281"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13</a:t>
                    </a:r>
                    <a:endParaRPr lang="en-US" altLang="zh-CN" sz="2000" b="1" i="1" dirty="0">
                      <a:solidFill>
                        <a:srgbClr val="FF0066"/>
                      </a:solidFill>
                    </a:endParaRPr>
                  </a:p>
                </p:txBody>
              </p:sp>
              <p:sp>
                <p:nvSpPr>
                  <p:cNvPr id="169142" name="Text Box 81"/>
                  <p:cNvSpPr txBox="1"/>
                  <p:nvPr/>
                </p:nvSpPr>
                <p:spPr>
                  <a:xfrm>
                    <a:off x="4552"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14</a:t>
                    </a:r>
                    <a:endParaRPr lang="en-US" altLang="zh-CN" sz="2000" b="1" i="1" dirty="0">
                      <a:solidFill>
                        <a:srgbClr val="FF0066"/>
                      </a:solidFill>
                    </a:endParaRPr>
                  </a:p>
                </p:txBody>
              </p:sp>
              <p:sp>
                <p:nvSpPr>
                  <p:cNvPr id="169143" name="Text Box 82"/>
                  <p:cNvSpPr txBox="1"/>
                  <p:nvPr/>
                </p:nvSpPr>
                <p:spPr>
                  <a:xfrm>
                    <a:off x="4823" y="2185"/>
                    <a:ext cx="344" cy="2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000" b="1" i="1" dirty="0">
                        <a:solidFill>
                          <a:srgbClr val="FF0066"/>
                        </a:solidFill>
                      </a:rPr>
                      <a:t>m</a:t>
                    </a:r>
                    <a:r>
                      <a:rPr lang="en-US" altLang="zh-CN" sz="2000" b="1" baseline="-25000" dirty="0">
                        <a:solidFill>
                          <a:srgbClr val="FF0066"/>
                        </a:solidFill>
                      </a:rPr>
                      <a:t>15</a:t>
                    </a:r>
                    <a:endParaRPr lang="en-US" altLang="zh-CN" sz="2000" b="1" i="1" dirty="0">
                      <a:solidFill>
                        <a:srgbClr val="FF0066"/>
                      </a:solidFill>
                    </a:endParaRPr>
                  </a:p>
                </p:txBody>
              </p:sp>
            </p:grpSp>
            <p:sp>
              <p:nvSpPr>
                <p:cNvPr id="169059" name="Oval 83"/>
                <p:cNvSpPr/>
                <p:nvPr/>
              </p:nvSpPr>
              <p:spPr>
                <a:xfrm>
                  <a:off x="1201" y="194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0" name="Oval 84"/>
                <p:cNvSpPr/>
                <p:nvPr/>
              </p:nvSpPr>
              <p:spPr>
                <a:xfrm>
                  <a:off x="1439" y="194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1" name="Oval 85"/>
                <p:cNvSpPr/>
                <p:nvPr/>
              </p:nvSpPr>
              <p:spPr>
                <a:xfrm>
                  <a:off x="1677" y="194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2" name="Oval 86"/>
                <p:cNvSpPr/>
                <p:nvPr/>
              </p:nvSpPr>
              <p:spPr>
                <a:xfrm>
                  <a:off x="1915" y="194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3" name="Oval 87"/>
                <p:cNvSpPr/>
                <p:nvPr/>
              </p:nvSpPr>
              <p:spPr>
                <a:xfrm>
                  <a:off x="1201" y="226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4" name="Oval 88"/>
                <p:cNvSpPr/>
                <p:nvPr/>
              </p:nvSpPr>
              <p:spPr>
                <a:xfrm>
                  <a:off x="1439" y="226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5" name="Oval 89"/>
                <p:cNvSpPr/>
                <p:nvPr/>
              </p:nvSpPr>
              <p:spPr>
                <a:xfrm>
                  <a:off x="1677" y="2262"/>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6" name="Oval 90"/>
                <p:cNvSpPr/>
                <p:nvPr/>
              </p:nvSpPr>
              <p:spPr>
                <a:xfrm>
                  <a:off x="1915" y="226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7" name="Oval 91"/>
                <p:cNvSpPr/>
                <p:nvPr/>
              </p:nvSpPr>
              <p:spPr>
                <a:xfrm>
                  <a:off x="1201" y="258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8" name="Oval 92"/>
                <p:cNvSpPr/>
                <p:nvPr/>
              </p:nvSpPr>
              <p:spPr>
                <a:xfrm>
                  <a:off x="1439" y="258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69" name="Oval 93"/>
                <p:cNvSpPr/>
                <p:nvPr/>
              </p:nvSpPr>
              <p:spPr>
                <a:xfrm>
                  <a:off x="2155" y="1946"/>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0" name="Oval 94"/>
                <p:cNvSpPr/>
                <p:nvPr/>
              </p:nvSpPr>
              <p:spPr>
                <a:xfrm>
                  <a:off x="2393" y="194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1" name="Oval 95"/>
                <p:cNvSpPr/>
                <p:nvPr/>
              </p:nvSpPr>
              <p:spPr>
                <a:xfrm>
                  <a:off x="2631" y="194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2" name="Oval 96"/>
                <p:cNvSpPr/>
                <p:nvPr/>
              </p:nvSpPr>
              <p:spPr>
                <a:xfrm>
                  <a:off x="2869" y="194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3" name="Oval 97"/>
                <p:cNvSpPr/>
                <p:nvPr/>
              </p:nvSpPr>
              <p:spPr>
                <a:xfrm>
                  <a:off x="2155" y="243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4" name="Oval 98"/>
                <p:cNvSpPr/>
                <p:nvPr/>
              </p:nvSpPr>
              <p:spPr>
                <a:xfrm>
                  <a:off x="2393" y="243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5" name="Oval 99"/>
                <p:cNvSpPr/>
                <p:nvPr/>
              </p:nvSpPr>
              <p:spPr>
                <a:xfrm>
                  <a:off x="2631" y="242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6" name="Oval 100"/>
                <p:cNvSpPr/>
                <p:nvPr/>
              </p:nvSpPr>
              <p:spPr>
                <a:xfrm>
                  <a:off x="2869" y="243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7" name="Oval 101"/>
                <p:cNvSpPr/>
                <p:nvPr/>
              </p:nvSpPr>
              <p:spPr>
                <a:xfrm>
                  <a:off x="2156" y="258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8" name="Oval 102"/>
                <p:cNvSpPr/>
                <p:nvPr/>
              </p:nvSpPr>
              <p:spPr>
                <a:xfrm>
                  <a:off x="2394" y="258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79" name="Oval 103"/>
                <p:cNvSpPr/>
                <p:nvPr/>
              </p:nvSpPr>
              <p:spPr>
                <a:xfrm>
                  <a:off x="2633" y="274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0" name="Oval 104"/>
                <p:cNvSpPr/>
                <p:nvPr/>
              </p:nvSpPr>
              <p:spPr>
                <a:xfrm>
                  <a:off x="2871" y="275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1" name="Oval 105"/>
                <p:cNvSpPr/>
                <p:nvPr/>
              </p:nvSpPr>
              <p:spPr>
                <a:xfrm>
                  <a:off x="2155" y="2906"/>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2" name="Oval 106"/>
                <p:cNvSpPr/>
                <p:nvPr/>
              </p:nvSpPr>
              <p:spPr>
                <a:xfrm>
                  <a:off x="2631" y="290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3" name="Oval 107"/>
                <p:cNvSpPr/>
                <p:nvPr/>
              </p:nvSpPr>
              <p:spPr>
                <a:xfrm>
                  <a:off x="2394" y="307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4" name="Oval 108"/>
                <p:cNvSpPr/>
                <p:nvPr/>
              </p:nvSpPr>
              <p:spPr>
                <a:xfrm>
                  <a:off x="2870" y="307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5" name="Oval 109"/>
                <p:cNvSpPr/>
                <p:nvPr/>
              </p:nvSpPr>
              <p:spPr>
                <a:xfrm>
                  <a:off x="3110" y="210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6" name="Oval 110"/>
                <p:cNvSpPr/>
                <p:nvPr/>
              </p:nvSpPr>
              <p:spPr>
                <a:xfrm>
                  <a:off x="3348" y="211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7" name="Oval 111"/>
                <p:cNvSpPr/>
                <p:nvPr/>
              </p:nvSpPr>
              <p:spPr>
                <a:xfrm>
                  <a:off x="3108" y="226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8" name="Oval 112"/>
                <p:cNvSpPr/>
                <p:nvPr/>
              </p:nvSpPr>
              <p:spPr>
                <a:xfrm>
                  <a:off x="3346" y="226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89" name="Oval 113"/>
                <p:cNvSpPr/>
                <p:nvPr/>
              </p:nvSpPr>
              <p:spPr>
                <a:xfrm>
                  <a:off x="3108" y="258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0" name="Oval 114"/>
                <p:cNvSpPr/>
                <p:nvPr/>
              </p:nvSpPr>
              <p:spPr>
                <a:xfrm>
                  <a:off x="3346" y="258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1" name="Oval 115"/>
                <p:cNvSpPr/>
                <p:nvPr/>
              </p:nvSpPr>
              <p:spPr>
                <a:xfrm>
                  <a:off x="3109" y="2902"/>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2" name="Oval 116"/>
                <p:cNvSpPr/>
                <p:nvPr/>
              </p:nvSpPr>
              <p:spPr>
                <a:xfrm>
                  <a:off x="3347" y="3068"/>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3" name="Oval 117"/>
                <p:cNvSpPr/>
                <p:nvPr/>
              </p:nvSpPr>
              <p:spPr>
                <a:xfrm>
                  <a:off x="1678" y="274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4" name="Oval 118"/>
                <p:cNvSpPr/>
                <p:nvPr/>
              </p:nvSpPr>
              <p:spPr>
                <a:xfrm>
                  <a:off x="1916" y="275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5" name="Oval 119"/>
                <p:cNvSpPr/>
                <p:nvPr/>
              </p:nvSpPr>
              <p:spPr>
                <a:xfrm>
                  <a:off x="1438" y="3068"/>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6" name="Oval 120"/>
                <p:cNvSpPr/>
                <p:nvPr/>
              </p:nvSpPr>
              <p:spPr>
                <a:xfrm>
                  <a:off x="1678" y="290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7" name="Oval 121"/>
                <p:cNvSpPr/>
                <p:nvPr/>
              </p:nvSpPr>
              <p:spPr>
                <a:xfrm>
                  <a:off x="1915" y="307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8" name="Oval 122"/>
                <p:cNvSpPr/>
                <p:nvPr/>
              </p:nvSpPr>
              <p:spPr>
                <a:xfrm>
                  <a:off x="1199" y="290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099" name="Oval 123"/>
                <p:cNvSpPr/>
                <p:nvPr/>
              </p:nvSpPr>
              <p:spPr>
                <a:xfrm>
                  <a:off x="3585" y="290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0" name="Oval 124"/>
                <p:cNvSpPr/>
                <p:nvPr/>
              </p:nvSpPr>
              <p:spPr>
                <a:xfrm>
                  <a:off x="3856" y="274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1" name="Oval 125"/>
                <p:cNvSpPr/>
                <p:nvPr/>
              </p:nvSpPr>
              <p:spPr>
                <a:xfrm>
                  <a:off x="3586" y="275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2" name="Oval 126"/>
                <p:cNvSpPr/>
                <p:nvPr/>
              </p:nvSpPr>
              <p:spPr>
                <a:xfrm>
                  <a:off x="3856" y="210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3" name="Oval 127"/>
                <p:cNvSpPr/>
                <p:nvPr/>
              </p:nvSpPr>
              <p:spPr>
                <a:xfrm>
                  <a:off x="3586" y="211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4" name="Oval 128"/>
                <p:cNvSpPr/>
                <p:nvPr/>
              </p:nvSpPr>
              <p:spPr>
                <a:xfrm>
                  <a:off x="3856" y="2264"/>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5" name="Oval 129"/>
                <p:cNvSpPr/>
                <p:nvPr/>
              </p:nvSpPr>
              <p:spPr>
                <a:xfrm>
                  <a:off x="3586" y="2266"/>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6" name="Oval 130"/>
                <p:cNvSpPr/>
                <p:nvPr/>
              </p:nvSpPr>
              <p:spPr>
                <a:xfrm>
                  <a:off x="4397" y="210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7" name="Oval 131"/>
                <p:cNvSpPr/>
                <p:nvPr/>
              </p:nvSpPr>
              <p:spPr>
                <a:xfrm>
                  <a:off x="4127" y="211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8" name="Oval 132"/>
                <p:cNvSpPr/>
                <p:nvPr/>
              </p:nvSpPr>
              <p:spPr>
                <a:xfrm>
                  <a:off x="4396" y="242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09" name="Oval 133"/>
                <p:cNvSpPr/>
                <p:nvPr/>
              </p:nvSpPr>
              <p:spPr>
                <a:xfrm>
                  <a:off x="4126" y="243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0" name="Oval 134"/>
                <p:cNvSpPr/>
                <p:nvPr/>
              </p:nvSpPr>
              <p:spPr>
                <a:xfrm>
                  <a:off x="4396" y="2583"/>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1" name="Oval 135"/>
                <p:cNvSpPr/>
                <p:nvPr/>
              </p:nvSpPr>
              <p:spPr>
                <a:xfrm>
                  <a:off x="4126" y="258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2" name="Oval 136"/>
                <p:cNvSpPr/>
                <p:nvPr/>
              </p:nvSpPr>
              <p:spPr>
                <a:xfrm>
                  <a:off x="4936" y="2109"/>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3" name="Oval 137"/>
                <p:cNvSpPr/>
                <p:nvPr/>
              </p:nvSpPr>
              <p:spPr>
                <a:xfrm>
                  <a:off x="4666" y="211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4" name="Oval 138"/>
                <p:cNvSpPr/>
                <p:nvPr/>
              </p:nvSpPr>
              <p:spPr>
                <a:xfrm>
                  <a:off x="4935" y="2428"/>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5" name="Oval 139"/>
                <p:cNvSpPr/>
                <p:nvPr/>
              </p:nvSpPr>
              <p:spPr>
                <a:xfrm>
                  <a:off x="4665" y="243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6" name="Oval 140"/>
                <p:cNvSpPr/>
                <p:nvPr/>
              </p:nvSpPr>
              <p:spPr>
                <a:xfrm>
                  <a:off x="4937" y="2748"/>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7" name="Oval 141"/>
                <p:cNvSpPr/>
                <p:nvPr/>
              </p:nvSpPr>
              <p:spPr>
                <a:xfrm>
                  <a:off x="4667" y="275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8" name="Oval 142"/>
                <p:cNvSpPr/>
                <p:nvPr/>
              </p:nvSpPr>
              <p:spPr>
                <a:xfrm>
                  <a:off x="4937" y="3070"/>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19" name="Oval 143"/>
                <p:cNvSpPr/>
                <p:nvPr/>
              </p:nvSpPr>
              <p:spPr>
                <a:xfrm>
                  <a:off x="4666" y="290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20" name="Oval 144"/>
                <p:cNvSpPr/>
                <p:nvPr/>
              </p:nvSpPr>
              <p:spPr>
                <a:xfrm>
                  <a:off x="4396" y="307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21" name="Oval 145"/>
                <p:cNvSpPr/>
                <p:nvPr/>
              </p:nvSpPr>
              <p:spPr>
                <a:xfrm>
                  <a:off x="4126" y="2905"/>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9122" name="Oval 146"/>
                <p:cNvSpPr/>
                <p:nvPr/>
              </p:nvSpPr>
              <p:spPr>
                <a:xfrm>
                  <a:off x="3855" y="3071"/>
                  <a:ext cx="56" cy="56"/>
                </a:xfrm>
                <a:prstGeom prst="ellipse">
                  <a:avLst/>
                </a:prstGeom>
                <a:solidFill>
                  <a:srgbClr val="0033CC"/>
                </a:solidFill>
                <a:ln w="19050" cap="flat" cmpd="sng">
                  <a:solidFill>
                    <a:srgbClr val="0033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69123" name="Group 147"/>
                <p:cNvGrpSpPr/>
                <p:nvPr/>
              </p:nvGrpSpPr>
              <p:grpSpPr>
                <a:xfrm>
                  <a:off x="5155" y="3389"/>
                  <a:ext cx="252" cy="703"/>
                  <a:chOff x="5155" y="3389"/>
                  <a:chExt cx="252" cy="703"/>
                </a:xfrm>
              </p:grpSpPr>
              <p:sp>
                <p:nvSpPr>
                  <p:cNvPr id="169124" name="Text Box 148"/>
                  <p:cNvSpPr txBox="1"/>
                  <p:nvPr/>
                </p:nvSpPr>
                <p:spPr>
                  <a:xfrm>
                    <a:off x="5155" y="3547"/>
                    <a:ext cx="2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i="1" dirty="0">
                        <a:solidFill>
                          <a:srgbClr val="FF0066"/>
                        </a:solidFill>
                      </a:rPr>
                      <a:t>Y</a:t>
                    </a:r>
                    <a:r>
                      <a:rPr lang="en-US" altLang="zh-CN" sz="1800" b="1" baseline="-25000" dirty="0">
                        <a:solidFill>
                          <a:srgbClr val="FF0066"/>
                        </a:solidFill>
                      </a:rPr>
                      <a:t>2</a:t>
                    </a:r>
                    <a:endParaRPr lang="en-US" altLang="zh-CN" sz="1800" b="1" i="1" dirty="0">
                      <a:solidFill>
                        <a:srgbClr val="FF0066"/>
                      </a:solidFill>
                    </a:endParaRPr>
                  </a:p>
                </p:txBody>
              </p:sp>
              <p:sp>
                <p:nvSpPr>
                  <p:cNvPr id="169125" name="Text Box 149"/>
                  <p:cNvSpPr txBox="1"/>
                  <p:nvPr/>
                </p:nvSpPr>
                <p:spPr>
                  <a:xfrm>
                    <a:off x="5155" y="3704"/>
                    <a:ext cx="2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i="1" dirty="0">
                        <a:solidFill>
                          <a:srgbClr val="FF0066"/>
                        </a:solidFill>
                      </a:rPr>
                      <a:t>Y</a:t>
                    </a:r>
                    <a:r>
                      <a:rPr lang="en-US" altLang="zh-CN" sz="1800" b="1" baseline="-25000" dirty="0">
                        <a:solidFill>
                          <a:srgbClr val="FF0066"/>
                        </a:solidFill>
                      </a:rPr>
                      <a:t>3</a:t>
                    </a:r>
                    <a:endParaRPr lang="en-US" altLang="zh-CN" sz="1800" b="1" i="1" dirty="0">
                      <a:solidFill>
                        <a:srgbClr val="FF0066"/>
                      </a:solidFill>
                    </a:endParaRPr>
                  </a:p>
                </p:txBody>
              </p:sp>
              <p:sp>
                <p:nvSpPr>
                  <p:cNvPr id="169126" name="Text Box 150"/>
                  <p:cNvSpPr txBox="1"/>
                  <p:nvPr/>
                </p:nvSpPr>
                <p:spPr>
                  <a:xfrm>
                    <a:off x="5155" y="3861"/>
                    <a:ext cx="2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i="1" dirty="0">
                        <a:solidFill>
                          <a:srgbClr val="FF0066"/>
                        </a:solidFill>
                      </a:rPr>
                      <a:t>Y</a:t>
                    </a:r>
                    <a:r>
                      <a:rPr lang="en-US" altLang="zh-CN" sz="1800" b="1" baseline="-25000" dirty="0">
                        <a:solidFill>
                          <a:srgbClr val="FF0066"/>
                        </a:solidFill>
                      </a:rPr>
                      <a:t>4</a:t>
                    </a:r>
                    <a:endParaRPr lang="en-US" altLang="zh-CN" sz="1800" b="1" i="1" dirty="0">
                      <a:solidFill>
                        <a:srgbClr val="FF0066"/>
                      </a:solidFill>
                    </a:endParaRPr>
                  </a:p>
                </p:txBody>
              </p:sp>
              <p:sp>
                <p:nvSpPr>
                  <p:cNvPr id="169127" name="Text Box 151"/>
                  <p:cNvSpPr txBox="1"/>
                  <p:nvPr/>
                </p:nvSpPr>
                <p:spPr>
                  <a:xfrm>
                    <a:off x="5155" y="3389"/>
                    <a:ext cx="252" cy="231"/>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i="1" dirty="0">
                        <a:solidFill>
                          <a:srgbClr val="FF0066"/>
                        </a:solidFill>
                      </a:rPr>
                      <a:t>Y</a:t>
                    </a:r>
                    <a:r>
                      <a:rPr lang="en-US" altLang="zh-CN" sz="1800" b="1" baseline="-25000" dirty="0">
                        <a:solidFill>
                          <a:srgbClr val="FF0066"/>
                        </a:solidFill>
                      </a:rPr>
                      <a:t>1</a:t>
                    </a:r>
                    <a:endParaRPr lang="en-US" altLang="zh-CN" sz="1800" b="1" i="1" dirty="0">
                      <a:solidFill>
                        <a:srgbClr val="FF0066"/>
                      </a:solidFill>
                    </a:endParaRPr>
                  </a:p>
                </p:txBody>
              </p:sp>
            </p:grpSp>
          </p:grpSp>
          <p:sp>
            <p:nvSpPr>
              <p:cNvPr id="168969" name="Oval 152"/>
              <p:cNvSpPr/>
              <p:nvPr/>
            </p:nvSpPr>
            <p:spPr>
              <a:xfrm>
                <a:off x="2656" y="3454"/>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0" name="Oval 153"/>
              <p:cNvSpPr/>
              <p:nvPr/>
            </p:nvSpPr>
            <p:spPr>
              <a:xfrm>
                <a:off x="2894" y="3455"/>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1" name="Oval 154"/>
              <p:cNvSpPr/>
              <p:nvPr/>
            </p:nvSpPr>
            <p:spPr>
              <a:xfrm>
                <a:off x="2178" y="3454"/>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2" name="Oval 155"/>
              <p:cNvSpPr/>
              <p:nvPr/>
            </p:nvSpPr>
            <p:spPr>
              <a:xfrm>
                <a:off x="2425" y="3455"/>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3" name="Oval 156"/>
              <p:cNvSpPr/>
              <p:nvPr/>
            </p:nvSpPr>
            <p:spPr>
              <a:xfrm>
                <a:off x="1702" y="3454"/>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4" name="Oval 157"/>
              <p:cNvSpPr/>
              <p:nvPr/>
            </p:nvSpPr>
            <p:spPr>
              <a:xfrm>
                <a:off x="1940" y="3455"/>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5" name="Oval 158"/>
              <p:cNvSpPr/>
              <p:nvPr/>
            </p:nvSpPr>
            <p:spPr>
              <a:xfrm>
                <a:off x="4691" y="3447"/>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6" name="Oval 159"/>
              <p:cNvSpPr/>
              <p:nvPr/>
            </p:nvSpPr>
            <p:spPr>
              <a:xfrm>
                <a:off x="4961" y="3456"/>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7" name="Oval 160"/>
              <p:cNvSpPr/>
              <p:nvPr/>
            </p:nvSpPr>
            <p:spPr>
              <a:xfrm>
                <a:off x="2178" y="3607"/>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8" name="Oval 161"/>
              <p:cNvSpPr/>
              <p:nvPr/>
            </p:nvSpPr>
            <p:spPr>
              <a:xfrm>
                <a:off x="2416" y="3608"/>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79" name="Oval 162"/>
              <p:cNvSpPr/>
              <p:nvPr/>
            </p:nvSpPr>
            <p:spPr>
              <a:xfrm>
                <a:off x="2656" y="3607"/>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0" name="Oval 163"/>
              <p:cNvSpPr/>
              <p:nvPr/>
            </p:nvSpPr>
            <p:spPr>
              <a:xfrm>
                <a:off x="2894" y="3617"/>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1" name="Oval 164"/>
              <p:cNvSpPr/>
              <p:nvPr/>
            </p:nvSpPr>
            <p:spPr>
              <a:xfrm>
                <a:off x="3128" y="3608"/>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2" name="Oval 165"/>
              <p:cNvSpPr/>
              <p:nvPr/>
            </p:nvSpPr>
            <p:spPr>
              <a:xfrm>
                <a:off x="3371" y="3617"/>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3" name="Oval 166"/>
              <p:cNvSpPr/>
              <p:nvPr/>
            </p:nvSpPr>
            <p:spPr>
              <a:xfrm>
                <a:off x="3605" y="3608"/>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4" name="Oval 167"/>
              <p:cNvSpPr/>
              <p:nvPr/>
            </p:nvSpPr>
            <p:spPr>
              <a:xfrm>
                <a:off x="3875" y="3608"/>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5" name="Oval 168"/>
              <p:cNvSpPr/>
              <p:nvPr/>
            </p:nvSpPr>
            <p:spPr>
              <a:xfrm>
                <a:off x="1697" y="3774"/>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6" name="Oval 169"/>
              <p:cNvSpPr/>
              <p:nvPr/>
            </p:nvSpPr>
            <p:spPr>
              <a:xfrm>
                <a:off x="1944" y="3775"/>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7" name="Oval 170"/>
              <p:cNvSpPr/>
              <p:nvPr/>
            </p:nvSpPr>
            <p:spPr>
              <a:xfrm>
                <a:off x="1221" y="3774"/>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8" name="Oval 171"/>
              <p:cNvSpPr/>
              <p:nvPr/>
            </p:nvSpPr>
            <p:spPr>
              <a:xfrm>
                <a:off x="1459" y="3775"/>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89" name="Oval 172"/>
              <p:cNvSpPr/>
              <p:nvPr/>
            </p:nvSpPr>
            <p:spPr>
              <a:xfrm>
                <a:off x="3610" y="3766"/>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90" name="Oval 173"/>
              <p:cNvSpPr/>
              <p:nvPr/>
            </p:nvSpPr>
            <p:spPr>
              <a:xfrm>
                <a:off x="3880" y="3766"/>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91" name="Oval 174"/>
              <p:cNvSpPr/>
              <p:nvPr/>
            </p:nvSpPr>
            <p:spPr>
              <a:xfrm>
                <a:off x="4687" y="3767"/>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92" name="Oval 175"/>
              <p:cNvSpPr/>
              <p:nvPr/>
            </p:nvSpPr>
            <p:spPr>
              <a:xfrm>
                <a:off x="4957" y="3776"/>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93" name="Oval 176"/>
              <p:cNvSpPr/>
              <p:nvPr/>
            </p:nvSpPr>
            <p:spPr>
              <a:xfrm>
                <a:off x="4687" y="3929"/>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94" name="Oval 177"/>
              <p:cNvSpPr/>
              <p:nvPr/>
            </p:nvSpPr>
            <p:spPr>
              <a:xfrm>
                <a:off x="4957" y="3938"/>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95" name="Oval 178"/>
              <p:cNvSpPr/>
              <p:nvPr/>
            </p:nvSpPr>
            <p:spPr>
              <a:xfrm>
                <a:off x="1226" y="3932"/>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68996" name="Oval 179"/>
              <p:cNvSpPr/>
              <p:nvPr/>
            </p:nvSpPr>
            <p:spPr>
              <a:xfrm>
                <a:off x="1464" y="3933"/>
                <a:ext cx="56" cy="56"/>
              </a:xfrm>
              <a:prstGeom prst="ellipse">
                <a:avLst/>
              </a:prstGeom>
              <a:solidFill>
                <a:srgbClr val="FF0066"/>
              </a:solidFill>
              <a:ln w="1905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pic>
            <p:nvPicPr>
              <p:cNvPr id="168997" name="Picture 180"/>
              <p:cNvPicPr>
                <a:picLocks noChangeAspect="1"/>
              </p:cNvPicPr>
              <p:nvPr/>
            </p:nvPicPr>
            <p:blipFill>
              <a:blip r:embed="rId3"/>
              <a:stretch>
                <a:fillRect/>
              </a:stretch>
            </p:blipFill>
            <p:spPr>
              <a:xfrm>
                <a:off x="2574" y="4107"/>
                <a:ext cx="612" cy="138"/>
              </a:xfrm>
              <a:prstGeom prst="rect">
                <a:avLst/>
              </a:prstGeom>
              <a:noFill/>
              <a:ln w="38100">
                <a:noFill/>
              </a:ln>
            </p:spPr>
          </p:pic>
        </p:grpSp>
        <p:sp>
          <p:nvSpPr>
            <p:cNvPr id="168966" name="Text Box 181"/>
            <p:cNvSpPr txBox="1"/>
            <p:nvPr/>
          </p:nvSpPr>
          <p:spPr>
            <a:xfrm>
              <a:off x="5262" y="2083"/>
              <a:ext cx="346" cy="810"/>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33CC"/>
                  </a:solidFill>
                </a:rPr>
                <a:t>与门阵列</a:t>
              </a:r>
            </a:p>
          </p:txBody>
        </p:sp>
        <p:sp>
          <p:nvSpPr>
            <p:cNvPr id="168967" name="Text Box 182"/>
            <p:cNvSpPr txBox="1"/>
            <p:nvPr/>
          </p:nvSpPr>
          <p:spPr>
            <a:xfrm>
              <a:off x="690" y="3262"/>
              <a:ext cx="346" cy="810"/>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33CC"/>
                  </a:solidFill>
                </a:rPr>
                <a:t>或门阵列</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16</a:t>
            </a:fld>
            <a:r>
              <a:rPr lang="zh-CN" altLang="en-US" sz="1400" dirty="0"/>
              <a:t>）</a:t>
            </a:r>
          </a:p>
        </p:txBody>
      </p:sp>
      <p:pic>
        <p:nvPicPr>
          <p:cNvPr id="20483" name="Picture 2"/>
          <p:cNvPicPr>
            <a:picLocks noChangeAspect="1"/>
          </p:cNvPicPr>
          <p:nvPr/>
        </p:nvPicPr>
        <p:blipFill>
          <a:blip r:embed="rId2"/>
          <a:stretch>
            <a:fillRect/>
          </a:stretch>
        </p:blipFill>
        <p:spPr>
          <a:xfrm>
            <a:off x="781050" y="1262063"/>
            <a:ext cx="7629525" cy="4848225"/>
          </a:xfrm>
          <a:prstGeom prst="rect">
            <a:avLst/>
          </a:prstGeom>
          <a:noFill/>
          <a:ln w="38100">
            <a:noFill/>
          </a:ln>
        </p:spPr>
      </p:pic>
      <p:sp>
        <p:nvSpPr>
          <p:cNvPr id="20484" name="Text Box 123"/>
          <p:cNvSpPr txBox="1"/>
          <p:nvPr/>
        </p:nvSpPr>
        <p:spPr>
          <a:xfrm>
            <a:off x="238125" y="288925"/>
            <a:ext cx="8461375" cy="43021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    </a:t>
            </a:r>
            <a:r>
              <a:rPr lang="zh-CN" altLang="en-US" sz="2800" b="1" dirty="0">
                <a:latin typeface="黑体" panose="02010609060101010101" pitchFamily="49" charset="-122"/>
                <a:ea typeface="黑体" panose="02010609060101010101" pitchFamily="49" charset="-122"/>
              </a:rPr>
              <a:t>与非门作为通用元件</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17</a:t>
            </a:fld>
            <a:r>
              <a:rPr lang="zh-CN" altLang="en-US" sz="1400" dirty="0"/>
              <a:t>）</a:t>
            </a:r>
          </a:p>
        </p:txBody>
      </p:sp>
      <p:sp>
        <p:nvSpPr>
          <p:cNvPr id="21507" name="Text Box 123"/>
          <p:cNvSpPr txBox="1"/>
          <p:nvPr/>
        </p:nvSpPr>
        <p:spPr>
          <a:xfrm>
            <a:off x="238125" y="288925"/>
            <a:ext cx="8461375" cy="43021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   </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或非门作为通用元件</a:t>
            </a:r>
          </a:p>
        </p:txBody>
      </p:sp>
      <p:pic>
        <p:nvPicPr>
          <p:cNvPr id="21508" name="Picture 2"/>
          <p:cNvPicPr>
            <a:picLocks noChangeAspect="1"/>
          </p:cNvPicPr>
          <p:nvPr/>
        </p:nvPicPr>
        <p:blipFill>
          <a:blip r:embed="rId2"/>
          <a:stretch>
            <a:fillRect/>
          </a:stretch>
        </p:blipFill>
        <p:spPr>
          <a:xfrm>
            <a:off x="801688" y="1057275"/>
            <a:ext cx="7543800" cy="4743450"/>
          </a:xfrm>
          <a:prstGeom prst="rect">
            <a:avLst/>
          </a:prstGeom>
          <a:noFill/>
          <a:ln w="3810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7"/>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18</a:t>
            </a:fld>
            <a:r>
              <a:rPr lang="zh-CN" altLang="en-US" sz="1400" dirty="0"/>
              <a:t>）</a:t>
            </a:r>
          </a:p>
        </p:txBody>
      </p:sp>
      <p:graphicFrame>
        <p:nvGraphicFramePr>
          <p:cNvPr id="316437" name="Object 21"/>
          <p:cNvGraphicFramePr>
            <a:graphicFrameLocks noGrp="1" noChangeAspect="1"/>
          </p:cNvGraphicFramePr>
          <p:nvPr>
            <p:ph sz="quarter" idx="3" hasCustomPrompt="1"/>
          </p:nvPr>
        </p:nvGraphicFramePr>
        <p:xfrm>
          <a:off x="2425700" y="5807075"/>
          <a:ext cx="3657600" cy="588963"/>
        </p:xfrm>
        <a:graphic>
          <a:graphicData uri="http://schemas.openxmlformats.org/presentationml/2006/ole">
            <mc:AlternateContent xmlns:mc="http://schemas.openxmlformats.org/markup-compatibility/2006">
              <mc:Choice xmlns:v="urn:schemas-microsoft-com:vml" Requires="v">
                <p:oleObj spid="_x0000_s9237" r:id="rId3" imgW="1178560" imgH="116205" progId="Equation.3">
                  <p:embed/>
                </p:oleObj>
              </mc:Choice>
              <mc:Fallback>
                <p:oleObj r:id="rId3" imgW="1178560" imgH="116205" progId="Equation.3">
                  <p:embed/>
                  <p:pic>
                    <p:nvPicPr>
                      <p:cNvPr id="0" name="图片 3078"/>
                      <p:cNvPicPr/>
                      <p:nvPr/>
                    </p:nvPicPr>
                    <p:blipFill>
                      <a:blip r:embed="rId4">
                        <a:clrChange>
                          <a:clrFrom>
                            <a:srgbClr val="000000"/>
                          </a:clrFrom>
                          <a:clrTo>
                            <a:srgbClr val="0000CC"/>
                          </a:clrTo>
                        </a:clrChange>
                      </a:blip>
                      <a:srcRect/>
                      <a:stretch>
                        <a:fillRect/>
                      </a:stretch>
                    </p:blipFill>
                    <p:spPr>
                      <a:xfrm>
                        <a:off x="2425700" y="5807075"/>
                        <a:ext cx="3657600" cy="588963"/>
                      </a:xfrm>
                      <a:prstGeom prst="rect">
                        <a:avLst/>
                      </a:prstGeom>
                      <a:noFill/>
                      <a:ln w="38100">
                        <a:miter/>
                      </a:ln>
                    </p:spPr>
                  </p:pic>
                </p:oleObj>
              </mc:Fallback>
            </mc:AlternateContent>
          </a:graphicData>
        </a:graphic>
      </p:graphicFrame>
      <p:sp>
        <p:nvSpPr>
          <p:cNvPr id="316438" name="Rectangle 22"/>
          <p:cNvSpPr/>
          <p:nvPr/>
        </p:nvSpPr>
        <p:spPr>
          <a:xfrm>
            <a:off x="3927475" y="952500"/>
            <a:ext cx="3960813" cy="3841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80000"/>
              </a:lnSpc>
              <a:buClr>
                <a:schemeClr val="hlink"/>
              </a:buClr>
              <a:buSzPct val="120000"/>
              <a:buNone/>
            </a:pPr>
            <a:r>
              <a:rPr lang="zh-CN" altLang="en-US" sz="2400" b="1" dirty="0">
                <a:solidFill>
                  <a:schemeClr val="tx2"/>
                </a:solidFill>
                <a:latin typeface="Tahoma" panose="020B0604030504040204" pitchFamily="34" charset="0"/>
                <a:ea typeface="黑体" panose="02010609060101010101" pitchFamily="49" charset="-122"/>
              </a:rPr>
              <a:t>首先确定输入变量</a:t>
            </a:r>
            <a:r>
              <a:rPr lang="zh-CN" altLang="en-US" sz="2400" dirty="0">
                <a:solidFill>
                  <a:schemeClr val="tx2"/>
                </a:solidFill>
                <a:latin typeface="Tahoma" panose="020B0604030504040204" pitchFamily="34" charset="0"/>
                <a:ea typeface="幼圆" panose="02010509060101010101" pitchFamily="49" charset="-122"/>
              </a:rPr>
              <a:t>：</a:t>
            </a:r>
          </a:p>
        </p:txBody>
      </p:sp>
      <p:sp>
        <p:nvSpPr>
          <p:cNvPr id="316439" name="Rectangle 23"/>
          <p:cNvSpPr/>
          <p:nvPr/>
        </p:nvSpPr>
        <p:spPr>
          <a:xfrm>
            <a:off x="236538" y="1428750"/>
            <a:ext cx="8704262" cy="5842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80000"/>
              </a:lnSpc>
              <a:buClr>
                <a:schemeClr val="hlink"/>
              </a:buClr>
              <a:buSzPct val="120000"/>
              <a:buNone/>
            </a:pPr>
            <a:r>
              <a:rPr lang="en-US" altLang="zh-CN" sz="2400" b="1" dirty="0">
                <a:solidFill>
                  <a:srgbClr val="008000"/>
                </a:solidFill>
                <a:latin typeface="黑体" panose="02010609060101010101" pitchFamily="49" charset="-122"/>
                <a:ea typeface="黑体" panose="02010609060101010101" pitchFamily="49" charset="-122"/>
              </a:rPr>
              <a:t>  </a:t>
            </a:r>
            <a:r>
              <a:rPr lang="zh-CN" altLang="en-US" sz="2400" b="1" dirty="0">
                <a:solidFill>
                  <a:srgbClr val="008000"/>
                </a:solidFill>
                <a:latin typeface="黑体" panose="02010609060101010101" pitchFamily="49" charset="-122"/>
                <a:ea typeface="黑体" panose="02010609060101010101" pitchFamily="49" charset="-122"/>
              </a:rPr>
              <a:t>设：</a:t>
            </a:r>
            <a:r>
              <a:rPr lang="en-US" altLang="zh-CN" sz="2400" b="1" i="1" dirty="0">
                <a:solidFill>
                  <a:schemeClr val="tx2"/>
                </a:solidFill>
                <a:ea typeface="黑体" panose="02010609060101010101" pitchFamily="49" charset="-122"/>
              </a:rPr>
              <a:t>A,B,C</a:t>
            </a:r>
            <a:r>
              <a:rPr lang="zh-CN" altLang="en-US" sz="2400" b="1" dirty="0">
                <a:solidFill>
                  <a:schemeClr val="tx2"/>
                </a:solidFill>
                <a:latin typeface="黑体" panose="02010609060101010101" pitchFamily="49" charset="-122"/>
                <a:ea typeface="黑体" panose="02010609060101010101" pitchFamily="49" charset="-122"/>
              </a:rPr>
              <a:t>为输入变量分别代表参加表决的逻辑变量，</a:t>
            </a:r>
            <a:r>
              <a:rPr lang="en-US" altLang="zh-CN" sz="2400" b="1" i="1" dirty="0">
                <a:solidFill>
                  <a:schemeClr val="tx2"/>
                </a:solidFill>
                <a:ea typeface="黑体" panose="02010609060101010101" pitchFamily="49" charset="-122"/>
              </a:rPr>
              <a:t>Y</a:t>
            </a:r>
            <a:r>
              <a:rPr lang="zh-CN" altLang="en-US" sz="2400" b="1" dirty="0">
                <a:solidFill>
                  <a:schemeClr val="tx2"/>
                </a:solidFill>
                <a:latin typeface="黑体" panose="02010609060101010101" pitchFamily="49" charset="-122"/>
                <a:ea typeface="黑体" panose="02010609060101010101" pitchFamily="49" charset="-122"/>
              </a:rPr>
              <a:t>为输出变量，表示输出结果。</a:t>
            </a:r>
          </a:p>
        </p:txBody>
      </p:sp>
      <p:sp>
        <p:nvSpPr>
          <p:cNvPr id="316441" name="Rectangle 25"/>
          <p:cNvSpPr/>
          <p:nvPr/>
        </p:nvSpPr>
        <p:spPr>
          <a:xfrm>
            <a:off x="231775" y="2192338"/>
            <a:ext cx="8702675" cy="5842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80000"/>
              </a:lnSpc>
              <a:buClr>
                <a:schemeClr val="hlink"/>
              </a:buClr>
              <a:buSzPct val="120000"/>
              <a:buNone/>
            </a:pPr>
            <a:r>
              <a:rPr lang="en-US" altLang="zh-CN" sz="2400" dirty="0">
                <a:solidFill>
                  <a:srgbClr val="008000"/>
                </a:solidFill>
                <a:latin typeface="黑体" panose="02010609060101010101" pitchFamily="49" charset="-122"/>
                <a:ea typeface="黑体" panose="02010609060101010101" pitchFamily="49" charset="-122"/>
              </a:rPr>
              <a:t>  </a:t>
            </a:r>
            <a:r>
              <a:rPr lang="zh-CN" altLang="en-US" sz="2400" b="1" dirty="0">
                <a:solidFill>
                  <a:srgbClr val="008000"/>
                </a:solidFill>
                <a:latin typeface="黑体" panose="02010609060101010101" pitchFamily="49" charset="-122"/>
                <a:ea typeface="黑体" panose="02010609060101010101" pitchFamily="49" charset="-122"/>
              </a:rPr>
              <a:t>规定：</a:t>
            </a:r>
            <a:r>
              <a:rPr lang="en-US" altLang="zh-CN" sz="2400" b="1" i="1" dirty="0">
                <a:solidFill>
                  <a:schemeClr val="tx2"/>
                </a:solidFill>
                <a:ea typeface="黑体" panose="02010609060101010101" pitchFamily="49" charset="-122"/>
              </a:rPr>
              <a:t>A,B,C</a:t>
            </a:r>
            <a:r>
              <a:rPr lang="zh-CN" altLang="en-US" sz="2400" b="1" dirty="0">
                <a:solidFill>
                  <a:schemeClr val="tx2"/>
                </a:solidFill>
                <a:latin typeface="黑体" panose="02010609060101010101" pitchFamily="49" charset="-122"/>
                <a:ea typeface="黑体" panose="02010609060101010101" pitchFamily="49" charset="-122"/>
              </a:rPr>
              <a:t>为</a:t>
            </a:r>
            <a:r>
              <a:rPr lang="en-US" altLang="zh-CN" sz="2400" b="1" dirty="0">
                <a:solidFill>
                  <a:schemeClr val="tx2"/>
                </a:solidFill>
                <a:latin typeface="黑体" panose="02010609060101010101" pitchFamily="49" charset="-122"/>
                <a:ea typeface="黑体" panose="02010609060101010101" pitchFamily="49" charset="-122"/>
              </a:rPr>
              <a:t>1</a:t>
            </a:r>
            <a:r>
              <a:rPr lang="zh-CN" altLang="en-US" sz="2400" b="1" dirty="0">
                <a:solidFill>
                  <a:schemeClr val="tx2"/>
                </a:solidFill>
                <a:latin typeface="黑体" panose="02010609060101010101" pitchFamily="49" charset="-122"/>
                <a:ea typeface="黑体" panose="02010609060101010101" pitchFamily="49" charset="-122"/>
              </a:rPr>
              <a:t>表示赞成，为</a:t>
            </a:r>
            <a:r>
              <a:rPr lang="en-US" altLang="zh-CN" sz="2400" b="1" dirty="0">
                <a:solidFill>
                  <a:schemeClr val="tx2"/>
                </a:solidFill>
                <a:latin typeface="黑体" panose="02010609060101010101" pitchFamily="49" charset="-122"/>
                <a:ea typeface="黑体" panose="02010609060101010101" pitchFamily="49" charset="-122"/>
              </a:rPr>
              <a:t>0</a:t>
            </a:r>
            <a:r>
              <a:rPr lang="zh-CN" altLang="en-US" sz="2400" b="1" dirty="0">
                <a:solidFill>
                  <a:schemeClr val="tx2"/>
                </a:solidFill>
                <a:latin typeface="黑体" panose="02010609060101010101" pitchFamily="49" charset="-122"/>
                <a:ea typeface="黑体" panose="02010609060101010101" pitchFamily="49" charset="-122"/>
              </a:rPr>
              <a:t>表示反对。</a:t>
            </a:r>
            <a:r>
              <a:rPr lang="en-US" altLang="zh-CN" sz="2400" b="1" i="1" dirty="0">
                <a:solidFill>
                  <a:schemeClr val="tx2"/>
                </a:solidFill>
                <a:ea typeface="黑体" panose="02010609060101010101" pitchFamily="49" charset="-122"/>
              </a:rPr>
              <a:t>Y</a:t>
            </a:r>
            <a:r>
              <a:rPr lang="en-US" altLang="zh-CN" sz="2400" b="1" dirty="0">
                <a:solidFill>
                  <a:schemeClr val="tx2"/>
                </a:solidFill>
                <a:latin typeface="黑体" panose="02010609060101010101" pitchFamily="49" charset="-122"/>
                <a:ea typeface="黑体" panose="02010609060101010101" pitchFamily="49" charset="-122"/>
              </a:rPr>
              <a:t>=1</a:t>
            </a:r>
            <a:r>
              <a:rPr lang="zh-CN" altLang="en-US" sz="2400" b="1" dirty="0">
                <a:solidFill>
                  <a:schemeClr val="tx2"/>
                </a:solidFill>
                <a:latin typeface="黑体" panose="02010609060101010101" pitchFamily="49" charset="-122"/>
                <a:ea typeface="黑体" panose="02010609060101010101" pitchFamily="49" charset="-122"/>
              </a:rPr>
              <a:t>表示通过，</a:t>
            </a:r>
            <a:r>
              <a:rPr lang="en-US" altLang="zh-CN" sz="2400" b="1" i="1" dirty="0">
                <a:solidFill>
                  <a:schemeClr val="tx2"/>
                </a:solidFill>
                <a:ea typeface="黑体" panose="02010609060101010101" pitchFamily="49" charset="-122"/>
              </a:rPr>
              <a:t>Y</a:t>
            </a:r>
            <a:r>
              <a:rPr lang="en-US" altLang="zh-CN" sz="2400" b="1" dirty="0">
                <a:solidFill>
                  <a:schemeClr val="tx2"/>
                </a:solidFill>
                <a:latin typeface="黑体" panose="02010609060101010101" pitchFamily="49" charset="-122"/>
                <a:ea typeface="黑体" panose="02010609060101010101" pitchFamily="49" charset="-122"/>
              </a:rPr>
              <a:t>=0 </a:t>
            </a:r>
            <a:r>
              <a:rPr lang="zh-CN" altLang="en-US" sz="2400" b="1" dirty="0">
                <a:solidFill>
                  <a:schemeClr val="tx2"/>
                </a:solidFill>
                <a:latin typeface="黑体" panose="02010609060101010101" pitchFamily="49" charset="-122"/>
                <a:ea typeface="黑体" panose="02010609060101010101" pitchFamily="49" charset="-122"/>
              </a:rPr>
              <a:t>表示反对。</a:t>
            </a:r>
          </a:p>
        </p:txBody>
      </p:sp>
      <p:sp>
        <p:nvSpPr>
          <p:cNvPr id="316444" name="Text Box 28"/>
          <p:cNvSpPr txBox="1"/>
          <p:nvPr/>
        </p:nvSpPr>
        <p:spPr>
          <a:xfrm>
            <a:off x="4264025" y="5272088"/>
            <a:ext cx="6477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i="1" dirty="0">
                <a:solidFill>
                  <a:srgbClr val="0000CC"/>
                </a:solidFill>
              </a:rPr>
              <a:t>AB</a:t>
            </a:r>
          </a:p>
        </p:txBody>
      </p:sp>
      <p:sp>
        <p:nvSpPr>
          <p:cNvPr id="316445" name="Text Box 29"/>
          <p:cNvSpPr txBox="1"/>
          <p:nvPr/>
        </p:nvSpPr>
        <p:spPr>
          <a:xfrm>
            <a:off x="3235325" y="5284788"/>
            <a:ext cx="6477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i="1" dirty="0">
                <a:solidFill>
                  <a:srgbClr val="0000FF"/>
                </a:solidFill>
              </a:rPr>
              <a:t>AC</a:t>
            </a:r>
          </a:p>
        </p:txBody>
      </p:sp>
      <p:sp>
        <p:nvSpPr>
          <p:cNvPr id="316449" name="Rectangle 33"/>
          <p:cNvSpPr/>
          <p:nvPr/>
        </p:nvSpPr>
        <p:spPr>
          <a:xfrm>
            <a:off x="2535238" y="3141663"/>
            <a:ext cx="3170237"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8000"/>
                </a:solidFill>
                <a:latin typeface="Arial" panose="020B0604020202020204" pitchFamily="34" charset="0"/>
                <a:ea typeface="黑体" panose="02010609060101010101" pitchFamily="49" charset="-122"/>
              </a:rPr>
              <a:t>第二步：函数化简</a:t>
            </a:r>
          </a:p>
        </p:txBody>
      </p:sp>
      <p:sp>
        <p:nvSpPr>
          <p:cNvPr id="316450" name="Rectangle 34"/>
          <p:cNvSpPr/>
          <p:nvPr/>
        </p:nvSpPr>
        <p:spPr>
          <a:xfrm>
            <a:off x="5705475" y="3141663"/>
            <a:ext cx="3248025" cy="457200"/>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8000"/>
                </a:solidFill>
                <a:latin typeface="Arial" panose="020B0604020202020204" pitchFamily="34" charset="0"/>
                <a:ea typeface="黑体" panose="02010609060101010101" pitchFamily="49" charset="-122"/>
              </a:rPr>
              <a:t>第三步：画逻辑电路图</a:t>
            </a:r>
          </a:p>
        </p:txBody>
      </p:sp>
      <p:sp>
        <p:nvSpPr>
          <p:cNvPr id="316451" name="Rectangle 35"/>
          <p:cNvSpPr/>
          <p:nvPr/>
        </p:nvSpPr>
        <p:spPr>
          <a:xfrm>
            <a:off x="509588" y="900113"/>
            <a:ext cx="3546475"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tx2"/>
                </a:solidFill>
                <a:latin typeface="Arial" panose="020B0604020202020204" pitchFamily="34" charset="0"/>
                <a:ea typeface="黑体" panose="02010609060101010101" pitchFamily="49" charset="-122"/>
              </a:rPr>
              <a:t>解：</a:t>
            </a:r>
            <a:r>
              <a:rPr lang="zh-CN" altLang="en-US" sz="2400" b="1" dirty="0">
                <a:solidFill>
                  <a:srgbClr val="008000"/>
                </a:solidFill>
                <a:latin typeface="Arial" panose="020B0604020202020204" pitchFamily="34" charset="0"/>
                <a:ea typeface="黑体" panose="02010609060101010101" pitchFamily="49" charset="-122"/>
              </a:rPr>
              <a:t>第一步：列真值表</a:t>
            </a:r>
          </a:p>
        </p:txBody>
      </p:sp>
      <p:sp>
        <p:nvSpPr>
          <p:cNvPr id="316452" name="Rectangle 36"/>
          <p:cNvSpPr/>
          <p:nvPr/>
        </p:nvSpPr>
        <p:spPr>
          <a:xfrm>
            <a:off x="773113" y="2843213"/>
            <a:ext cx="1503362"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tx2"/>
                </a:solidFill>
                <a:latin typeface="Arial" panose="020B0604020202020204" pitchFamily="34" charset="0"/>
                <a:ea typeface="黑体" panose="02010609060101010101" pitchFamily="49" charset="-122"/>
              </a:rPr>
              <a:t>真值表</a:t>
            </a:r>
          </a:p>
        </p:txBody>
      </p:sp>
      <p:graphicFrame>
        <p:nvGraphicFramePr>
          <p:cNvPr id="316540" name="Group 124"/>
          <p:cNvGraphicFramePr>
            <a:graphicFrameLocks noGrp="1"/>
          </p:cNvGraphicFramePr>
          <p:nvPr/>
        </p:nvGraphicFramePr>
        <p:xfrm>
          <a:off x="642938" y="3429000"/>
          <a:ext cx="1439862" cy="3017520"/>
        </p:xfrm>
        <a:graphic>
          <a:graphicData uri="http://schemas.openxmlformats.org/drawingml/2006/table">
            <a:tbl>
              <a:tblPr/>
              <a:tblGrid>
                <a:gridCol w="360362">
                  <a:extLst>
                    <a:ext uri="{9D8B030D-6E8A-4147-A177-3AD203B41FA5}">
                      <a16:colId xmlns:a16="http://schemas.microsoft.com/office/drawing/2014/main" val="20000"/>
                    </a:ext>
                  </a:extLst>
                </a:gridCol>
                <a:gridCol w="360363">
                  <a:extLst>
                    <a:ext uri="{9D8B030D-6E8A-4147-A177-3AD203B41FA5}">
                      <a16:colId xmlns:a16="http://schemas.microsoft.com/office/drawing/2014/main" val="20001"/>
                    </a:ext>
                  </a:extLst>
                </a:gridCol>
                <a:gridCol w="360362">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tblGrid>
              <a:tr h="254000">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1" u="none" strike="noStrike" cap="none" normalizeH="0" baseline="0">
                          <a:ln>
                            <a:noFill/>
                          </a:ln>
                          <a:solidFill>
                            <a:schemeClr val="tx1"/>
                          </a:solidFill>
                          <a:effectLst/>
                          <a:latin typeface="Times New Roman" panose="02020603050405020304" pitchFamily="18" charset="0"/>
                          <a:ea typeface="幼圆" panose="02010509060101010101" pitchFamily="49" charset="-122"/>
                        </a:rPr>
                        <a:t>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1" u="none" strike="noStrike" cap="none" normalizeH="0" baseline="0">
                          <a:ln>
                            <a:noFill/>
                          </a:ln>
                          <a:solidFill>
                            <a:schemeClr val="tx1"/>
                          </a:solidFill>
                          <a:effectLst/>
                          <a:latin typeface="Times New Roman" panose="02020603050405020304" pitchFamily="18" charset="0"/>
                          <a:ea typeface="幼圆" panose="02010509060101010101" pitchFamily="49" charset="-122"/>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1" u="none" strike="noStrike" cap="none" normalizeH="0" baseline="0">
                          <a:ln>
                            <a:noFill/>
                          </a:ln>
                          <a:solidFill>
                            <a:schemeClr val="tx1"/>
                          </a:solidFill>
                          <a:effectLst/>
                          <a:latin typeface="Times New Roman" panose="02020603050405020304" pitchFamily="18" charset="0"/>
                          <a:ea typeface="幼圆" panose="02010509060101010101" pitchFamily="49" charset="-122"/>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1" u="none" strike="noStrike" cap="none" normalizeH="0" baseline="0">
                          <a:ln>
                            <a:noFill/>
                          </a:ln>
                          <a:solidFill>
                            <a:schemeClr val="tx2"/>
                          </a:solidFill>
                          <a:effectLst/>
                          <a:latin typeface="Times New Roman" panose="02020603050405020304" pitchFamily="18" charset="0"/>
                          <a:ea typeface="幼圆" panose="02010509060101010101" pitchFamily="49" charset="-122"/>
                        </a:rPr>
                        <a: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extLst>
                  <a:ext uri="{0D108BD9-81ED-4DB2-BD59-A6C34878D82A}">
                    <a16:rowId xmlns:a16="http://schemas.microsoft.com/office/drawing/2014/main" val="10000"/>
                  </a:ext>
                </a:extLst>
              </a:tr>
              <a:tr h="2508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extLst>
                  <a:ext uri="{0D108BD9-81ED-4DB2-BD59-A6C34878D82A}">
                    <a16:rowId xmlns:a16="http://schemas.microsoft.com/office/drawing/2014/main" val="10001"/>
                  </a:ext>
                </a:extLst>
              </a:tr>
              <a:tr h="249238">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extLst>
                  <a:ext uri="{0D108BD9-81ED-4DB2-BD59-A6C34878D82A}">
                    <a16:rowId xmlns:a16="http://schemas.microsoft.com/office/drawing/2014/main" val="10002"/>
                  </a:ext>
                </a:extLst>
              </a:tr>
              <a:tr h="2508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extLst>
                  <a:ext uri="{0D108BD9-81ED-4DB2-BD59-A6C34878D82A}">
                    <a16:rowId xmlns:a16="http://schemas.microsoft.com/office/drawing/2014/main" val="10003"/>
                  </a:ext>
                </a:extLst>
              </a:tr>
              <a:tr h="249238">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extLst>
                  <a:ext uri="{0D108BD9-81ED-4DB2-BD59-A6C34878D82A}">
                    <a16:rowId xmlns:a16="http://schemas.microsoft.com/office/drawing/2014/main" val="10004"/>
                  </a:ext>
                </a:extLst>
              </a:tr>
              <a:tr h="2508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extLst>
                  <a:ext uri="{0D108BD9-81ED-4DB2-BD59-A6C34878D82A}">
                    <a16:rowId xmlns:a16="http://schemas.microsoft.com/office/drawing/2014/main" val="10005"/>
                  </a:ext>
                </a:extLst>
              </a:tr>
              <a:tr h="249238">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extLst>
                  <a:ext uri="{0D108BD9-81ED-4DB2-BD59-A6C34878D82A}">
                    <a16:rowId xmlns:a16="http://schemas.microsoft.com/office/drawing/2014/main" val="10006"/>
                  </a:ext>
                </a:extLst>
              </a:tr>
              <a:tr h="2508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extLst>
                  <a:ext uri="{0D108BD9-81ED-4DB2-BD59-A6C34878D82A}">
                    <a16:rowId xmlns:a16="http://schemas.microsoft.com/office/drawing/2014/main" val="10007"/>
                  </a:ext>
                </a:extLst>
              </a:tr>
              <a:tr h="249238">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1"/>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幼圆" panose="02010509060101010101" pitchFamily="49"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EFD1"/>
                        </a:gs>
                        <a:gs pos="64999">
                          <a:srgbClr val="F0EBD5">
                            <a:alpha val="67500"/>
                          </a:srgbClr>
                        </a:gs>
                        <a:gs pos="100000">
                          <a:srgbClr val="D1C39F">
                            <a:alpha val="50000"/>
                          </a:srgbClr>
                        </a:gs>
                      </a:gsLst>
                      <a:path path="shape">
                        <a:fillToRect l="50000" t="50000" r="50000" b="50000"/>
                      </a:path>
                    </a:gradFill>
                  </a:tcPr>
                </a:tc>
                <a:extLst>
                  <a:ext uri="{0D108BD9-81ED-4DB2-BD59-A6C34878D82A}">
                    <a16:rowId xmlns:a16="http://schemas.microsoft.com/office/drawing/2014/main" val="10008"/>
                  </a:ext>
                </a:extLst>
              </a:tr>
            </a:tbl>
          </a:graphicData>
        </a:graphic>
      </p:graphicFrame>
      <p:grpSp>
        <p:nvGrpSpPr>
          <p:cNvPr id="316510" name="Group 94"/>
          <p:cNvGrpSpPr/>
          <p:nvPr/>
        </p:nvGrpSpPr>
        <p:grpSpPr>
          <a:xfrm>
            <a:off x="5548313" y="3876675"/>
            <a:ext cx="3575050" cy="1628775"/>
            <a:chOff x="435" y="1477"/>
            <a:chExt cx="2252" cy="1026"/>
          </a:xfrm>
        </p:grpSpPr>
        <p:sp>
          <p:nvSpPr>
            <p:cNvPr id="22567" name="Text Box 95"/>
            <p:cNvSpPr txBox="1"/>
            <p:nvPr/>
          </p:nvSpPr>
          <p:spPr>
            <a:xfrm>
              <a:off x="440" y="1840"/>
              <a:ext cx="28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chemeClr val="tx2"/>
                  </a:solidFill>
                  <a:ea typeface="幼圆" panose="02010509060101010101" pitchFamily="49" charset="-122"/>
                </a:rPr>
                <a:t>A</a:t>
              </a:r>
            </a:p>
          </p:txBody>
        </p:sp>
        <p:sp>
          <p:nvSpPr>
            <p:cNvPr id="22568" name="Text Box 96"/>
            <p:cNvSpPr txBox="1"/>
            <p:nvPr/>
          </p:nvSpPr>
          <p:spPr>
            <a:xfrm>
              <a:off x="435" y="1477"/>
              <a:ext cx="28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chemeClr val="tx2"/>
                  </a:solidFill>
                  <a:ea typeface="幼圆" panose="02010509060101010101" pitchFamily="49" charset="-122"/>
                </a:rPr>
                <a:t>B</a:t>
              </a:r>
            </a:p>
          </p:txBody>
        </p:sp>
        <p:sp>
          <p:nvSpPr>
            <p:cNvPr id="22569" name="Text Box 97"/>
            <p:cNvSpPr txBox="1"/>
            <p:nvPr/>
          </p:nvSpPr>
          <p:spPr>
            <a:xfrm>
              <a:off x="435" y="2215"/>
              <a:ext cx="28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chemeClr val="tx2"/>
                  </a:solidFill>
                  <a:ea typeface="幼圆" panose="02010509060101010101" pitchFamily="49" charset="-122"/>
                </a:rPr>
                <a:t>C</a:t>
              </a:r>
            </a:p>
          </p:txBody>
        </p:sp>
        <p:sp>
          <p:nvSpPr>
            <p:cNvPr id="22570" name="Text Box 98"/>
            <p:cNvSpPr txBox="1"/>
            <p:nvPr/>
          </p:nvSpPr>
          <p:spPr>
            <a:xfrm>
              <a:off x="2406" y="1840"/>
              <a:ext cx="281"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chemeClr val="tx2"/>
                  </a:solidFill>
                  <a:ea typeface="幼圆" panose="02010509060101010101" pitchFamily="49" charset="-122"/>
                </a:rPr>
                <a:t>Y</a:t>
              </a:r>
              <a:endParaRPr lang="en-US" altLang="zh-CN" sz="2400" b="1" i="1" baseline="-25000" dirty="0">
                <a:solidFill>
                  <a:schemeClr val="tx2"/>
                </a:solidFill>
                <a:ea typeface="幼圆" panose="02010509060101010101" pitchFamily="49" charset="-122"/>
              </a:endParaRPr>
            </a:p>
          </p:txBody>
        </p:sp>
        <p:grpSp>
          <p:nvGrpSpPr>
            <p:cNvPr id="22571" name="Group 99"/>
            <p:cNvGrpSpPr/>
            <p:nvPr/>
          </p:nvGrpSpPr>
          <p:grpSpPr>
            <a:xfrm>
              <a:off x="1079" y="1573"/>
              <a:ext cx="430" cy="365"/>
              <a:chOff x="1079" y="1573"/>
              <a:chExt cx="430" cy="365"/>
            </a:xfrm>
          </p:grpSpPr>
          <p:sp>
            <p:nvSpPr>
              <p:cNvPr id="22592" name="Rectangle 100"/>
              <p:cNvSpPr/>
              <p:nvPr/>
            </p:nvSpPr>
            <p:spPr>
              <a:xfrm>
                <a:off x="1079" y="1573"/>
                <a:ext cx="357" cy="365"/>
              </a:xfrm>
              <a:prstGeom prst="rect">
                <a:avLst/>
              </a:prstGeom>
              <a:gradFill rotWithShape="1">
                <a:gsLst>
                  <a:gs pos="0">
                    <a:srgbClr val="FFEFD1">
                      <a:alpha val="100000"/>
                    </a:srgbClr>
                  </a:gs>
                  <a:gs pos="64999">
                    <a:srgbClr val="F0EBD5">
                      <a:alpha val="100000"/>
                    </a:srgbClr>
                  </a:gs>
                  <a:gs pos="100000">
                    <a:srgbClr val="D1C39F">
                      <a:alpha val="100000"/>
                    </a:srgbClr>
                  </a:gs>
                </a:gsLst>
                <a:path path="shape">
                  <a:fillToRect l="50000" t="50000" r="50000" b="50000"/>
                </a:path>
                <a:tileRect/>
              </a:gradFill>
              <a:ln w="25400"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ea typeface="幼圆" panose="02010509060101010101" pitchFamily="49" charset="-122"/>
                  </a:rPr>
                  <a:t>&amp;</a:t>
                </a:r>
              </a:p>
            </p:txBody>
          </p:sp>
          <p:sp>
            <p:nvSpPr>
              <p:cNvPr id="22593" name="Oval 101"/>
              <p:cNvSpPr>
                <a:spLocks noChangeAspect="1"/>
              </p:cNvSpPr>
              <p:nvPr/>
            </p:nvSpPr>
            <p:spPr>
              <a:xfrm>
                <a:off x="1436" y="1717"/>
                <a:ext cx="73" cy="73"/>
              </a:xfrm>
              <a:prstGeom prst="ellipse">
                <a:avLst/>
              </a:prstGeom>
              <a:noFill/>
              <a:ln w="2540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22572" name="Group 102"/>
            <p:cNvGrpSpPr/>
            <p:nvPr/>
          </p:nvGrpSpPr>
          <p:grpSpPr>
            <a:xfrm>
              <a:off x="1079" y="2055"/>
              <a:ext cx="430" cy="365"/>
              <a:chOff x="1079" y="1573"/>
              <a:chExt cx="430" cy="365"/>
            </a:xfrm>
          </p:grpSpPr>
          <p:sp>
            <p:nvSpPr>
              <p:cNvPr id="22590" name="Rectangle 103"/>
              <p:cNvSpPr/>
              <p:nvPr/>
            </p:nvSpPr>
            <p:spPr>
              <a:xfrm>
                <a:off x="1079" y="1573"/>
                <a:ext cx="357" cy="365"/>
              </a:xfrm>
              <a:prstGeom prst="rect">
                <a:avLst/>
              </a:prstGeom>
              <a:gradFill rotWithShape="1">
                <a:gsLst>
                  <a:gs pos="0">
                    <a:srgbClr val="FFEFD1">
                      <a:alpha val="100000"/>
                    </a:srgbClr>
                  </a:gs>
                  <a:gs pos="64999">
                    <a:srgbClr val="F0EBD5">
                      <a:alpha val="100000"/>
                    </a:srgbClr>
                  </a:gs>
                  <a:gs pos="100000">
                    <a:srgbClr val="D1C39F">
                      <a:alpha val="100000"/>
                    </a:srgbClr>
                  </a:gs>
                </a:gsLst>
                <a:path path="shape">
                  <a:fillToRect l="50000" t="50000" r="50000" b="50000"/>
                </a:path>
                <a:tileRect/>
              </a:gradFill>
              <a:ln w="25400"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ea typeface="幼圆" panose="02010509060101010101" pitchFamily="49" charset="-122"/>
                  </a:rPr>
                  <a:t>&amp;</a:t>
                </a:r>
              </a:p>
            </p:txBody>
          </p:sp>
          <p:sp>
            <p:nvSpPr>
              <p:cNvPr id="22591" name="Oval 104"/>
              <p:cNvSpPr>
                <a:spLocks noChangeAspect="1"/>
              </p:cNvSpPr>
              <p:nvPr/>
            </p:nvSpPr>
            <p:spPr>
              <a:xfrm>
                <a:off x="1436" y="1717"/>
                <a:ext cx="73" cy="73"/>
              </a:xfrm>
              <a:prstGeom prst="ellipse">
                <a:avLst/>
              </a:prstGeom>
              <a:noFill/>
              <a:ln w="2540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22573" name="Group 105"/>
            <p:cNvGrpSpPr/>
            <p:nvPr/>
          </p:nvGrpSpPr>
          <p:grpSpPr>
            <a:xfrm>
              <a:off x="1802" y="1817"/>
              <a:ext cx="430" cy="365"/>
              <a:chOff x="1079" y="1573"/>
              <a:chExt cx="430" cy="365"/>
            </a:xfrm>
          </p:grpSpPr>
          <p:sp>
            <p:nvSpPr>
              <p:cNvPr id="22588" name="Rectangle 106"/>
              <p:cNvSpPr/>
              <p:nvPr/>
            </p:nvSpPr>
            <p:spPr>
              <a:xfrm>
                <a:off x="1079" y="1573"/>
                <a:ext cx="357" cy="365"/>
              </a:xfrm>
              <a:prstGeom prst="rect">
                <a:avLst/>
              </a:prstGeom>
              <a:gradFill rotWithShape="1">
                <a:gsLst>
                  <a:gs pos="0">
                    <a:srgbClr val="FFEFD1">
                      <a:alpha val="100000"/>
                    </a:srgbClr>
                  </a:gs>
                  <a:gs pos="64999">
                    <a:srgbClr val="F0EBD5">
                      <a:alpha val="100000"/>
                    </a:srgbClr>
                  </a:gs>
                  <a:gs pos="100000">
                    <a:srgbClr val="D1C39F">
                      <a:alpha val="100000"/>
                    </a:srgbClr>
                  </a:gs>
                </a:gsLst>
                <a:path path="shape">
                  <a:fillToRect l="50000" t="50000" r="50000" b="50000"/>
                </a:path>
                <a:tileRect/>
              </a:gradFill>
              <a:ln w="25400"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ea typeface="幼圆" panose="02010509060101010101" pitchFamily="49" charset="-122"/>
                  </a:rPr>
                  <a:t>&amp;</a:t>
                </a:r>
              </a:p>
            </p:txBody>
          </p:sp>
          <p:sp>
            <p:nvSpPr>
              <p:cNvPr id="22589" name="Oval 107"/>
              <p:cNvSpPr>
                <a:spLocks noChangeAspect="1"/>
              </p:cNvSpPr>
              <p:nvPr/>
            </p:nvSpPr>
            <p:spPr>
              <a:xfrm>
                <a:off x="1436" y="1717"/>
                <a:ext cx="73" cy="73"/>
              </a:xfrm>
              <a:prstGeom prst="ellipse">
                <a:avLst/>
              </a:prstGeom>
              <a:noFill/>
              <a:ln w="2540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22574" name="Line 108"/>
            <p:cNvSpPr/>
            <p:nvPr/>
          </p:nvSpPr>
          <p:spPr>
            <a:xfrm>
              <a:off x="1509" y="2236"/>
              <a:ext cx="174" cy="0"/>
            </a:xfrm>
            <a:prstGeom prst="line">
              <a:avLst/>
            </a:prstGeom>
            <a:ln w="19050" cap="flat" cmpd="sng">
              <a:solidFill>
                <a:schemeClr val="tx2"/>
              </a:solidFill>
              <a:prstDash val="solid"/>
              <a:headEnd type="none" w="med" len="med"/>
              <a:tailEnd type="none" w="med" len="med"/>
            </a:ln>
          </p:spPr>
        </p:sp>
        <p:sp>
          <p:nvSpPr>
            <p:cNvPr id="22575" name="Line 109"/>
            <p:cNvSpPr/>
            <p:nvPr/>
          </p:nvSpPr>
          <p:spPr>
            <a:xfrm flipV="1">
              <a:off x="1683" y="2117"/>
              <a:ext cx="0" cy="119"/>
            </a:xfrm>
            <a:prstGeom prst="line">
              <a:avLst/>
            </a:prstGeom>
            <a:ln w="19050" cap="flat" cmpd="sng">
              <a:solidFill>
                <a:schemeClr val="tx2"/>
              </a:solidFill>
              <a:prstDash val="solid"/>
              <a:headEnd type="none" w="med" len="med"/>
              <a:tailEnd type="none" w="med" len="med"/>
            </a:ln>
          </p:spPr>
        </p:sp>
        <p:sp>
          <p:nvSpPr>
            <p:cNvPr id="22576" name="Line 110"/>
            <p:cNvSpPr/>
            <p:nvPr/>
          </p:nvSpPr>
          <p:spPr>
            <a:xfrm>
              <a:off x="1683" y="2117"/>
              <a:ext cx="119" cy="0"/>
            </a:xfrm>
            <a:prstGeom prst="line">
              <a:avLst/>
            </a:prstGeom>
            <a:ln w="19050" cap="flat" cmpd="sng">
              <a:solidFill>
                <a:schemeClr val="tx2"/>
              </a:solidFill>
              <a:prstDash val="solid"/>
              <a:headEnd type="none" w="med" len="med"/>
              <a:tailEnd type="none" w="med" len="med"/>
            </a:ln>
          </p:spPr>
        </p:sp>
        <p:sp>
          <p:nvSpPr>
            <p:cNvPr id="22577" name="Line 111"/>
            <p:cNvSpPr/>
            <p:nvPr/>
          </p:nvSpPr>
          <p:spPr>
            <a:xfrm>
              <a:off x="1509" y="1754"/>
              <a:ext cx="174" cy="0"/>
            </a:xfrm>
            <a:prstGeom prst="line">
              <a:avLst/>
            </a:prstGeom>
            <a:ln w="19050" cap="flat" cmpd="sng">
              <a:solidFill>
                <a:schemeClr val="tx2"/>
              </a:solidFill>
              <a:prstDash val="solid"/>
              <a:headEnd type="none" w="med" len="med"/>
              <a:tailEnd type="none" w="med" len="med"/>
            </a:ln>
          </p:spPr>
        </p:sp>
        <p:sp>
          <p:nvSpPr>
            <p:cNvPr id="22578" name="Line 112"/>
            <p:cNvSpPr/>
            <p:nvPr/>
          </p:nvSpPr>
          <p:spPr>
            <a:xfrm>
              <a:off x="1683" y="1876"/>
              <a:ext cx="119" cy="0"/>
            </a:xfrm>
            <a:prstGeom prst="line">
              <a:avLst/>
            </a:prstGeom>
            <a:ln w="19050" cap="flat" cmpd="sng">
              <a:solidFill>
                <a:schemeClr val="tx2"/>
              </a:solidFill>
              <a:prstDash val="solid"/>
              <a:headEnd type="none" w="med" len="med"/>
              <a:tailEnd type="none" w="med" len="med"/>
            </a:ln>
          </p:spPr>
        </p:sp>
        <p:sp>
          <p:nvSpPr>
            <p:cNvPr id="22579" name="Line 113"/>
            <p:cNvSpPr/>
            <p:nvPr/>
          </p:nvSpPr>
          <p:spPr>
            <a:xfrm>
              <a:off x="1683" y="1754"/>
              <a:ext cx="0" cy="122"/>
            </a:xfrm>
            <a:prstGeom prst="line">
              <a:avLst/>
            </a:prstGeom>
            <a:ln w="19050" cap="flat" cmpd="sng">
              <a:solidFill>
                <a:schemeClr val="tx2"/>
              </a:solidFill>
              <a:prstDash val="solid"/>
              <a:headEnd type="none" w="med" len="med"/>
              <a:tailEnd type="none" w="med" len="med"/>
            </a:ln>
          </p:spPr>
        </p:sp>
        <p:sp>
          <p:nvSpPr>
            <p:cNvPr id="22580" name="Line 114"/>
            <p:cNvSpPr/>
            <p:nvPr/>
          </p:nvSpPr>
          <p:spPr>
            <a:xfrm>
              <a:off x="2232" y="1996"/>
              <a:ext cx="174" cy="0"/>
            </a:xfrm>
            <a:prstGeom prst="line">
              <a:avLst/>
            </a:prstGeom>
            <a:ln w="19050" cap="flat" cmpd="sng">
              <a:solidFill>
                <a:schemeClr val="tx2"/>
              </a:solidFill>
              <a:prstDash val="solid"/>
              <a:headEnd type="none" w="med" len="med"/>
              <a:tailEnd type="none" w="med" len="med"/>
            </a:ln>
          </p:spPr>
        </p:sp>
        <p:sp>
          <p:nvSpPr>
            <p:cNvPr id="22581" name="Line 115"/>
            <p:cNvSpPr/>
            <p:nvPr/>
          </p:nvSpPr>
          <p:spPr>
            <a:xfrm>
              <a:off x="720" y="1635"/>
              <a:ext cx="359" cy="0"/>
            </a:xfrm>
            <a:prstGeom prst="line">
              <a:avLst/>
            </a:prstGeom>
            <a:ln w="19050" cap="flat" cmpd="sng">
              <a:solidFill>
                <a:schemeClr val="tx2"/>
              </a:solidFill>
              <a:prstDash val="solid"/>
              <a:headEnd type="none" w="med" len="med"/>
              <a:tailEnd type="none" w="med" len="med"/>
            </a:ln>
          </p:spPr>
        </p:sp>
        <p:sp>
          <p:nvSpPr>
            <p:cNvPr id="22582" name="Line 116"/>
            <p:cNvSpPr/>
            <p:nvPr/>
          </p:nvSpPr>
          <p:spPr>
            <a:xfrm>
              <a:off x="720" y="1996"/>
              <a:ext cx="246" cy="0"/>
            </a:xfrm>
            <a:prstGeom prst="line">
              <a:avLst/>
            </a:prstGeom>
            <a:ln w="19050" cap="flat" cmpd="sng">
              <a:solidFill>
                <a:schemeClr val="tx2"/>
              </a:solidFill>
              <a:prstDash val="solid"/>
              <a:headEnd type="none" w="med" len="med"/>
              <a:tailEnd type="none" w="med" len="med"/>
            </a:ln>
          </p:spPr>
        </p:sp>
        <p:sp>
          <p:nvSpPr>
            <p:cNvPr id="22583" name="Line 117"/>
            <p:cNvSpPr/>
            <p:nvPr/>
          </p:nvSpPr>
          <p:spPr>
            <a:xfrm>
              <a:off x="966" y="1876"/>
              <a:ext cx="113" cy="0"/>
            </a:xfrm>
            <a:prstGeom prst="line">
              <a:avLst/>
            </a:prstGeom>
            <a:ln w="19050" cap="flat" cmpd="sng">
              <a:solidFill>
                <a:schemeClr val="tx2"/>
              </a:solidFill>
              <a:prstDash val="solid"/>
              <a:headEnd type="none" w="med" len="med"/>
              <a:tailEnd type="none" w="med" len="med"/>
            </a:ln>
          </p:spPr>
        </p:sp>
        <p:sp>
          <p:nvSpPr>
            <p:cNvPr id="22584" name="Line 118"/>
            <p:cNvSpPr/>
            <p:nvPr/>
          </p:nvSpPr>
          <p:spPr>
            <a:xfrm>
              <a:off x="966" y="2117"/>
              <a:ext cx="113" cy="0"/>
            </a:xfrm>
            <a:prstGeom prst="line">
              <a:avLst/>
            </a:prstGeom>
            <a:ln w="19050" cap="flat" cmpd="sng">
              <a:solidFill>
                <a:schemeClr val="tx2"/>
              </a:solidFill>
              <a:prstDash val="solid"/>
              <a:headEnd type="none" w="med" len="med"/>
              <a:tailEnd type="none" w="med" len="med"/>
            </a:ln>
          </p:spPr>
        </p:sp>
        <p:sp>
          <p:nvSpPr>
            <p:cNvPr id="22585" name="Line 119"/>
            <p:cNvSpPr/>
            <p:nvPr/>
          </p:nvSpPr>
          <p:spPr>
            <a:xfrm>
              <a:off x="966" y="1876"/>
              <a:ext cx="0" cy="241"/>
            </a:xfrm>
            <a:prstGeom prst="line">
              <a:avLst/>
            </a:prstGeom>
            <a:ln w="19050" cap="flat" cmpd="sng">
              <a:solidFill>
                <a:schemeClr val="tx2"/>
              </a:solidFill>
              <a:prstDash val="solid"/>
              <a:headEnd type="none" w="med" len="med"/>
              <a:tailEnd type="none" w="med" len="med"/>
            </a:ln>
          </p:spPr>
        </p:sp>
        <p:sp>
          <p:nvSpPr>
            <p:cNvPr id="22586" name="Line 120"/>
            <p:cNvSpPr/>
            <p:nvPr/>
          </p:nvSpPr>
          <p:spPr>
            <a:xfrm>
              <a:off x="720" y="2359"/>
              <a:ext cx="359" cy="0"/>
            </a:xfrm>
            <a:prstGeom prst="line">
              <a:avLst/>
            </a:prstGeom>
            <a:ln w="19050" cap="flat" cmpd="sng">
              <a:solidFill>
                <a:schemeClr val="tx2"/>
              </a:solidFill>
              <a:prstDash val="solid"/>
              <a:headEnd type="none" w="med" len="med"/>
              <a:tailEnd type="none" w="med" len="med"/>
            </a:ln>
          </p:spPr>
        </p:sp>
        <p:sp>
          <p:nvSpPr>
            <p:cNvPr id="22587" name="Oval 121"/>
            <p:cNvSpPr/>
            <p:nvPr/>
          </p:nvSpPr>
          <p:spPr>
            <a:xfrm>
              <a:off x="938" y="1968"/>
              <a:ext cx="56" cy="56"/>
            </a:xfrm>
            <a:prstGeom prst="ellipse">
              <a:avLst/>
            </a:prstGeom>
            <a:solidFill>
              <a:schemeClr val="tx2"/>
            </a:solidFill>
            <a:ln w="9525">
              <a:noFill/>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22543" name="Text Box 123"/>
          <p:cNvSpPr txBox="1"/>
          <p:nvPr/>
        </p:nvSpPr>
        <p:spPr>
          <a:xfrm>
            <a:off x="238125" y="288925"/>
            <a:ext cx="8461375" cy="4270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    </a:t>
            </a:r>
            <a:r>
              <a:rPr lang="zh-CN" altLang="en-US" sz="2800" b="1" dirty="0">
                <a:solidFill>
                  <a:srgbClr val="FF3300"/>
                </a:solidFill>
                <a:latin typeface="黑体" panose="02010609060101010101" pitchFamily="49" charset="-122"/>
                <a:ea typeface="黑体" panose="02010609060101010101" pitchFamily="49" charset="-122"/>
              </a:rPr>
              <a:t>例</a:t>
            </a:r>
            <a:r>
              <a:rPr lang="en-US" altLang="zh-CN" sz="2800" b="1" dirty="0">
                <a:solidFill>
                  <a:srgbClr val="FF3300"/>
                </a:solidFill>
                <a:latin typeface="黑体" panose="02010609060101010101" pitchFamily="49" charset="-122"/>
                <a:ea typeface="黑体" panose="02010609060101010101" pitchFamily="49" charset="-122"/>
              </a:rPr>
              <a:t>2</a:t>
            </a:r>
            <a:r>
              <a:rPr lang="zh-CN" altLang="en-US" sz="2800" b="1" dirty="0">
                <a:solidFill>
                  <a:srgbClr val="FF3300"/>
                </a:solidFill>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设计一个三变量表决器，其中</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具有否决权。</a:t>
            </a:r>
          </a:p>
        </p:txBody>
      </p:sp>
      <p:grpSp>
        <p:nvGrpSpPr>
          <p:cNvPr id="316543" name="Group 127"/>
          <p:cNvGrpSpPr/>
          <p:nvPr/>
        </p:nvGrpSpPr>
        <p:grpSpPr>
          <a:xfrm>
            <a:off x="2328863" y="3538538"/>
            <a:ext cx="2579687" cy="1674812"/>
            <a:chOff x="1467" y="2337"/>
            <a:chExt cx="1625" cy="1055"/>
          </a:xfrm>
        </p:grpSpPr>
        <p:grpSp>
          <p:nvGrpSpPr>
            <p:cNvPr id="22547" name="Group 3"/>
            <p:cNvGrpSpPr/>
            <p:nvPr/>
          </p:nvGrpSpPr>
          <p:grpSpPr>
            <a:xfrm>
              <a:off x="1467" y="2337"/>
              <a:ext cx="1625" cy="1055"/>
              <a:chOff x="431" y="2908"/>
              <a:chExt cx="1625" cy="1055"/>
            </a:xfrm>
          </p:grpSpPr>
          <p:sp>
            <p:nvSpPr>
              <p:cNvPr id="22553" name="Text Box 4"/>
              <p:cNvSpPr txBox="1"/>
              <p:nvPr/>
            </p:nvSpPr>
            <p:spPr>
              <a:xfrm>
                <a:off x="518" y="2908"/>
                <a:ext cx="49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chemeClr val="tx2"/>
                    </a:solidFill>
                    <a:latin typeface="Arial" panose="020B0604020202020204" pitchFamily="34" charset="0"/>
                    <a:ea typeface="幼圆" panose="02010509060101010101" pitchFamily="49" charset="-122"/>
                  </a:rPr>
                  <a:t>BC</a:t>
                </a:r>
              </a:p>
            </p:txBody>
          </p:sp>
          <p:sp>
            <p:nvSpPr>
              <p:cNvPr id="22554" name="Text Box 5"/>
              <p:cNvSpPr txBox="1"/>
              <p:nvPr/>
            </p:nvSpPr>
            <p:spPr>
              <a:xfrm>
                <a:off x="431" y="3123"/>
                <a:ext cx="28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chemeClr val="tx2"/>
                    </a:solidFill>
                    <a:latin typeface="Arial" panose="020B0604020202020204" pitchFamily="34" charset="0"/>
                    <a:ea typeface="幼圆" panose="02010509060101010101" pitchFamily="49" charset="-122"/>
                  </a:rPr>
                  <a:t>A</a:t>
                </a:r>
              </a:p>
            </p:txBody>
          </p:sp>
          <p:sp>
            <p:nvSpPr>
              <p:cNvPr id="22555" name="Rectangle 6"/>
              <p:cNvSpPr/>
              <p:nvPr/>
            </p:nvSpPr>
            <p:spPr>
              <a:xfrm>
                <a:off x="752" y="3290"/>
                <a:ext cx="1304" cy="668"/>
              </a:xfrm>
              <a:prstGeom prst="rect">
                <a:avLst/>
              </a:prstGeom>
              <a:gradFill rotWithShape="1">
                <a:gsLst>
                  <a:gs pos="0">
                    <a:srgbClr val="FFEFD1">
                      <a:alpha val="100000"/>
                    </a:srgbClr>
                  </a:gs>
                  <a:gs pos="64999">
                    <a:srgbClr val="F0EBD5">
                      <a:alpha val="100000"/>
                    </a:srgbClr>
                  </a:gs>
                  <a:gs pos="100000">
                    <a:srgbClr val="D1C39F">
                      <a:alpha val="100000"/>
                    </a:srgbClr>
                  </a:gs>
                </a:gsLst>
                <a:path path="shape">
                  <a:fillToRect l="50000" t="50000" r="50000" b="50000"/>
                </a:path>
                <a:tileRect/>
              </a:gradFill>
              <a:ln w="25400"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2556" name="Line 7"/>
              <p:cNvSpPr/>
              <p:nvPr/>
            </p:nvSpPr>
            <p:spPr>
              <a:xfrm flipH="1" flipV="1">
                <a:off x="518" y="3056"/>
                <a:ext cx="234" cy="234"/>
              </a:xfrm>
              <a:prstGeom prst="line">
                <a:avLst/>
              </a:prstGeom>
              <a:ln w="25400" cap="flat" cmpd="sng">
                <a:solidFill>
                  <a:schemeClr val="tx2"/>
                </a:solidFill>
                <a:prstDash val="solid"/>
                <a:headEnd type="none" w="med" len="med"/>
                <a:tailEnd type="none" w="med" len="med"/>
              </a:ln>
            </p:spPr>
          </p:sp>
          <p:sp>
            <p:nvSpPr>
              <p:cNvPr id="22557" name="Line 8"/>
              <p:cNvSpPr/>
              <p:nvPr/>
            </p:nvSpPr>
            <p:spPr>
              <a:xfrm>
                <a:off x="752" y="3627"/>
                <a:ext cx="1304" cy="0"/>
              </a:xfrm>
              <a:prstGeom prst="line">
                <a:avLst/>
              </a:prstGeom>
              <a:ln w="19050" cap="flat" cmpd="sng">
                <a:solidFill>
                  <a:schemeClr val="tx2"/>
                </a:solidFill>
                <a:prstDash val="solid"/>
                <a:headEnd type="none" w="med" len="med"/>
                <a:tailEnd type="none" w="med" len="med"/>
              </a:ln>
            </p:spPr>
          </p:sp>
          <p:sp>
            <p:nvSpPr>
              <p:cNvPr id="22558" name="Line 9"/>
              <p:cNvSpPr/>
              <p:nvPr/>
            </p:nvSpPr>
            <p:spPr>
              <a:xfrm>
                <a:off x="1404" y="3290"/>
                <a:ext cx="0" cy="668"/>
              </a:xfrm>
              <a:prstGeom prst="line">
                <a:avLst/>
              </a:prstGeom>
              <a:ln w="19050" cap="flat" cmpd="sng">
                <a:solidFill>
                  <a:schemeClr val="tx2"/>
                </a:solidFill>
                <a:prstDash val="solid"/>
                <a:headEnd type="none" w="med" len="med"/>
                <a:tailEnd type="none" w="med" len="med"/>
              </a:ln>
            </p:spPr>
          </p:sp>
          <p:sp>
            <p:nvSpPr>
              <p:cNvPr id="22559" name="Line 10"/>
              <p:cNvSpPr/>
              <p:nvPr/>
            </p:nvSpPr>
            <p:spPr>
              <a:xfrm>
                <a:off x="1078" y="3295"/>
                <a:ext cx="0" cy="668"/>
              </a:xfrm>
              <a:prstGeom prst="line">
                <a:avLst/>
              </a:prstGeom>
              <a:ln w="19050" cap="flat" cmpd="sng">
                <a:solidFill>
                  <a:schemeClr val="tx2"/>
                </a:solidFill>
                <a:prstDash val="solid"/>
                <a:headEnd type="none" w="med" len="med"/>
                <a:tailEnd type="none" w="med" len="med"/>
              </a:ln>
            </p:spPr>
          </p:sp>
          <p:sp>
            <p:nvSpPr>
              <p:cNvPr id="22560" name="Line 11"/>
              <p:cNvSpPr/>
              <p:nvPr/>
            </p:nvSpPr>
            <p:spPr>
              <a:xfrm>
                <a:off x="1731" y="3293"/>
                <a:ext cx="0" cy="668"/>
              </a:xfrm>
              <a:prstGeom prst="line">
                <a:avLst/>
              </a:prstGeom>
              <a:ln w="19050" cap="flat" cmpd="sng">
                <a:solidFill>
                  <a:schemeClr val="tx2"/>
                </a:solidFill>
                <a:prstDash val="solid"/>
                <a:headEnd type="none" w="med" len="med"/>
                <a:tailEnd type="none" w="med" len="med"/>
              </a:ln>
            </p:spPr>
          </p:sp>
          <p:sp>
            <p:nvSpPr>
              <p:cNvPr id="22561" name="Text Box 12"/>
              <p:cNvSpPr txBox="1"/>
              <p:nvPr/>
            </p:nvSpPr>
            <p:spPr>
              <a:xfrm>
                <a:off x="762" y="3034"/>
                <a:ext cx="3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chemeClr val="tx2"/>
                    </a:solidFill>
                    <a:latin typeface="Arial" panose="020B0604020202020204" pitchFamily="34" charset="0"/>
                    <a:ea typeface="幼圆" panose="02010509060101010101" pitchFamily="49" charset="-122"/>
                  </a:rPr>
                  <a:t>00</a:t>
                </a:r>
              </a:p>
            </p:txBody>
          </p:sp>
          <p:sp>
            <p:nvSpPr>
              <p:cNvPr id="22562" name="Text Box 13"/>
              <p:cNvSpPr txBox="1"/>
              <p:nvPr/>
            </p:nvSpPr>
            <p:spPr>
              <a:xfrm>
                <a:off x="1090" y="3035"/>
                <a:ext cx="3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chemeClr val="tx2"/>
                    </a:solidFill>
                    <a:latin typeface="Arial" panose="020B0604020202020204" pitchFamily="34" charset="0"/>
                    <a:ea typeface="幼圆" panose="02010509060101010101" pitchFamily="49" charset="-122"/>
                  </a:rPr>
                  <a:t>01</a:t>
                </a:r>
              </a:p>
            </p:txBody>
          </p:sp>
          <p:sp>
            <p:nvSpPr>
              <p:cNvPr id="22563" name="Text Box 14"/>
              <p:cNvSpPr txBox="1"/>
              <p:nvPr/>
            </p:nvSpPr>
            <p:spPr>
              <a:xfrm>
                <a:off x="1417" y="3033"/>
                <a:ext cx="3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chemeClr val="tx2"/>
                    </a:solidFill>
                    <a:latin typeface="Arial" panose="020B0604020202020204" pitchFamily="34" charset="0"/>
                    <a:ea typeface="幼圆" panose="02010509060101010101" pitchFamily="49" charset="-122"/>
                  </a:rPr>
                  <a:t>11</a:t>
                </a:r>
              </a:p>
            </p:txBody>
          </p:sp>
          <p:sp>
            <p:nvSpPr>
              <p:cNvPr id="22564" name="Text Box 15"/>
              <p:cNvSpPr txBox="1"/>
              <p:nvPr/>
            </p:nvSpPr>
            <p:spPr>
              <a:xfrm>
                <a:off x="1744" y="3037"/>
                <a:ext cx="3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dirty="0">
                    <a:solidFill>
                      <a:schemeClr val="tx2"/>
                    </a:solidFill>
                    <a:latin typeface="Arial" panose="020B0604020202020204" pitchFamily="34" charset="0"/>
                    <a:ea typeface="幼圆" panose="02010509060101010101" pitchFamily="49" charset="-122"/>
                  </a:rPr>
                  <a:t>10</a:t>
                </a:r>
              </a:p>
            </p:txBody>
          </p:sp>
          <p:sp>
            <p:nvSpPr>
              <p:cNvPr id="22565" name="Text Box 16"/>
              <p:cNvSpPr txBox="1"/>
              <p:nvPr/>
            </p:nvSpPr>
            <p:spPr>
              <a:xfrm>
                <a:off x="518" y="3312"/>
                <a:ext cx="28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chemeClr val="tx2"/>
                    </a:solidFill>
                    <a:latin typeface="Arial" panose="020B0604020202020204" pitchFamily="34" charset="0"/>
                    <a:ea typeface="幼圆" panose="02010509060101010101" pitchFamily="49" charset="-122"/>
                  </a:rPr>
                  <a:t>0</a:t>
                </a:r>
              </a:p>
            </p:txBody>
          </p:sp>
          <p:sp>
            <p:nvSpPr>
              <p:cNvPr id="22566" name="Text Box 17"/>
              <p:cNvSpPr txBox="1"/>
              <p:nvPr/>
            </p:nvSpPr>
            <p:spPr>
              <a:xfrm>
                <a:off x="518" y="3650"/>
                <a:ext cx="28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chemeClr val="tx2"/>
                    </a:solidFill>
                    <a:latin typeface="Arial" panose="020B0604020202020204" pitchFamily="34" charset="0"/>
                    <a:ea typeface="幼圆" panose="02010509060101010101" pitchFamily="49" charset="-122"/>
                  </a:rPr>
                  <a:t>1</a:t>
                </a:r>
              </a:p>
            </p:txBody>
          </p:sp>
        </p:grpSp>
        <p:grpSp>
          <p:nvGrpSpPr>
            <p:cNvPr id="22548" name="Group 126"/>
            <p:cNvGrpSpPr/>
            <p:nvPr/>
          </p:nvGrpSpPr>
          <p:grpSpPr>
            <a:xfrm>
              <a:off x="2148" y="2741"/>
              <a:ext cx="889" cy="630"/>
              <a:chOff x="2148" y="2741"/>
              <a:chExt cx="889" cy="630"/>
            </a:xfrm>
          </p:grpSpPr>
          <p:sp>
            <p:nvSpPr>
              <p:cNvPr id="22549" name="Text Box 18"/>
              <p:cNvSpPr txBox="1"/>
              <p:nvPr/>
            </p:nvSpPr>
            <p:spPr>
              <a:xfrm>
                <a:off x="2476" y="2741"/>
                <a:ext cx="239"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endParaRPr lang="zh-CN" altLang="zh-CN" sz="2400" b="1" dirty="0">
                  <a:solidFill>
                    <a:schemeClr val="tx2"/>
                  </a:solidFill>
                  <a:latin typeface="Arial" panose="020B0604020202020204" pitchFamily="34" charset="0"/>
                  <a:ea typeface="幼圆" panose="02010509060101010101" pitchFamily="49" charset="-122"/>
                </a:endParaRPr>
              </a:p>
            </p:txBody>
          </p:sp>
          <p:sp>
            <p:nvSpPr>
              <p:cNvPr id="22550" name="Text Box 19"/>
              <p:cNvSpPr txBox="1"/>
              <p:nvPr/>
            </p:nvSpPr>
            <p:spPr>
              <a:xfrm>
                <a:off x="2481" y="3079"/>
                <a:ext cx="239"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chemeClr val="tx2"/>
                    </a:solidFill>
                    <a:latin typeface="Arial" panose="020B0604020202020204" pitchFamily="34" charset="0"/>
                    <a:ea typeface="幼圆" panose="02010509060101010101" pitchFamily="49" charset="-122"/>
                  </a:rPr>
                  <a:t>1</a:t>
                </a:r>
              </a:p>
            </p:txBody>
          </p:sp>
          <p:sp>
            <p:nvSpPr>
              <p:cNvPr id="22551" name="Text Box 20"/>
              <p:cNvSpPr txBox="1"/>
              <p:nvPr/>
            </p:nvSpPr>
            <p:spPr>
              <a:xfrm>
                <a:off x="2798" y="3083"/>
                <a:ext cx="239"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chemeClr val="tx2"/>
                    </a:solidFill>
                    <a:latin typeface="Arial" panose="020B0604020202020204" pitchFamily="34" charset="0"/>
                    <a:ea typeface="幼圆" panose="02010509060101010101" pitchFamily="49" charset="-122"/>
                  </a:rPr>
                  <a:t>1</a:t>
                </a:r>
              </a:p>
            </p:txBody>
          </p:sp>
          <p:sp>
            <p:nvSpPr>
              <p:cNvPr id="22552" name="Text Box 125"/>
              <p:cNvSpPr txBox="1"/>
              <p:nvPr/>
            </p:nvSpPr>
            <p:spPr>
              <a:xfrm>
                <a:off x="2148" y="3079"/>
                <a:ext cx="239"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chemeClr val="tx2"/>
                    </a:solidFill>
                    <a:latin typeface="Arial" panose="020B0604020202020204" pitchFamily="34" charset="0"/>
                    <a:ea typeface="幼圆" panose="02010509060101010101" pitchFamily="49" charset="-122"/>
                  </a:rPr>
                  <a:t>1</a:t>
                </a:r>
              </a:p>
            </p:txBody>
          </p:sp>
        </p:grpSp>
      </p:grpSp>
      <p:sp>
        <p:nvSpPr>
          <p:cNvPr id="316448" name="AutoShape 32"/>
          <p:cNvSpPr/>
          <p:nvPr/>
        </p:nvSpPr>
        <p:spPr>
          <a:xfrm>
            <a:off x="3397250" y="4706938"/>
            <a:ext cx="936625" cy="458787"/>
          </a:xfrm>
          <a:prstGeom prst="flowChartTerminator">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6447" name="AutoShape 31"/>
          <p:cNvSpPr/>
          <p:nvPr/>
        </p:nvSpPr>
        <p:spPr>
          <a:xfrm>
            <a:off x="3913188" y="4721225"/>
            <a:ext cx="936625" cy="427038"/>
          </a:xfrm>
          <a:prstGeom prst="flowChartTerminator">
            <a:avLst/>
          </a:prstGeom>
          <a:noFill/>
          <a:ln w="25400" cap="flat" cmpd="sng">
            <a:solidFill>
              <a:srgbClr val="0000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6451"/>
                                        </p:tgtEl>
                                        <p:attrNameLst>
                                          <p:attrName>style.visibility</p:attrName>
                                        </p:attrNameLst>
                                      </p:cBhvr>
                                      <p:to>
                                        <p:strVal val="visible"/>
                                      </p:to>
                                    </p:set>
                                    <p:anim calcmode="lin" valueType="num">
                                      <p:cBhvr additive="base">
                                        <p:cTn id="7" dur="1000" fill="hold"/>
                                        <p:tgtEl>
                                          <p:spTgt spid="316451"/>
                                        </p:tgtEl>
                                        <p:attrNameLst>
                                          <p:attrName>ppt_x</p:attrName>
                                        </p:attrNameLst>
                                      </p:cBhvr>
                                      <p:tavLst>
                                        <p:tav tm="0">
                                          <p:val>
                                            <p:strVal val="0-#ppt_w/2"/>
                                          </p:val>
                                        </p:tav>
                                        <p:tav tm="100000">
                                          <p:val>
                                            <p:strVal val="#ppt_x"/>
                                          </p:val>
                                        </p:tav>
                                      </p:tavLst>
                                    </p:anim>
                                    <p:anim calcmode="lin" valueType="num">
                                      <p:cBhvr additive="base">
                                        <p:cTn id="8" dur="1000" fill="hold"/>
                                        <p:tgtEl>
                                          <p:spTgt spid="3164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16438"/>
                                        </p:tgtEl>
                                        <p:attrNameLst>
                                          <p:attrName>style.visibility</p:attrName>
                                        </p:attrNameLst>
                                      </p:cBhvr>
                                      <p:to>
                                        <p:strVal val="visible"/>
                                      </p:to>
                                    </p:set>
                                    <p:anim calcmode="lin" valueType="num">
                                      <p:cBhvr additive="base">
                                        <p:cTn id="13" dur="1000" fill="hold"/>
                                        <p:tgtEl>
                                          <p:spTgt spid="316438"/>
                                        </p:tgtEl>
                                        <p:attrNameLst>
                                          <p:attrName>ppt_x</p:attrName>
                                        </p:attrNameLst>
                                      </p:cBhvr>
                                      <p:tavLst>
                                        <p:tav tm="0">
                                          <p:val>
                                            <p:strVal val="1+#ppt_w/2"/>
                                          </p:val>
                                        </p:tav>
                                        <p:tav tm="100000">
                                          <p:val>
                                            <p:strVal val="#ppt_x"/>
                                          </p:val>
                                        </p:tav>
                                      </p:tavLst>
                                    </p:anim>
                                    <p:anim calcmode="lin" valueType="num">
                                      <p:cBhvr additive="base">
                                        <p:cTn id="14" dur="1000" fill="hold"/>
                                        <p:tgtEl>
                                          <p:spTgt spid="3164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16439"/>
                                        </p:tgtEl>
                                        <p:attrNameLst>
                                          <p:attrName>style.visibility</p:attrName>
                                        </p:attrNameLst>
                                      </p:cBhvr>
                                      <p:to>
                                        <p:strVal val="visible"/>
                                      </p:to>
                                    </p:set>
                                    <p:animEffect transition="in" filter="fade">
                                      <p:cBhvr>
                                        <p:cTn id="19" dur="1000"/>
                                        <p:tgtEl>
                                          <p:spTgt spid="316439"/>
                                        </p:tgtEl>
                                      </p:cBhvr>
                                    </p:animEffect>
                                    <p:anim calcmode="lin" valueType="num">
                                      <p:cBhvr>
                                        <p:cTn id="20" dur="1000" fill="hold"/>
                                        <p:tgtEl>
                                          <p:spTgt spid="316439"/>
                                        </p:tgtEl>
                                        <p:attrNameLst>
                                          <p:attrName>ppt_x</p:attrName>
                                        </p:attrNameLst>
                                      </p:cBhvr>
                                      <p:tavLst>
                                        <p:tav tm="0">
                                          <p:val>
                                            <p:strVal val="#ppt_x"/>
                                          </p:val>
                                        </p:tav>
                                        <p:tav tm="100000">
                                          <p:val>
                                            <p:strVal val="#ppt_x"/>
                                          </p:val>
                                        </p:tav>
                                      </p:tavLst>
                                    </p:anim>
                                    <p:anim calcmode="lin" valueType="num">
                                      <p:cBhvr>
                                        <p:cTn id="21" dur="1000" fill="hold"/>
                                        <p:tgtEl>
                                          <p:spTgt spid="31643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316441"/>
                                        </p:tgtEl>
                                        <p:attrNameLst>
                                          <p:attrName>style.visibility</p:attrName>
                                        </p:attrNameLst>
                                      </p:cBhvr>
                                      <p:to>
                                        <p:strVal val="visible"/>
                                      </p:to>
                                    </p:set>
                                    <p:anim calcmode="lin" valueType="num">
                                      <p:cBhvr additive="base">
                                        <p:cTn id="26" dur="1000" fill="hold"/>
                                        <p:tgtEl>
                                          <p:spTgt spid="316441"/>
                                        </p:tgtEl>
                                        <p:attrNameLst>
                                          <p:attrName>ppt_x</p:attrName>
                                        </p:attrNameLst>
                                      </p:cBhvr>
                                      <p:tavLst>
                                        <p:tav tm="0">
                                          <p:val>
                                            <p:strVal val="1+#ppt_w/2"/>
                                          </p:val>
                                        </p:tav>
                                        <p:tav tm="100000">
                                          <p:val>
                                            <p:strVal val="#ppt_x"/>
                                          </p:val>
                                        </p:tav>
                                      </p:tavLst>
                                    </p:anim>
                                    <p:anim calcmode="lin" valueType="num">
                                      <p:cBhvr additive="base">
                                        <p:cTn id="27" dur="1000" fill="hold"/>
                                        <p:tgtEl>
                                          <p:spTgt spid="31644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316452"/>
                                        </p:tgtEl>
                                        <p:attrNameLst>
                                          <p:attrName>style.visibility</p:attrName>
                                        </p:attrNameLst>
                                      </p:cBhvr>
                                      <p:to>
                                        <p:strVal val="visible"/>
                                      </p:to>
                                    </p:set>
                                    <p:animEffect transition="in" filter="fade">
                                      <p:cBhvr>
                                        <p:cTn id="32" dur="1000"/>
                                        <p:tgtEl>
                                          <p:spTgt spid="316452"/>
                                        </p:tgtEl>
                                      </p:cBhvr>
                                    </p:animEffect>
                                    <p:anim calcmode="lin" valueType="num">
                                      <p:cBhvr>
                                        <p:cTn id="33" dur="1000" fill="hold"/>
                                        <p:tgtEl>
                                          <p:spTgt spid="316452"/>
                                        </p:tgtEl>
                                        <p:attrNameLst>
                                          <p:attrName>ppt_x</p:attrName>
                                        </p:attrNameLst>
                                      </p:cBhvr>
                                      <p:tavLst>
                                        <p:tav tm="0">
                                          <p:val>
                                            <p:strVal val="#ppt_x"/>
                                          </p:val>
                                        </p:tav>
                                        <p:tav tm="100000">
                                          <p:val>
                                            <p:strVal val="#ppt_x"/>
                                          </p:val>
                                        </p:tav>
                                      </p:tavLst>
                                    </p:anim>
                                    <p:anim calcmode="lin" valueType="num">
                                      <p:cBhvr>
                                        <p:cTn id="34" dur="1000" fill="hold"/>
                                        <p:tgtEl>
                                          <p:spTgt spid="31645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1" fill="hold">
                                          <p:stCondLst>
                                            <p:cond delay="0"/>
                                          </p:stCondLst>
                                        </p:cTn>
                                        <p:tgtEl>
                                          <p:spTgt spid="316540"/>
                                        </p:tgtEl>
                                        <p:attrNameLst>
                                          <p:attrName>style.visibility</p:attrName>
                                        </p:attrNameLst>
                                      </p:cBhvr>
                                      <p:to>
                                        <p:strVal val="visible"/>
                                      </p:to>
                                    </p:set>
                                    <p:animEffect transition="in" filter="diamond(in)">
                                      <p:cBhvr>
                                        <p:cTn id="39" dur="500"/>
                                        <p:tgtEl>
                                          <p:spTgt spid="316540"/>
                                        </p:tgtEl>
                                      </p:cBhvr>
                                    </p:animEffect>
                                  </p:childTnLst>
                                </p:cTn>
                              </p:par>
                            </p:childTnLst>
                          </p:cTn>
                        </p:par>
                      </p:childTnLst>
                    </p:cTn>
                  </p:par>
                  <p:par>
                    <p:cTn id="40" fill="hold">
                      <p:stCondLst>
                        <p:cond delay="indefinite"/>
                      </p:stCondLst>
                      <p:childTnLst>
                        <p:par>
                          <p:cTn id="41" fill="hold">
                            <p:stCondLst>
                              <p:cond delay="0"/>
                            </p:stCondLst>
                            <p:childTnLst>
                              <p:par>
                                <p:cTn id="42" presetID="29" presetClass="entr" presetSubtype="0" fill="hold" grpId="0" nodeType="clickEffect">
                                  <p:stCondLst>
                                    <p:cond delay="0"/>
                                  </p:stCondLst>
                                  <p:childTnLst>
                                    <p:set>
                                      <p:cBhvr>
                                        <p:cTn id="43" dur="1" fill="hold">
                                          <p:stCondLst>
                                            <p:cond delay="0"/>
                                          </p:stCondLst>
                                        </p:cTn>
                                        <p:tgtEl>
                                          <p:spTgt spid="316449"/>
                                        </p:tgtEl>
                                        <p:attrNameLst>
                                          <p:attrName>style.visibility</p:attrName>
                                        </p:attrNameLst>
                                      </p:cBhvr>
                                      <p:to>
                                        <p:strVal val="visible"/>
                                      </p:to>
                                    </p:set>
                                    <p:anim calcmode="lin" valueType="num">
                                      <p:cBhvr>
                                        <p:cTn id="44" dur="1000" fill="hold"/>
                                        <p:tgtEl>
                                          <p:spTgt spid="316449"/>
                                        </p:tgtEl>
                                        <p:attrNameLst>
                                          <p:attrName>ppt_x</p:attrName>
                                        </p:attrNameLst>
                                      </p:cBhvr>
                                      <p:tavLst>
                                        <p:tav tm="0">
                                          <p:val>
                                            <p:strVal val="#ppt_x-.2"/>
                                          </p:val>
                                        </p:tav>
                                        <p:tav tm="100000">
                                          <p:val>
                                            <p:strVal val="#ppt_x"/>
                                          </p:val>
                                        </p:tav>
                                      </p:tavLst>
                                    </p:anim>
                                    <p:anim calcmode="lin" valueType="num">
                                      <p:cBhvr>
                                        <p:cTn id="45" dur="1000" fill="hold"/>
                                        <p:tgtEl>
                                          <p:spTgt spid="316449"/>
                                        </p:tgtEl>
                                        <p:attrNameLst>
                                          <p:attrName>ppt_y</p:attrName>
                                        </p:attrNameLst>
                                      </p:cBhvr>
                                      <p:tavLst>
                                        <p:tav tm="0">
                                          <p:val>
                                            <p:strVal val="#ppt_y"/>
                                          </p:val>
                                        </p:tav>
                                        <p:tav tm="100000">
                                          <p:val>
                                            <p:strVal val="#ppt_y"/>
                                          </p:val>
                                        </p:tav>
                                      </p:tavLst>
                                    </p:anim>
                                    <p:animEffect transition="in" filter="wipe(right)" prLst="gradientSize: 0.1">
                                      <p:cBhvr>
                                        <p:cTn id="46" dur="1000"/>
                                        <p:tgtEl>
                                          <p:spTgt spid="3164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16543"/>
                                        </p:tgtEl>
                                        <p:attrNameLst>
                                          <p:attrName>style.visibility</p:attrName>
                                        </p:attrNameLst>
                                      </p:cBhvr>
                                      <p:to>
                                        <p:strVal val="visible"/>
                                      </p:to>
                                    </p:set>
                                    <p:animEffect transition="in" filter="wipe(left)">
                                      <p:cBhvr>
                                        <p:cTn id="51" dur="500"/>
                                        <p:tgtEl>
                                          <p:spTgt spid="316543"/>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nodeType="clickEffect">
                                  <p:stCondLst>
                                    <p:cond delay="0"/>
                                  </p:stCondLst>
                                  <p:childTnLst>
                                    <p:set>
                                      <p:cBhvr>
                                        <p:cTn id="55" dur="1" fill="hold">
                                          <p:stCondLst>
                                            <p:cond delay="0"/>
                                          </p:stCondLst>
                                        </p:cTn>
                                        <p:tgtEl>
                                          <p:spTgt spid="316448"/>
                                        </p:tgtEl>
                                        <p:attrNameLst>
                                          <p:attrName>style.visibility</p:attrName>
                                        </p:attrNameLst>
                                      </p:cBhvr>
                                      <p:to>
                                        <p:strVal val="visible"/>
                                      </p:to>
                                    </p:set>
                                    <p:anim calcmode="lin" valueType="num">
                                      <p:cBhvr>
                                        <p:cTn id="56" dur="1000" fill="hold"/>
                                        <p:tgtEl>
                                          <p:spTgt spid="316448"/>
                                        </p:tgtEl>
                                        <p:attrNameLst>
                                          <p:attrName>ppt_x</p:attrName>
                                        </p:attrNameLst>
                                      </p:cBhvr>
                                      <p:tavLst>
                                        <p:tav tm="0">
                                          <p:val>
                                            <p:strVal val="#ppt_x-.2"/>
                                          </p:val>
                                        </p:tav>
                                        <p:tav tm="100000">
                                          <p:val>
                                            <p:strVal val="#ppt_x"/>
                                          </p:val>
                                        </p:tav>
                                      </p:tavLst>
                                    </p:anim>
                                    <p:anim calcmode="lin" valueType="num">
                                      <p:cBhvr>
                                        <p:cTn id="57" dur="1000" fill="hold"/>
                                        <p:tgtEl>
                                          <p:spTgt spid="316448"/>
                                        </p:tgtEl>
                                        <p:attrNameLst>
                                          <p:attrName>ppt_y</p:attrName>
                                        </p:attrNameLst>
                                      </p:cBhvr>
                                      <p:tavLst>
                                        <p:tav tm="0">
                                          <p:val>
                                            <p:strVal val="#ppt_y"/>
                                          </p:val>
                                        </p:tav>
                                        <p:tav tm="100000">
                                          <p:val>
                                            <p:strVal val="#ppt_y"/>
                                          </p:val>
                                        </p:tav>
                                      </p:tavLst>
                                    </p:anim>
                                    <p:animEffect transition="in" filter="wipe(right)" prLst="gradientSize: 0.1">
                                      <p:cBhvr>
                                        <p:cTn id="58" dur="1000"/>
                                        <p:tgtEl>
                                          <p:spTgt spid="316448"/>
                                        </p:tgtEl>
                                      </p:cBhvr>
                                    </p:animEffect>
                                  </p:childTnLst>
                                </p:cTn>
                              </p:par>
                            </p:childTnLst>
                          </p:cTn>
                        </p:par>
                      </p:childTnLst>
                    </p:cTn>
                  </p:par>
                  <p:par>
                    <p:cTn id="59" fill="hold">
                      <p:stCondLst>
                        <p:cond delay="indefinite"/>
                      </p:stCondLst>
                      <p:childTnLst>
                        <p:par>
                          <p:cTn id="60" fill="hold">
                            <p:stCondLst>
                              <p:cond delay="0"/>
                            </p:stCondLst>
                            <p:childTnLst>
                              <p:par>
                                <p:cTn id="61" presetID="29" presetClass="entr" presetSubtype="0" fill="hold" grpId="0" nodeType="clickEffect">
                                  <p:stCondLst>
                                    <p:cond delay="0"/>
                                  </p:stCondLst>
                                  <p:childTnLst>
                                    <p:set>
                                      <p:cBhvr>
                                        <p:cTn id="62" dur="1" fill="hold">
                                          <p:stCondLst>
                                            <p:cond delay="0"/>
                                          </p:stCondLst>
                                        </p:cTn>
                                        <p:tgtEl>
                                          <p:spTgt spid="316445"/>
                                        </p:tgtEl>
                                        <p:attrNameLst>
                                          <p:attrName>style.visibility</p:attrName>
                                        </p:attrNameLst>
                                      </p:cBhvr>
                                      <p:to>
                                        <p:strVal val="visible"/>
                                      </p:to>
                                    </p:set>
                                    <p:anim calcmode="lin" valueType="num">
                                      <p:cBhvr>
                                        <p:cTn id="63" dur="1000" fill="hold"/>
                                        <p:tgtEl>
                                          <p:spTgt spid="316445"/>
                                        </p:tgtEl>
                                        <p:attrNameLst>
                                          <p:attrName>ppt_x</p:attrName>
                                        </p:attrNameLst>
                                      </p:cBhvr>
                                      <p:tavLst>
                                        <p:tav tm="0">
                                          <p:val>
                                            <p:strVal val="#ppt_x-.2"/>
                                          </p:val>
                                        </p:tav>
                                        <p:tav tm="100000">
                                          <p:val>
                                            <p:strVal val="#ppt_x"/>
                                          </p:val>
                                        </p:tav>
                                      </p:tavLst>
                                    </p:anim>
                                    <p:anim calcmode="lin" valueType="num">
                                      <p:cBhvr>
                                        <p:cTn id="64" dur="1000" fill="hold"/>
                                        <p:tgtEl>
                                          <p:spTgt spid="316445"/>
                                        </p:tgtEl>
                                        <p:attrNameLst>
                                          <p:attrName>ppt_y</p:attrName>
                                        </p:attrNameLst>
                                      </p:cBhvr>
                                      <p:tavLst>
                                        <p:tav tm="0">
                                          <p:val>
                                            <p:strVal val="#ppt_y"/>
                                          </p:val>
                                        </p:tav>
                                        <p:tav tm="100000">
                                          <p:val>
                                            <p:strVal val="#ppt_y"/>
                                          </p:val>
                                        </p:tav>
                                      </p:tavLst>
                                    </p:anim>
                                    <p:animEffect transition="in" filter="wipe(right)" prLst="gradientSize: 0.1">
                                      <p:cBhvr>
                                        <p:cTn id="65" dur="1000"/>
                                        <p:tgtEl>
                                          <p:spTgt spid="31644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16447"/>
                                        </p:tgtEl>
                                        <p:attrNameLst>
                                          <p:attrName>style.visibility</p:attrName>
                                        </p:attrNameLst>
                                      </p:cBhvr>
                                      <p:to>
                                        <p:strVal val="visible"/>
                                      </p:to>
                                    </p:set>
                                    <p:animEffect transition="in" filter="fade">
                                      <p:cBhvr>
                                        <p:cTn id="70" dur="1000"/>
                                        <p:tgtEl>
                                          <p:spTgt spid="316447"/>
                                        </p:tgtEl>
                                      </p:cBhvr>
                                    </p:animEffect>
                                    <p:anim calcmode="lin" valueType="num">
                                      <p:cBhvr>
                                        <p:cTn id="71" dur="1000" fill="hold"/>
                                        <p:tgtEl>
                                          <p:spTgt spid="316447"/>
                                        </p:tgtEl>
                                        <p:attrNameLst>
                                          <p:attrName>ppt_x</p:attrName>
                                        </p:attrNameLst>
                                      </p:cBhvr>
                                      <p:tavLst>
                                        <p:tav tm="0">
                                          <p:val>
                                            <p:strVal val="#ppt_x"/>
                                          </p:val>
                                        </p:tav>
                                        <p:tav tm="100000">
                                          <p:val>
                                            <p:strVal val="#ppt_x"/>
                                          </p:val>
                                        </p:tav>
                                      </p:tavLst>
                                    </p:anim>
                                    <p:anim calcmode="lin" valueType="num">
                                      <p:cBhvr>
                                        <p:cTn id="72" dur="1000" fill="hold"/>
                                        <p:tgtEl>
                                          <p:spTgt spid="31644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9" presetClass="entr" presetSubtype="0" fill="hold" grpId="0" nodeType="clickEffect">
                                  <p:stCondLst>
                                    <p:cond delay="0"/>
                                  </p:stCondLst>
                                  <p:childTnLst>
                                    <p:set>
                                      <p:cBhvr>
                                        <p:cTn id="76" dur="1" fill="hold">
                                          <p:stCondLst>
                                            <p:cond delay="0"/>
                                          </p:stCondLst>
                                        </p:cTn>
                                        <p:tgtEl>
                                          <p:spTgt spid="316444"/>
                                        </p:tgtEl>
                                        <p:attrNameLst>
                                          <p:attrName>style.visibility</p:attrName>
                                        </p:attrNameLst>
                                      </p:cBhvr>
                                      <p:to>
                                        <p:strVal val="visible"/>
                                      </p:to>
                                    </p:set>
                                    <p:anim calcmode="lin" valueType="num">
                                      <p:cBhvr>
                                        <p:cTn id="77" dur="1000" fill="hold"/>
                                        <p:tgtEl>
                                          <p:spTgt spid="316444"/>
                                        </p:tgtEl>
                                        <p:attrNameLst>
                                          <p:attrName>ppt_x</p:attrName>
                                        </p:attrNameLst>
                                      </p:cBhvr>
                                      <p:tavLst>
                                        <p:tav tm="0">
                                          <p:val>
                                            <p:strVal val="#ppt_x-.2"/>
                                          </p:val>
                                        </p:tav>
                                        <p:tav tm="100000">
                                          <p:val>
                                            <p:strVal val="#ppt_x"/>
                                          </p:val>
                                        </p:tav>
                                      </p:tavLst>
                                    </p:anim>
                                    <p:anim calcmode="lin" valueType="num">
                                      <p:cBhvr>
                                        <p:cTn id="78" dur="1000" fill="hold"/>
                                        <p:tgtEl>
                                          <p:spTgt spid="316444"/>
                                        </p:tgtEl>
                                        <p:attrNameLst>
                                          <p:attrName>ppt_y</p:attrName>
                                        </p:attrNameLst>
                                      </p:cBhvr>
                                      <p:tavLst>
                                        <p:tav tm="0">
                                          <p:val>
                                            <p:strVal val="#ppt_y"/>
                                          </p:val>
                                        </p:tav>
                                        <p:tav tm="100000">
                                          <p:val>
                                            <p:strVal val="#ppt_y"/>
                                          </p:val>
                                        </p:tav>
                                      </p:tavLst>
                                    </p:anim>
                                    <p:animEffect transition="in" filter="wipe(right)" prLst="gradientSize: 0.1">
                                      <p:cBhvr>
                                        <p:cTn id="79" dur="1000"/>
                                        <p:tgtEl>
                                          <p:spTgt spid="316444"/>
                                        </p:tgtEl>
                                      </p:cBhvr>
                                    </p:animEffect>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nodeType="clickEffect">
                                  <p:stCondLst>
                                    <p:cond delay="0"/>
                                  </p:stCondLst>
                                  <p:childTnLst>
                                    <p:set>
                                      <p:cBhvr>
                                        <p:cTn id="83" dur="1" fill="hold">
                                          <p:stCondLst>
                                            <p:cond delay="0"/>
                                          </p:stCondLst>
                                        </p:cTn>
                                        <p:tgtEl>
                                          <p:spTgt spid="316437"/>
                                        </p:tgtEl>
                                        <p:attrNameLst>
                                          <p:attrName>style.visibility</p:attrName>
                                        </p:attrNameLst>
                                      </p:cBhvr>
                                      <p:to>
                                        <p:strVal val="visible"/>
                                      </p:to>
                                    </p:set>
                                    <p:animEffect transition="in" filter="fade">
                                      <p:cBhvr>
                                        <p:cTn id="84" dur="1000"/>
                                        <p:tgtEl>
                                          <p:spTgt spid="316437"/>
                                        </p:tgtEl>
                                      </p:cBhvr>
                                    </p:animEffect>
                                    <p:anim calcmode="lin" valueType="num">
                                      <p:cBhvr>
                                        <p:cTn id="85" dur="1000" fill="hold"/>
                                        <p:tgtEl>
                                          <p:spTgt spid="316437"/>
                                        </p:tgtEl>
                                        <p:attrNameLst>
                                          <p:attrName>ppt_x</p:attrName>
                                        </p:attrNameLst>
                                      </p:cBhvr>
                                      <p:tavLst>
                                        <p:tav tm="0">
                                          <p:val>
                                            <p:strVal val="#ppt_x"/>
                                          </p:val>
                                        </p:tav>
                                        <p:tav tm="100000">
                                          <p:val>
                                            <p:strVal val="#ppt_x"/>
                                          </p:val>
                                        </p:tav>
                                      </p:tavLst>
                                    </p:anim>
                                    <p:anim calcmode="lin" valueType="num">
                                      <p:cBhvr>
                                        <p:cTn id="86" dur="1000" fill="hold"/>
                                        <p:tgtEl>
                                          <p:spTgt spid="31643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9" presetClass="entr" presetSubtype="0" fill="hold" grpId="0" nodeType="clickEffect">
                                  <p:stCondLst>
                                    <p:cond delay="0"/>
                                  </p:stCondLst>
                                  <p:childTnLst>
                                    <p:set>
                                      <p:cBhvr>
                                        <p:cTn id="90" dur="1" fill="hold">
                                          <p:stCondLst>
                                            <p:cond delay="0"/>
                                          </p:stCondLst>
                                        </p:cTn>
                                        <p:tgtEl>
                                          <p:spTgt spid="316450"/>
                                        </p:tgtEl>
                                        <p:attrNameLst>
                                          <p:attrName>style.visibility</p:attrName>
                                        </p:attrNameLst>
                                      </p:cBhvr>
                                      <p:to>
                                        <p:strVal val="visible"/>
                                      </p:to>
                                    </p:set>
                                    <p:anim calcmode="lin" valueType="num">
                                      <p:cBhvr>
                                        <p:cTn id="91" dur="1000" fill="hold"/>
                                        <p:tgtEl>
                                          <p:spTgt spid="316450"/>
                                        </p:tgtEl>
                                        <p:attrNameLst>
                                          <p:attrName>ppt_x</p:attrName>
                                        </p:attrNameLst>
                                      </p:cBhvr>
                                      <p:tavLst>
                                        <p:tav tm="0">
                                          <p:val>
                                            <p:strVal val="#ppt_x-.2"/>
                                          </p:val>
                                        </p:tav>
                                        <p:tav tm="100000">
                                          <p:val>
                                            <p:strVal val="#ppt_x"/>
                                          </p:val>
                                        </p:tav>
                                      </p:tavLst>
                                    </p:anim>
                                    <p:anim calcmode="lin" valueType="num">
                                      <p:cBhvr>
                                        <p:cTn id="92" dur="1000" fill="hold"/>
                                        <p:tgtEl>
                                          <p:spTgt spid="316450"/>
                                        </p:tgtEl>
                                        <p:attrNameLst>
                                          <p:attrName>ppt_y</p:attrName>
                                        </p:attrNameLst>
                                      </p:cBhvr>
                                      <p:tavLst>
                                        <p:tav tm="0">
                                          <p:val>
                                            <p:strVal val="#ppt_y"/>
                                          </p:val>
                                        </p:tav>
                                        <p:tav tm="100000">
                                          <p:val>
                                            <p:strVal val="#ppt_y"/>
                                          </p:val>
                                        </p:tav>
                                      </p:tavLst>
                                    </p:anim>
                                    <p:animEffect transition="in" filter="wipe(right)" prLst="gradientSize: 0.1">
                                      <p:cBhvr>
                                        <p:cTn id="93" dur="1000"/>
                                        <p:tgtEl>
                                          <p:spTgt spid="31645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316510"/>
                                        </p:tgtEl>
                                        <p:attrNameLst>
                                          <p:attrName>style.visibility</p:attrName>
                                        </p:attrNameLst>
                                      </p:cBhvr>
                                      <p:to>
                                        <p:strVal val="visible"/>
                                      </p:to>
                                    </p:set>
                                    <p:animEffect transition="in" filter="wipe(left)">
                                      <p:cBhvr>
                                        <p:cTn id="98" dur="1000"/>
                                        <p:tgtEl>
                                          <p:spTgt spid="316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38" grpId="0"/>
      <p:bldP spid="316439" grpId="0"/>
      <p:bldP spid="316441" grpId="0"/>
      <p:bldP spid="316444" grpId="0"/>
      <p:bldP spid="316445" grpId="0"/>
      <p:bldP spid="316449" grpId="0"/>
      <p:bldP spid="316450" grpId="0"/>
      <p:bldP spid="316451" grpId="0"/>
      <p:bldP spid="3164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19</a:t>
            </a:fld>
            <a:r>
              <a:rPr lang="zh-CN" altLang="en-US" sz="1400" dirty="0"/>
              <a:t>）</a:t>
            </a:r>
          </a:p>
        </p:txBody>
      </p:sp>
      <p:sp>
        <p:nvSpPr>
          <p:cNvPr id="23555" name="Text Box 6"/>
          <p:cNvSpPr txBox="1"/>
          <p:nvPr/>
        </p:nvSpPr>
        <p:spPr>
          <a:xfrm>
            <a:off x="296863" y="317500"/>
            <a:ext cx="8648700"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latin typeface="黑体" panose="02010609060101010101" pitchFamily="49" charset="-122"/>
                <a:ea typeface="黑体" panose="02010609060101010101" pitchFamily="49" charset="-122"/>
              </a:rPr>
              <a:t>  </a:t>
            </a:r>
            <a:r>
              <a:rPr lang="zh-CN" altLang="en-US" sz="2800" b="1" dirty="0">
                <a:solidFill>
                  <a:srgbClr val="FF0000"/>
                </a:solidFill>
                <a:latin typeface="黑体" panose="02010609060101010101" pitchFamily="49" charset="-122"/>
                <a:ea typeface="黑体" panose="02010609060101010101" pitchFamily="49" charset="-122"/>
              </a:rPr>
              <a:t>例</a:t>
            </a:r>
            <a:r>
              <a:rPr lang="en-US" altLang="zh-CN" sz="2800" b="1" dirty="0">
                <a:solidFill>
                  <a:srgbClr val="FF0000"/>
                </a:solidFill>
                <a:latin typeface="黑体" panose="02010609060101010101" pitchFamily="49" charset="-122"/>
                <a:ea typeface="黑体" panose="02010609060101010101" pitchFamily="49" charset="-122"/>
              </a:rPr>
              <a:t>3</a:t>
            </a:r>
            <a:r>
              <a:rPr lang="zh-CN" altLang="en-US" sz="2800" dirty="0">
                <a:solidFill>
                  <a:srgbClr val="CC0066"/>
                </a:solidFill>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设计一个楼上、楼下开关的控制逻辑电路来控制楼梯上的路灯，使之在上楼前，用楼下开关打开电灯，上楼后，用楼上开关关灭电灯；或者在下楼前，用楼上开关打开电灯，下楼后，用楼下开关关灭电灯。</a:t>
            </a:r>
          </a:p>
        </p:txBody>
      </p:sp>
      <p:sp>
        <p:nvSpPr>
          <p:cNvPr id="322567" name="Text Box 7"/>
          <p:cNvSpPr txBox="1"/>
          <p:nvPr/>
        </p:nvSpPr>
        <p:spPr>
          <a:xfrm>
            <a:off x="284163" y="2157413"/>
            <a:ext cx="8637587" cy="2654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    </a:t>
            </a:r>
            <a:r>
              <a:rPr lang="zh-CN" altLang="en-US" sz="2800" b="1" dirty="0">
                <a:latin typeface="黑体" panose="02010609060101010101" pitchFamily="49" charset="-122"/>
                <a:ea typeface="黑体" panose="02010609060101010101" pitchFamily="49" charset="-122"/>
              </a:rPr>
              <a:t>解：</a:t>
            </a:r>
            <a:r>
              <a:rPr lang="zh-CN" altLang="en-US" sz="2800" b="1" dirty="0">
                <a:solidFill>
                  <a:srgbClr val="993300"/>
                </a:solidFill>
                <a:latin typeface="黑体" panose="02010609060101010101" pitchFamily="49" charset="-122"/>
                <a:ea typeface="黑体" panose="02010609060101010101" pitchFamily="49" charset="-122"/>
              </a:rPr>
              <a:t>设定变量和状态赋值：</a:t>
            </a:r>
            <a:r>
              <a:rPr lang="zh-CN" altLang="en-US" sz="2800" b="1" dirty="0">
                <a:latin typeface="黑体" panose="02010609060101010101" pitchFamily="49" charset="-122"/>
                <a:ea typeface="黑体" panose="02010609060101010101" pitchFamily="49" charset="-122"/>
              </a:rPr>
              <a:t>设楼上开关为</a:t>
            </a:r>
            <a:r>
              <a:rPr lang="en-US" altLang="zh-CN" sz="2800" b="1" i="1" dirty="0">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，楼下开关为</a:t>
            </a:r>
            <a:r>
              <a:rPr lang="en-US" altLang="zh-CN" sz="2800" b="1" i="1" dirty="0">
                <a:ea typeface="黑体" panose="02010609060101010101" pitchFamily="49" charset="-122"/>
              </a:rPr>
              <a:t>B</a:t>
            </a:r>
            <a:r>
              <a:rPr lang="zh-CN" altLang="en-US" sz="2800" b="1" dirty="0">
                <a:latin typeface="黑体" panose="02010609060101010101" pitchFamily="49" charset="-122"/>
                <a:ea typeface="黑体" panose="02010609060101010101" pitchFamily="49" charset="-122"/>
              </a:rPr>
              <a:t>，灯泡为</a:t>
            </a:r>
            <a:r>
              <a:rPr lang="en-US" altLang="zh-CN" sz="2800" b="1" i="1" dirty="0">
                <a:ea typeface="黑体" panose="02010609060101010101" pitchFamily="49" charset="-122"/>
              </a:rPr>
              <a:t>Y</a:t>
            </a:r>
            <a:r>
              <a:rPr lang="zh-CN" altLang="en-US" sz="2800" b="1" dirty="0">
                <a:latin typeface="黑体" panose="02010609060101010101" pitchFamily="49" charset="-122"/>
                <a:ea typeface="黑体" panose="02010609060101010101" pitchFamily="49" charset="-122"/>
              </a:rPr>
              <a:t>。并设</a:t>
            </a:r>
            <a:r>
              <a:rPr lang="en-US" altLang="zh-CN" sz="2800" b="1" i="1" dirty="0">
                <a:ea typeface="黑体" panose="02010609060101010101" pitchFamily="49" charset="-122"/>
              </a:rPr>
              <a:t>A</a:t>
            </a:r>
            <a:r>
              <a:rPr lang="zh-CN" altLang="en-US" sz="2800" b="1" i="1" dirty="0">
                <a:ea typeface="黑体" panose="02010609060101010101" pitchFamily="49" charset="-122"/>
              </a:rPr>
              <a:t>、</a:t>
            </a:r>
            <a:r>
              <a:rPr lang="en-US" altLang="zh-CN" sz="2800" b="1" i="1" dirty="0">
                <a:ea typeface="黑体" panose="02010609060101010101" pitchFamily="49" charset="-122"/>
              </a:rPr>
              <a:t>B</a:t>
            </a:r>
            <a:r>
              <a:rPr lang="zh-CN" altLang="en-US" sz="2800" b="1" dirty="0">
                <a:latin typeface="黑体" panose="02010609060101010101" pitchFamily="49" charset="-122"/>
                <a:ea typeface="黑体" panose="02010609060101010101" pitchFamily="49" charset="-122"/>
              </a:rPr>
              <a:t>闭合时为</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，断开时为</a:t>
            </a:r>
            <a:r>
              <a:rPr lang="en-US" altLang="zh-CN" sz="2800" b="1" dirty="0">
                <a:latin typeface="黑体" panose="02010609060101010101" pitchFamily="49" charset="-122"/>
                <a:ea typeface="黑体" panose="02010609060101010101" pitchFamily="49" charset="-122"/>
              </a:rPr>
              <a:t>0</a:t>
            </a:r>
            <a:r>
              <a:rPr lang="zh-CN" altLang="en-US" sz="2800" b="1" dirty="0">
                <a:latin typeface="黑体" panose="02010609060101010101" pitchFamily="49" charset="-122"/>
                <a:ea typeface="黑体" panose="02010609060101010101" pitchFamily="49" charset="-122"/>
              </a:rPr>
              <a:t>；灯亮时</a:t>
            </a:r>
            <a:r>
              <a:rPr lang="en-US" altLang="zh-CN" sz="2800" b="1" i="1" dirty="0">
                <a:ea typeface="黑体" panose="02010609060101010101" pitchFamily="49" charset="-122"/>
              </a:rPr>
              <a:t>Y</a:t>
            </a:r>
            <a:r>
              <a:rPr lang="zh-CN" altLang="en-US" sz="2800" b="1" dirty="0">
                <a:latin typeface="黑体" panose="02010609060101010101" pitchFamily="49" charset="-122"/>
                <a:ea typeface="黑体" panose="02010609060101010101" pitchFamily="49" charset="-122"/>
              </a:rPr>
              <a:t>为</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，灯灭时</a:t>
            </a:r>
            <a:r>
              <a:rPr lang="en-US" altLang="zh-CN" sz="2800" b="1" i="1" dirty="0">
                <a:ea typeface="黑体" panose="02010609060101010101" pitchFamily="49" charset="-122"/>
              </a:rPr>
              <a:t>Y</a:t>
            </a:r>
            <a:r>
              <a:rPr lang="zh-CN" altLang="en-US" sz="2800" b="1" dirty="0">
                <a:latin typeface="黑体" panose="02010609060101010101" pitchFamily="49" charset="-122"/>
                <a:ea typeface="黑体" panose="02010609060101010101" pitchFamily="49" charset="-122"/>
              </a:rPr>
              <a:t>为</a:t>
            </a:r>
            <a:r>
              <a:rPr lang="en-US" altLang="zh-CN" sz="2800" b="1" dirty="0">
                <a:latin typeface="黑体" panose="02010609060101010101" pitchFamily="49" charset="-122"/>
                <a:ea typeface="黑体" panose="02010609060101010101" pitchFamily="49" charset="-122"/>
              </a:rPr>
              <a:t>0</a:t>
            </a:r>
            <a:r>
              <a:rPr lang="zh-CN" altLang="en-US" sz="2800" b="1" dirty="0">
                <a:latin typeface="黑体" panose="02010609060101010101" pitchFamily="49" charset="-122"/>
                <a:ea typeface="黑体" panose="02010609060101010101" pitchFamily="49" charset="-122"/>
              </a:rPr>
              <a:t>。</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zh-CN" altLang="en-US" sz="2800" b="1" dirty="0">
                <a:solidFill>
                  <a:srgbClr val="993300"/>
                </a:solidFill>
                <a:latin typeface="黑体" panose="02010609060101010101" pitchFamily="49" charset="-122"/>
                <a:ea typeface="黑体" panose="02010609060101010101" pitchFamily="49" charset="-122"/>
              </a:rPr>
              <a:t>列真值表：</a:t>
            </a:r>
            <a:r>
              <a:rPr lang="zh-CN" altLang="en-US" sz="2800" b="1" dirty="0">
                <a:latin typeface="黑体" panose="02010609060101010101" pitchFamily="49" charset="-122"/>
                <a:ea typeface="黑体" panose="02010609060101010101" pitchFamily="49" charset="-122"/>
              </a:rPr>
              <a:t>根据逻辑要求列出真值表如下。</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zh-CN" altLang="en-US" sz="2800" b="1" dirty="0">
                <a:solidFill>
                  <a:srgbClr val="993300"/>
                </a:solidFill>
                <a:latin typeface="黑体" panose="02010609060101010101" pitchFamily="49" charset="-122"/>
                <a:ea typeface="黑体" panose="02010609060101010101" pitchFamily="49" charset="-122"/>
              </a:rPr>
              <a:t>逻辑表达式：</a:t>
            </a:r>
            <a:r>
              <a:rPr lang="zh-CN" altLang="en-US" sz="2800" b="1" dirty="0">
                <a:latin typeface="黑体" panose="02010609060101010101" pitchFamily="49" charset="-122"/>
                <a:ea typeface="黑体" panose="02010609060101010101" pitchFamily="49" charset="-122"/>
              </a:rPr>
              <a:t>由真值表</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得逻辑逻辑表达式</a:t>
            </a:r>
          </a:p>
        </p:txBody>
      </p:sp>
      <p:graphicFrame>
        <p:nvGraphicFramePr>
          <p:cNvPr id="322573" name="Object 13"/>
          <p:cNvGraphicFramePr>
            <a:graphicFrameLocks noChangeAspect="1"/>
          </p:cNvGraphicFramePr>
          <p:nvPr/>
        </p:nvGraphicFramePr>
        <p:xfrm>
          <a:off x="1004888" y="5011738"/>
          <a:ext cx="2438400" cy="530225"/>
        </p:xfrm>
        <a:graphic>
          <a:graphicData uri="http://schemas.openxmlformats.org/presentationml/2006/ole">
            <mc:AlternateContent xmlns:mc="http://schemas.openxmlformats.org/markup-compatibility/2006">
              <mc:Choice xmlns:v="urn:schemas-microsoft-com:vml" Requires="v">
                <p:oleObj spid="_x0000_s10261" r:id="rId6" imgW="876300" imgH="190500" progId="Equation.3">
                  <p:embed/>
                </p:oleObj>
              </mc:Choice>
              <mc:Fallback>
                <p:oleObj r:id="rId6" imgW="876300" imgH="190500" progId="Equation.3">
                  <p:embed/>
                  <p:pic>
                    <p:nvPicPr>
                      <p:cNvPr id="0" name="图片 3082"/>
                      <p:cNvPicPr/>
                      <p:nvPr/>
                    </p:nvPicPr>
                    <p:blipFill>
                      <a:blip r:embed="rId7"/>
                      <a:stretch>
                        <a:fillRect/>
                      </a:stretch>
                    </p:blipFill>
                    <p:spPr>
                      <a:xfrm>
                        <a:off x="1004888" y="5011738"/>
                        <a:ext cx="2438400" cy="530225"/>
                      </a:xfrm>
                      <a:prstGeom prst="rect">
                        <a:avLst/>
                      </a:prstGeom>
                      <a:solidFill>
                        <a:srgbClr val="CCFFFF"/>
                      </a:solidFill>
                      <a:ln w="38100">
                        <a:noFill/>
                        <a:miter/>
                      </a:ln>
                    </p:spPr>
                  </p:pic>
                </p:oleObj>
              </mc:Fallback>
            </mc:AlternateContent>
          </a:graphicData>
        </a:graphic>
      </p:graphicFrame>
      <p:sp>
        <p:nvSpPr>
          <p:cNvPr id="322574" name="Text Box 14"/>
          <p:cNvSpPr txBox="1"/>
          <p:nvPr/>
        </p:nvSpPr>
        <p:spPr>
          <a:xfrm>
            <a:off x="454025" y="5743575"/>
            <a:ext cx="3549650" cy="519113"/>
          </a:xfrm>
          <a:prstGeom prst="rect">
            <a:avLst/>
          </a:prstGeom>
          <a:solidFill>
            <a:srgbClr val="FFFF00"/>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dirty="0">
                <a:solidFill>
                  <a:srgbClr val="CC0066"/>
                </a:solidFill>
                <a:ea typeface="黑体" panose="02010609060101010101" pitchFamily="49" charset="-122"/>
              </a:rPr>
              <a:t>已为最简与或表达式</a:t>
            </a:r>
            <a:endParaRPr lang="zh-CN" altLang="en-US" sz="2800" dirty="0">
              <a:ea typeface="黑体" panose="02010609060101010101" pitchFamily="49" charset="-122"/>
            </a:endParaRPr>
          </a:p>
        </p:txBody>
      </p:sp>
      <p:graphicFrame>
        <p:nvGraphicFramePr>
          <p:cNvPr id="322597" name="Group 37"/>
          <p:cNvGraphicFramePr>
            <a:graphicFrameLocks noGrp="1"/>
          </p:cNvGraphicFramePr>
          <p:nvPr/>
        </p:nvGraphicFramePr>
        <p:xfrm>
          <a:off x="5567363" y="4211638"/>
          <a:ext cx="2809875" cy="2286000"/>
        </p:xfrm>
        <a:graphic>
          <a:graphicData uri="http://schemas.openxmlformats.org/drawingml/2006/table">
            <a:tbl>
              <a:tblPr/>
              <a:tblGrid>
                <a:gridCol w="1833562">
                  <a:extLst>
                    <a:ext uri="{9D8B030D-6E8A-4147-A177-3AD203B41FA5}">
                      <a16:colId xmlns:a16="http://schemas.microsoft.com/office/drawing/2014/main" val="20000"/>
                    </a:ext>
                  </a:extLst>
                </a:gridCol>
                <a:gridCol w="976313">
                  <a:extLst>
                    <a:ext uri="{9D8B030D-6E8A-4147-A177-3AD203B41FA5}">
                      <a16:colId xmlns:a16="http://schemas.microsoft.com/office/drawing/2014/main" val="20001"/>
                    </a:ext>
                  </a:extLst>
                </a:gridCol>
              </a:tblGrid>
              <a:tr h="29051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A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9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051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92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051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2567">
                                            <p:txEl>
                                              <p:pRg st="0" end="0"/>
                                            </p:txEl>
                                          </p:spTgt>
                                        </p:tgtEl>
                                        <p:attrNameLst>
                                          <p:attrName>style.visibility</p:attrName>
                                        </p:attrNameLst>
                                      </p:cBhvr>
                                      <p:to>
                                        <p:strVal val="visible"/>
                                      </p:to>
                                    </p:set>
                                    <p:anim calcmode="lin" valueType="num">
                                      <p:cBhvr additive="base">
                                        <p:cTn id="7" dur="500" fill="hold"/>
                                        <p:tgtEl>
                                          <p:spTgt spid="3225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2256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RBRAK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22567">
                                            <p:txEl>
                                              <p:pRg st="1" end="1"/>
                                            </p:txEl>
                                          </p:spTgt>
                                        </p:tgtEl>
                                        <p:attrNameLst>
                                          <p:attrName>style.visibility</p:attrName>
                                        </p:attrNameLst>
                                      </p:cBhvr>
                                      <p:to>
                                        <p:strVal val="visible"/>
                                      </p:to>
                                    </p:set>
                                    <p:anim calcmode="lin" valueType="num">
                                      <p:cBhvr additive="base">
                                        <p:cTn id="13" dur="500" fill="hold"/>
                                        <p:tgtEl>
                                          <p:spTgt spid="32256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2256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ARBRAKE.WAV"/>
                                        </p:tgtEl>
                                      </p:cMediaNode>
                                    </p:audio>
                                  </p:sub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22597"/>
                                        </p:tgtEl>
                                        <p:attrNameLst>
                                          <p:attrName>style.visibility</p:attrName>
                                        </p:attrNameLst>
                                      </p:cBhvr>
                                      <p:to>
                                        <p:strVal val="visible"/>
                                      </p:to>
                                    </p:set>
                                    <p:anim calcmode="lin" valueType="num">
                                      <p:cBhvr>
                                        <p:cTn id="19" dur="500" fill="hold"/>
                                        <p:tgtEl>
                                          <p:spTgt spid="322597"/>
                                        </p:tgtEl>
                                        <p:attrNameLst>
                                          <p:attrName>ppt_w</p:attrName>
                                        </p:attrNameLst>
                                      </p:cBhvr>
                                      <p:tavLst>
                                        <p:tav tm="0">
                                          <p:val>
                                            <p:fltVal val="0"/>
                                          </p:val>
                                        </p:tav>
                                        <p:tav tm="100000">
                                          <p:val>
                                            <p:strVal val="#ppt_w"/>
                                          </p:val>
                                        </p:tav>
                                      </p:tavLst>
                                    </p:anim>
                                    <p:anim calcmode="lin" valueType="num">
                                      <p:cBhvr>
                                        <p:cTn id="20" dur="500" fill="hold"/>
                                        <p:tgtEl>
                                          <p:spTgt spid="32259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22567">
                                            <p:txEl>
                                              <p:pRg st="2" end="2"/>
                                            </p:txEl>
                                          </p:spTgt>
                                        </p:tgtEl>
                                        <p:attrNameLst>
                                          <p:attrName>style.visibility</p:attrName>
                                        </p:attrNameLst>
                                      </p:cBhvr>
                                      <p:to>
                                        <p:strVal val="visible"/>
                                      </p:to>
                                    </p:set>
                                    <p:animEffect transition="in" filter="blinds(horizontal)">
                                      <p:cBhvr>
                                        <p:cTn id="25" dur="500"/>
                                        <p:tgtEl>
                                          <p:spTgt spid="322567">
                                            <p:txEl>
                                              <p:pRg st="2" end="2"/>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22567">
                                            <p:txEl>
                                              <p:pRg st="3" end="3"/>
                                            </p:txEl>
                                          </p:spTgt>
                                        </p:tgtEl>
                                        <p:attrNameLst>
                                          <p:attrName>style.visibility</p:attrName>
                                        </p:attrNameLst>
                                      </p:cBhvr>
                                      <p:to>
                                        <p:strVal val="visible"/>
                                      </p:to>
                                    </p:set>
                                    <p:animEffect transition="in" filter="blinds(horizontal)">
                                      <p:cBhvr>
                                        <p:cTn id="28" dur="500"/>
                                        <p:tgtEl>
                                          <p:spTgt spid="32256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322573"/>
                                        </p:tgtEl>
                                        <p:attrNameLst>
                                          <p:attrName>style.visibility</p:attrName>
                                        </p:attrNameLst>
                                      </p:cBhvr>
                                      <p:to>
                                        <p:strVal val="visible"/>
                                      </p:to>
                                    </p:set>
                                    <p:animEffect transition="in" filter="box(out)">
                                      <p:cBhvr>
                                        <p:cTn id="33" dur="500"/>
                                        <p:tgtEl>
                                          <p:spTgt spid="322573"/>
                                        </p:tgtEl>
                                      </p:cBhvr>
                                    </p:animEffect>
                                  </p:childTnLst>
                                  <p:subTnLst>
                                    <p:audio>
                                      <p:cMediaNode>
                                        <p:cTn display="0" masterRel="sameClick">
                                          <p:stCondLst>
                                            <p:cond evt="begin" delay="0">
                                              <p:tn val="31"/>
                                            </p:cond>
                                          </p:stCondLst>
                                          <p:endCondLst>
                                            <p:cond evt="onStopAudio" delay="0">
                                              <p:tgtEl>
                                                <p:sldTgt/>
                                              </p:tgtEl>
                                            </p:cond>
                                          </p:endCondLst>
                                        </p:cTn>
                                        <p:tgtEl>
                                          <p:sndTgt r:embed="rId4" name="CAMERA.WAV"/>
                                        </p:tgtEl>
                                      </p:cMediaNode>
                                    </p:audio>
                                  </p:sub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1" nodeType="clickEffect">
                                  <p:stCondLst>
                                    <p:cond delay="0"/>
                                  </p:stCondLst>
                                  <p:childTnLst>
                                    <p:set>
                                      <p:cBhvr>
                                        <p:cTn id="37" dur="1" fill="hold">
                                          <p:stCondLst>
                                            <p:cond delay="0"/>
                                          </p:stCondLst>
                                        </p:cTn>
                                        <p:tgtEl>
                                          <p:spTgt spid="322574">
                                            <p:bg/>
                                          </p:spTgt>
                                        </p:tgtEl>
                                        <p:attrNameLst>
                                          <p:attrName>style.visibility</p:attrName>
                                        </p:attrNameLst>
                                      </p:cBhvr>
                                      <p:to>
                                        <p:strVal val="visible"/>
                                      </p:to>
                                    </p:set>
                                    <p:animEffect transition="in" filter="box(in)">
                                      <p:cBhvr>
                                        <p:cTn id="38" dur="500"/>
                                        <p:tgtEl>
                                          <p:spTgt spid="322574">
                                            <p:bg/>
                                          </p:spTgt>
                                        </p:tgtEl>
                                      </p:cBhvr>
                                    </p:animEffect>
                                  </p:childTnLst>
                                </p:cTn>
                              </p:par>
                            </p:childTnLst>
                          </p:cTn>
                        </p:par>
                        <p:par>
                          <p:cTn id="39" fill="hold">
                            <p:stCondLst>
                              <p:cond delay="500"/>
                            </p:stCondLst>
                            <p:childTnLst>
                              <p:par>
                                <p:cTn id="40" presetID="4" presetClass="entr" presetSubtype="16" fill="hold" grpId="0" nodeType="afterEffect">
                                  <p:stCondLst>
                                    <p:cond delay="0"/>
                                  </p:stCondLst>
                                  <p:childTnLst>
                                    <p:set>
                                      <p:cBhvr>
                                        <p:cTn id="41" dur="1" fill="hold">
                                          <p:stCondLst>
                                            <p:cond delay="0"/>
                                          </p:stCondLst>
                                        </p:cTn>
                                        <p:tgtEl>
                                          <p:spTgt spid="322574">
                                            <p:txEl>
                                              <p:pRg st="0" end="0"/>
                                            </p:txEl>
                                          </p:spTgt>
                                        </p:tgtEl>
                                        <p:attrNameLst>
                                          <p:attrName>style.visibility</p:attrName>
                                        </p:attrNameLst>
                                      </p:cBhvr>
                                      <p:to>
                                        <p:strVal val="visible"/>
                                      </p:to>
                                    </p:set>
                                    <p:animEffect transition="in" filter="box(in)">
                                      <p:cBhvr>
                                        <p:cTn id="42" dur="500"/>
                                        <p:tgtEl>
                                          <p:spTgt spid="322574">
                                            <p:txEl>
                                              <p:pRg st="0" end="0"/>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5"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7" grpId="0" build="p"/>
      <p:bldP spid="322574" grpId="0" build="p"/>
      <p:bldP spid="322574" grpId="1"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2</a:t>
            </a:fld>
            <a:r>
              <a:rPr lang="zh-CN" altLang="en-US" sz="1400" dirty="0"/>
              <a:t>）</a:t>
            </a:r>
          </a:p>
        </p:txBody>
      </p:sp>
      <p:sp>
        <p:nvSpPr>
          <p:cNvPr id="5123" name="Text Box 2"/>
          <p:cNvSpPr txBox="1"/>
          <p:nvPr/>
        </p:nvSpPr>
        <p:spPr>
          <a:xfrm>
            <a:off x="1266825" y="665163"/>
            <a:ext cx="6494463" cy="8239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4800" b="1" dirty="0">
                <a:solidFill>
                  <a:srgbClr val="FF0000"/>
                </a:solidFill>
                <a:latin typeface="黑体" panose="02010609060101010101" pitchFamily="49" charset="-122"/>
                <a:ea typeface="黑体" panose="02010609060101010101" pitchFamily="49" charset="-122"/>
              </a:rPr>
              <a:t>第</a:t>
            </a:r>
            <a:r>
              <a:rPr lang="en-US" altLang="zh-CN" sz="4800" b="1" dirty="0">
                <a:solidFill>
                  <a:srgbClr val="FF0000"/>
                </a:solidFill>
                <a:ea typeface="黑体" panose="02010609060101010101" pitchFamily="49" charset="-122"/>
              </a:rPr>
              <a:t>2</a:t>
            </a:r>
            <a:r>
              <a:rPr lang="zh-CN" altLang="en-US" sz="4800" b="1" dirty="0">
                <a:solidFill>
                  <a:srgbClr val="FF0000"/>
                </a:solidFill>
                <a:latin typeface="黑体" panose="02010609060101010101" pitchFamily="49" charset="-122"/>
                <a:ea typeface="黑体" panose="02010609060101010101" pitchFamily="49" charset="-122"/>
              </a:rPr>
              <a:t>章  组合逻辑电路</a:t>
            </a:r>
          </a:p>
        </p:txBody>
      </p:sp>
      <p:sp>
        <p:nvSpPr>
          <p:cNvPr id="5124" name="Text Box 8"/>
          <p:cNvSpPr txBox="1"/>
          <p:nvPr/>
        </p:nvSpPr>
        <p:spPr>
          <a:xfrm>
            <a:off x="549275" y="1533525"/>
            <a:ext cx="8285163" cy="4765675"/>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0"/>
              </a:spcBef>
              <a:buNone/>
            </a:pPr>
            <a:r>
              <a:rPr lang="en-US" altLang="zh-CN" sz="2800" b="1" dirty="0"/>
              <a:t>            </a:t>
            </a:r>
            <a:r>
              <a:rPr lang="zh-CN" altLang="en-US" b="1" dirty="0">
                <a:latin typeface="黑体" panose="02010609060101010101" pitchFamily="49" charset="-122"/>
                <a:ea typeface="黑体" panose="02010609060101010101" pitchFamily="49" charset="-122"/>
              </a:rPr>
              <a:t>概述</a:t>
            </a:r>
          </a:p>
          <a:p>
            <a:pPr marL="0" lvl="0" indent="0" eaLnBrk="1" hangingPunct="1">
              <a:lnSpc>
                <a:spcPct val="120000"/>
              </a:lnSpc>
              <a:spcBef>
                <a:spcPct val="0"/>
              </a:spcBef>
              <a:buNone/>
            </a:pPr>
            <a:r>
              <a:rPr lang="en-US" altLang="zh-CN" b="1" dirty="0">
                <a:latin typeface="黑体" panose="02010609060101010101" pitchFamily="49" charset="-122"/>
                <a:ea typeface="黑体" panose="02010609060101010101" pitchFamily="49" charset="-122"/>
              </a:rPr>
              <a:t>2.1  </a:t>
            </a:r>
            <a:r>
              <a:rPr lang="zh-CN" altLang="en-US" b="1" dirty="0">
                <a:latin typeface="黑体" panose="02010609060101010101" pitchFamily="49" charset="-122"/>
                <a:ea typeface="黑体" panose="02010609060101010101" pitchFamily="49" charset="-122"/>
              </a:rPr>
              <a:t>组合电路的基本分析方法和设计方法</a:t>
            </a:r>
          </a:p>
          <a:p>
            <a:pPr marL="0" lvl="0" indent="0" eaLnBrk="1" hangingPunct="1">
              <a:lnSpc>
                <a:spcPct val="120000"/>
              </a:lnSpc>
              <a:spcBef>
                <a:spcPct val="0"/>
              </a:spcBef>
              <a:buNone/>
            </a:pPr>
            <a:r>
              <a:rPr lang="en-US" altLang="zh-CN" b="1" dirty="0">
                <a:latin typeface="黑体" panose="02010609060101010101" pitchFamily="49" charset="-122"/>
                <a:ea typeface="黑体" panose="02010609060101010101" pitchFamily="49" charset="-122"/>
              </a:rPr>
              <a:t>2.2 </a:t>
            </a:r>
            <a:r>
              <a:rPr lang="en-US" altLang="zh-CN" b="1" dirty="0">
                <a:solidFill>
                  <a:srgbClr val="FF0000"/>
                </a:solidFill>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加法器和数值比较器</a:t>
            </a:r>
          </a:p>
          <a:p>
            <a:pPr marL="0" lvl="0" indent="0" eaLnBrk="1" hangingPunct="1">
              <a:lnSpc>
                <a:spcPct val="120000"/>
              </a:lnSpc>
              <a:spcBef>
                <a:spcPct val="0"/>
              </a:spcBef>
              <a:buNone/>
            </a:pPr>
            <a:r>
              <a:rPr lang="en-US" altLang="zh-CN" b="1" dirty="0">
                <a:latin typeface="黑体" panose="02010609060101010101" pitchFamily="49" charset="-122"/>
                <a:ea typeface="黑体" panose="02010609060101010101" pitchFamily="49" charset="-122"/>
              </a:rPr>
              <a:t>2.3  </a:t>
            </a:r>
            <a:r>
              <a:rPr lang="zh-CN" altLang="en-US" b="1" dirty="0">
                <a:latin typeface="黑体" panose="02010609060101010101" pitchFamily="49" charset="-122"/>
                <a:ea typeface="黑体" panose="02010609060101010101" pitchFamily="49" charset="-122"/>
              </a:rPr>
              <a:t>编码器和译码器</a:t>
            </a:r>
          </a:p>
          <a:p>
            <a:pPr marL="0" lvl="0" indent="0" eaLnBrk="1" hangingPunct="1">
              <a:lnSpc>
                <a:spcPct val="120000"/>
              </a:lnSpc>
              <a:spcBef>
                <a:spcPct val="0"/>
              </a:spcBef>
              <a:buNone/>
            </a:pPr>
            <a:r>
              <a:rPr lang="en-US" altLang="zh-CN" b="1" dirty="0">
                <a:latin typeface="黑体" panose="02010609060101010101" pitchFamily="49" charset="-122"/>
                <a:ea typeface="黑体" panose="02010609060101010101" pitchFamily="49" charset="-122"/>
              </a:rPr>
              <a:t>2.4  </a:t>
            </a:r>
            <a:r>
              <a:rPr lang="zh-CN" altLang="en-US" b="1" dirty="0">
                <a:latin typeface="黑体" panose="02010609060101010101" pitchFamily="49" charset="-122"/>
                <a:ea typeface="黑体" panose="02010609060101010101" pitchFamily="49" charset="-122"/>
              </a:rPr>
              <a:t>数据选择器和分配器</a:t>
            </a:r>
          </a:p>
          <a:p>
            <a:pPr marL="0" lvl="0" indent="0" eaLnBrk="1" hangingPunct="1">
              <a:lnSpc>
                <a:spcPct val="120000"/>
              </a:lnSpc>
              <a:spcBef>
                <a:spcPct val="0"/>
              </a:spcBef>
              <a:buNone/>
            </a:pPr>
            <a:r>
              <a:rPr lang="en-US" altLang="zh-CN" b="1" dirty="0">
                <a:latin typeface="黑体" panose="02010609060101010101" pitchFamily="49" charset="-122"/>
                <a:ea typeface="黑体" panose="02010609060101010101" pitchFamily="49" charset="-122"/>
              </a:rPr>
              <a:t>2.5  </a:t>
            </a:r>
            <a:r>
              <a:rPr lang="zh-CN" altLang="en-US" b="1" dirty="0">
                <a:latin typeface="黑体" panose="02010609060101010101" pitchFamily="49" charset="-122"/>
                <a:ea typeface="黑体" panose="02010609060101010101" pitchFamily="49" charset="-122"/>
              </a:rPr>
              <a:t>用中规模集成电路实现组合逻辑函数</a:t>
            </a:r>
          </a:p>
          <a:p>
            <a:pPr marL="0" lvl="0" indent="0" eaLnBrk="1" hangingPunct="1">
              <a:lnSpc>
                <a:spcPct val="120000"/>
              </a:lnSpc>
              <a:spcBef>
                <a:spcPct val="0"/>
              </a:spcBef>
              <a:buNone/>
            </a:pPr>
            <a:r>
              <a:rPr lang="en-US" altLang="zh-CN" b="1" dirty="0">
                <a:latin typeface="黑体" panose="02010609060101010101" pitchFamily="49" charset="-122"/>
                <a:ea typeface="黑体" panose="02010609060101010101" pitchFamily="49" charset="-122"/>
              </a:rPr>
              <a:t>2.6  </a:t>
            </a:r>
            <a:r>
              <a:rPr lang="zh-CN" altLang="en-US" b="1" dirty="0">
                <a:latin typeface="黑体" panose="02010609060101010101" pitchFamily="49" charset="-122"/>
                <a:ea typeface="黑体" panose="02010609060101010101" pitchFamily="49" charset="-122"/>
              </a:rPr>
              <a:t>只读存储器</a:t>
            </a:r>
          </a:p>
          <a:p>
            <a:pPr marL="0" lvl="0" indent="0" eaLnBrk="1" hangingPunct="1">
              <a:lnSpc>
                <a:spcPct val="120000"/>
              </a:lnSpc>
              <a:spcBef>
                <a:spcPct val="0"/>
              </a:spcBef>
              <a:buNone/>
            </a:pPr>
            <a:r>
              <a:rPr lang="en-US" altLang="zh-CN" b="1" dirty="0">
                <a:latin typeface="黑体" panose="02010609060101010101" pitchFamily="49" charset="-122"/>
                <a:ea typeface="黑体" panose="02010609060101010101" pitchFamily="49" charset="-122"/>
              </a:rPr>
              <a:t>2.7  </a:t>
            </a:r>
            <a:r>
              <a:rPr lang="zh-CN" altLang="en-US" b="1" dirty="0">
                <a:latin typeface="黑体" panose="02010609060101010101" pitchFamily="49" charset="-122"/>
                <a:ea typeface="黑体" panose="02010609060101010101" pitchFamily="49" charset="-122"/>
              </a:rPr>
              <a:t>组合电路中的竞争冒险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20</a:t>
            </a:fld>
            <a:r>
              <a:rPr lang="zh-CN" altLang="en-US" sz="1400" dirty="0"/>
              <a:t>）</a:t>
            </a:r>
          </a:p>
        </p:txBody>
      </p:sp>
      <p:sp>
        <p:nvSpPr>
          <p:cNvPr id="323602" name="Text Box 18"/>
          <p:cNvSpPr txBox="1"/>
          <p:nvPr/>
        </p:nvSpPr>
        <p:spPr>
          <a:xfrm>
            <a:off x="471488" y="1244600"/>
            <a:ext cx="4211637" cy="48736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solidFill>
                  <a:srgbClr val="993300"/>
                </a:solidFill>
                <a:ea typeface="黑体" panose="02010609060101010101" pitchFamily="49" charset="-122"/>
              </a:rPr>
              <a:t>画逻辑电路图：</a:t>
            </a:r>
            <a:endParaRPr lang="zh-CN" altLang="en-US" sz="6000" b="1" dirty="0">
              <a:solidFill>
                <a:srgbClr val="993300"/>
              </a:solidFill>
              <a:ea typeface="黑体" panose="02010609060101010101" pitchFamily="49" charset="-122"/>
            </a:endParaRPr>
          </a:p>
        </p:txBody>
      </p:sp>
      <p:graphicFrame>
        <p:nvGraphicFramePr>
          <p:cNvPr id="323603" name="Object 19"/>
          <p:cNvGraphicFramePr>
            <a:graphicFrameLocks noChangeAspect="1"/>
          </p:cNvGraphicFramePr>
          <p:nvPr/>
        </p:nvGraphicFramePr>
        <p:xfrm>
          <a:off x="265113" y="4059238"/>
          <a:ext cx="4953000" cy="2060575"/>
        </p:xfrm>
        <a:graphic>
          <a:graphicData uri="http://schemas.openxmlformats.org/presentationml/2006/ole">
            <mc:AlternateContent xmlns:mc="http://schemas.openxmlformats.org/markup-compatibility/2006">
              <mc:Choice xmlns:v="urn:schemas-microsoft-com:vml" Requires="v">
                <p:oleObj spid="_x0000_s11365" r:id="rId5" imgW="2238375" imgH="800100" progId="Word.Picture.8">
                  <p:embed/>
                </p:oleObj>
              </mc:Choice>
              <mc:Fallback>
                <p:oleObj r:id="rId5" imgW="2238375" imgH="800100" progId="Word.Picture.8">
                  <p:embed/>
                  <p:pic>
                    <p:nvPicPr>
                      <p:cNvPr id="0" name="图片 3081"/>
                      <p:cNvPicPr/>
                      <p:nvPr/>
                    </p:nvPicPr>
                    <p:blipFill>
                      <a:blip r:embed="rId6"/>
                      <a:srcRect t="-4048" b="-4048"/>
                      <a:stretch>
                        <a:fillRect/>
                      </a:stretch>
                    </p:blipFill>
                    <p:spPr>
                      <a:xfrm>
                        <a:off x="265113" y="4059238"/>
                        <a:ext cx="4953000" cy="2060575"/>
                      </a:xfrm>
                      <a:prstGeom prst="rect">
                        <a:avLst/>
                      </a:prstGeom>
                      <a:noFill/>
                      <a:ln w="38100">
                        <a:noFill/>
                        <a:miter/>
                      </a:ln>
                    </p:spPr>
                  </p:pic>
                </p:oleObj>
              </mc:Fallback>
            </mc:AlternateContent>
          </a:graphicData>
        </a:graphic>
      </p:graphicFrame>
      <p:graphicFrame>
        <p:nvGraphicFramePr>
          <p:cNvPr id="323604" name="Object 20"/>
          <p:cNvGraphicFramePr>
            <a:graphicFrameLocks noChangeAspect="1"/>
          </p:cNvGraphicFramePr>
          <p:nvPr/>
        </p:nvGraphicFramePr>
        <p:xfrm>
          <a:off x="4548188" y="2570163"/>
          <a:ext cx="4343400" cy="1512887"/>
        </p:xfrm>
        <a:graphic>
          <a:graphicData uri="http://schemas.openxmlformats.org/presentationml/2006/ole">
            <mc:AlternateContent xmlns:mc="http://schemas.openxmlformats.org/markup-compatibility/2006">
              <mc:Choice xmlns:v="urn:schemas-microsoft-com:vml" Requires="v">
                <p:oleObj spid="_x0000_s11366" r:id="rId7" imgW="1695450" imgH="590550" progId="Word.Picture.8">
                  <p:embed/>
                </p:oleObj>
              </mc:Choice>
              <mc:Fallback>
                <p:oleObj r:id="rId7" imgW="1695450" imgH="590550" progId="Word.Picture.8">
                  <p:embed/>
                  <p:pic>
                    <p:nvPicPr>
                      <p:cNvPr id="0" name="图片 3085"/>
                      <p:cNvPicPr/>
                      <p:nvPr/>
                    </p:nvPicPr>
                    <p:blipFill>
                      <a:blip r:embed="rId8"/>
                      <a:stretch>
                        <a:fillRect/>
                      </a:stretch>
                    </p:blipFill>
                    <p:spPr>
                      <a:xfrm>
                        <a:off x="4548188" y="2570163"/>
                        <a:ext cx="4343400" cy="1512887"/>
                      </a:xfrm>
                      <a:prstGeom prst="rect">
                        <a:avLst/>
                      </a:prstGeom>
                      <a:noFill/>
                      <a:ln w="38100">
                        <a:noFill/>
                        <a:miter/>
                      </a:ln>
                    </p:spPr>
                  </p:pic>
                </p:oleObj>
              </mc:Fallback>
            </mc:AlternateContent>
          </a:graphicData>
        </a:graphic>
      </p:graphicFrame>
      <p:sp>
        <p:nvSpPr>
          <p:cNvPr id="323606" name="Text Box 22"/>
          <p:cNvSpPr txBox="1"/>
          <p:nvPr/>
        </p:nvSpPr>
        <p:spPr>
          <a:xfrm>
            <a:off x="542925" y="2068513"/>
            <a:ext cx="2711450" cy="519112"/>
          </a:xfrm>
          <a:prstGeom prst="rect">
            <a:avLst/>
          </a:prstGeom>
          <a:solidFill>
            <a:srgbClr val="FFFF00"/>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dirty="0">
                <a:solidFill>
                  <a:srgbClr val="CC0066"/>
                </a:solidFill>
                <a:ea typeface="黑体" panose="02010609060101010101" pitchFamily="49" charset="-122"/>
              </a:rPr>
              <a:t>用与非门实现</a:t>
            </a:r>
            <a:endParaRPr lang="zh-CN" altLang="en-US" sz="2800" dirty="0">
              <a:ea typeface="黑体" panose="02010609060101010101" pitchFamily="49" charset="-122"/>
            </a:endParaRPr>
          </a:p>
        </p:txBody>
      </p:sp>
      <p:graphicFrame>
        <p:nvGraphicFramePr>
          <p:cNvPr id="323607" name="Object 23"/>
          <p:cNvGraphicFramePr>
            <a:graphicFrameLocks noChangeAspect="1"/>
          </p:cNvGraphicFramePr>
          <p:nvPr/>
        </p:nvGraphicFramePr>
        <p:xfrm>
          <a:off x="642938" y="2938463"/>
          <a:ext cx="2257425" cy="703262"/>
        </p:xfrm>
        <a:graphic>
          <a:graphicData uri="http://schemas.openxmlformats.org/presentationml/2006/ole">
            <mc:AlternateContent xmlns:mc="http://schemas.openxmlformats.org/markup-compatibility/2006">
              <mc:Choice xmlns:v="urn:schemas-microsoft-com:vml" Requires="v">
                <p:oleObj spid="_x0000_s11367" r:id="rId9" imgW="812165" imgH="254000" progId="Equation.3">
                  <p:embed/>
                </p:oleObj>
              </mc:Choice>
              <mc:Fallback>
                <p:oleObj r:id="rId9" imgW="812165" imgH="254000" progId="Equation.3">
                  <p:embed/>
                  <p:pic>
                    <p:nvPicPr>
                      <p:cNvPr id="0" name="图片 3084"/>
                      <p:cNvPicPr/>
                      <p:nvPr/>
                    </p:nvPicPr>
                    <p:blipFill>
                      <a:blip r:embed="rId10"/>
                      <a:stretch>
                        <a:fillRect/>
                      </a:stretch>
                    </p:blipFill>
                    <p:spPr>
                      <a:xfrm>
                        <a:off x="642938" y="2938463"/>
                        <a:ext cx="2257425" cy="703262"/>
                      </a:xfrm>
                      <a:prstGeom prst="rect">
                        <a:avLst/>
                      </a:prstGeom>
                      <a:solidFill>
                        <a:srgbClr val="CCFFFF"/>
                      </a:solidFill>
                      <a:ln w="38100">
                        <a:noFill/>
                        <a:miter/>
                      </a:ln>
                    </p:spPr>
                  </p:pic>
                </p:oleObj>
              </mc:Fallback>
            </mc:AlternateContent>
          </a:graphicData>
        </a:graphic>
      </p:graphicFrame>
      <p:graphicFrame>
        <p:nvGraphicFramePr>
          <p:cNvPr id="323609" name="Object 25"/>
          <p:cNvGraphicFramePr>
            <a:graphicFrameLocks noChangeAspect="1"/>
          </p:cNvGraphicFramePr>
          <p:nvPr/>
        </p:nvGraphicFramePr>
        <p:xfrm>
          <a:off x="5549900" y="1719263"/>
          <a:ext cx="1868488" cy="490537"/>
        </p:xfrm>
        <a:graphic>
          <a:graphicData uri="http://schemas.openxmlformats.org/presentationml/2006/ole">
            <mc:AlternateContent xmlns:mc="http://schemas.openxmlformats.org/markup-compatibility/2006">
              <mc:Choice xmlns:v="urn:schemas-microsoft-com:vml" Requires="v">
                <p:oleObj spid="_x0000_s11368" r:id="rId11" imgW="672465" imgH="177800" progId="Equation.3">
                  <p:embed/>
                </p:oleObj>
              </mc:Choice>
              <mc:Fallback>
                <p:oleObj r:id="rId11" imgW="672465" imgH="177800" progId="Equation.3">
                  <p:embed/>
                  <p:pic>
                    <p:nvPicPr>
                      <p:cNvPr id="0" name="图片 3086"/>
                      <p:cNvPicPr/>
                      <p:nvPr/>
                    </p:nvPicPr>
                    <p:blipFill>
                      <a:blip r:embed="rId12"/>
                      <a:stretch>
                        <a:fillRect/>
                      </a:stretch>
                    </p:blipFill>
                    <p:spPr>
                      <a:xfrm>
                        <a:off x="5549900" y="1719263"/>
                        <a:ext cx="1868488" cy="490537"/>
                      </a:xfrm>
                      <a:prstGeom prst="rect">
                        <a:avLst/>
                      </a:prstGeom>
                      <a:solidFill>
                        <a:srgbClr val="CCFFFF"/>
                      </a:solidFill>
                      <a:ln w="38100">
                        <a:noFill/>
                        <a:miter/>
                      </a:ln>
                    </p:spPr>
                  </p:pic>
                </p:oleObj>
              </mc:Fallback>
            </mc:AlternateContent>
          </a:graphicData>
        </a:graphic>
      </p:graphicFrame>
      <p:sp>
        <p:nvSpPr>
          <p:cNvPr id="323610" name="Text Box 26"/>
          <p:cNvSpPr txBox="1"/>
          <p:nvPr/>
        </p:nvSpPr>
        <p:spPr>
          <a:xfrm>
            <a:off x="5395913" y="942975"/>
            <a:ext cx="2471737" cy="519113"/>
          </a:xfrm>
          <a:prstGeom prst="rect">
            <a:avLst/>
          </a:prstGeom>
          <a:solidFill>
            <a:srgbClr val="FFFF00"/>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dirty="0">
                <a:solidFill>
                  <a:srgbClr val="CC0066"/>
                </a:solidFill>
                <a:ea typeface="黑体" panose="02010609060101010101" pitchFamily="49" charset="-122"/>
              </a:rPr>
              <a:t>用异或门实现</a:t>
            </a:r>
            <a:endParaRPr lang="zh-CN" altLang="en-US" sz="2800" dirty="0">
              <a:ea typeface="黑体" panose="02010609060101010101" pitchFamily="49" charset="-122"/>
            </a:endParaRPr>
          </a:p>
        </p:txBody>
      </p:sp>
      <p:graphicFrame>
        <p:nvGraphicFramePr>
          <p:cNvPr id="24586" name="Object 27"/>
          <p:cNvGraphicFramePr>
            <a:graphicFrameLocks noChangeAspect="1"/>
          </p:cNvGraphicFramePr>
          <p:nvPr/>
        </p:nvGraphicFramePr>
        <p:xfrm>
          <a:off x="654050" y="423863"/>
          <a:ext cx="2438400" cy="530225"/>
        </p:xfrm>
        <a:graphic>
          <a:graphicData uri="http://schemas.openxmlformats.org/presentationml/2006/ole">
            <mc:AlternateContent xmlns:mc="http://schemas.openxmlformats.org/markup-compatibility/2006">
              <mc:Choice xmlns:v="urn:schemas-microsoft-com:vml" Requires="v">
                <p:oleObj spid="_x0000_s11369" r:id="rId13" imgW="876300" imgH="190500" progId="Equation.3">
                  <p:embed/>
                </p:oleObj>
              </mc:Choice>
              <mc:Fallback>
                <p:oleObj r:id="rId13" imgW="876300" imgH="190500" progId="Equation.3">
                  <p:embed/>
                  <p:pic>
                    <p:nvPicPr>
                      <p:cNvPr id="0" name="图片 3083"/>
                      <p:cNvPicPr/>
                      <p:nvPr/>
                    </p:nvPicPr>
                    <p:blipFill>
                      <a:blip r:embed="rId14"/>
                      <a:stretch>
                        <a:fillRect/>
                      </a:stretch>
                    </p:blipFill>
                    <p:spPr>
                      <a:xfrm>
                        <a:off x="654050" y="423863"/>
                        <a:ext cx="2438400" cy="530225"/>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3602"/>
                                        </p:tgtEl>
                                        <p:attrNameLst>
                                          <p:attrName>style.visibility</p:attrName>
                                        </p:attrNameLst>
                                      </p:cBhvr>
                                      <p:to>
                                        <p:strVal val="visible"/>
                                      </p:to>
                                    </p:set>
                                    <p:animEffect transition="in" filter="wipe(up)">
                                      <p:cBhvr>
                                        <p:cTn id="7" dur="500"/>
                                        <p:tgtEl>
                                          <p:spTgt spid="323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323606">
                                            <p:txEl>
                                              <p:pRg st="0" end="0"/>
                                            </p:txEl>
                                          </p:spTgt>
                                        </p:tgtEl>
                                        <p:attrNameLst>
                                          <p:attrName>style.visibility</p:attrName>
                                        </p:attrNameLst>
                                      </p:cBhvr>
                                      <p:to>
                                        <p:strVal val="visible"/>
                                      </p:to>
                                    </p:set>
                                    <p:animEffect transition="in" filter="wipe(up)">
                                      <p:cBhvr>
                                        <p:cTn id="12" dur="75"/>
                                        <p:tgtEl>
                                          <p:spTgt spid="323606">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par>
                                <p:cTn id="13" presetID="1" presetClass="entr" presetSubtype="0" fill="hold" grpId="1" nodeType="withEffect">
                                  <p:stCondLst>
                                    <p:cond delay="0"/>
                                  </p:stCondLst>
                                  <p:iterate type="lt">
                                    <p:tmAbs val="0"/>
                                  </p:iterate>
                                  <p:childTnLst>
                                    <p:set>
                                      <p:cBhvr>
                                        <p:cTn id="14" dur="1" fill="hold">
                                          <p:stCondLst>
                                            <p:cond delay="0"/>
                                          </p:stCondLst>
                                        </p:cTn>
                                        <p:tgtEl>
                                          <p:spTgt spid="323606">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323607"/>
                                        </p:tgtEl>
                                        <p:attrNameLst>
                                          <p:attrName>style.visibility</p:attrName>
                                        </p:attrNameLst>
                                      </p:cBhvr>
                                      <p:to>
                                        <p:strVal val="visible"/>
                                      </p:to>
                                    </p:set>
                                    <p:animEffect transition="in" filter="box(in)">
                                      <p:cBhvr>
                                        <p:cTn id="19" dur="500"/>
                                        <p:tgtEl>
                                          <p:spTgt spid="32360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23603"/>
                                        </p:tgtEl>
                                        <p:attrNameLst>
                                          <p:attrName>style.visibility</p:attrName>
                                        </p:attrNameLst>
                                      </p:cBhvr>
                                      <p:to>
                                        <p:strVal val="visible"/>
                                      </p:to>
                                    </p:set>
                                    <p:animEffect transition="in" filter="dissolve">
                                      <p:cBhvr>
                                        <p:cTn id="24" dur="500"/>
                                        <p:tgtEl>
                                          <p:spTgt spid="32360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iterate type="lt">
                                    <p:tmPct val="100000"/>
                                  </p:iterate>
                                  <p:childTnLst>
                                    <p:set>
                                      <p:cBhvr>
                                        <p:cTn id="28" dur="1" fill="hold">
                                          <p:stCondLst>
                                            <p:cond delay="0"/>
                                          </p:stCondLst>
                                        </p:cTn>
                                        <p:tgtEl>
                                          <p:spTgt spid="323610">
                                            <p:txEl>
                                              <p:pRg st="0" end="0"/>
                                            </p:txEl>
                                          </p:spTgt>
                                        </p:tgtEl>
                                        <p:attrNameLst>
                                          <p:attrName>style.visibility</p:attrName>
                                        </p:attrNameLst>
                                      </p:cBhvr>
                                      <p:to>
                                        <p:strVal val="visible"/>
                                      </p:to>
                                    </p:set>
                                    <p:animEffect transition="in" filter="wipe(up)">
                                      <p:cBhvr>
                                        <p:cTn id="29" dur="75"/>
                                        <p:tgtEl>
                                          <p:spTgt spid="323610">
                                            <p:txEl>
                                              <p:pRg st="0" end="0"/>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3" name="TYPE.WAV"/>
                                        </p:tgtEl>
                                      </p:cMediaNode>
                                    </p:audio>
                                  </p:subTnLst>
                                </p:cTn>
                              </p:par>
                              <p:par>
                                <p:cTn id="30" presetID="1" presetClass="entr" presetSubtype="0" fill="hold" grpId="1" nodeType="withEffect">
                                  <p:stCondLst>
                                    <p:cond delay="0"/>
                                  </p:stCondLst>
                                  <p:iterate type="lt">
                                    <p:tmAbs val="0"/>
                                  </p:iterate>
                                  <p:childTnLst>
                                    <p:set>
                                      <p:cBhvr>
                                        <p:cTn id="31" dur="1" fill="hold">
                                          <p:stCondLst>
                                            <p:cond delay="0"/>
                                          </p:stCondLst>
                                        </p:cTn>
                                        <p:tgtEl>
                                          <p:spTgt spid="323610">
                                            <p:bg/>
                                          </p:spTgt>
                                        </p:tgtEl>
                                        <p:attrNameLst>
                                          <p:attrName>style.visibility</p:attrName>
                                        </p:attrNameLst>
                                      </p:cBhvr>
                                      <p:to>
                                        <p:strVal val="visible"/>
                                      </p:to>
                                    </p:set>
                                  </p:childTnLst>
                                </p:cTn>
                              </p:par>
                              <p:par>
                                <p:cTn id="32" presetID="1" presetClass="entr" presetSubtype="0" fill="hold" grpId="1" nodeType="withEffect">
                                  <p:stCondLst>
                                    <p:cond delay="0"/>
                                  </p:stCondLst>
                                  <p:iterate type="lt">
                                    <p:tmAbs val="0"/>
                                  </p:iterate>
                                  <p:childTnLst>
                                    <p:set>
                                      <p:cBhvr>
                                        <p:cTn id="33" dur="1" fill="hold">
                                          <p:stCondLst>
                                            <p:cond delay="0"/>
                                          </p:stCondLst>
                                        </p:cTn>
                                        <p:tgtEl>
                                          <p:spTgt spid="323610">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23609"/>
                                        </p:tgtEl>
                                        <p:attrNameLst>
                                          <p:attrName>style.visibility</p:attrName>
                                        </p:attrNameLst>
                                      </p:cBhvr>
                                      <p:to>
                                        <p:strVal val="visible"/>
                                      </p:to>
                                    </p:set>
                                    <p:animEffect transition="in" filter="box(out)">
                                      <p:cBhvr>
                                        <p:cTn id="38" dur="500"/>
                                        <p:tgtEl>
                                          <p:spTgt spid="323609"/>
                                        </p:tgtEl>
                                      </p:cBhvr>
                                    </p:animEffect>
                                  </p:childTnLst>
                                  <p:subTnLst>
                                    <p:audio>
                                      <p:cMediaNode>
                                        <p:cTn display="0" masterRel="sameClick">
                                          <p:stCondLst>
                                            <p:cond evt="begin" delay="0">
                                              <p:tn val="36"/>
                                            </p:cond>
                                          </p:stCondLst>
                                          <p:endCondLst>
                                            <p:cond evt="onStopAudio" delay="0">
                                              <p:tgtEl>
                                                <p:sldTgt/>
                                              </p:tgtEl>
                                            </p:cond>
                                          </p:endCondLst>
                                        </p:cTn>
                                        <p:tgtEl>
                                          <p:sndTgt r:embed="rId4" name="CAMERA.WAV"/>
                                        </p:tgtEl>
                                      </p:cMediaNode>
                                    </p:audio>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23604"/>
                                        </p:tgtEl>
                                        <p:attrNameLst>
                                          <p:attrName>style.visibility</p:attrName>
                                        </p:attrNameLst>
                                      </p:cBhvr>
                                      <p:to>
                                        <p:strVal val="visible"/>
                                      </p:to>
                                    </p:set>
                                    <p:animEffect transition="in" filter="dissolve">
                                      <p:cBhvr>
                                        <p:cTn id="43" dur="500"/>
                                        <p:tgtEl>
                                          <p:spTgt spid="32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602" grpId="0"/>
      <p:bldP spid="323606" grpId="0" build="p"/>
      <p:bldP spid="323606" grpId="1" build="allAtOnce" animBg="1"/>
      <p:bldP spid="323610" grpId="0" build="p"/>
      <p:bldP spid="323610" grpId="1" build="allAtOnce"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21</a:t>
            </a:fld>
            <a:r>
              <a:rPr lang="zh-CN" altLang="en-US" sz="1400" dirty="0"/>
              <a:t>）</a:t>
            </a:r>
          </a:p>
        </p:txBody>
      </p:sp>
      <p:sp>
        <p:nvSpPr>
          <p:cNvPr id="25603" name="Text Box 3"/>
          <p:cNvSpPr txBox="1"/>
          <p:nvPr/>
        </p:nvSpPr>
        <p:spPr>
          <a:xfrm>
            <a:off x="309563" y="174625"/>
            <a:ext cx="8461375" cy="20510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50000"/>
              </a:spcBef>
              <a:buNone/>
            </a:pPr>
            <a:r>
              <a:rPr lang="en-US" altLang="zh-CN" sz="2400" dirty="0"/>
              <a:t>    </a:t>
            </a:r>
            <a:r>
              <a:rPr lang="zh-CN" altLang="en-US" sz="2800" b="1" dirty="0">
                <a:solidFill>
                  <a:srgbClr val="FF3300"/>
                </a:solidFill>
                <a:latin typeface="黑体" panose="02010609060101010101" pitchFamily="49" charset="-122"/>
                <a:ea typeface="黑体" panose="02010609060101010101" pitchFamily="49" charset="-122"/>
              </a:rPr>
              <a:t>例</a:t>
            </a:r>
            <a:r>
              <a:rPr lang="en-US" altLang="zh-CN" sz="2800" b="1" dirty="0">
                <a:solidFill>
                  <a:srgbClr val="FF3300"/>
                </a:solidFill>
                <a:latin typeface="黑体" panose="02010609060101010101" pitchFamily="49" charset="-122"/>
                <a:ea typeface="黑体" panose="02010609060101010101" pitchFamily="49" charset="-122"/>
              </a:rPr>
              <a:t>4</a:t>
            </a:r>
            <a:r>
              <a:rPr lang="zh-CN" altLang="en-US" sz="2800" b="1" dirty="0">
                <a:solidFill>
                  <a:srgbClr val="FF3300"/>
                </a:solidFill>
                <a:latin typeface="黑体" panose="02010609060101010101" pitchFamily="49" charset="-122"/>
                <a:ea typeface="黑体" panose="02010609060101010101" pitchFamily="49" charset="-122"/>
              </a:rPr>
              <a:t>：</a:t>
            </a:r>
            <a:r>
              <a:rPr lang="zh-CN" altLang="en-US" sz="2800" b="1" dirty="0">
                <a:ea typeface="黑体" panose="02010609060101010101" pitchFamily="49" charset="-122"/>
              </a:rPr>
              <a:t>设计一个路灯控制电路，要求实现的功能是：当总电源开关闭合时，安装在三个不同地方的三个开关都能独立地将灯打开或熄灭；当总电源开关断开时，路灯不亮。</a:t>
            </a:r>
            <a:endParaRPr lang="zh-CN" altLang="en-US" sz="2800" b="1" dirty="0">
              <a:latin typeface="黑体" panose="02010609060101010101" pitchFamily="49" charset="-122"/>
              <a:ea typeface="黑体" panose="02010609060101010101" pitchFamily="49" charset="-122"/>
            </a:endParaRPr>
          </a:p>
        </p:txBody>
      </p:sp>
      <p:sp>
        <p:nvSpPr>
          <p:cNvPr id="129028" name="Text Box 4"/>
          <p:cNvSpPr txBox="1"/>
          <p:nvPr/>
        </p:nvSpPr>
        <p:spPr>
          <a:xfrm>
            <a:off x="250825" y="2373313"/>
            <a:ext cx="8713788" cy="36814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0"/>
              </a:spcBef>
              <a:buNone/>
            </a:pPr>
            <a:r>
              <a:rPr lang="en-US" altLang="zh-CN" sz="2400"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解：⑴ 逻辑抽象</a:t>
            </a:r>
          </a:p>
          <a:p>
            <a:pPr marL="0" lvl="0" indent="0" eaLnBrk="1" hangingPunct="1">
              <a:lnSpc>
                <a:spcPct val="120000"/>
              </a:lnSpc>
              <a:spcBef>
                <a:spcPct val="0"/>
              </a:spcBef>
              <a:buNone/>
            </a:pPr>
            <a:r>
              <a:rPr lang="zh-CN" altLang="en-US" sz="2800" b="1" dirty="0">
                <a:latin typeface="黑体" panose="02010609060101010101" pitchFamily="49" charset="-122"/>
                <a:ea typeface="黑体" panose="02010609060101010101" pitchFamily="49" charset="-122"/>
              </a:rPr>
              <a:t>  ①输入、输出信号：输入信号是四个开关的状态，输出信号是路灯的亮、灭。</a:t>
            </a:r>
          </a:p>
          <a:p>
            <a:pPr marL="0" lvl="0" indent="0" eaLnBrk="1" hangingPunct="1">
              <a:lnSpc>
                <a:spcPct val="120000"/>
              </a:lnSpc>
              <a:spcBef>
                <a:spcPct val="0"/>
              </a:spcBef>
              <a:buNone/>
            </a:pPr>
            <a:r>
              <a:rPr lang="zh-CN" altLang="en-US" sz="2800" b="1" dirty="0">
                <a:latin typeface="黑体" panose="02010609060101010101" pitchFamily="49" charset="-122"/>
                <a:ea typeface="黑体" panose="02010609060101010101" pitchFamily="49" charset="-122"/>
              </a:rPr>
              <a:t>  ②设定变量用</a:t>
            </a:r>
            <a:r>
              <a:rPr lang="en-US" altLang="zh-CN" sz="2800" b="1" i="1" dirty="0">
                <a:ea typeface="黑体" panose="02010609060101010101" pitchFamily="49" charset="-122"/>
              </a:rPr>
              <a:t>S</a:t>
            </a:r>
            <a:r>
              <a:rPr lang="zh-CN" altLang="en-US" sz="2800" b="1" dirty="0">
                <a:latin typeface="黑体" panose="02010609060101010101" pitchFamily="49" charset="-122"/>
                <a:ea typeface="黑体" panose="02010609060101010101" pitchFamily="49" charset="-122"/>
              </a:rPr>
              <a:t>表示总电源开关，用</a:t>
            </a:r>
            <a:r>
              <a:rPr lang="en-US" altLang="zh-CN" sz="2800" b="1" i="1" dirty="0">
                <a:ea typeface="黑体" panose="02010609060101010101" pitchFamily="49" charset="-122"/>
              </a:rPr>
              <a:t>A</a:t>
            </a:r>
            <a:r>
              <a:rPr lang="zh-CN" altLang="en-US" sz="2800" b="1" dirty="0">
                <a:ea typeface="黑体" panose="02010609060101010101" pitchFamily="49" charset="-122"/>
              </a:rPr>
              <a:t>、</a:t>
            </a:r>
            <a:r>
              <a:rPr lang="en-US" altLang="zh-CN" sz="2800" b="1" i="1" dirty="0">
                <a:ea typeface="黑体" panose="02010609060101010101" pitchFamily="49" charset="-122"/>
              </a:rPr>
              <a:t>B</a:t>
            </a:r>
            <a:r>
              <a:rPr lang="zh-CN" altLang="en-US" sz="2800" b="1" dirty="0">
                <a:ea typeface="黑体" panose="02010609060101010101" pitchFamily="49" charset="-122"/>
              </a:rPr>
              <a:t>、</a:t>
            </a:r>
            <a:r>
              <a:rPr lang="en-US" altLang="zh-CN" sz="2800" b="1" i="1" dirty="0">
                <a:ea typeface="黑体" panose="02010609060101010101" pitchFamily="49" charset="-122"/>
              </a:rPr>
              <a:t>C</a:t>
            </a:r>
            <a:r>
              <a:rPr lang="zh-CN" altLang="en-US" sz="2800" b="1" dirty="0">
                <a:latin typeface="黑体" panose="02010609060101010101" pitchFamily="49" charset="-122"/>
                <a:ea typeface="黑体" panose="02010609060101010101" pitchFamily="49" charset="-122"/>
              </a:rPr>
              <a:t>表示安装在三个不同地方的分开关，用</a:t>
            </a:r>
            <a:r>
              <a:rPr lang="en-US" altLang="zh-CN" sz="2800" b="1" i="1" dirty="0">
                <a:ea typeface="黑体" panose="02010609060101010101" pitchFamily="49" charset="-122"/>
              </a:rPr>
              <a:t>Y</a:t>
            </a:r>
            <a:r>
              <a:rPr lang="zh-CN" altLang="en-US" sz="2800" b="1" dirty="0">
                <a:latin typeface="黑体" panose="02010609060101010101" pitchFamily="49" charset="-122"/>
                <a:ea typeface="黑体" panose="02010609060101010101" pitchFamily="49" charset="-122"/>
              </a:rPr>
              <a:t>表示路灯。</a:t>
            </a:r>
          </a:p>
          <a:p>
            <a:pPr marL="0" lvl="0" indent="0" eaLnBrk="1" hangingPunct="1">
              <a:lnSpc>
                <a:spcPct val="120000"/>
              </a:lnSpc>
              <a:spcBef>
                <a:spcPct val="0"/>
              </a:spcBef>
              <a:buNone/>
            </a:pPr>
            <a:r>
              <a:rPr lang="zh-CN" altLang="en-US" sz="2800" b="1" dirty="0">
                <a:latin typeface="黑体" panose="02010609060101010101" pitchFamily="49" charset="-122"/>
                <a:ea typeface="黑体" panose="02010609060101010101" pitchFamily="49" charset="-122"/>
              </a:rPr>
              <a:t>  ③状态赋值：用</a:t>
            </a:r>
            <a:r>
              <a:rPr lang="en-US" altLang="zh-CN" sz="2800" b="1" dirty="0">
                <a:ea typeface="黑体" panose="02010609060101010101" pitchFamily="49" charset="-122"/>
              </a:rPr>
              <a:t>0</a:t>
            </a:r>
            <a:r>
              <a:rPr lang="zh-CN" altLang="en-US" sz="2800" b="1" dirty="0">
                <a:latin typeface="黑体" panose="02010609060101010101" pitchFamily="49" charset="-122"/>
                <a:ea typeface="黑体" panose="02010609060101010101" pitchFamily="49" charset="-122"/>
              </a:rPr>
              <a:t>表示开关断开和灯灭，用</a:t>
            </a:r>
            <a:r>
              <a:rPr lang="en-US" altLang="zh-CN" sz="2800" b="1" dirty="0">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表示开关闭合和灯亮。</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9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22</a:t>
            </a:fld>
            <a:r>
              <a:rPr lang="zh-CN" altLang="en-US" sz="1400" dirty="0"/>
              <a:t>）</a:t>
            </a:r>
          </a:p>
        </p:txBody>
      </p:sp>
      <p:sp>
        <p:nvSpPr>
          <p:cNvPr id="26627" name="Text Box 3"/>
          <p:cNvSpPr txBox="1"/>
          <p:nvPr/>
        </p:nvSpPr>
        <p:spPr>
          <a:xfrm>
            <a:off x="207963" y="173038"/>
            <a:ext cx="6227762" cy="2654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latin typeface="黑体" panose="02010609060101010101" pitchFamily="49" charset="-122"/>
                <a:ea typeface="黑体" panose="02010609060101010101" pitchFamily="49" charset="-122"/>
              </a:rPr>
              <a:t>  ④</a:t>
            </a:r>
            <a:r>
              <a:rPr lang="zh-CN" altLang="en-US" sz="2800" b="1" dirty="0">
                <a:latin typeface="黑体" panose="02010609060101010101" pitchFamily="49" charset="-122"/>
                <a:ea typeface="黑体" panose="02010609060101010101" pitchFamily="49" charset="-122"/>
              </a:rPr>
              <a:t>列真值表：由题意不难理解，一般地说，四个开关是不会在同一时刻动作的，反映在真值表中任何时刻都只会有一个变量改变取值，因此按循环码排列变量</a:t>
            </a:r>
            <a:r>
              <a:rPr lang="en-US" altLang="zh-CN" sz="2800" b="1" i="1" dirty="0">
                <a:ea typeface="黑体" panose="02010609060101010101" pitchFamily="49" charset="-122"/>
              </a:rPr>
              <a:t>S</a:t>
            </a:r>
            <a:r>
              <a:rPr lang="zh-CN" altLang="en-US" sz="2800" b="1" dirty="0">
                <a:latin typeface="黑体" panose="02010609060101010101" pitchFamily="49" charset="-122"/>
                <a:ea typeface="黑体" panose="02010609060101010101" pitchFamily="49" charset="-122"/>
              </a:rPr>
              <a:t>、</a:t>
            </a:r>
            <a:r>
              <a:rPr lang="en-US" altLang="zh-CN" sz="2800" b="1" i="1" dirty="0">
                <a:ea typeface="黑体" panose="02010609060101010101" pitchFamily="49" charset="-122"/>
              </a:rPr>
              <a:t>A</a:t>
            </a:r>
            <a:r>
              <a:rPr lang="zh-CN" altLang="en-US" sz="2800" b="1" dirty="0">
                <a:ea typeface="黑体" panose="02010609060101010101" pitchFamily="49" charset="-122"/>
              </a:rPr>
              <a:t>、</a:t>
            </a:r>
            <a:r>
              <a:rPr lang="en-US" altLang="zh-CN" sz="2800" b="1" i="1" dirty="0">
                <a:ea typeface="黑体" panose="02010609060101010101" pitchFamily="49" charset="-122"/>
              </a:rPr>
              <a:t>B</a:t>
            </a:r>
            <a:r>
              <a:rPr lang="zh-CN" altLang="en-US" sz="2800" b="1" dirty="0">
                <a:ea typeface="黑体" panose="02010609060101010101" pitchFamily="49" charset="-122"/>
              </a:rPr>
              <a:t>、</a:t>
            </a:r>
            <a:r>
              <a:rPr lang="en-US" altLang="zh-CN" sz="2800" b="1" i="1" dirty="0">
                <a:ea typeface="黑体" panose="02010609060101010101" pitchFamily="49" charset="-122"/>
              </a:rPr>
              <a:t>C</a:t>
            </a:r>
            <a:r>
              <a:rPr lang="zh-CN" altLang="en-US" sz="2800" b="1" dirty="0">
                <a:latin typeface="黑体" panose="02010609060101010101" pitchFamily="49" charset="-122"/>
                <a:ea typeface="黑体" panose="02010609060101010101" pitchFamily="49" charset="-122"/>
              </a:rPr>
              <a:t>的取值较好，如右表所示。</a:t>
            </a:r>
          </a:p>
        </p:txBody>
      </p:sp>
      <p:grpSp>
        <p:nvGrpSpPr>
          <p:cNvPr id="130087" name="Group 39"/>
          <p:cNvGrpSpPr/>
          <p:nvPr/>
        </p:nvGrpSpPr>
        <p:grpSpPr>
          <a:xfrm>
            <a:off x="6677025" y="485775"/>
            <a:ext cx="2281238" cy="5367338"/>
            <a:chOff x="4233" y="567"/>
            <a:chExt cx="1437" cy="3381"/>
          </a:xfrm>
        </p:grpSpPr>
        <p:sp>
          <p:nvSpPr>
            <p:cNvPr id="26669" name="Rectangle 8"/>
            <p:cNvSpPr/>
            <p:nvPr/>
          </p:nvSpPr>
          <p:spPr>
            <a:xfrm>
              <a:off x="5294" y="819"/>
              <a:ext cx="376" cy="312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p:txBody>
        </p:sp>
        <p:sp>
          <p:nvSpPr>
            <p:cNvPr id="26670" name="Rectangle 7"/>
            <p:cNvSpPr/>
            <p:nvPr/>
          </p:nvSpPr>
          <p:spPr>
            <a:xfrm>
              <a:off x="4233" y="819"/>
              <a:ext cx="1061" cy="312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t>0   0   0   0</a:t>
              </a:r>
            </a:p>
            <a:p>
              <a:pPr marL="0" lvl="0" indent="0" algn="ctr" eaLnBrk="1" hangingPunct="1">
                <a:spcBef>
                  <a:spcPct val="0"/>
                </a:spcBef>
                <a:buNone/>
              </a:pPr>
              <a:r>
                <a:rPr lang="en-US" altLang="zh-CN" sz="2000" b="1" dirty="0"/>
                <a:t>0   0   0   1</a:t>
              </a:r>
            </a:p>
            <a:p>
              <a:pPr marL="0" lvl="0" indent="0" algn="ctr" eaLnBrk="1" hangingPunct="1">
                <a:spcBef>
                  <a:spcPct val="0"/>
                </a:spcBef>
                <a:buNone/>
              </a:pPr>
              <a:r>
                <a:rPr lang="en-US" altLang="zh-CN" sz="2000" b="1" dirty="0"/>
                <a:t>0   0   1   1</a:t>
              </a:r>
            </a:p>
            <a:p>
              <a:pPr marL="0" lvl="0" indent="0" algn="ctr" eaLnBrk="1" hangingPunct="1">
                <a:spcBef>
                  <a:spcPct val="0"/>
                </a:spcBef>
                <a:buNone/>
              </a:pPr>
              <a:r>
                <a:rPr lang="en-US" altLang="zh-CN" sz="2000" b="1" dirty="0"/>
                <a:t>0   0   1   0</a:t>
              </a:r>
            </a:p>
            <a:p>
              <a:pPr marL="0" lvl="0" indent="0" algn="ctr" eaLnBrk="1" hangingPunct="1">
                <a:spcBef>
                  <a:spcPct val="0"/>
                </a:spcBef>
                <a:buNone/>
              </a:pPr>
              <a:r>
                <a:rPr lang="en-US" altLang="zh-CN" sz="2000" b="1" dirty="0"/>
                <a:t>0   1   1   0</a:t>
              </a:r>
            </a:p>
            <a:p>
              <a:pPr marL="0" lvl="0" indent="0" algn="ctr" eaLnBrk="1" hangingPunct="1">
                <a:spcBef>
                  <a:spcPct val="0"/>
                </a:spcBef>
                <a:buNone/>
              </a:pPr>
              <a:r>
                <a:rPr lang="en-US" altLang="zh-CN" sz="2000" b="1" dirty="0"/>
                <a:t>0   1   1   1</a:t>
              </a:r>
            </a:p>
            <a:p>
              <a:pPr marL="0" lvl="0" indent="0" algn="ctr" eaLnBrk="1" hangingPunct="1">
                <a:spcBef>
                  <a:spcPct val="0"/>
                </a:spcBef>
                <a:buNone/>
              </a:pPr>
              <a:r>
                <a:rPr lang="en-US" altLang="zh-CN" sz="2000" b="1" dirty="0"/>
                <a:t>0   1   0   1</a:t>
              </a:r>
            </a:p>
            <a:p>
              <a:pPr marL="0" lvl="0" indent="0" algn="ctr" eaLnBrk="1" hangingPunct="1">
                <a:spcBef>
                  <a:spcPct val="0"/>
                </a:spcBef>
                <a:buNone/>
              </a:pPr>
              <a:r>
                <a:rPr lang="en-US" altLang="zh-CN" sz="2000" b="1" dirty="0"/>
                <a:t>0   1   0   0</a:t>
              </a:r>
            </a:p>
            <a:p>
              <a:pPr marL="0" lvl="0" indent="0" algn="ctr" eaLnBrk="1" hangingPunct="1">
                <a:spcBef>
                  <a:spcPct val="0"/>
                </a:spcBef>
                <a:buNone/>
              </a:pPr>
              <a:r>
                <a:rPr lang="en-US" altLang="zh-CN" sz="2000" b="1" dirty="0"/>
                <a:t>1   1   0   0</a:t>
              </a:r>
            </a:p>
            <a:p>
              <a:pPr marL="0" lvl="0" indent="0" algn="ctr" eaLnBrk="1" hangingPunct="1">
                <a:spcBef>
                  <a:spcPct val="0"/>
                </a:spcBef>
                <a:buNone/>
              </a:pPr>
              <a:r>
                <a:rPr lang="en-US" altLang="zh-CN" sz="2000" b="1" dirty="0"/>
                <a:t>1   1   0   1</a:t>
              </a:r>
            </a:p>
            <a:p>
              <a:pPr marL="0" lvl="0" indent="0" algn="ctr" eaLnBrk="1" hangingPunct="1">
                <a:spcBef>
                  <a:spcPct val="0"/>
                </a:spcBef>
                <a:buNone/>
              </a:pPr>
              <a:r>
                <a:rPr lang="en-US" altLang="zh-CN" sz="2000" b="1" dirty="0"/>
                <a:t>1   1   1   1</a:t>
              </a:r>
            </a:p>
            <a:p>
              <a:pPr marL="0" lvl="0" indent="0" algn="ctr" eaLnBrk="1" hangingPunct="1">
                <a:spcBef>
                  <a:spcPct val="0"/>
                </a:spcBef>
                <a:buNone/>
              </a:pPr>
              <a:r>
                <a:rPr lang="en-US" altLang="zh-CN" sz="2000" b="1" dirty="0"/>
                <a:t>1   1   1   0</a:t>
              </a:r>
            </a:p>
            <a:p>
              <a:pPr marL="0" lvl="0" indent="0" algn="ctr" eaLnBrk="1" hangingPunct="1">
                <a:spcBef>
                  <a:spcPct val="0"/>
                </a:spcBef>
                <a:buNone/>
              </a:pPr>
              <a:r>
                <a:rPr lang="en-US" altLang="zh-CN" sz="2000" b="1" dirty="0"/>
                <a:t>1   0   1   0</a:t>
              </a:r>
            </a:p>
            <a:p>
              <a:pPr marL="0" lvl="0" indent="0" algn="ctr" eaLnBrk="1" hangingPunct="1">
                <a:spcBef>
                  <a:spcPct val="0"/>
                </a:spcBef>
                <a:buNone/>
              </a:pPr>
              <a:r>
                <a:rPr lang="en-US" altLang="zh-CN" sz="2000" b="1" dirty="0"/>
                <a:t>1   0   1   1</a:t>
              </a:r>
            </a:p>
            <a:p>
              <a:pPr marL="0" lvl="0" indent="0" algn="ctr" eaLnBrk="1" hangingPunct="1">
                <a:spcBef>
                  <a:spcPct val="0"/>
                </a:spcBef>
                <a:buNone/>
              </a:pPr>
              <a:r>
                <a:rPr lang="en-US" altLang="zh-CN" sz="2000" b="1" dirty="0"/>
                <a:t>1   0   0   1</a:t>
              </a:r>
            </a:p>
            <a:p>
              <a:pPr marL="0" lvl="0" indent="0" algn="ctr" eaLnBrk="1" hangingPunct="1">
                <a:spcBef>
                  <a:spcPct val="0"/>
                </a:spcBef>
                <a:buNone/>
              </a:pPr>
              <a:r>
                <a:rPr lang="en-US" altLang="zh-CN" sz="2000" b="1" dirty="0"/>
                <a:t>1   0   0   0</a:t>
              </a:r>
            </a:p>
          </p:txBody>
        </p:sp>
        <p:sp>
          <p:nvSpPr>
            <p:cNvPr id="26671" name="Rectangle 6"/>
            <p:cNvSpPr/>
            <p:nvPr/>
          </p:nvSpPr>
          <p:spPr>
            <a:xfrm>
              <a:off x="5294" y="567"/>
              <a:ext cx="376" cy="252"/>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000" b="1" i="1" dirty="0"/>
                <a:t>Y</a:t>
              </a:r>
            </a:p>
          </p:txBody>
        </p:sp>
        <p:sp>
          <p:nvSpPr>
            <p:cNvPr id="26672" name="Rectangle 5"/>
            <p:cNvSpPr/>
            <p:nvPr/>
          </p:nvSpPr>
          <p:spPr>
            <a:xfrm>
              <a:off x="4233" y="567"/>
              <a:ext cx="1061" cy="252"/>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000" b="1" i="1" dirty="0"/>
                <a:t>S  A  B  C</a:t>
              </a:r>
            </a:p>
          </p:txBody>
        </p:sp>
        <p:sp>
          <p:nvSpPr>
            <p:cNvPr id="26673" name="Line 9"/>
            <p:cNvSpPr/>
            <p:nvPr/>
          </p:nvSpPr>
          <p:spPr>
            <a:xfrm>
              <a:off x="4233" y="567"/>
              <a:ext cx="1437" cy="0"/>
            </a:xfrm>
            <a:prstGeom prst="line">
              <a:avLst/>
            </a:prstGeom>
            <a:ln w="28575" cap="sq" cmpd="sng">
              <a:solidFill>
                <a:schemeClr val="tx1"/>
              </a:solidFill>
              <a:prstDash val="solid"/>
              <a:headEnd type="none" w="med" len="med"/>
              <a:tailEnd type="none" w="med" len="med"/>
            </a:ln>
          </p:spPr>
        </p:sp>
        <p:sp>
          <p:nvSpPr>
            <p:cNvPr id="26674" name="Line 10"/>
            <p:cNvSpPr/>
            <p:nvPr/>
          </p:nvSpPr>
          <p:spPr>
            <a:xfrm>
              <a:off x="4233" y="819"/>
              <a:ext cx="1437" cy="0"/>
            </a:xfrm>
            <a:prstGeom prst="line">
              <a:avLst/>
            </a:prstGeom>
            <a:ln w="12700" cap="flat" cmpd="sng">
              <a:solidFill>
                <a:schemeClr val="tx1"/>
              </a:solidFill>
              <a:prstDash val="solid"/>
              <a:headEnd type="none" w="med" len="med"/>
              <a:tailEnd type="none" w="med" len="med"/>
            </a:ln>
          </p:spPr>
        </p:sp>
        <p:sp>
          <p:nvSpPr>
            <p:cNvPr id="26675" name="Line 11"/>
            <p:cNvSpPr/>
            <p:nvPr/>
          </p:nvSpPr>
          <p:spPr>
            <a:xfrm>
              <a:off x="4233" y="3948"/>
              <a:ext cx="1437" cy="0"/>
            </a:xfrm>
            <a:prstGeom prst="line">
              <a:avLst/>
            </a:prstGeom>
            <a:ln w="28575" cap="sq" cmpd="sng">
              <a:solidFill>
                <a:schemeClr val="tx1"/>
              </a:solidFill>
              <a:prstDash val="solid"/>
              <a:headEnd type="none" w="med" len="med"/>
              <a:tailEnd type="none" w="med" len="med"/>
            </a:ln>
          </p:spPr>
        </p:sp>
        <p:sp>
          <p:nvSpPr>
            <p:cNvPr id="26676" name="Line 12"/>
            <p:cNvSpPr/>
            <p:nvPr/>
          </p:nvSpPr>
          <p:spPr>
            <a:xfrm>
              <a:off x="4233" y="567"/>
              <a:ext cx="0" cy="3381"/>
            </a:xfrm>
            <a:prstGeom prst="line">
              <a:avLst/>
            </a:prstGeom>
            <a:ln w="28575" cap="sq" cmpd="sng">
              <a:solidFill>
                <a:schemeClr val="tx1"/>
              </a:solidFill>
              <a:prstDash val="solid"/>
              <a:headEnd type="none" w="med" len="med"/>
              <a:tailEnd type="none" w="med" len="med"/>
            </a:ln>
          </p:spPr>
        </p:sp>
        <p:sp>
          <p:nvSpPr>
            <p:cNvPr id="26677" name="Line 13"/>
            <p:cNvSpPr/>
            <p:nvPr/>
          </p:nvSpPr>
          <p:spPr>
            <a:xfrm>
              <a:off x="5294" y="567"/>
              <a:ext cx="0" cy="3381"/>
            </a:xfrm>
            <a:prstGeom prst="line">
              <a:avLst/>
            </a:prstGeom>
            <a:ln w="12700" cap="flat" cmpd="sng">
              <a:solidFill>
                <a:schemeClr val="tx1"/>
              </a:solidFill>
              <a:prstDash val="solid"/>
              <a:headEnd type="none" w="med" len="med"/>
              <a:tailEnd type="none" w="med" len="med"/>
            </a:ln>
          </p:spPr>
        </p:sp>
        <p:sp>
          <p:nvSpPr>
            <p:cNvPr id="26678" name="Line 14"/>
            <p:cNvSpPr/>
            <p:nvPr/>
          </p:nvSpPr>
          <p:spPr>
            <a:xfrm>
              <a:off x="5670" y="567"/>
              <a:ext cx="0" cy="3381"/>
            </a:xfrm>
            <a:prstGeom prst="line">
              <a:avLst/>
            </a:prstGeom>
            <a:ln w="28575" cap="sq" cmpd="sng">
              <a:solidFill>
                <a:schemeClr val="tx1"/>
              </a:solidFill>
              <a:prstDash val="solid"/>
              <a:headEnd type="none" w="med" len="med"/>
              <a:tailEnd type="none" w="med" len="med"/>
            </a:ln>
          </p:spPr>
        </p:sp>
      </p:grpSp>
      <p:sp>
        <p:nvSpPr>
          <p:cNvPr id="130088" name="Text Box 40"/>
          <p:cNvSpPr txBox="1"/>
          <p:nvPr/>
        </p:nvSpPr>
        <p:spPr>
          <a:xfrm>
            <a:off x="179388" y="2816225"/>
            <a:ext cx="6227762" cy="946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latin typeface="黑体" panose="02010609060101010101" pitchFamily="49" charset="-122"/>
                <a:ea typeface="黑体" panose="02010609060101010101" pitchFamily="49" charset="-122"/>
              </a:rPr>
              <a:t>  ⑵ </a:t>
            </a:r>
            <a:r>
              <a:rPr lang="zh-CN" altLang="en-US" sz="2800" b="1" dirty="0">
                <a:latin typeface="黑体" panose="02010609060101010101" pitchFamily="49" charset="-122"/>
                <a:ea typeface="黑体" panose="02010609060101010101" pitchFamily="49" charset="-122"/>
              </a:rPr>
              <a:t>进行化简</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由下图所示</a:t>
            </a:r>
            <a:r>
              <a:rPr lang="en-US" altLang="zh-CN" sz="2800" b="1" i="1" dirty="0">
                <a:ea typeface="黑体" panose="02010609060101010101" pitchFamily="49" charset="-122"/>
              </a:rPr>
              <a:t>Y</a:t>
            </a:r>
            <a:r>
              <a:rPr lang="zh-CN" altLang="en-US" sz="2800" b="1" dirty="0">
                <a:latin typeface="黑体" panose="02010609060101010101" pitchFamily="49" charset="-122"/>
                <a:ea typeface="黑体" panose="02010609060101010101" pitchFamily="49" charset="-122"/>
              </a:rPr>
              <a:t>的卡诺图可得</a:t>
            </a:r>
          </a:p>
        </p:txBody>
      </p:sp>
      <p:grpSp>
        <p:nvGrpSpPr>
          <p:cNvPr id="130089" name="Group 41"/>
          <p:cNvGrpSpPr/>
          <p:nvPr/>
        </p:nvGrpSpPr>
        <p:grpSpPr>
          <a:xfrm>
            <a:off x="1558925" y="4421188"/>
            <a:ext cx="2339975" cy="2222500"/>
            <a:chOff x="340" y="2484"/>
            <a:chExt cx="1474" cy="1400"/>
          </a:xfrm>
        </p:grpSpPr>
        <p:sp>
          <p:nvSpPr>
            <p:cNvPr id="26632" name="Rectangle 42"/>
            <p:cNvSpPr/>
            <p:nvPr/>
          </p:nvSpPr>
          <p:spPr>
            <a:xfrm>
              <a:off x="1535" y="3623"/>
              <a:ext cx="279"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endParaRPr lang="en-US" altLang="zh-CN" sz="2400" b="1" baseline="-30000" dirty="0"/>
            </a:p>
          </p:txBody>
        </p:sp>
        <p:sp>
          <p:nvSpPr>
            <p:cNvPr id="26633" name="Rectangle 43"/>
            <p:cNvSpPr/>
            <p:nvPr/>
          </p:nvSpPr>
          <p:spPr>
            <a:xfrm>
              <a:off x="1255" y="3623"/>
              <a:ext cx="280"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endParaRPr lang="en-US" altLang="zh-CN" sz="2400" b="1" baseline="-30000" dirty="0"/>
            </a:p>
          </p:txBody>
        </p:sp>
        <p:sp>
          <p:nvSpPr>
            <p:cNvPr id="26634" name="Rectangle 44"/>
            <p:cNvSpPr/>
            <p:nvPr/>
          </p:nvSpPr>
          <p:spPr>
            <a:xfrm>
              <a:off x="975" y="3623"/>
              <a:ext cx="280"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endParaRPr lang="en-US" altLang="zh-CN" sz="2400" b="1" baseline="-30000" dirty="0"/>
            </a:p>
          </p:txBody>
        </p:sp>
        <p:sp>
          <p:nvSpPr>
            <p:cNvPr id="26635" name="Rectangle 45"/>
            <p:cNvSpPr/>
            <p:nvPr/>
          </p:nvSpPr>
          <p:spPr>
            <a:xfrm>
              <a:off x="695" y="3623"/>
              <a:ext cx="280"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26636" name="Rectangle 46"/>
            <p:cNvSpPr/>
            <p:nvPr/>
          </p:nvSpPr>
          <p:spPr>
            <a:xfrm>
              <a:off x="1535" y="3362"/>
              <a:ext cx="279"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endParaRPr lang="en-US" altLang="zh-CN" sz="2400" b="1" baseline="-30000" dirty="0"/>
            </a:p>
          </p:txBody>
        </p:sp>
        <p:sp>
          <p:nvSpPr>
            <p:cNvPr id="26637" name="Rectangle 47"/>
            <p:cNvSpPr/>
            <p:nvPr/>
          </p:nvSpPr>
          <p:spPr>
            <a:xfrm>
              <a:off x="1255" y="3362"/>
              <a:ext cx="280"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endParaRPr lang="en-US" altLang="zh-CN" sz="2400" b="1" baseline="-30000" dirty="0"/>
            </a:p>
          </p:txBody>
        </p:sp>
        <p:sp>
          <p:nvSpPr>
            <p:cNvPr id="26638" name="Rectangle 48"/>
            <p:cNvSpPr/>
            <p:nvPr/>
          </p:nvSpPr>
          <p:spPr>
            <a:xfrm>
              <a:off x="975" y="3362"/>
              <a:ext cx="280"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endParaRPr lang="en-US" altLang="zh-CN" sz="2400" b="1" baseline="-30000" dirty="0"/>
            </a:p>
          </p:txBody>
        </p:sp>
        <p:sp>
          <p:nvSpPr>
            <p:cNvPr id="26639" name="Rectangle 49"/>
            <p:cNvSpPr/>
            <p:nvPr/>
          </p:nvSpPr>
          <p:spPr>
            <a:xfrm>
              <a:off x="695" y="3362"/>
              <a:ext cx="280"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endParaRPr lang="en-US" altLang="zh-CN" sz="2400" b="1" baseline="-30000" dirty="0"/>
            </a:p>
          </p:txBody>
        </p:sp>
        <p:sp>
          <p:nvSpPr>
            <p:cNvPr id="26640" name="Rectangle 50"/>
            <p:cNvSpPr/>
            <p:nvPr/>
          </p:nvSpPr>
          <p:spPr>
            <a:xfrm>
              <a:off x="1535" y="3101"/>
              <a:ext cx="279"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endParaRPr lang="en-US" altLang="zh-CN" sz="2400" b="1" baseline="-30000" dirty="0"/>
            </a:p>
          </p:txBody>
        </p:sp>
        <p:sp>
          <p:nvSpPr>
            <p:cNvPr id="26641" name="Rectangle 51"/>
            <p:cNvSpPr/>
            <p:nvPr/>
          </p:nvSpPr>
          <p:spPr>
            <a:xfrm>
              <a:off x="1535" y="2839"/>
              <a:ext cx="279" cy="26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endParaRPr lang="en-US" altLang="zh-CN" sz="2400" b="1" baseline="-30000" dirty="0"/>
            </a:p>
          </p:txBody>
        </p:sp>
        <p:sp>
          <p:nvSpPr>
            <p:cNvPr id="26642" name="Rectangle 52"/>
            <p:cNvSpPr/>
            <p:nvPr/>
          </p:nvSpPr>
          <p:spPr>
            <a:xfrm>
              <a:off x="1255" y="3101"/>
              <a:ext cx="280"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endParaRPr lang="en-US" altLang="zh-CN" sz="2400" b="1" baseline="-30000" dirty="0"/>
            </a:p>
          </p:txBody>
        </p:sp>
        <p:sp>
          <p:nvSpPr>
            <p:cNvPr id="26643" name="Rectangle 53"/>
            <p:cNvSpPr/>
            <p:nvPr/>
          </p:nvSpPr>
          <p:spPr>
            <a:xfrm>
              <a:off x="1255" y="2824"/>
              <a:ext cx="280" cy="26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endParaRPr lang="en-US" altLang="zh-CN" sz="2400" b="1" baseline="-30000" dirty="0"/>
            </a:p>
          </p:txBody>
        </p:sp>
        <p:sp>
          <p:nvSpPr>
            <p:cNvPr id="26644" name="Rectangle 54"/>
            <p:cNvSpPr/>
            <p:nvPr/>
          </p:nvSpPr>
          <p:spPr>
            <a:xfrm>
              <a:off x="975" y="3101"/>
              <a:ext cx="280"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26645" name="Rectangle 55"/>
            <p:cNvSpPr/>
            <p:nvPr/>
          </p:nvSpPr>
          <p:spPr>
            <a:xfrm>
              <a:off x="695" y="3101"/>
              <a:ext cx="280"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26646" name="Rectangle 56"/>
            <p:cNvSpPr/>
            <p:nvPr/>
          </p:nvSpPr>
          <p:spPr>
            <a:xfrm>
              <a:off x="975" y="2839"/>
              <a:ext cx="280" cy="26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r>
                <a:rPr lang="en-US" altLang="zh-CN" sz="2400" baseline="-30000" dirty="0"/>
                <a:t> </a:t>
              </a:r>
            </a:p>
          </p:txBody>
        </p:sp>
        <p:sp>
          <p:nvSpPr>
            <p:cNvPr id="26647" name="Rectangle 57"/>
            <p:cNvSpPr/>
            <p:nvPr/>
          </p:nvSpPr>
          <p:spPr>
            <a:xfrm>
              <a:off x="695" y="2839"/>
              <a:ext cx="280" cy="26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26648" name="Line 58"/>
            <p:cNvSpPr/>
            <p:nvPr/>
          </p:nvSpPr>
          <p:spPr>
            <a:xfrm>
              <a:off x="695" y="2839"/>
              <a:ext cx="1119" cy="0"/>
            </a:xfrm>
            <a:prstGeom prst="line">
              <a:avLst/>
            </a:prstGeom>
            <a:ln w="12700" cap="sq" cmpd="sng">
              <a:solidFill>
                <a:schemeClr val="tx1"/>
              </a:solidFill>
              <a:prstDash val="solid"/>
              <a:headEnd type="none" w="med" len="med"/>
              <a:tailEnd type="none" w="med" len="med"/>
            </a:ln>
          </p:spPr>
        </p:sp>
        <p:sp>
          <p:nvSpPr>
            <p:cNvPr id="26649" name="Line 59"/>
            <p:cNvSpPr/>
            <p:nvPr/>
          </p:nvSpPr>
          <p:spPr>
            <a:xfrm>
              <a:off x="695" y="3101"/>
              <a:ext cx="1119" cy="0"/>
            </a:xfrm>
            <a:prstGeom prst="line">
              <a:avLst/>
            </a:prstGeom>
            <a:ln w="12700" cap="flat" cmpd="sng">
              <a:solidFill>
                <a:schemeClr val="tx1"/>
              </a:solidFill>
              <a:prstDash val="solid"/>
              <a:headEnd type="none" w="med" len="med"/>
              <a:tailEnd type="none" w="med" len="med"/>
            </a:ln>
          </p:spPr>
        </p:sp>
        <p:sp>
          <p:nvSpPr>
            <p:cNvPr id="26650" name="Line 60"/>
            <p:cNvSpPr/>
            <p:nvPr/>
          </p:nvSpPr>
          <p:spPr>
            <a:xfrm>
              <a:off x="695" y="3884"/>
              <a:ext cx="1119" cy="0"/>
            </a:xfrm>
            <a:prstGeom prst="line">
              <a:avLst/>
            </a:prstGeom>
            <a:ln w="12700" cap="sq" cmpd="sng">
              <a:solidFill>
                <a:schemeClr val="tx1"/>
              </a:solidFill>
              <a:prstDash val="solid"/>
              <a:headEnd type="none" w="med" len="med"/>
              <a:tailEnd type="none" w="med" len="med"/>
            </a:ln>
          </p:spPr>
        </p:sp>
        <p:sp>
          <p:nvSpPr>
            <p:cNvPr id="26651" name="Line 61"/>
            <p:cNvSpPr/>
            <p:nvPr/>
          </p:nvSpPr>
          <p:spPr>
            <a:xfrm>
              <a:off x="695" y="2839"/>
              <a:ext cx="0" cy="1045"/>
            </a:xfrm>
            <a:prstGeom prst="line">
              <a:avLst/>
            </a:prstGeom>
            <a:ln w="12700" cap="sq" cmpd="sng">
              <a:solidFill>
                <a:schemeClr val="tx1"/>
              </a:solidFill>
              <a:prstDash val="solid"/>
              <a:headEnd type="none" w="med" len="med"/>
              <a:tailEnd type="none" w="med" len="med"/>
            </a:ln>
          </p:spPr>
        </p:sp>
        <p:sp>
          <p:nvSpPr>
            <p:cNvPr id="26652" name="Line 62"/>
            <p:cNvSpPr/>
            <p:nvPr/>
          </p:nvSpPr>
          <p:spPr>
            <a:xfrm>
              <a:off x="975" y="2839"/>
              <a:ext cx="0" cy="1045"/>
            </a:xfrm>
            <a:prstGeom prst="line">
              <a:avLst/>
            </a:prstGeom>
            <a:ln w="12700" cap="flat" cmpd="sng">
              <a:solidFill>
                <a:schemeClr val="tx1"/>
              </a:solidFill>
              <a:prstDash val="solid"/>
              <a:headEnd type="none" w="med" len="med"/>
              <a:tailEnd type="none" w="med" len="med"/>
            </a:ln>
          </p:spPr>
        </p:sp>
        <p:sp>
          <p:nvSpPr>
            <p:cNvPr id="26653" name="Line 63"/>
            <p:cNvSpPr/>
            <p:nvPr/>
          </p:nvSpPr>
          <p:spPr>
            <a:xfrm>
              <a:off x="1814" y="2839"/>
              <a:ext cx="0" cy="1045"/>
            </a:xfrm>
            <a:prstGeom prst="line">
              <a:avLst/>
            </a:prstGeom>
            <a:ln w="12700" cap="sq" cmpd="sng">
              <a:solidFill>
                <a:schemeClr val="tx1"/>
              </a:solidFill>
              <a:prstDash val="solid"/>
              <a:headEnd type="none" w="med" len="med"/>
              <a:tailEnd type="none" w="med" len="med"/>
            </a:ln>
          </p:spPr>
        </p:sp>
        <p:sp>
          <p:nvSpPr>
            <p:cNvPr id="26654" name="Line 64"/>
            <p:cNvSpPr/>
            <p:nvPr/>
          </p:nvSpPr>
          <p:spPr>
            <a:xfrm>
              <a:off x="1255" y="2839"/>
              <a:ext cx="0" cy="1045"/>
            </a:xfrm>
            <a:prstGeom prst="line">
              <a:avLst/>
            </a:prstGeom>
            <a:ln w="12700" cap="flat" cmpd="sng">
              <a:solidFill>
                <a:schemeClr val="tx1"/>
              </a:solidFill>
              <a:prstDash val="solid"/>
              <a:headEnd type="none" w="med" len="med"/>
              <a:tailEnd type="none" w="med" len="med"/>
            </a:ln>
          </p:spPr>
        </p:sp>
        <p:sp>
          <p:nvSpPr>
            <p:cNvPr id="26655" name="Line 65"/>
            <p:cNvSpPr/>
            <p:nvPr/>
          </p:nvSpPr>
          <p:spPr>
            <a:xfrm>
              <a:off x="1535" y="2839"/>
              <a:ext cx="0" cy="1045"/>
            </a:xfrm>
            <a:prstGeom prst="line">
              <a:avLst/>
            </a:prstGeom>
            <a:ln w="12700" cap="flat" cmpd="sng">
              <a:solidFill>
                <a:schemeClr val="tx1"/>
              </a:solidFill>
              <a:prstDash val="solid"/>
              <a:headEnd type="none" w="med" len="med"/>
              <a:tailEnd type="none" w="med" len="med"/>
            </a:ln>
          </p:spPr>
        </p:sp>
        <p:sp>
          <p:nvSpPr>
            <p:cNvPr id="26656" name="Line 66"/>
            <p:cNvSpPr/>
            <p:nvPr/>
          </p:nvSpPr>
          <p:spPr>
            <a:xfrm>
              <a:off x="695" y="3362"/>
              <a:ext cx="1119" cy="0"/>
            </a:xfrm>
            <a:prstGeom prst="line">
              <a:avLst/>
            </a:prstGeom>
            <a:ln w="12700" cap="flat" cmpd="sng">
              <a:solidFill>
                <a:schemeClr val="tx1"/>
              </a:solidFill>
              <a:prstDash val="solid"/>
              <a:headEnd type="none" w="med" len="med"/>
              <a:tailEnd type="none" w="med" len="med"/>
            </a:ln>
          </p:spPr>
        </p:sp>
        <p:sp>
          <p:nvSpPr>
            <p:cNvPr id="26657" name="Line 67"/>
            <p:cNvSpPr/>
            <p:nvPr/>
          </p:nvSpPr>
          <p:spPr>
            <a:xfrm>
              <a:off x="695" y="3623"/>
              <a:ext cx="1119" cy="0"/>
            </a:xfrm>
            <a:prstGeom prst="line">
              <a:avLst/>
            </a:prstGeom>
            <a:ln w="12700" cap="flat" cmpd="sng">
              <a:solidFill>
                <a:schemeClr val="tx1"/>
              </a:solidFill>
              <a:prstDash val="solid"/>
              <a:headEnd type="none" w="med" len="med"/>
              <a:tailEnd type="none" w="med" len="med"/>
            </a:ln>
          </p:spPr>
        </p:sp>
        <p:sp>
          <p:nvSpPr>
            <p:cNvPr id="26658" name="Line 68"/>
            <p:cNvSpPr/>
            <p:nvPr/>
          </p:nvSpPr>
          <p:spPr>
            <a:xfrm>
              <a:off x="548" y="2647"/>
              <a:ext cx="147" cy="192"/>
            </a:xfrm>
            <a:prstGeom prst="line">
              <a:avLst/>
            </a:prstGeom>
            <a:ln w="12700" cap="flat" cmpd="sng">
              <a:solidFill>
                <a:schemeClr val="tx1"/>
              </a:solidFill>
              <a:prstDash val="solid"/>
              <a:headEnd type="none" w="med" len="med"/>
              <a:tailEnd type="none" w="med" len="med"/>
            </a:ln>
          </p:spPr>
        </p:sp>
        <p:sp>
          <p:nvSpPr>
            <p:cNvPr id="26659" name="Text Box 69"/>
            <p:cNvSpPr txBox="1"/>
            <p:nvPr/>
          </p:nvSpPr>
          <p:spPr>
            <a:xfrm>
              <a:off x="544" y="2484"/>
              <a:ext cx="272"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dirty="0"/>
                <a:t>BC</a:t>
              </a:r>
              <a:endParaRPr lang="en-US" altLang="zh-CN" sz="2000" b="1" i="1" baseline="-25000" dirty="0"/>
            </a:p>
          </p:txBody>
        </p:sp>
        <p:sp>
          <p:nvSpPr>
            <p:cNvPr id="26660" name="Text Box 70"/>
            <p:cNvSpPr txBox="1"/>
            <p:nvPr/>
          </p:nvSpPr>
          <p:spPr>
            <a:xfrm>
              <a:off x="476" y="3664"/>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dirty="0"/>
                <a:t>10</a:t>
              </a:r>
            </a:p>
          </p:txBody>
        </p:sp>
        <p:sp>
          <p:nvSpPr>
            <p:cNvPr id="26661" name="Text Box 71"/>
            <p:cNvSpPr txBox="1"/>
            <p:nvPr/>
          </p:nvSpPr>
          <p:spPr>
            <a:xfrm>
              <a:off x="476" y="3403"/>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dirty="0"/>
                <a:t>11</a:t>
              </a:r>
            </a:p>
          </p:txBody>
        </p:sp>
        <p:sp>
          <p:nvSpPr>
            <p:cNvPr id="26662" name="Text Box 72"/>
            <p:cNvSpPr txBox="1"/>
            <p:nvPr/>
          </p:nvSpPr>
          <p:spPr>
            <a:xfrm>
              <a:off x="476" y="2870"/>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dirty="0"/>
                <a:t>00</a:t>
              </a:r>
            </a:p>
          </p:txBody>
        </p:sp>
        <p:sp>
          <p:nvSpPr>
            <p:cNvPr id="26663" name="Text Box 73"/>
            <p:cNvSpPr txBox="1"/>
            <p:nvPr/>
          </p:nvSpPr>
          <p:spPr>
            <a:xfrm>
              <a:off x="476" y="3131"/>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dirty="0"/>
                <a:t>01</a:t>
              </a:r>
            </a:p>
          </p:txBody>
        </p:sp>
        <p:sp>
          <p:nvSpPr>
            <p:cNvPr id="26664" name="Text Box 74"/>
            <p:cNvSpPr txBox="1"/>
            <p:nvPr/>
          </p:nvSpPr>
          <p:spPr>
            <a:xfrm>
              <a:off x="340" y="2666"/>
              <a:ext cx="272"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dirty="0"/>
                <a:t>SA</a:t>
              </a:r>
              <a:endParaRPr lang="en-US" altLang="zh-CN" sz="2000" b="1" i="1" baseline="-25000" dirty="0"/>
            </a:p>
          </p:txBody>
        </p:sp>
        <p:sp>
          <p:nvSpPr>
            <p:cNvPr id="26665" name="Text Box 75"/>
            <p:cNvSpPr txBox="1"/>
            <p:nvPr/>
          </p:nvSpPr>
          <p:spPr>
            <a:xfrm>
              <a:off x="725" y="2666"/>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dirty="0"/>
                <a:t>00</a:t>
              </a:r>
            </a:p>
          </p:txBody>
        </p:sp>
        <p:sp>
          <p:nvSpPr>
            <p:cNvPr id="26666" name="Text Box 76"/>
            <p:cNvSpPr txBox="1"/>
            <p:nvPr/>
          </p:nvSpPr>
          <p:spPr>
            <a:xfrm>
              <a:off x="997" y="2666"/>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dirty="0"/>
                <a:t>01</a:t>
              </a:r>
            </a:p>
          </p:txBody>
        </p:sp>
        <p:sp>
          <p:nvSpPr>
            <p:cNvPr id="26667" name="Text Box 77"/>
            <p:cNvSpPr txBox="1"/>
            <p:nvPr/>
          </p:nvSpPr>
          <p:spPr>
            <a:xfrm>
              <a:off x="1292" y="2655"/>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dirty="0"/>
                <a:t>11</a:t>
              </a:r>
            </a:p>
          </p:txBody>
        </p:sp>
        <p:sp>
          <p:nvSpPr>
            <p:cNvPr id="26668" name="Text Box 78"/>
            <p:cNvSpPr txBox="1"/>
            <p:nvPr/>
          </p:nvSpPr>
          <p:spPr>
            <a:xfrm>
              <a:off x="1564" y="2666"/>
              <a:ext cx="204" cy="19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dirty="0"/>
                <a:t>10</a:t>
              </a:r>
            </a:p>
          </p:txBody>
        </p:sp>
      </p:grpSp>
      <p:graphicFrame>
        <p:nvGraphicFramePr>
          <p:cNvPr id="130127" name="Object 79"/>
          <p:cNvGraphicFramePr>
            <a:graphicFrameLocks noChangeAspect="1"/>
          </p:cNvGraphicFramePr>
          <p:nvPr/>
        </p:nvGraphicFramePr>
        <p:xfrm>
          <a:off x="498475" y="3763963"/>
          <a:ext cx="5894388" cy="530225"/>
        </p:xfrm>
        <a:graphic>
          <a:graphicData uri="http://schemas.openxmlformats.org/presentationml/2006/ole">
            <mc:AlternateContent xmlns:mc="http://schemas.openxmlformats.org/markup-compatibility/2006">
              <mc:Choice xmlns:v="urn:schemas-microsoft-com:vml" Requires="v">
                <p:oleObj spid="_x0000_s12309" r:id="rId3" imgW="2400300" imgH="215900" progId="Equation.3">
                  <p:embed/>
                </p:oleObj>
              </mc:Choice>
              <mc:Fallback>
                <p:oleObj r:id="rId3" imgW="2400300" imgH="215900" progId="Equation.3">
                  <p:embed/>
                  <p:pic>
                    <p:nvPicPr>
                      <p:cNvPr id="0" name="图片 3087"/>
                      <p:cNvPicPr/>
                      <p:nvPr/>
                    </p:nvPicPr>
                    <p:blipFill>
                      <a:blip r:embed="rId4"/>
                      <a:stretch>
                        <a:fillRect/>
                      </a:stretch>
                    </p:blipFill>
                    <p:spPr>
                      <a:xfrm>
                        <a:off x="498475" y="3763963"/>
                        <a:ext cx="5894388" cy="53022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0087"/>
                                        </p:tgtEl>
                                        <p:attrNameLst>
                                          <p:attrName>style.visibility</p:attrName>
                                        </p:attrNameLst>
                                      </p:cBhvr>
                                      <p:to>
                                        <p:strVal val="visible"/>
                                      </p:to>
                                    </p:set>
                                    <p:anim calcmode="lin" valueType="num">
                                      <p:cBhvr additive="base">
                                        <p:cTn id="7" dur="500" fill="hold"/>
                                        <p:tgtEl>
                                          <p:spTgt spid="130087"/>
                                        </p:tgtEl>
                                        <p:attrNameLst>
                                          <p:attrName>ppt_x</p:attrName>
                                        </p:attrNameLst>
                                      </p:cBhvr>
                                      <p:tavLst>
                                        <p:tav tm="0">
                                          <p:val>
                                            <p:strVal val="1+#ppt_w/2"/>
                                          </p:val>
                                        </p:tav>
                                        <p:tav tm="100000">
                                          <p:val>
                                            <p:strVal val="#ppt_x"/>
                                          </p:val>
                                        </p:tav>
                                      </p:tavLst>
                                    </p:anim>
                                    <p:anim calcmode="lin" valueType="num">
                                      <p:cBhvr additive="base">
                                        <p:cTn id="8" dur="500" fill="hold"/>
                                        <p:tgtEl>
                                          <p:spTgt spid="1300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0088"/>
                                        </p:tgtEl>
                                        <p:attrNameLst>
                                          <p:attrName>style.visibility</p:attrName>
                                        </p:attrNameLst>
                                      </p:cBhvr>
                                      <p:to>
                                        <p:strVal val="visible"/>
                                      </p:to>
                                    </p:set>
                                    <p:animEffect transition="in" filter="wipe(left)">
                                      <p:cBhvr>
                                        <p:cTn id="13" dur="500"/>
                                        <p:tgtEl>
                                          <p:spTgt spid="13008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0089"/>
                                        </p:tgtEl>
                                        <p:attrNameLst>
                                          <p:attrName>style.visibility</p:attrName>
                                        </p:attrNameLst>
                                      </p:cBhvr>
                                      <p:to>
                                        <p:strVal val="visible"/>
                                      </p:to>
                                    </p:set>
                                    <p:anim calcmode="lin" valueType="num">
                                      <p:cBhvr additive="base">
                                        <p:cTn id="18" dur="500" fill="hold"/>
                                        <p:tgtEl>
                                          <p:spTgt spid="130089"/>
                                        </p:tgtEl>
                                        <p:attrNameLst>
                                          <p:attrName>ppt_x</p:attrName>
                                        </p:attrNameLst>
                                      </p:cBhvr>
                                      <p:tavLst>
                                        <p:tav tm="0">
                                          <p:val>
                                            <p:strVal val="#ppt_x"/>
                                          </p:val>
                                        </p:tav>
                                        <p:tav tm="100000">
                                          <p:val>
                                            <p:strVal val="#ppt_x"/>
                                          </p:val>
                                        </p:tav>
                                      </p:tavLst>
                                    </p:anim>
                                    <p:anim calcmode="lin" valueType="num">
                                      <p:cBhvr additive="base">
                                        <p:cTn id="19" dur="500" fill="hold"/>
                                        <p:tgtEl>
                                          <p:spTgt spid="13008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30127"/>
                                        </p:tgtEl>
                                        <p:attrNameLst>
                                          <p:attrName>style.visibility</p:attrName>
                                        </p:attrNameLst>
                                      </p:cBhvr>
                                      <p:to>
                                        <p:strVal val="visible"/>
                                      </p:to>
                                    </p:set>
                                    <p:animEffect transition="in" filter="wipe(left)">
                                      <p:cBhvr>
                                        <p:cTn id="24" dur="500"/>
                                        <p:tgtEl>
                                          <p:spTgt spid="130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Text Box 2"/>
          <p:cNvSpPr txBox="1"/>
          <p:nvPr/>
        </p:nvSpPr>
        <p:spPr>
          <a:xfrm>
            <a:off x="265113" y="185738"/>
            <a:ext cx="8642350" cy="2227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latin typeface="黑体" panose="02010609060101010101" pitchFamily="49" charset="-122"/>
                <a:ea typeface="黑体" panose="02010609060101010101" pitchFamily="49" charset="-122"/>
              </a:rPr>
              <a:t>  ⑶ </a:t>
            </a:r>
            <a:r>
              <a:rPr lang="zh-CN" altLang="en-US" sz="2800" b="1" dirty="0">
                <a:ea typeface="黑体" panose="02010609060101010101" pitchFamily="49" charset="-122"/>
              </a:rPr>
              <a:t>画逻辑图</a:t>
            </a:r>
          </a:p>
          <a:p>
            <a:pPr marL="0" lvl="0" indent="0" eaLnBrk="1" hangingPunct="1">
              <a:spcBef>
                <a:spcPct val="0"/>
              </a:spcBef>
              <a:buNone/>
            </a:pPr>
            <a:r>
              <a:rPr lang="zh-CN" altLang="en-US" sz="2800" b="1" dirty="0">
                <a:ea typeface="黑体" panose="02010609060101010101" pitchFamily="49" charset="-122"/>
              </a:rPr>
              <a:t>    用异或门和与门实现。</a:t>
            </a:r>
          </a:p>
          <a:p>
            <a:pPr marL="0" lvl="0" indent="0" eaLnBrk="1" hangingPunct="1">
              <a:spcBef>
                <a:spcPct val="0"/>
              </a:spcBef>
              <a:buNone/>
            </a:pPr>
            <a:r>
              <a:rPr lang="zh-CN" altLang="en-US" sz="2800" b="1" dirty="0">
                <a:ea typeface="黑体" panose="02010609060101010101" pitchFamily="49" charset="-122"/>
              </a:rPr>
              <a:t>    ①变换表达式</a:t>
            </a:r>
          </a:p>
          <a:p>
            <a:pPr marL="0" lvl="0" indent="0" eaLnBrk="1" hangingPunct="1">
              <a:spcBef>
                <a:spcPct val="0"/>
              </a:spcBef>
              <a:buNone/>
            </a:pPr>
            <a:endParaRPr lang="zh-CN" altLang="en-US" sz="2800" b="1" dirty="0">
              <a:ea typeface="黑体" panose="02010609060101010101" pitchFamily="49" charset="-122"/>
            </a:endParaRPr>
          </a:p>
          <a:p>
            <a:pPr marL="0" lvl="0" indent="0" eaLnBrk="1" hangingPunct="1">
              <a:spcBef>
                <a:spcPct val="0"/>
              </a:spcBef>
              <a:buNone/>
            </a:pPr>
            <a:r>
              <a:rPr lang="zh-CN" altLang="en-US" sz="2800" b="1" dirty="0">
                <a:ea typeface="黑体" panose="02010609060101010101" pitchFamily="49" charset="-122"/>
              </a:rPr>
              <a:t>    </a:t>
            </a:r>
            <a:endParaRPr lang="zh-CN" altLang="en-US" sz="2800" b="1" dirty="0">
              <a:latin typeface="黑体" panose="02010609060101010101" pitchFamily="49" charset="-122"/>
              <a:ea typeface="黑体" panose="02010609060101010101" pitchFamily="49" charset="-122"/>
            </a:endParaRPr>
          </a:p>
        </p:txBody>
      </p:sp>
      <p:sp>
        <p:nvSpPr>
          <p:cNvPr id="312323" name="Text Box 3"/>
          <p:cNvSpPr txBox="1"/>
          <p:nvPr/>
        </p:nvSpPr>
        <p:spPr>
          <a:xfrm>
            <a:off x="336550" y="3430588"/>
            <a:ext cx="6227763"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ea typeface="黑体" panose="02010609060101010101" pitchFamily="49" charset="-122"/>
              </a:rPr>
              <a:t>    ②</a:t>
            </a:r>
            <a:r>
              <a:rPr lang="zh-CN" altLang="en-US" sz="2800" b="1" dirty="0">
                <a:ea typeface="黑体" panose="02010609060101010101" pitchFamily="49" charset="-122"/>
              </a:rPr>
              <a:t>逻辑图：如下图所示。</a:t>
            </a:r>
            <a:endParaRPr lang="zh-CN" altLang="en-US" sz="2800" b="1" dirty="0">
              <a:latin typeface="黑体" panose="02010609060101010101" pitchFamily="49" charset="-122"/>
              <a:ea typeface="黑体" panose="02010609060101010101" pitchFamily="49" charset="-122"/>
            </a:endParaRPr>
          </a:p>
        </p:txBody>
      </p:sp>
      <p:graphicFrame>
        <p:nvGraphicFramePr>
          <p:cNvPr id="312324" name="Object 4"/>
          <p:cNvGraphicFramePr>
            <a:graphicFrameLocks noChangeAspect="1"/>
          </p:cNvGraphicFramePr>
          <p:nvPr/>
        </p:nvGraphicFramePr>
        <p:xfrm>
          <a:off x="1025525" y="1519238"/>
          <a:ext cx="7031038" cy="1935162"/>
        </p:xfrm>
        <a:graphic>
          <a:graphicData uri="http://schemas.openxmlformats.org/presentationml/2006/ole">
            <mc:AlternateContent xmlns:mc="http://schemas.openxmlformats.org/markup-compatibility/2006">
              <mc:Choice xmlns:v="urn:schemas-microsoft-com:vml" Requires="v">
                <p:oleObj spid="_x0000_s13333" r:id="rId3" imgW="2768600" imgH="762000" progId="Equation.3">
                  <p:embed/>
                </p:oleObj>
              </mc:Choice>
              <mc:Fallback>
                <p:oleObj r:id="rId3" imgW="2768600" imgH="762000" progId="Equation.3">
                  <p:embed/>
                  <p:pic>
                    <p:nvPicPr>
                      <p:cNvPr id="0" name="图片 3088"/>
                      <p:cNvPicPr/>
                      <p:nvPr/>
                    </p:nvPicPr>
                    <p:blipFill>
                      <a:blip r:embed="rId4"/>
                      <a:stretch>
                        <a:fillRect/>
                      </a:stretch>
                    </p:blipFill>
                    <p:spPr>
                      <a:xfrm>
                        <a:off x="1025525" y="1519238"/>
                        <a:ext cx="7031038" cy="1935162"/>
                      </a:xfrm>
                      <a:prstGeom prst="rect">
                        <a:avLst/>
                      </a:prstGeom>
                      <a:noFill/>
                      <a:ln w="38100">
                        <a:noFill/>
                        <a:miter/>
                      </a:ln>
                    </p:spPr>
                  </p:pic>
                </p:oleObj>
              </mc:Fallback>
            </mc:AlternateContent>
          </a:graphicData>
        </a:graphic>
      </p:graphicFrame>
      <p:grpSp>
        <p:nvGrpSpPr>
          <p:cNvPr id="312326" name="Group 6"/>
          <p:cNvGrpSpPr/>
          <p:nvPr/>
        </p:nvGrpSpPr>
        <p:grpSpPr>
          <a:xfrm>
            <a:off x="2184400" y="4129088"/>
            <a:ext cx="4106863" cy="2416175"/>
            <a:chOff x="1205" y="1553"/>
            <a:chExt cx="2587" cy="1522"/>
          </a:xfrm>
        </p:grpSpPr>
        <p:sp>
          <p:nvSpPr>
            <p:cNvPr id="27654" name="Rectangle 7"/>
            <p:cNvSpPr/>
            <p:nvPr/>
          </p:nvSpPr>
          <p:spPr>
            <a:xfrm>
              <a:off x="1205" y="2006"/>
              <a:ext cx="549" cy="34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7655" name="Text Box 8"/>
            <p:cNvSpPr txBox="1"/>
            <p:nvPr/>
          </p:nvSpPr>
          <p:spPr>
            <a:xfrm>
              <a:off x="1294" y="2006"/>
              <a:ext cx="337" cy="19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000" b="1" dirty="0"/>
                <a:t>＝</a:t>
              </a:r>
              <a:r>
                <a:rPr lang="en-US" altLang="zh-CN" sz="2000" b="1" dirty="0"/>
                <a:t>1</a:t>
              </a:r>
            </a:p>
          </p:txBody>
        </p:sp>
        <p:grpSp>
          <p:nvGrpSpPr>
            <p:cNvPr id="27656" name="Group 9"/>
            <p:cNvGrpSpPr/>
            <p:nvPr/>
          </p:nvGrpSpPr>
          <p:grpSpPr>
            <a:xfrm>
              <a:off x="2224" y="2005"/>
              <a:ext cx="549" cy="345"/>
              <a:chOff x="4687" y="1941"/>
              <a:chExt cx="549" cy="345"/>
            </a:xfrm>
          </p:grpSpPr>
          <p:sp>
            <p:nvSpPr>
              <p:cNvPr id="27680" name="Rectangle 10"/>
              <p:cNvSpPr/>
              <p:nvPr/>
            </p:nvSpPr>
            <p:spPr>
              <a:xfrm>
                <a:off x="4687" y="1941"/>
                <a:ext cx="549" cy="34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7681" name="Text Box 11"/>
              <p:cNvSpPr txBox="1"/>
              <p:nvPr/>
            </p:nvSpPr>
            <p:spPr>
              <a:xfrm>
                <a:off x="4776" y="1941"/>
                <a:ext cx="337" cy="19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000" b="1" dirty="0"/>
                  <a:t>＝</a:t>
                </a:r>
                <a:r>
                  <a:rPr lang="en-US" altLang="zh-CN" sz="2000" b="1" dirty="0"/>
                  <a:t>1</a:t>
                </a:r>
              </a:p>
            </p:txBody>
          </p:sp>
        </p:grpSp>
        <p:grpSp>
          <p:nvGrpSpPr>
            <p:cNvPr id="27657" name="Group 12"/>
            <p:cNvGrpSpPr/>
            <p:nvPr/>
          </p:nvGrpSpPr>
          <p:grpSpPr>
            <a:xfrm>
              <a:off x="3243" y="2005"/>
              <a:ext cx="549" cy="345"/>
              <a:chOff x="4776" y="2774"/>
              <a:chExt cx="549" cy="345"/>
            </a:xfrm>
          </p:grpSpPr>
          <p:sp>
            <p:nvSpPr>
              <p:cNvPr id="27678" name="Rectangle 13"/>
              <p:cNvSpPr/>
              <p:nvPr/>
            </p:nvSpPr>
            <p:spPr>
              <a:xfrm>
                <a:off x="4776" y="2774"/>
                <a:ext cx="549" cy="34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7679" name="Text Box 14"/>
              <p:cNvSpPr txBox="1"/>
              <p:nvPr/>
            </p:nvSpPr>
            <p:spPr>
              <a:xfrm>
                <a:off x="4865" y="2774"/>
                <a:ext cx="337" cy="19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dirty="0"/>
                  <a:t>&amp;</a:t>
                </a:r>
              </a:p>
            </p:txBody>
          </p:sp>
        </p:grpSp>
        <p:sp>
          <p:nvSpPr>
            <p:cNvPr id="27658" name="Line 15"/>
            <p:cNvSpPr/>
            <p:nvPr/>
          </p:nvSpPr>
          <p:spPr>
            <a:xfrm flipV="1">
              <a:off x="1480" y="1799"/>
              <a:ext cx="0" cy="204"/>
            </a:xfrm>
            <a:prstGeom prst="line">
              <a:avLst/>
            </a:prstGeom>
            <a:ln w="25400" cap="flat" cmpd="sng">
              <a:solidFill>
                <a:schemeClr val="tx1"/>
              </a:solidFill>
              <a:prstDash val="solid"/>
              <a:headEnd type="none" w="med" len="med"/>
              <a:tailEnd type="none" w="med" len="med"/>
            </a:ln>
          </p:spPr>
        </p:sp>
        <p:sp>
          <p:nvSpPr>
            <p:cNvPr id="27659" name="Line 16"/>
            <p:cNvSpPr/>
            <p:nvPr/>
          </p:nvSpPr>
          <p:spPr>
            <a:xfrm flipV="1">
              <a:off x="3523" y="1790"/>
              <a:ext cx="0" cy="204"/>
            </a:xfrm>
            <a:prstGeom prst="line">
              <a:avLst/>
            </a:prstGeom>
            <a:ln w="25400" cap="flat" cmpd="sng">
              <a:solidFill>
                <a:schemeClr val="tx1"/>
              </a:solidFill>
              <a:prstDash val="solid"/>
              <a:headEnd type="none" w="med" len="med"/>
              <a:tailEnd type="none" w="med" len="med"/>
            </a:ln>
          </p:spPr>
        </p:sp>
        <p:sp>
          <p:nvSpPr>
            <p:cNvPr id="27660" name="Line 17"/>
            <p:cNvSpPr/>
            <p:nvPr/>
          </p:nvSpPr>
          <p:spPr>
            <a:xfrm>
              <a:off x="1480" y="1808"/>
              <a:ext cx="505" cy="0"/>
            </a:xfrm>
            <a:prstGeom prst="line">
              <a:avLst/>
            </a:prstGeom>
            <a:ln w="25400" cap="flat" cmpd="sng">
              <a:solidFill>
                <a:schemeClr val="tx1"/>
              </a:solidFill>
              <a:prstDash val="solid"/>
              <a:headEnd type="none" w="med" len="med"/>
              <a:tailEnd type="none" w="med" len="med"/>
            </a:ln>
          </p:spPr>
        </p:sp>
        <p:sp>
          <p:nvSpPr>
            <p:cNvPr id="27661" name="Line 18"/>
            <p:cNvSpPr/>
            <p:nvPr/>
          </p:nvSpPr>
          <p:spPr>
            <a:xfrm>
              <a:off x="2508" y="1799"/>
              <a:ext cx="505" cy="0"/>
            </a:xfrm>
            <a:prstGeom prst="line">
              <a:avLst/>
            </a:prstGeom>
            <a:ln w="25400" cap="flat" cmpd="sng">
              <a:solidFill>
                <a:schemeClr val="tx1"/>
              </a:solidFill>
              <a:prstDash val="solid"/>
              <a:headEnd type="none" w="med" len="med"/>
              <a:tailEnd type="none" w="med" len="med"/>
            </a:ln>
          </p:spPr>
        </p:sp>
        <p:sp>
          <p:nvSpPr>
            <p:cNvPr id="27662" name="Line 19"/>
            <p:cNvSpPr/>
            <p:nvPr/>
          </p:nvSpPr>
          <p:spPr>
            <a:xfrm>
              <a:off x="1986" y="2552"/>
              <a:ext cx="381" cy="0"/>
            </a:xfrm>
            <a:prstGeom prst="line">
              <a:avLst/>
            </a:prstGeom>
            <a:ln w="25400" cap="flat" cmpd="sng">
              <a:solidFill>
                <a:schemeClr val="tx1"/>
              </a:solidFill>
              <a:prstDash val="solid"/>
              <a:headEnd type="none" w="med" len="med"/>
              <a:tailEnd type="none" w="med" len="med"/>
            </a:ln>
          </p:spPr>
        </p:sp>
        <p:sp>
          <p:nvSpPr>
            <p:cNvPr id="27663" name="Line 20"/>
            <p:cNvSpPr/>
            <p:nvPr/>
          </p:nvSpPr>
          <p:spPr>
            <a:xfrm rot="-5400000">
              <a:off x="3378" y="2604"/>
              <a:ext cx="505" cy="0"/>
            </a:xfrm>
            <a:prstGeom prst="line">
              <a:avLst/>
            </a:prstGeom>
            <a:ln w="25400" cap="flat" cmpd="sng">
              <a:solidFill>
                <a:schemeClr val="tx1"/>
              </a:solidFill>
              <a:prstDash val="solid"/>
              <a:headEnd type="none" w="med" len="med"/>
              <a:tailEnd type="none" w="med" len="med"/>
            </a:ln>
          </p:spPr>
        </p:sp>
        <p:sp>
          <p:nvSpPr>
            <p:cNvPr id="27664" name="Line 21"/>
            <p:cNvSpPr/>
            <p:nvPr/>
          </p:nvSpPr>
          <p:spPr>
            <a:xfrm>
              <a:off x="1985" y="1799"/>
              <a:ext cx="0" cy="762"/>
            </a:xfrm>
            <a:prstGeom prst="line">
              <a:avLst/>
            </a:prstGeom>
            <a:ln w="25400" cap="flat" cmpd="sng">
              <a:solidFill>
                <a:schemeClr val="tx1"/>
              </a:solidFill>
              <a:prstDash val="solid"/>
              <a:headEnd type="none" w="med" len="med"/>
              <a:tailEnd type="none" w="med" len="med"/>
            </a:ln>
          </p:spPr>
        </p:sp>
        <p:sp>
          <p:nvSpPr>
            <p:cNvPr id="27665" name="Line 22"/>
            <p:cNvSpPr/>
            <p:nvPr/>
          </p:nvSpPr>
          <p:spPr>
            <a:xfrm>
              <a:off x="3004" y="1799"/>
              <a:ext cx="0" cy="762"/>
            </a:xfrm>
            <a:prstGeom prst="line">
              <a:avLst/>
            </a:prstGeom>
            <a:ln w="25400" cap="flat" cmpd="sng">
              <a:solidFill>
                <a:schemeClr val="tx1"/>
              </a:solidFill>
              <a:prstDash val="solid"/>
              <a:headEnd type="none" w="med" len="med"/>
              <a:tailEnd type="none" w="med" len="med"/>
            </a:ln>
          </p:spPr>
        </p:sp>
        <p:sp>
          <p:nvSpPr>
            <p:cNvPr id="27666" name="Line 23"/>
            <p:cNvSpPr/>
            <p:nvPr/>
          </p:nvSpPr>
          <p:spPr>
            <a:xfrm flipV="1">
              <a:off x="2353" y="2348"/>
              <a:ext cx="0" cy="204"/>
            </a:xfrm>
            <a:prstGeom prst="line">
              <a:avLst/>
            </a:prstGeom>
            <a:ln w="25400" cap="flat" cmpd="sng">
              <a:solidFill>
                <a:schemeClr val="tx1"/>
              </a:solidFill>
              <a:prstDash val="solid"/>
              <a:headEnd type="none" w="med" len="med"/>
              <a:tailEnd type="none" w="med" len="med"/>
            </a:ln>
          </p:spPr>
        </p:sp>
        <p:sp>
          <p:nvSpPr>
            <p:cNvPr id="27667" name="Line 24"/>
            <p:cNvSpPr/>
            <p:nvPr/>
          </p:nvSpPr>
          <p:spPr>
            <a:xfrm flipV="1">
              <a:off x="3364" y="2357"/>
              <a:ext cx="0" cy="204"/>
            </a:xfrm>
            <a:prstGeom prst="line">
              <a:avLst/>
            </a:prstGeom>
            <a:ln w="25400" cap="flat" cmpd="sng">
              <a:solidFill>
                <a:schemeClr val="tx1"/>
              </a:solidFill>
              <a:prstDash val="solid"/>
              <a:headEnd type="none" w="med" len="med"/>
              <a:tailEnd type="none" w="med" len="med"/>
            </a:ln>
          </p:spPr>
        </p:sp>
        <p:sp>
          <p:nvSpPr>
            <p:cNvPr id="27668" name="Line 25"/>
            <p:cNvSpPr/>
            <p:nvPr/>
          </p:nvSpPr>
          <p:spPr>
            <a:xfrm>
              <a:off x="2997" y="2552"/>
              <a:ext cx="363" cy="0"/>
            </a:xfrm>
            <a:prstGeom prst="line">
              <a:avLst/>
            </a:prstGeom>
            <a:ln w="25400" cap="flat" cmpd="sng">
              <a:solidFill>
                <a:schemeClr val="tx1"/>
              </a:solidFill>
              <a:prstDash val="solid"/>
              <a:headEnd type="none" w="med" len="med"/>
              <a:tailEnd type="none" w="med" len="med"/>
            </a:ln>
          </p:spPr>
        </p:sp>
        <p:sp>
          <p:nvSpPr>
            <p:cNvPr id="27669" name="Line 26"/>
            <p:cNvSpPr/>
            <p:nvPr/>
          </p:nvSpPr>
          <p:spPr>
            <a:xfrm rot="-5400000">
              <a:off x="2376" y="2595"/>
              <a:ext cx="505" cy="0"/>
            </a:xfrm>
            <a:prstGeom prst="line">
              <a:avLst/>
            </a:prstGeom>
            <a:ln w="25400" cap="flat" cmpd="sng">
              <a:solidFill>
                <a:schemeClr val="tx1"/>
              </a:solidFill>
              <a:prstDash val="solid"/>
              <a:headEnd type="none" w="med" len="med"/>
              <a:tailEnd type="none" w="med" len="med"/>
            </a:ln>
          </p:spPr>
        </p:sp>
        <p:sp>
          <p:nvSpPr>
            <p:cNvPr id="27670" name="Line 27"/>
            <p:cNvSpPr/>
            <p:nvPr/>
          </p:nvSpPr>
          <p:spPr>
            <a:xfrm rot="-5400000">
              <a:off x="1354" y="2610"/>
              <a:ext cx="505" cy="0"/>
            </a:xfrm>
            <a:prstGeom prst="line">
              <a:avLst/>
            </a:prstGeom>
            <a:ln w="25400" cap="flat" cmpd="sng">
              <a:solidFill>
                <a:schemeClr val="tx1"/>
              </a:solidFill>
              <a:prstDash val="solid"/>
              <a:headEnd type="none" w="med" len="med"/>
              <a:tailEnd type="none" w="med" len="med"/>
            </a:ln>
          </p:spPr>
        </p:sp>
        <p:sp>
          <p:nvSpPr>
            <p:cNvPr id="27671" name="Line 28"/>
            <p:cNvSpPr/>
            <p:nvPr/>
          </p:nvSpPr>
          <p:spPr>
            <a:xfrm rot="-5400000">
              <a:off x="1089" y="2593"/>
              <a:ext cx="505" cy="0"/>
            </a:xfrm>
            <a:prstGeom prst="line">
              <a:avLst/>
            </a:prstGeom>
            <a:ln w="25400" cap="flat" cmpd="sng">
              <a:solidFill>
                <a:schemeClr val="tx1"/>
              </a:solidFill>
              <a:prstDash val="solid"/>
              <a:headEnd type="none" w="med" len="med"/>
              <a:tailEnd type="none" w="med" len="med"/>
            </a:ln>
          </p:spPr>
        </p:sp>
        <p:sp>
          <p:nvSpPr>
            <p:cNvPr id="27672" name="Line 29"/>
            <p:cNvSpPr/>
            <p:nvPr/>
          </p:nvSpPr>
          <p:spPr>
            <a:xfrm flipV="1">
              <a:off x="2513" y="1800"/>
              <a:ext cx="0" cy="204"/>
            </a:xfrm>
            <a:prstGeom prst="line">
              <a:avLst/>
            </a:prstGeom>
            <a:ln w="25400" cap="flat" cmpd="sng">
              <a:solidFill>
                <a:schemeClr val="tx1"/>
              </a:solidFill>
              <a:prstDash val="solid"/>
              <a:headEnd type="none" w="med" len="med"/>
              <a:tailEnd type="none" w="med" len="med"/>
            </a:ln>
          </p:spPr>
        </p:sp>
        <p:sp>
          <p:nvSpPr>
            <p:cNvPr id="27673" name="Text Box 30"/>
            <p:cNvSpPr txBox="1"/>
            <p:nvPr/>
          </p:nvSpPr>
          <p:spPr>
            <a:xfrm>
              <a:off x="1258" y="2883"/>
              <a:ext cx="160" cy="19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dirty="0"/>
                <a:t>A</a:t>
              </a:r>
            </a:p>
          </p:txBody>
        </p:sp>
        <p:sp>
          <p:nvSpPr>
            <p:cNvPr id="27674" name="Text Box 31"/>
            <p:cNvSpPr txBox="1"/>
            <p:nvPr/>
          </p:nvSpPr>
          <p:spPr>
            <a:xfrm>
              <a:off x="1533" y="2883"/>
              <a:ext cx="160" cy="19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dirty="0"/>
                <a:t>B</a:t>
              </a:r>
            </a:p>
          </p:txBody>
        </p:sp>
        <p:sp>
          <p:nvSpPr>
            <p:cNvPr id="27675" name="Text Box 32"/>
            <p:cNvSpPr txBox="1"/>
            <p:nvPr/>
          </p:nvSpPr>
          <p:spPr>
            <a:xfrm>
              <a:off x="2552" y="2883"/>
              <a:ext cx="160" cy="19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dirty="0"/>
                <a:t>C</a:t>
              </a:r>
            </a:p>
          </p:txBody>
        </p:sp>
        <p:sp>
          <p:nvSpPr>
            <p:cNvPr id="27676" name="Text Box 33"/>
            <p:cNvSpPr txBox="1"/>
            <p:nvPr/>
          </p:nvSpPr>
          <p:spPr>
            <a:xfrm>
              <a:off x="3562" y="2882"/>
              <a:ext cx="160" cy="19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dirty="0"/>
                <a:t>S</a:t>
              </a:r>
            </a:p>
          </p:txBody>
        </p:sp>
        <p:sp>
          <p:nvSpPr>
            <p:cNvPr id="27677" name="Text Box 34"/>
            <p:cNvSpPr txBox="1"/>
            <p:nvPr/>
          </p:nvSpPr>
          <p:spPr>
            <a:xfrm>
              <a:off x="3438" y="1553"/>
              <a:ext cx="160" cy="19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dirty="0"/>
                <a:t>Y</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2322">
                                            <p:txEl>
                                              <p:pRg st="2" end="2"/>
                                            </p:txEl>
                                          </p:spTgt>
                                        </p:tgtEl>
                                        <p:attrNameLst>
                                          <p:attrName>style.visibility</p:attrName>
                                        </p:attrNameLst>
                                      </p:cBhvr>
                                      <p:to>
                                        <p:strVal val="visible"/>
                                      </p:to>
                                    </p:set>
                                    <p:animEffect transition="in" filter="blinds(horizontal)">
                                      <p:cBhvr>
                                        <p:cTn id="7" dur="500"/>
                                        <p:tgtEl>
                                          <p:spTgt spid="31232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12324"/>
                                        </p:tgtEl>
                                        <p:attrNameLst>
                                          <p:attrName>style.visibility</p:attrName>
                                        </p:attrNameLst>
                                      </p:cBhvr>
                                      <p:to>
                                        <p:strVal val="visible"/>
                                      </p:to>
                                    </p:set>
                                    <p:anim calcmode="lin" valueType="num">
                                      <p:cBhvr additive="base">
                                        <p:cTn id="12" dur="500" fill="hold"/>
                                        <p:tgtEl>
                                          <p:spTgt spid="312324"/>
                                        </p:tgtEl>
                                        <p:attrNameLst>
                                          <p:attrName>ppt_x</p:attrName>
                                        </p:attrNameLst>
                                      </p:cBhvr>
                                      <p:tavLst>
                                        <p:tav tm="0">
                                          <p:val>
                                            <p:strVal val="0-#ppt_w/2"/>
                                          </p:val>
                                        </p:tav>
                                        <p:tav tm="100000">
                                          <p:val>
                                            <p:strVal val="#ppt_x"/>
                                          </p:val>
                                        </p:tav>
                                      </p:tavLst>
                                    </p:anim>
                                    <p:anim calcmode="lin" valueType="num">
                                      <p:cBhvr additive="base">
                                        <p:cTn id="13" dur="500" fill="hold"/>
                                        <p:tgtEl>
                                          <p:spTgt spid="31232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18" dur="500"/>
                                        <p:tgtEl>
                                          <p:spTgt spid="312323">
                                            <p:txEl>
                                              <p:pRg st="0" end="0"/>
                                            </p:txEl>
                                          </p:spTgt>
                                        </p:tgtEl>
                                      </p:cBhvr>
                                    </p:animEffect>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312326"/>
                                        </p:tgtEl>
                                        <p:attrNameLst>
                                          <p:attrName>style.visibility</p:attrName>
                                        </p:attrNameLst>
                                      </p:cBhvr>
                                      <p:to>
                                        <p:strVal val="visible"/>
                                      </p:to>
                                    </p:set>
                                    <p:anim calcmode="lin" valueType="num">
                                      <p:cBhvr additive="base">
                                        <p:cTn id="22" dur="500" fill="hold"/>
                                        <p:tgtEl>
                                          <p:spTgt spid="312326"/>
                                        </p:tgtEl>
                                        <p:attrNameLst>
                                          <p:attrName>ppt_x</p:attrName>
                                        </p:attrNameLst>
                                      </p:cBhvr>
                                      <p:tavLst>
                                        <p:tav tm="0">
                                          <p:val>
                                            <p:strVal val="#ppt_x"/>
                                          </p:val>
                                        </p:tav>
                                        <p:tav tm="100000">
                                          <p:val>
                                            <p:strVal val="#ppt_x"/>
                                          </p:val>
                                        </p:tav>
                                      </p:tavLst>
                                    </p:anim>
                                    <p:anim calcmode="lin" valueType="num">
                                      <p:cBhvr additive="base">
                                        <p:cTn id="23" dur="500" fill="hold"/>
                                        <p:tgtEl>
                                          <p:spTgt spid="312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p:nvPr/>
        </p:nvSpPr>
        <p:spPr>
          <a:xfrm>
            <a:off x="406400" y="479425"/>
            <a:ext cx="8359775" cy="2063750"/>
          </a:xfrm>
          <a:prstGeom prst="rect">
            <a:avLst/>
          </a:prstGeom>
          <a:noFill/>
          <a:ln w="381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solidFill>
                  <a:srgbClr val="FF0000"/>
                </a:solidFill>
                <a:ea typeface="黑体" panose="02010609060101010101" pitchFamily="49" charset="-122"/>
              </a:rPr>
              <a:t>作业题</a:t>
            </a:r>
          </a:p>
          <a:p>
            <a:pPr marL="0" lvl="0" indent="0" eaLnBrk="1" hangingPunct="1">
              <a:spcBef>
                <a:spcPct val="50000"/>
              </a:spcBef>
              <a:buNone/>
            </a:pPr>
            <a:r>
              <a:rPr lang="en-US" altLang="zh-CN" b="1" dirty="0">
                <a:ea typeface="黑体" panose="02010609060101010101" pitchFamily="49" charset="-122"/>
              </a:rPr>
              <a:t>P61-62    </a:t>
            </a:r>
            <a:r>
              <a:rPr lang="zh-CN" altLang="en-US" b="1" dirty="0">
                <a:ea typeface="黑体" panose="02010609060101010101" pitchFamily="49" charset="-122"/>
              </a:rPr>
              <a:t>题</a:t>
            </a:r>
            <a:r>
              <a:rPr lang="en-US" altLang="zh-CN" b="1" dirty="0">
                <a:ea typeface="黑体" panose="02010609060101010101" pitchFamily="49" charset="-122"/>
              </a:rPr>
              <a:t>1-5</a:t>
            </a:r>
          </a:p>
          <a:p>
            <a:pPr marL="0" lvl="0" indent="0" eaLnBrk="1" hangingPunct="1">
              <a:spcBef>
                <a:spcPct val="50000"/>
              </a:spcBef>
              <a:buNone/>
            </a:pPr>
            <a:endParaRPr lang="en-US" altLang="zh-CN" b="1" dirty="0">
              <a:ea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25</a:t>
            </a:fld>
            <a:r>
              <a:rPr lang="zh-CN" altLang="en-US" sz="1400" dirty="0"/>
              <a:t>）</a:t>
            </a:r>
          </a:p>
        </p:txBody>
      </p:sp>
      <p:sp>
        <p:nvSpPr>
          <p:cNvPr id="29699" name="Text Box 2"/>
          <p:cNvSpPr txBox="1"/>
          <p:nvPr/>
        </p:nvSpPr>
        <p:spPr>
          <a:xfrm>
            <a:off x="577850" y="103188"/>
            <a:ext cx="2078038"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一、填空题</a:t>
            </a:r>
          </a:p>
        </p:txBody>
      </p:sp>
      <p:sp>
        <p:nvSpPr>
          <p:cNvPr id="354307" name="Text Box 3"/>
          <p:cNvSpPr txBox="1"/>
          <p:nvPr/>
        </p:nvSpPr>
        <p:spPr>
          <a:xfrm>
            <a:off x="390525" y="598488"/>
            <a:ext cx="8551863" cy="91440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、组合逻辑电路是指任何时刻电路的稳定输出，仅仅只决定于</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r>
              <a:rPr lang="zh-CN" altLang="en-US" b="1" dirty="0"/>
              <a:t> </a:t>
            </a:r>
          </a:p>
        </p:txBody>
      </p:sp>
      <p:sp>
        <p:nvSpPr>
          <p:cNvPr id="354308" name="Text Box 4"/>
          <p:cNvSpPr txBox="1"/>
          <p:nvPr/>
        </p:nvSpPr>
        <p:spPr>
          <a:xfrm>
            <a:off x="2368550" y="1060450"/>
            <a:ext cx="43402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该时刻各个输入变量的取值</a:t>
            </a:r>
          </a:p>
        </p:txBody>
      </p:sp>
      <p:sp>
        <p:nvSpPr>
          <p:cNvPr id="354310" name="Text Box 6"/>
          <p:cNvSpPr txBox="1"/>
          <p:nvPr/>
        </p:nvSpPr>
        <p:spPr>
          <a:xfrm>
            <a:off x="331788" y="1557338"/>
            <a:ext cx="8551862" cy="128111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、从电路结构上看，组合逻辑电路是由常用门电路组合而成，其中既无</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r>
              <a:rPr lang="zh-CN" altLang="en-US" sz="2800" b="1" dirty="0">
                <a:ea typeface="黑体" panose="02010609060101010101" pitchFamily="49" charset="-122"/>
              </a:rPr>
              <a:t>也不包含</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endParaRPr lang="zh-CN" altLang="en-US" dirty="0">
              <a:solidFill>
                <a:srgbClr val="FF0000"/>
              </a:solidFill>
              <a:ea typeface="楷体_GB2312" pitchFamily="1" charset="-122"/>
            </a:endParaRPr>
          </a:p>
        </p:txBody>
      </p:sp>
      <p:sp>
        <p:nvSpPr>
          <p:cNvPr id="354312" name="Text Box 8"/>
          <p:cNvSpPr txBox="1"/>
          <p:nvPr/>
        </p:nvSpPr>
        <p:spPr>
          <a:xfrm>
            <a:off x="1666875" y="2417763"/>
            <a:ext cx="3963988"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3300"/>
                </a:solidFill>
                <a:latin typeface="黑体" panose="02010609060101010101" pitchFamily="49" charset="-122"/>
                <a:ea typeface="黑体" panose="02010609060101010101" pitchFamily="49" charset="-122"/>
              </a:rPr>
              <a:t>可以存储信号的记忆元件 </a:t>
            </a:r>
            <a:endParaRPr lang="zh-CN" altLang="en-US" sz="2800" b="1" dirty="0">
              <a:solidFill>
                <a:srgbClr val="FF0000"/>
              </a:solidFill>
              <a:ea typeface="黑体" panose="02010609060101010101" pitchFamily="49" charset="-122"/>
            </a:endParaRPr>
          </a:p>
        </p:txBody>
      </p:sp>
      <p:sp>
        <p:nvSpPr>
          <p:cNvPr id="354313" name="Text Box 9"/>
          <p:cNvSpPr txBox="1"/>
          <p:nvPr/>
        </p:nvSpPr>
        <p:spPr>
          <a:xfrm>
            <a:off x="3813175" y="1979613"/>
            <a:ext cx="3970338"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3300"/>
                </a:solidFill>
                <a:latin typeface="黑体" panose="02010609060101010101" pitchFamily="49" charset="-122"/>
                <a:ea typeface="黑体" panose="02010609060101010101" pitchFamily="49" charset="-122"/>
              </a:rPr>
              <a:t>从输出到输入的反馈连接</a:t>
            </a:r>
          </a:p>
        </p:txBody>
      </p:sp>
      <p:sp>
        <p:nvSpPr>
          <p:cNvPr id="354376" name="Text Box 72"/>
          <p:cNvSpPr txBox="1"/>
          <p:nvPr/>
        </p:nvSpPr>
        <p:spPr>
          <a:xfrm>
            <a:off x="661988" y="2930525"/>
            <a:ext cx="2078037"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二、分析题</a:t>
            </a:r>
          </a:p>
        </p:txBody>
      </p:sp>
      <p:sp>
        <p:nvSpPr>
          <p:cNvPr id="354377" name="Text Box 73"/>
          <p:cNvSpPr txBox="1"/>
          <p:nvPr/>
        </p:nvSpPr>
        <p:spPr>
          <a:xfrm>
            <a:off x="304800" y="3398838"/>
            <a:ext cx="8551863"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、组合电路如下图所示，分析该电路的逻辑功能。 </a:t>
            </a:r>
          </a:p>
        </p:txBody>
      </p:sp>
      <p:grpSp>
        <p:nvGrpSpPr>
          <p:cNvPr id="354435" name="Group 131"/>
          <p:cNvGrpSpPr/>
          <p:nvPr/>
        </p:nvGrpSpPr>
        <p:grpSpPr>
          <a:xfrm>
            <a:off x="4827588" y="4022725"/>
            <a:ext cx="4249737" cy="2293938"/>
            <a:chOff x="469" y="2693"/>
            <a:chExt cx="2677" cy="1445"/>
          </a:xfrm>
        </p:grpSpPr>
        <p:sp>
          <p:nvSpPr>
            <p:cNvPr id="29713" name="AutoShape 76"/>
            <p:cNvSpPr>
              <a:spLocks noChangeAspect="1" noTextEdit="1"/>
            </p:cNvSpPr>
            <p:nvPr/>
          </p:nvSpPr>
          <p:spPr>
            <a:xfrm>
              <a:off x="469" y="2693"/>
              <a:ext cx="2677" cy="1445"/>
            </a:xfrm>
            <a:prstGeom prst="rect">
              <a:avLst/>
            </a:prstGeom>
            <a:noFill/>
            <a:ln w="25400">
              <a:noFill/>
            </a:ln>
          </p:spPr>
          <p:txBody>
            <a:bodyPr/>
            <a:lstStyle/>
            <a:p>
              <a:endParaRPr lang="zh-CN" altLang="en-US"/>
            </a:p>
          </p:txBody>
        </p:sp>
        <p:sp>
          <p:nvSpPr>
            <p:cNvPr id="29714" name="Rectangle 78"/>
            <p:cNvSpPr/>
            <p:nvPr/>
          </p:nvSpPr>
          <p:spPr>
            <a:xfrm>
              <a:off x="1075" y="3241"/>
              <a:ext cx="212" cy="388"/>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15" name="Rectangle 79"/>
            <p:cNvSpPr/>
            <p:nvPr/>
          </p:nvSpPr>
          <p:spPr>
            <a:xfrm>
              <a:off x="1904" y="2761"/>
              <a:ext cx="212" cy="388"/>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16" name="Rectangle 80"/>
            <p:cNvSpPr/>
            <p:nvPr/>
          </p:nvSpPr>
          <p:spPr>
            <a:xfrm>
              <a:off x="1904" y="3215"/>
              <a:ext cx="212" cy="388"/>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17" name="Rectangle 81"/>
            <p:cNvSpPr/>
            <p:nvPr/>
          </p:nvSpPr>
          <p:spPr>
            <a:xfrm>
              <a:off x="1904" y="3684"/>
              <a:ext cx="212" cy="388"/>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18" name="Rectangle 82"/>
            <p:cNvSpPr/>
            <p:nvPr/>
          </p:nvSpPr>
          <p:spPr>
            <a:xfrm>
              <a:off x="2449" y="3202"/>
              <a:ext cx="213" cy="388"/>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19" name="Line 83"/>
            <p:cNvSpPr/>
            <p:nvPr/>
          </p:nvSpPr>
          <p:spPr>
            <a:xfrm>
              <a:off x="651" y="3296"/>
              <a:ext cx="424" cy="0"/>
            </a:xfrm>
            <a:prstGeom prst="line">
              <a:avLst/>
            </a:prstGeom>
            <a:ln w="25400" cap="flat" cmpd="sng">
              <a:solidFill>
                <a:srgbClr val="000000"/>
              </a:solidFill>
              <a:prstDash val="solid"/>
              <a:headEnd type="none" w="med" len="med"/>
              <a:tailEnd type="none" w="med" len="med"/>
            </a:ln>
          </p:spPr>
        </p:sp>
        <p:sp>
          <p:nvSpPr>
            <p:cNvPr id="29720" name="Line 84"/>
            <p:cNvSpPr/>
            <p:nvPr/>
          </p:nvSpPr>
          <p:spPr>
            <a:xfrm>
              <a:off x="641" y="3443"/>
              <a:ext cx="424" cy="0"/>
            </a:xfrm>
            <a:prstGeom prst="line">
              <a:avLst/>
            </a:prstGeom>
            <a:ln w="25400" cap="flat" cmpd="sng">
              <a:solidFill>
                <a:srgbClr val="000000"/>
              </a:solidFill>
              <a:prstDash val="solid"/>
              <a:headEnd type="none" w="med" len="med"/>
              <a:tailEnd type="none" w="med" len="med"/>
            </a:ln>
          </p:spPr>
        </p:sp>
        <p:sp>
          <p:nvSpPr>
            <p:cNvPr id="29721" name="Line 85"/>
            <p:cNvSpPr/>
            <p:nvPr/>
          </p:nvSpPr>
          <p:spPr>
            <a:xfrm>
              <a:off x="641" y="3576"/>
              <a:ext cx="424" cy="0"/>
            </a:xfrm>
            <a:prstGeom prst="line">
              <a:avLst/>
            </a:prstGeom>
            <a:ln w="25400" cap="flat" cmpd="sng">
              <a:solidFill>
                <a:srgbClr val="000000"/>
              </a:solidFill>
              <a:prstDash val="solid"/>
              <a:headEnd type="none" w="med" len="med"/>
              <a:tailEnd type="none" w="med" len="med"/>
            </a:ln>
          </p:spPr>
        </p:sp>
        <p:sp>
          <p:nvSpPr>
            <p:cNvPr id="29722" name="Line 86"/>
            <p:cNvSpPr/>
            <p:nvPr/>
          </p:nvSpPr>
          <p:spPr>
            <a:xfrm flipV="1">
              <a:off x="873" y="2853"/>
              <a:ext cx="0" cy="443"/>
            </a:xfrm>
            <a:prstGeom prst="line">
              <a:avLst/>
            </a:prstGeom>
            <a:ln w="25400" cap="flat" cmpd="sng">
              <a:solidFill>
                <a:srgbClr val="000000"/>
              </a:solidFill>
              <a:prstDash val="solid"/>
              <a:headEnd type="none" w="med" len="med"/>
              <a:tailEnd type="none" w="med" len="med"/>
            </a:ln>
          </p:spPr>
        </p:sp>
        <p:sp>
          <p:nvSpPr>
            <p:cNvPr id="29723" name="Oval 87"/>
            <p:cNvSpPr/>
            <p:nvPr/>
          </p:nvSpPr>
          <p:spPr>
            <a:xfrm>
              <a:off x="853" y="3269"/>
              <a:ext cx="30" cy="40"/>
            </a:xfrm>
            <a:prstGeom prst="ellipse">
              <a:avLst/>
            </a:prstGeom>
            <a:solidFill>
              <a:srgbClr val="000000"/>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24" name="Line 88"/>
            <p:cNvSpPr/>
            <p:nvPr/>
          </p:nvSpPr>
          <p:spPr>
            <a:xfrm>
              <a:off x="873" y="2853"/>
              <a:ext cx="1031" cy="0"/>
            </a:xfrm>
            <a:prstGeom prst="line">
              <a:avLst/>
            </a:prstGeom>
            <a:ln w="25400" cap="flat" cmpd="sng">
              <a:solidFill>
                <a:srgbClr val="000000"/>
              </a:solidFill>
              <a:prstDash val="solid"/>
              <a:headEnd type="none" w="med" len="med"/>
              <a:tailEnd type="none" w="med" len="med"/>
            </a:ln>
          </p:spPr>
        </p:sp>
        <p:sp>
          <p:nvSpPr>
            <p:cNvPr id="29725" name="Line 89"/>
            <p:cNvSpPr/>
            <p:nvPr/>
          </p:nvSpPr>
          <p:spPr>
            <a:xfrm flipV="1">
              <a:off x="1904" y="2840"/>
              <a:ext cx="0" cy="13"/>
            </a:xfrm>
            <a:prstGeom prst="line">
              <a:avLst/>
            </a:prstGeom>
            <a:ln w="25400" cap="flat" cmpd="sng">
              <a:solidFill>
                <a:srgbClr val="000000"/>
              </a:solidFill>
              <a:prstDash val="solid"/>
              <a:headEnd type="none" w="med" len="med"/>
              <a:tailEnd type="none" w="med" len="med"/>
            </a:ln>
          </p:spPr>
        </p:sp>
        <p:sp>
          <p:nvSpPr>
            <p:cNvPr id="29726" name="Line 90"/>
            <p:cNvSpPr/>
            <p:nvPr/>
          </p:nvSpPr>
          <p:spPr>
            <a:xfrm flipH="1">
              <a:off x="1722" y="3055"/>
              <a:ext cx="182" cy="0"/>
            </a:xfrm>
            <a:prstGeom prst="line">
              <a:avLst/>
            </a:prstGeom>
            <a:ln w="25400" cap="flat" cmpd="sng">
              <a:solidFill>
                <a:srgbClr val="000000"/>
              </a:solidFill>
              <a:prstDash val="solid"/>
              <a:headEnd type="none" w="med" len="med"/>
              <a:tailEnd type="none" w="med" len="med"/>
            </a:ln>
          </p:spPr>
        </p:sp>
        <p:sp>
          <p:nvSpPr>
            <p:cNvPr id="29727" name="Line 91"/>
            <p:cNvSpPr/>
            <p:nvPr/>
          </p:nvSpPr>
          <p:spPr>
            <a:xfrm>
              <a:off x="1722" y="3055"/>
              <a:ext cx="0" cy="374"/>
            </a:xfrm>
            <a:prstGeom prst="line">
              <a:avLst/>
            </a:prstGeom>
            <a:ln w="25400" cap="flat" cmpd="sng">
              <a:solidFill>
                <a:srgbClr val="000000"/>
              </a:solidFill>
              <a:prstDash val="solid"/>
              <a:headEnd type="none" w="med" len="med"/>
              <a:tailEnd type="none" w="med" len="med"/>
            </a:ln>
          </p:spPr>
        </p:sp>
        <p:sp>
          <p:nvSpPr>
            <p:cNvPr id="29728" name="Oval 92"/>
            <p:cNvSpPr/>
            <p:nvPr/>
          </p:nvSpPr>
          <p:spPr>
            <a:xfrm>
              <a:off x="1702" y="3403"/>
              <a:ext cx="30" cy="40"/>
            </a:xfrm>
            <a:prstGeom prst="ellipse">
              <a:avLst/>
            </a:prstGeom>
            <a:solidFill>
              <a:srgbClr val="000000"/>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29" name="Line 93"/>
            <p:cNvSpPr/>
            <p:nvPr/>
          </p:nvSpPr>
          <p:spPr>
            <a:xfrm>
              <a:off x="1722" y="3791"/>
              <a:ext cx="182" cy="0"/>
            </a:xfrm>
            <a:prstGeom prst="line">
              <a:avLst/>
            </a:prstGeom>
            <a:ln w="25400" cap="flat" cmpd="sng">
              <a:solidFill>
                <a:srgbClr val="000000"/>
              </a:solidFill>
              <a:prstDash val="solid"/>
              <a:headEnd type="none" w="med" len="med"/>
              <a:tailEnd type="none" w="med" len="med"/>
            </a:ln>
          </p:spPr>
        </p:sp>
        <p:sp>
          <p:nvSpPr>
            <p:cNvPr id="29730" name="Line 94"/>
            <p:cNvSpPr/>
            <p:nvPr/>
          </p:nvSpPr>
          <p:spPr>
            <a:xfrm>
              <a:off x="1368" y="3429"/>
              <a:ext cx="354" cy="0"/>
            </a:xfrm>
            <a:prstGeom prst="line">
              <a:avLst/>
            </a:prstGeom>
            <a:ln w="25400" cap="flat" cmpd="sng">
              <a:solidFill>
                <a:srgbClr val="000000"/>
              </a:solidFill>
              <a:prstDash val="solid"/>
              <a:headEnd type="none" w="med" len="med"/>
              <a:tailEnd type="none" w="med" len="med"/>
            </a:ln>
          </p:spPr>
        </p:sp>
        <p:sp>
          <p:nvSpPr>
            <p:cNvPr id="29731" name="Line 95"/>
            <p:cNvSpPr/>
            <p:nvPr/>
          </p:nvSpPr>
          <p:spPr>
            <a:xfrm>
              <a:off x="1722" y="3429"/>
              <a:ext cx="0" cy="349"/>
            </a:xfrm>
            <a:prstGeom prst="line">
              <a:avLst/>
            </a:prstGeom>
            <a:ln w="25400" cap="flat" cmpd="sng">
              <a:solidFill>
                <a:srgbClr val="000000"/>
              </a:solidFill>
              <a:prstDash val="solid"/>
              <a:headEnd type="none" w="med" len="med"/>
              <a:tailEnd type="none" w="med" len="med"/>
            </a:ln>
          </p:spPr>
        </p:sp>
        <p:sp>
          <p:nvSpPr>
            <p:cNvPr id="29732" name="Line 96"/>
            <p:cNvSpPr/>
            <p:nvPr/>
          </p:nvSpPr>
          <p:spPr>
            <a:xfrm>
              <a:off x="863" y="3443"/>
              <a:ext cx="0" cy="13"/>
            </a:xfrm>
            <a:prstGeom prst="line">
              <a:avLst/>
            </a:prstGeom>
            <a:ln w="25400" cap="flat" cmpd="sng">
              <a:solidFill>
                <a:srgbClr val="000000"/>
              </a:solidFill>
              <a:prstDash val="solid"/>
              <a:headEnd type="none" w="med" len="med"/>
              <a:tailEnd type="none" w="med" len="med"/>
            </a:ln>
          </p:spPr>
        </p:sp>
        <p:sp>
          <p:nvSpPr>
            <p:cNvPr id="29733" name="Oval 97"/>
            <p:cNvSpPr/>
            <p:nvPr/>
          </p:nvSpPr>
          <p:spPr>
            <a:xfrm>
              <a:off x="843" y="3416"/>
              <a:ext cx="30" cy="40"/>
            </a:xfrm>
            <a:prstGeom prst="ellipse">
              <a:avLst/>
            </a:prstGeom>
            <a:solidFill>
              <a:srgbClr val="000000"/>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34" name="Oval 98"/>
            <p:cNvSpPr/>
            <p:nvPr/>
          </p:nvSpPr>
          <p:spPr>
            <a:xfrm>
              <a:off x="843" y="3429"/>
              <a:ext cx="30" cy="40"/>
            </a:xfrm>
            <a:prstGeom prst="ellipse">
              <a:avLst/>
            </a:prstGeom>
            <a:solidFill>
              <a:srgbClr val="000000"/>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35" name="Line 99"/>
            <p:cNvSpPr/>
            <p:nvPr/>
          </p:nvSpPr>
          <p:spPr>
            <a:xfrm>
              <a:off x="1489" y="3523"/>
              <a:ext cx="415" cy="0"/>
            </a:xfrm>
            <a:prstGeom prst="line">
              <a:avLst/>
            </a:prstGeom>
            <a:ln w="25400" cap="flat" cmpd="sng">
              <a:solidFill>
                <a:srgbClr val="000000"/>
              </a:solidFill>
              <a:prstDash val="solid"/>
              <a:headEnd type="none" w="med" len="med"/>
              <a:tailEnd type="none" w="med" len="med"/>
            </a:ln>
          </p:spPr>
        </p:sp>
        <p:sp>
          <p:nvSpPr>
            <p:cNvPr id="29736" name="Line 100"/>
            <p:cNvSpPr/>
            <p:nvPr/>
          </p:nvSpPr>
          <p:spPr>
            <a:xfrm>
              <a:off x="853" y="3443"/>
              <a:ext cx="0" cy="348"/>
            </a:xfrm>
            <a:prstGeom prst="line">
              <a:avLst/>
            </a:prstGeom>
            <a:ln w="25400" cap="flat" cmpd="sng">
              <a:solidFill>
                <a:srgbClr val="000000"/>
              </a:solidFill>
              <a:prstDash val="solid"/>
              <a:headEnd type="none" w="med" len="med"/>
              <a:tailEnd type="none" w="med" len="med"/>
            </a:ln>
          </p:spPr>
        </p:sp>
        <p:sp>
          <p:nvSpPr>
            <p:cNvPr id="29737" name="Line 101"/>
            <p:cNvSpPr/>
            <p:nvPr/>
          </p:nvSpPr>
          <p:spPr>
            <a:xfrm>
              <a:off x="853" y="3791"/>
              <a:ext cx="636" cy="0"/>
            </a:xfrm>
            <a:prstGeom prst="line">
              <a:avLst/>
            </a:prstGeom>
            <a:ln w="25400" cap="flat" cmpd="sng">
              <a:solidFill>
                <a:srgbClr val="000000"/>
              </a:solidFill>
              <a:prstDash val="solid"/>
              <a:headEnd type="none" w="med" len="med"/>
              <a:tailEnd type="none" w="med" len="med"/>
            </a:ln>
          </p:spPr>
        </p:sp>
        <p:sp>
          <p:nvSpPr>
            <p:cNvPr id="29738" name="Line 102"/>
            <p:cNvSpPr/>
            <p:nvPr/>
          </p:nvSpPr>
          <p:spPr>
            <a:xfrm flipV="1">
              <a:off x="1489" y="3523"/>
              <a:ext cx="0" cy="268"/>
            </a:xfrm>
            <a:prstGeom prst="line">
              <a:avLst/>
            </a:prstGeom>
            <a:ln w="25400" cap="flat" cmpd="sng">
              <a:solidFill>
                <a:srgbClr val="000000"/>
              </a:solidFill>
              <a:prstDash val="solid"/>
              <a:headEnd type="none" w="med" len="med"/>
              <a:tailEnd type="none" w="med" len="med"/>
            </a:ln>
          </p:spPr>
        </p:sp>
        <p:sp>
          <p:nvSpPr>
            <p:cNvPr id="29739" name="Line 103"/>
            <p:cNvSpPr/>
            <p:nvPr/>
          </p:nvSpPr>
          <p:spPr>
            <a:xfrm>
              <a:off x="762" y="3576"/>
              <a:ext cx="0" cy="388"/>
            </a:xfrm>
            <a:prstGeom prst="line">
              <a:avLst/>
            </a:prstGeom>
            <a:ln w="25400" cap="flat" cmpd="sng">
              <a:solidFill>
                <a:srgbClr val="000000"/>
              </a:solidFill>
              <a:prstDash val="solid"/>
              <a:headEnd type="none" w="med" len="med"/>
              <a:tailEnd type="none" w="med" len="med"/>
            </a:ln>
          </p:spPr>
        </p:sp>
        <p:sp>
          <p:nvSpPr>
            <p:cNvPr id="29740" name="Oval 104"/>
            <p:cNvSpPr/>
            <p:nvPr/>
          </p:nvSpPr>
          <p:spPr>
            <a:xfrm>
              <a:off x="742" y="3550"/>
              <a:ext cx="30" cy="40"/>
            </a:xfrm>
            <a:prstGeom prst="ellipse">
              <a:avLst/>
            </a:prstGeom>
            <a:solidFill>
              <a:srgbClr val="000000"/>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41" name="Line 105"/>
            <p:cNvSpPr/>
            <p:nvPr/>
          </p:nvSpPr>
          <p:spPr>
            <a:xfrm>
              <a:off x="762" y="3964"/>
              <a:ext cx="1142" cy="0"/>
            </a:xfrm>
            <a:prstGeom prst="line">
              <a:avLst/>
            </a:prstGeom>
            <a:ln w="25400" cap="flat" cmpd="sng">
              <a:solidFill>
                <a:srgbClr val="000000"/>
              </a:solidFill>
              <a:prstDash val="solid"/>
              <a:headEnd type="none" w="med" len="med"/>
              <a:tailEnd type="none" w="med" len="med"/>
            </a:ln>
          </p:spPr>
        </p:sp>
        <p:sp>
          <p:nvSpPr>
            <p:cNvPr id="29742" name="Line 106"/>
            <p:cNvSpPr/>
            <p:nvPr/>
          </p:nvSpPr>
          <p:spPr>
            <a:xfrm flipV="1">
              <a:off x="1904" y="3951"/>
              <a:ext cx="0" cy="13"/>
            </a:xfrm>
            <a:prstGeom prst="line">
              <a:avLst/>
            </a:prstGeom>
            <a:ln w="25400" cap="flat" cmpd="sng">
              <a:solidFill>
                <a:srgbClr val="000000"/>
              </a:solidFill>
              <a:prstDash val="solid"/>
              <a:headEnd type="none" w="med" len="med"/>
              <a:tailEnd type="none" w="med" len="med"/>
            </a:ln>
          </p:spPr>
        </p:sp>
        <p:sp>
          <p:nvSpPr>
            <p:cNvPr id="29743" name="Line 107"/>
            <p:cNvSpPr/>
            <p:nvPr/>
          </p:nvSpPr>
          <p:spPr>
            <a:xfrm>
              <a:off x="1712" y="3282"/>
              <a:ext cx="20" cy="0"/>
            </a:xfrm>
            <a:prstGeom prst="line">
              <a:avLst/>
            </a:prstGeom>
            <a:ln w="25400" cap="flat" cmpd="sng">
              <a:solidFill>
                <a:srgbClr val="000000"/>
              </a:solidFill>
              <a:prstDash val="solid"/>
              <a:headEnd type="none" w="med" len="med"/>
              <a:tailEnd type="none" w="med" len="med"/>
            </a:ln>
          </p:spPr>
        </p:sp>
        <p:sp>
          <p:nvSpPr>
            <p:cNvPr id="29744" name="Oval 108"/>
            <p:cNvSpPr/>
            <p:nvPr/>
          </p:nvSpPr>
          <p:spPr>
            <a:xfrm>
              <a:off x="1712" y="3255"/>
              <a:ext cx="30" cy="41"/>
            </a:xfrm>
            <a:prstGeom prst="ellipse">
              <a:avLst/>
            </a:prstGeom>
            <a:solidFill>
              <a:srgbClr val="000000"/>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45" name="Line 109"/>
            <p:cNvSpPr/>
            <p:nvPr/>
          </p:nvSpPr>
          <p:spPr>
            <a:xfrm flipV="1">
              <a:off x="2449" y="3388"/>
              <a:ext cx="10" cy="15"/>
            </a:xfrm>
            <a:prstGeom prst="line">
              <a:avLst/>
            </a:prstGeom>
            <a:ln w="25400" cap="flat" cmpd="sng">
              <a:solidFill>
                <a:srgbClr val="000000"/>
              </a:solidFill>
              <a:prstDash val="solid"/>
              <a:headEnd type="none" w="med" len="med"/>
              <a:tailEnd type="none" w="med" len="med"/>
            </a:ln>
          </p:spPr>
        </p:sp>
        <p:sp>
          <p:nvSpPr>
            <p:cNvPr id="29746" name="Line 110"/>
            <p:cNvSpPr/>
            <p:nvPr/>
          </p:nvSpPr>
          <p:spPr>
            <a:xfrm>
              <a:off x="2116" y="2961"/>
              <a:ext cx="0" cy="26"/>
            </a:xfrm>
            <a:prstGeom prst="line">
              <a:avLst/>
            </a:prstGeom>
            <a:ln w="25400" cap="flat" cmpd="sng">
              <a:solidFill>
                <a:srgbClr val="000000"/>
              </a:solidFill>
              <a:prstDash val="solid"/>
              <a:headEnd type="none" w="med" len="med"/>
              <a:tailEnd type="none" w="med" len="med"/>
            </a:ln>
          </p:spPr>
        </p:sp>
        <p:sp>
          <p:nvSpPr>
            <p:cNvPr id="29747" name="Line 111"/>
            <p:cNvSpPr/>
            <p:nvPr/>
          </p:nvSpPr>
          <p:spPr>
            <a:xfrm>
              <a:off x="2116" y="2987"/>
              <a:ext cx="172" cy="0"/>
            </a:xfrm>
            <a:prstGeom prst="line">
              <a:avLst/>
            </a:prstGeom>
            <a:ln w="25400" cap="flat" cmpd="sng">
              <a:solidFill>
                <a:srgbClr val="000000"/>
              </a:solidFill>
              <a:prstDash val="solid"/>
              <a:headEnd type="none" w="med" len="med"/>
              <a:tailEnd type="none" w="med" len="med"/>
            </a:ln>
          </p:spPr>
        </p:sp>
        <p:sp>
          <p:nvSpPr>
            <p:cNvPr id="29748" name="Line 112"/>
            <p:cNvSpPr/>
            <p:nvPr/>
          </p:nvSpPr>
          <p:spPr>
            <a:xfrm>
              <a:off x="2288" y="2987"/>
              <a:ext cx="0" cy="309"/>
            </a:xfrm>
            <a:prstGeom prst="line">
              <a:avLst/>
            </a:prstGeom>
            <a:ln w="25400" cap="flat" cmpd="sng">
              <a:solidFill>
                <a:srgbClr val="000000"/>
              </a:solidFill>
              <a:prstDash val="solid"/>
              <a:headEnd type="none" w="med" len="med"/>
              <a:tailEnd type="none" w="med" len="med"/>
            </a:ln>
          </p:spPr>
        </p:sp>
        <p:sp>
          <p:nvSpPr>
            <p:cNvPr id="29749" name="Line 113"/>
            <p:cNvSpPr/>
            <p:nvPr/>
          </p:nvSpPr>
          <p:spPr>
            <a:xfrm>
              <a:off x="2288" y="3296"/>
              <a:ext cx="171" cy="0"/>
            </a:xfrm>
            <a:prstGeom prst="line">
              <a:avLst/>
            </a:prstGeom>
            <a:ln w="25400" cap="flat" cmpd="sng">
              <a:solidFill>
                <a:srgbClr val="000000"/>
              </a:solidFill>
              <a:prstDash val="solid"/>
              <a:headEnd type="none" w="med" len="med"/>
              <a:tailEnd type="none" w="med" len="med"/>
            </a:ln>
          </p:spPr>
        </p:sp>
        <p:sp>
          <p:nvSpPr>
            <p:cNvPr id="29750" name="Line 114"/>
            <p:cNvSpPr/>
            <p:nvPr/>
          </p:nvSpPr>
          <p:spPr>
            <a:xfrm>
              <a:off x="2116" y="3884"/>
              <a:ext cx="182" cy="0"/>
            </a:xfrm>
            <a:prstGeom prst="line">
              <a:avLst/>
            </a:prstGeom>
            <a:ln w="25400" cap="flat" cmpd="sng">
              <a:solidFill>
                <a:srgbClr val="000000"/>
              </a:solidFill>
              <a:prstDash val="solid"/>
              <a:headEnd type="none" w="med" len="med"/>
              <a:tailEnd type="none" w="med" len="med"/>
            </a:ln>
          </p:spPr>
        </p:sp>
        <p:sp>
          <p:nvSpPr>
            <p:cNvPr id="29751" name="Line 115"/>
            <p:cNvSpPr/>
            <p:nvPr/>
          </p:nvSpPr>
          <p:spPr>
            <a:xfrm flipV="1">
              <a:off x="2298" y="3523"/>
              <a:ext cx="0" cy="361"/>
            </a:xfrm>
            <a:prstGeom prst="line">
              <a:avLst/>
            </a:prstGeom>
            <a:ln w="25400" cap="flat" cmpd="sng">
              <a:solidFill>
                <a:srgbClr val="000000"/>
              </a:solidFill>
              <a:prstDash val="solid"/>
              <a:headEnd type="none" w="med" len="med"/>
              <a:tailEnd type="none" w="med" len="med"/>
            </a:ln>
          </p:spPr>
        </p:sp>
        <p:sp>
          <p:nvSpPr>
            <p:cNvPr id="29752" name="Line 116"/>
            <p:cNvSpPr/>
            <p:nvPr/>
          </p:nvSpPr>
          <p:spPr>
            <a:xfrm>
              <a:off x="2298" y="3523"/>
              <a:ext cx="151" cy="0"/>
            </a:xfrm>
            <a:prstGeom prst="line">
              <a:avLst/>
            </a:prstGeom>
            <a:ln w="25400" cap="flat" cmpd="sng">
              <a:solidFill>
                <a:srgbClr val="000000"/>
              </a:solidFill>
              <a:prstDash val="solid"/>
              <a:headEnd type="none" w="med" len="med"/>
              <a:tailEnd type="none" w="med" len="med"/>
            </a:ln>
          </p:spPr>
        </p:sp>
        <p:sp>
          <p:nvSpPr>
            <p:cNvPr id="29753" name="Line 117"/>
            <p:cNvSpPr/>
            <p:nvPr/>
          </p:nvSpPr>
          <p:spPr>
            <a:xfrm>
              <a:off x="1732" y="3282"/>
              <a:ext cx="172" cy="0"/>
            </a:xfrm>
            <a:prstGeom prst="line">
              <a:avLst/>
            </a:prstGeom>
            <a:ln w="25400" cap="flat" cmpd="sng">
              <a:solidFill>
                <a:srgbClr val="000000"/>
              </a:solidFill>
              <a:prstDash val="solid"/>
              <a:headEnd type="none" w="med" len="med"/>
              <a:tailEnd type="none" w="med" len="med"/>
            </a:ln>
          </p:spPr>
        </p:sp>
        <p:sp>
          <p:nvSpPr>
            <p:cNvPr id="29754" name="Line 118"/>
            <p:cNvSpPr/>
            <p:nvPr/>
          </p:nvSpPr>
          <p:spPr>
            <a:xfrm>
              <a:off x="2662" y="3403"/>
              <a:ext cx="313" cy="0"/>
            </a:xfrm>
            <a:prstGeom prst="line">
              <a:avLst/>
            </a:prstGeom>
            <a:ln w="25400" cap="flat" cmpd="sng">
              <a:solidFill>
                <a:srgbClr val="000000"/>
              </a:solidFill>
              <a:prstDash val="solid"/>
              <a:headEnd type="none" w="med" len="med"/>
              <a:tailEnd type="none" w="med" len="med"/>
            </a:ln>
          </p:spPr>
        </p:sp>
        <p:sp>
          <p:nvSpPr>
            <p:cNvPr id="29755" name="Line 119"/>
            <p:cNvSpPr/>
            <p:nvPr/>
          </p:nvSpPr>
          <p:spPr>
            <a:xfrm>
              <a:off x="2116" y="3416"/>
              <a:ext cx="333" cy="0"/>
            </a:xfrm>
            <a:prstGeom prst="line">
              <a:avLst/>
            </a:prstGeom>
            <a:ln w="25400" cap="flat" cmpd="sng">
              <a:solidFill>
                <a:srgbClr val="000000"/>
              </a:solidFill>
              <a:prstDash val="solid"/>
              <a:headEnd type="none" w="med" len="med"/>
              <a:tailEnd type="none" w="med" len="med"/>
            </a:ln>
          </p:spPr>
        </p:sp>
        <p:sp>
          <p:nvSpPr>
            <p:cNvPr id="29756" name="Oval 120"/>
            <p:cNvSpPr/>
            <p:nvPr/>
          </p:nvSpPr>
          <p:spPr>
            <a:xfrm>
              <a:off x="1298" y="3388"/>
              <a:ext cx="60" cy="81"/>
            </a:xfrm>
            <a:prstGeom prst="ellipse">
              <a:avLst/>
            </a:prstGeom>
            <a:no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9757" name="Rectangle 121"/>
            <p:cNvSpPr/>
            <p:nvPr/>
          </p:nvSpPr>
          <p:spPr>
            <a:xfrm>
              <a:off x="1124" y="3251"/>
              <a:ext cx="120"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solidFill>
                    <a:srgbClr val="000000"/>
                  </a:solidFill>
                </a:rPr>
                <a:t>&amp;</a:t>
              </a:r>
              <a:endParaRPr lang="en-US" altLang="zh-CN" sz="1800" b="1" dirty="0"/>
            </a:p>
          </p:txBody>
        </p:sp>
        <p:sp>
          <p:nvSpPr>
            <p:cNvPr id="29758" name="Rectangle 122"/>
            <p:cNvSpPr/>
            <p:nvPr/>
          </p:nvSpPr>
          <p:spPr>
            <a:xfrm>
              <a:off x="1961" y="2774"/>
              <a:ext cx="120"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solidFill>
                    <a:srgbClr val="000000"/>
                  </a:solidFill>
                </a:rPr>
                <a:t>&amp;</a:t>
              </a:r>
              <a:endParaRPr lang="en-US" altLang="zh-CN" sz="1800" b="1" dirty="0"/>
            </a:p>
          </p:txBody>
        </p:sp>
        <p:sp>
          <p:nvSpPr>
            <p:cNvPr id="29759" name="Rectangle 123"/>
            <p:cNvSpPr/>
            <p:nvPr/>
          </p:nvSpPr>
          <p:spPr>
            <a:xfrm>
              <a:off x="1951" y="3223"/>
              <a:ext cx="120"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solidFill>
                    <a:srgbClr val="000000"/>
                  </a:solidFill>
                </a:rPr>
                <a:t>&amp;</a:t>
              </a:r>
              <a:endParaRPr lang="en-US" altLang="zh-CN" sz="1800" b="1" dirty="0"/>
            </a:p>
          </p:txBody>
        </p:sp>
        <p:sp>
          <p:nvSpPr>
            <p:cNvPr id="29760" name="Rectangle 124"/>
            <p:cNvSpPr/>
            <p:nvPr/>
          </p:nvSpPr>
          <p:spPr>
            <a:xfrm>
              <a:off x="1961" y="3692"/>
              <a:ext cx="120"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solidFill>
                    <a:srgbClr val="000000"/>
                  </a:solidFill>
                </a:rPr>
                <a:t>&amp;</a:t>
              </a:r>
              <a:endParaRPr lang="en-US" altLang="zh-CN" sz="1800" b="1" dirty="0"/>
            </a:p>
          </p:txBody>
        </p:sp>
        <p:sp>
          <p:nvSpPr>
            <p:cNvPr id="29761" name="Rectangle 125"/>
            <p:cNvSpPr/>
            <p:nvPr/>
          </p:nvSpPr>
          <p:spPr>
            <a:xfrm>
              <a:off x="2472" y="3228"/>
              <a:ext cx="180" cy="144"/>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b="1" dirty="0">
                  <a:solidFill>
                    <a:srgbClr val="000000"/>
                  </a:solidFill>
                  <a:latin typeface="宋体" panose="02010600030101010101" pitchFamily="2" charset="-122"/>
                </a:rPr>
                <a:t>≥1</a:t>
              </a:r>
              <a:endParaRPr lang="en-US" altLang="zh-CN" sz="2800" b="1" dirty="0"/>
            </a:p>
          </p:txBody>
        </p:sp>
        <p:sp>
          <p:nvSpPr>
            <p:cNvPr id="29762" name="Rectangle 126"/>
            <p:cNvSpPr/>
            <p:nvPr/>
          </p:nvSpPr>
          <p:spPr>
            <a:xfrm>
              <a:off x="548" y="3188"/>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A</a:t>
              </a:r>
              <a:endParaRPr lang="en-US" altLang="zh-CN" sz="1800" b="1" dirty="0"/>
            </a:p>
          </p:txBody>
        </p:sp>
        <p:sp>
          <p:nvSpPr>
            <p:cNvPr id="29763" name="Rectangle 127"/>
            <p:cNvSpPr/>
            <p:nvPr/>
          </p:nvSpPr>
          <p:spPr>
            <a:xfrm>
              <a:off x="548" y="3349"/>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B</a:t>
              </a:r>
              <a:endParaRPr lang="en-US" altLang="zh-CN" sz="1800" b="1" dirty="0"/>
            </a:p>
          </p:txBody>
        </p:sp>
        <p:sp>
          <p:nvSpPr>
            <p:cNvPr id="29764" name="Rectangle 128"/>
            <p:cNvSpPr/>
            <p:nvPr/>
          </p:nvSpPr>
          <p:spPr>
            <a:xfrm>
              <a:off x="537" y="3523"/>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C</a:t>
              </a:r>
              <a:endParaRPr lang="en-US" altLang="zh-CN" sz="1800" b="1" dirty="0"/>
            </a:p>
          </p:txBody>
        </p:sp>
        <p:sp>
          <p:nvSpPr>
            <p:cNvPr id="29765" name="Rectangle 129"/>
            <p:cNvSpPr/>
            <p:nvPr/>
          </p:nvSpPr>
          <p:spPr>
            <a:xfrm>
              <a:off x="3032" y="3322"/>
              <a:ext cx="88"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Y</a:t>
              </a:r>
              <a:endParaRPr lang="en-US" altLang="zh-CN" sz="1800" b="1" dirty="0"/>
            </a:p>
          </p:txBody>
        </p:sp>
        <p:sp>
          <p:nvSpPr>
            <p:cNvPr id="29766" name="Rectangle 130"/>
            <p:cNvSpPr/>
            <p:nvPr/>
          </p:nvSpPr>
          <p:spPr>
            <a:xfrm>
              <a:off x="1451" y="3241"/>
              <a:ext cx="88"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P</a:t>
              </a:r>
              <a:endParaRPr lang="en-US" altLang="zh-CN" sz="1800" b="1" dirty="0"/>
            </a:p>
          </p:txBody>
        </p:sp>
      </p:grpSp>
      <p:sp>
        <p:nvSpPr>
          <p:cNvPr id="354437" name="Text Box 133"/>
          <p:cNvSpPr txBox="1"/>
          <p:nvPr/>
        </p:nvSpPr>
        <p:spPr>
          <a:xfrm>
            <a:off x="234950" y="3851275"/>
            <a:ext cx="4314825" cy="128111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latin typeface="黑体" panose="02010609060101010101" pitchFamily="49" charset="-122"/>
                <a:ea typeface="黑体" panose="02010609060101010101" pitchFamily="49" charset="-122"/>
              </a:rPr>
              <a:t>  </a:t>
            </a:r>
            <a:r>
              <a:rPr lang="zh-CN" altLang="en-US" sz="2800" b="1" dirty="0">
                <a:solidFill>
                  <a:srgbClr val="FF3300"/>
                </a:solidFill>
                <a:latin typeface="黑体" panose="02010609060101010101" pitchFamily="49" charset="-122"/>
                <a:ea typeface="黑体" panose="02010609060101010101" pitchFamily="49" charset="-122"/>
              </a:rPr>
              <a:t>解：</a:t>
            </a:r>
            <a:r>
              <a:rPr lang="zh-CN" altLang="en-US" sz="2800" b="1" dirty="0">
                <a:solidFill>
                  <a:srgbClr val="FF3300"/>
                </a:solidFill>
                <a:ea typeface="黑体" panose="02010609060101010101" pitchFamily="49" charset="-122"/>
              </a:rPr>
              <a:t>⑴</a:t>
            </a:r>
            <a:r>
              <a:rPr lang="zh-CN" altLang="en-US" sz="2800" b="1" dirty="0">
                <a:solidFill>
                  <a:srgbClr val="FF3300"/>
                </a:solidFill>
                <a:latin typeface="黑体" panose="02010609060101010101" pitchFamily="49" charset="-122"/>
                <a:ea typeface="黑体" panose="02010609060101010101" pitchFamily="49" charset="-122"/>
              </a:rPr>
              <a:t> 由逻辑图逐级写出逻辑表达式。为了写表达式方便，借助中间变量</a:t>
            </a:r>
            <a:r>
              <a:rPr lang="en-US" altLang="zh-CN" sz="2800" b="1" dirty="0">
                <a:solidFill>
                  <a:srgbClr val="FF3300"/>
                </a:solidFill>
                <a:ea typeface="黑体" panose="02010609060101010101" pitchFamily="49" charset="-122"/>
              </a:rPr>
              <a:t>P</a:t>
            </a:r>
          </a:p>
        </p:txBody>
      </p:sp>
      <p:sp>
        <p:nvSpPr>
          <p:cNvPr id="29709" name="Rectangle 135"/>
          <p:cNvSpPr/>
          <p:nvPr/>
        </p:nvSpPr>
        <p:spPr>
          <a:xfrm>
            <a:off x="0" y="0"/>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354438" name="Object 134"/>
          <p:cNvGraphicFramePr>
            <a:graphicFrameLocks noChangeAspect="1"/>
          </p:cNvGraphicFramePr>
          <p:nvPr/>
        </p:nvGraphicFramePr>
        <p:xfrm>
          <a:off x="404813" y="5105400"/>
          <a:ext cx="1563687" cy="515938"/>
        </p:xfrm>
        <a:graphic>
          <a:graphicData uri="http://schemas.openxmlformats.org/presentationml/2006/ole">
            <mc:AlternateContent xmlns:mc="http://schemas.openxmlformats.org/markup-compatibility/2006">
              <mc:Choice xmlns:v="urn:schemas-microsoft-com:vml" Requires="v">
                <p:oleObj spid="_x0000_s14377" r:id="rId3" imgW="463550" imgH="96520" progId="Equation.3">
                  <p:embed/>
                </p:oleObj>
              </mc:Choice>
              <mc:Fallback>
                <p:oleObj r:id="rId3" imgW="463550" imgH="96520" progId="Equation.3">
                  <p:embed/>
                  <p:pic>
                    <p:nvPicPr>
                      <p:cNvPr id="0" name="图片 3092"/>
                      <p:cNvPicPr/>
                      <p:nvPr/>
                    </p:nvPicPr>
                    <p:blipFill>
                      <a:blip r:embed="rId4">
                        <a:clrChange>
                          <a:clrFrom>
                            <a:srgbClr val="000000"/>
                          </a:clrFrom>
                          <a:clrTo>
                            <a:srgbClr val="FF0000"/>
                          </a:clrTo>
                        </a:clrChange>
                      </a:blip>
                      <a:stretch>
                        <a:fillRect/>
                      </a:stretch>
                    </p:blipFill>
                    <p:spPr>
                      <a:xfrm>
                        <a:off x="404813" y="5105400"/>
                        <a:ext cx="1563687" cy="515938"/>
                      </a:xfrm>
                      <a:prstGeom prst="rect">
                        <a:avLst/>
                      </a:prstGeom>
                      <a:noFill/>
                      <a:ln w="38100">
                        <a:noFill/>
                        <a:miter/>
                      </a:ln>
                    </p:spPr>
                  </p:pic>
                </p:oleObj>
              </mc:Fallback>
            </mc:AlternateContent>
          </a:graphicData>
        </a:graphic>
      </p:graphicFrame>
      <p:sp>
        <p:nvSpPr>
          <p:cNvPr id="29711" name="Rectangle 137"/>
          <p:cNvSpPr/>
          <p:nvPr/>
        </p:nvSpPr>
        <p:spPr>
          <a:xfrm>
            <a:off x="0" y="3348038"/>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354440" name="Object 136"/>
          <p:cNvGraphicFramePr>
            <a:graphicFrameLocks noChangeAspect="1"/>
          </p:cNvGraphicFramePr>
          <p:nvPr/>
        </p:nvGraphicFramePr>
        <p:xfrm>
          <a:off x="382588" y="5688013"/>
          <a:ext cx="4692650" cy="1030287"/>
        </p:xfrm>
        <a:graphic>
          <a:graphicData uri="http://schemas.openxmlformats.org/presentationml/2006/ole">
            <mc:AlternateContent xmlns:mc="http://schemas.openxmlformats.org/markup-compatibility/2006">
              <mc:Choice xmlns:v="urn:schemas-microsoft-com:vml" Requires="v">
                <p:oleObj spid="_x0000_s14378" r:id="rId5" imgW="1545590" imgH="276860" progId="Equation.3">
                  <p:embed/>
                </p:oleObj>
              </mc:Choice>
              <mc:Fallback>
                <p:oleObj r:id="rId5" imgW="1545590" imgH="276860" progId="Equation.3">
                  <p:embed/>
                  <p:pic>
                    <p:nvPicPr>
                      <p:cNvPr id="0" name="图片 3093"/>
                      <p:cNvPicPr/>
                      <p:nvPr/>
                    </p:nvPicPr>
                    <p:blipFill>
                      <a:blip r:embed="rId6">
                        <a:clrChange>
                          <a:clrFrom>
                            <a:srgbClr val="000000"/>
                          </a:clrFrom>
                          <a:clrTo>
                            <a:srgbClr val="FF0000"/>
                          </a:clrTo>
                        </a:clrChange>
                      </a:blip>
                      <a:stretch>
                        <a:fillRect/>
                      </a:stretch>
                    </p:blipFill>
                    <p:spPr>
                      <a:xfrm>
                        <a:off x="382588" y="5688013"/>
                        <a:ext cx="4692650" cy="10302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4307"/>
                                        </p:tgtEl>
                                        <p:attrNameLst>
                                          <p:attrName>style.visibility</p:attrName>
                                        </p:attrNameLst>
                                      </p:cBhvr>
                                      <p:to>
                                        <p:strVal val="visible"/>
                                      </p:to>
                                    </p:set>
                                    <p:animEffect transition="in" filter="wipe(left)">
                                      <p:cBhvr>
                                        <p:cTn id="7" dur="500"/>
                                        <p:tgtEl>
                                          <p:spTgt spid="35430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54308"/>
                                        </p:tgtEl>
                                        <p:attrNameLst>
                                          <p:attrName>style.visibility</p:attrName>
                                        </p:attrNameLst>
                                      </p:cBhvr>
                                      <p:to>
                                        <p:strVal val="visible"/>
                                      </p:to>
                                    </p:set>
                                    <p:anim calcmode="lin" valueType="num">
                                      <p:cBhvr additive="base">
                                        <p:cTn id="12" dur="500" fill="hold"/>
                                        <p:tgtEl>
                                          <p:spTgt spid="354308"/>
                                        </p:tgtEl>
                                        <p:attrNameLst>
                                          <p:attrName>ppt_x</p:attrName>
                                        </p:attrNameLst>
                                      </p:cBhvr>
                                      <p:tavLst>
                                        <p:tav tm="0">
                                          <p:val>
                                            <p:strVal val="#ppt_x"/>
                                          </p:val>
                                        </p:tav>
                                        <p:tav tm="100000">
                                          <p:val>
                                            <p:strVal val="#ppt_x"/>
                                          </p:val>
                                        </p:tav>
                                      </p:tavLst>
                                    </p:anim>
                                    <p:anim calcmode="lin" valueType="num">
                                      <p:cBhvr additive="base">
                                        <p:cTn id="13" dur="500" fill="hold"/>
                                        <p:tgtEl>
                                          <p:spTgt spid="35430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54310"/>
                                        </p:tgtEl>
                                        <p:attrNameLst>
                                          <p:attrName>style.visibility</p:attrName>
                                        </p:attrNameLst>
                                      </p:cBhvr>
                                      <p:to>
                                        <p:strVal val="visible"/>
                                      </p:to>
                                    </p:set>
                                    <p:animEffect transition="in" filter="wipe(left)">
                                      <p:cBhvr>
                                        <p:cTn id="18" dur="500"/>
                                        <p:tgtEl>
                                          <p:spTgt spid="3543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54313"/>
                                        </p:tgtEl>
                                        <p:attrNameLst>
                                          <p:attrName>style.visibility</p:attrName>
                                        </p:attrNameLst>
                                      </p:cBhvr>
                                      <p:to>
                                        <p:strVal val="visible"/>
                                      </p:to>
                                    </p:set>
                                    <p:anim calcmode="lin" valueType="num">
                                      <p:cBhvr additive="base">
                                        <p:cTn id="23" dur="500" fill="hold"/>
                                        <p:tgtEl>
                                          <p:spTgt spid="354313"/>
                                        </p:tgtEl>
                                        <p:attrNameLst>
                                          <p:attrName>ppt_x</p:attrName>
                                        </p:attrNameLst>
                                      </p:cBhvr>
                                      <p:tavLst>
                                        <p:tav tm="0">
                                          <p:val>
                                            <p:strVal val="#ppt_x"/>
                                          </p:val>
                                        </p:tav>
                                        <p:tav tm="100000">
                                          <p:val>
                                            <p:strVal val="#ppt_x"/>
                                          </p:val>
                                        </p:tav>
                                      </p:tavLst>
                                    </p:anim>
                                    <p:anim calcmode="lin" valueType="num">
                                      <p:cBhvr additive="base">
                                        <p:cTn id="24" dur="500" fill="hold"/>
                                        <p:tgtEl>
                                          <p:spTgt spid="35431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354312"/>
                                        </p:tgtEl>
                                        <p:attrNameLst>
                                          <p:attrName>style.visibility</p:attrName>
                                        </p:attrNameLst>
                                      </p:cBhvr>
                                      <p:to>
                                        <p:strVal val="visible"/>
                                      </p:to>
                                    </p:set>
                                    <p:anim calcmode="lin" valueType="num">
                                      <p:cBhvr additive="base">
                                        <p:cTn id="28" dur="500" fill="hold"/>
                                        <p:tgtEl>
                                          <p:spTgt spid="354312"/>
                                        </p:tgtEl>
                                        <p:attrNameLst>
                                          <p:attrName>ppt_x</p:attrName>
                                        </p:attrNameLst>
                                      </p:cBhvr>
                                      <p:tavLst>
                                        <p:tav tm="0">
                                          <p:val>
                                            <p:strVal val="#ppt_x"/>
                                          </p:val>
                                        </p:tav>
                                        <p:tav tm="100000">
                                          <p:val>
                                            <p:strVal val="#ppt_x"/>
                                          </p:val>
                                        </p:tav>
                                      </p:tavLst>
                                    </p:anim>
                                    <p:anim calcmode="lin" valueType="num">
                                      <p:cBhvr additive="base">
                                        <p:cTn id="29" dur="500" fill="hold"/>
                                        <p:tgtEl>
                                          <p:spTgt spid="35431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54376"/>
                                        </p:tgtEl>
                                        <p:attrNameLst>
                                          <p:attrName>style.visibility</p:attrName>
                                        </p:attrNameLst>
                                      </p:cBhvr>
                                      <p:to>
                                        <p:strVal val="visible"/>
                                      </p:to>
                                    </p:set>
                                    <p:animEffect transition="in" filter="wipe(left)">
                                      <p:cBhvr>
                                        <p:cTn id="34" dur="500"/>
                                        <p:tgtEl>
                                          <p:spTgt spid="35437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4377"/>
                                        </p:tgtEl>
                                        <p:attrNameLst>
                                          <p:attrName>style.visibility</p:attrName>
                                        </p:attrNameLst>
                                      </p:cBhvr>
                                      <p:to>
                                        <p:strVal val="visible"/>
                                      </p:to>
                                    </p:set>
                                    <p:animEffect transition="in" filter="wipe(left)">
                                      <p:cBhvr>
                                        <p:cTn id="39" dur="500"/>
                                        <p:tgtEl>
                                          <p:spTgt spid="354377"/>
                                        </p:tgtEl>
                                      </p:cBhvr>
                                    </p:animEffect>
                                  </p:childTnLst>
                                </p:cTn>
                              </p:par>
                            </p:childTnLst>
                          </p:cTn>
                        </p:par>
                        <p:par>
                          <p:cTn id="40" fill="hold">
                            <p:stCondLst>
                              <p:cond delay="500"/>
                            </p:stCondLst>
                            <p:childTnLst>
                              <p:par>
                                <p:cTn id="41" presetID="2" presetClass="entr" presetSubtype="4" fill="hold" nodeType="afterEffect">
                                  <p:stCondLst>
                                    <p:cond delay="0"/>
                                  </p:stCondLst>
                                  <p:childTnLst>
                                    <p:set>
                                      <p:cBhvr>
                                        <p:cTn id="42" dur="1" fill="hold">
                                          <p:stCondLst>
                                            <p:cond delay="0"/>
                                          </p:stCondLst>
                                        </p:cTn>
                                        <p:tgtEl>
                                          <p:spTgt spid="354435"/>
                                        </p:tgtEl>
                                        <p:attrNameLst>
                                          <p:attrName>style.visibility</p:attrName>
                                        </p:attrNameLst>
                                      </p:cBhvr>
                                      <p:to>
                                        <p:strVal val="visible"/>
                                      </p:to>
                                    </p:set>
                                    <p:anim calcmode="lin" valueType="num">
                                      <p:cBhvr additive="base">
                                        <p:cTn id="43" dur="500" fill="hold"/>
                                        <p:tgtEl>
                                          <p:spTgt spid="354435"/>
                                        </p:tgtEl>
                                        <p:attrNameLst>
                                          <p:attrName>ppt_x</p:attrName>
                                        </p:attrNameLst>
                                      </p:cBhvr>
                                      <p:tavLst>
                                        <p:tav tm="0">
                                          <p:val>
                                            <p:strVal val="#ppt_x"/>
                                          </p:val>
                                        </p:tav>
                                        <p:tav tm="100000">
                                          <p:val>
                                            <p:strVal val="#ppt_x"/>
                                          </p:val>
                                        </p:tav>
                                      </p:tavLst>
                                    </p:anim>
                                    <p:anim calcmode="lin" valueType="num">
                                      <p:cBhvr additive="base">
                                        <p:cTn id="44" dur="500" fill="hold"/>
                                        <p:tgtEl>
                                          <p:spTgt spid="35443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54437"/>
                                        </p:tgtEl>
                                        <p:attrNameLst>
                                          <p:attrName>style.visibility</p:attrName>
                                        </p:attrNameLst>
                                      </p:cBhvr>
                                      <p:to>
                                        <p:strVal val="visible"/>
                                      </p:to>
                                    </p:set>
                                    <p:anim calcmode="lin" valueType="num">
                                      <p:cBhvr additive="base">
                                        <p:cTn id="49" dur="500" fill="hold"/>
                                        <p:tgtEl>
                                          <p:spTgt spid="354437"/>
                                        </p:tgtEl>
                                        <p:attrNameLst>
                                          <p:attrName>ppt_x</p:attrName>
                                        </p:attrNameLst>
                                      </p:cBhvr>
                                      <p:tavLst>
                                        <p:tav tm="0">
                                          <p:val>
                                            <p:strVal val="#ppt_x"/>
                                          </p:val>
                                        </p:tav>
                                        <p:tav tm="100000">
                                          <p:val>
                                            <p:strVal val="#ppt_x"/>
                                          </p:val>
                                        </p:tav>
                                      </p:tavLst>
                                    </p:anim>
                                    <p:anim calcmode="lin" valueType="num">
                                      <p:cBhvr additive="base">
                                        <p:cTn id="50" dur="500" fill="hold"/>
                                        <p:tgtEl>
                                          <p:spTgt spid="3544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354438"/>
                                        </p:tgtEl>
                                        <p:attrNameLst>
                                          <p:attrName>style.visibility</p:attrName>
                                        </p:attrNameLst>
                                      </p:cBhvr>
                                      <p:to>
                                        <p:strVal val="visible"/>
                                      </p:to>
                                    </p:set>
                                    <p:anim calcmode="lin" valueType="num">
                                      <p:cBhvr>
                                        <p:cTn id="55" dur="500" fill="hold"/>
                                        <p:tgtEl>
                                          <p:spTgt spid="354438"/>
                                        </p:tgtEl>
                                        <p:attrNameLst>
                                          <p:attrName>ppt_w</p:attrName>
                                        </p:attrNameLst>
                                      </p:cBhvr>
                                      <p:tavLst>
                                        <p:tav tm="0">
                                          <p:val>
                                            <p:fltVal val="0"/>
                                          </p:val>
                                        </p:tav>
                                        <p:tav tm="100000">
                                          <p:val>
                                            <p:strVal val="#ppt_w"/>
                                          </p:val>
                                        </p:tav>
                                      </p:tavLst>
                                    </p:anim>
                                    <p:anim calcmode="lin" valueType="num">
                                      <p:cBhvr>
                                        <p:cTn id="56" dur="500" fill="hold"/>
                                        <p:tgtEl>
                                          <p:spTgt spid="354438"/>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354440"/>
                                        </p:tgtEl>
                                        <p:attrNameLst>
                                          <p:attrName>style.visibility</p:attrName>
                                        </p:attrNameLst>
                                      </p:cBhvr>
                                      <p:to>
                                        <p:strVal val="visible"/>
                                      </p:to>
                                    </p:set>
                                    <p:anim calcmode="lin" valueType="num">
                                      <p:cBhvr>
                                        <p:cTn id="61" dur="500" fill="hold"/>
                                        <p:tgtEl>
                                          <p:spTgt spid="354440"/>
                                        </p:tgtEl>
                                        <p:attrNameLst>
                                          <p:attrName>ppt_w</p:attrName>
                                        </p:attrNameLst>
                                      </p:cBhvr>
                                      <p:tavLst>
                                        <p:tav tm="0">
                                          <p:val>
                                            <p:fltVal val="0"/>
                                          </p:val>
                                        </p:tav>
                                        <p:tav tm="100000">
                                          <p:val>
                                            <p:strVal val="#ppt_w"/>
                                          </p:val>
                                        </p:tav>
                                      </p:tavLst>
                                    </p:anim>
                                    <p:anim calcmode="lin" valueType="num">
                                      <p:cBhvr>
                                        <p:cTn id="62" dur="500" fill="hold"/>
                                        <p:tgtEl>
                                          <p:spTgt spid="3544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p:bldP spid="354308" grpId="0"/>
      <p:bldP spid="354310" grpId="0"/>
      <p:bldP spid="354312" grpId="0"/>
      <p:bldP spid="354313" grpId="0"/>
      <p:bldP spid="354376" grpId="0"/>
      <p:bldP spid="354377" grpId="0"/>
      <p:bldP spid="3544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26</a:t>
            </a:fld>
            <a:r>
              <a:rPr lang="zh-CN" altLang="en-US" sz="1400" dirty="0"/>
              <a:t>）</a:t>
            </a:r>
          </a:p>
        </p:txBody>
      </p:sp>
      <p:sp>
        <p:nvSpPr>
          <p:cNvPr id="30723" name="Text Box 90"/>
          <p:cNvSpPr txBox="1"/>
          <p:nvPr/>
        </p:nvSpPr>
        <p:spPr>
          <a:xfrm>
            <a:off x="347663" y="249238"/>
            <a:ext cx="8478837" cy="128111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latin typeface="黑体" panose="02010609060101010101" pitchFamily="49" charset="-122"/>
                <a:ea typeface="黑体" panose="02010609060101010101" pitchFamily="49" charset="-122"/>
              </a:rPr>
              <a:t>  ⑵ </a:t>
            </a:r>
            <a:r>
              <a:rPr lang="zh-CN" altLang="en-US" sz="2800" b="1" dirty="0">
                <a:solidFill>
                  <a:srgbClr val="FF3300"/>
                </a:solidFill>
                <a:latin typeface="黑体" panose="02010609060101010101" pitchFamily="49" charset="-122"/>
                <a:ea typeface="黑体" panose="02010609060101010101" pitchFamily="49" charset="-122"/>
              </a:rPr>
              <a:t>化简与变换。因为下一步要列真值表，所以要通过化简与变换，使表达式有利于列真值表，一般应变换成与</a:t>
            </a:r>
            <a:r>
              <a:rPr lang="en-US" altLang="zh-CN" sz="2800" b="1" dirty="0">
                <a:solidFill>
                  <a:srgbClr val="FF3300"/>
                </a:solidFill>
                <a:ea typeface="黑体" panose="02010609060101010101" pitchFamily="49" charset="-122"/>
              </a:rPr>
              <a:t>—</a:t>
            </a:r>
            <a:r>
              <a:rPr lang="zh-CN" altLang="en-US" sz="2800" b="1" dirty="0">
                <a:solidFill>
                  <a:srgbClr val="FF3300"/>
                </a:solidFill>
                <a:latin typeface="黑体" panose="02010609060101010101" pitchFamily="49" charset="-122"/>
                <a:ea typeface="黑体" panose="02010609060101010101" pitchFamily="49" charset="-122"/>
              </a:rPr>
              <a:t>或式或最小项表达式。</a:t>
            </a:r>
          </a:p>
        </p:txBody>
      </p:sp>
      <p:sp>
        <p:nvSpPr>
          <p:cNvPr id="30724" name="Rectangle 92"/>
          <p:cNvSpPr/>
          <p:nvPr/>
        </p:nvSpPr>
        <p:spPr>
          <a:xfrm>
            <a:off x="0" y="3300413"/>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355419" name="Object 91"/>
          <p:cNvGraphicFramePr>
            <a:graphicFrameLocks noChangeAspect="1"/>
          </p:cNvGraphicFramePr>
          <p:nvPr/>
        </p:nvGraphicFramePr>
        <p:xfrm>
          <a:off x="436563" y="1573213"/>
          <a:ext cx="8255000" cy="622300"/>
        </p:xfrm>
        <a:graphic>
          <a:graphicData uri="http://schemas.openxmlformats.org/presentationml/2006/ole">
            <mc:AlternateContent xmlns:mc="http://schemas.openxmlformats.org/markup-compatibility/2006">
              <mc:Choice xmlns:v="urn:schemas-microsoft-com:vml" Requires="v">
                <p:oleObj spid="_x0000_s15381" r:id="rId3" imgW="2942590" imgH="141605" progId="Equation.3">
                  <p:embed/>
                </p:oleObj>
              </mc:Choice>
              <mc:Fallback>
                <p:oleObj r:id="rId3" imgW="2942590" imgH="141605" progId="Equation.3">
                  <p:embed/>
                  <p:pic>
                    <p:nvPicPr>
                      <p:cNvPr id="0" name="图片 3094"/>
                      <p:cNvPicPr/>
                      <p:nvPr/>
                    </p:nvPicPr>
                    <p:blipFill>
                      <a:blip r:embed="rId4">
                        <a:clrChange>
                          <a:clrFrom>
                            <a:srgbClr val="000000"/>
                          </a:clrFrom>
                          <a:clrTo>
                            <a:srgbClr val="FF0000"/>
                          </a:clrTo>
                        </a:clrChange>
                      </a:blip>
                      <a:stretch>
                        <a:fillRect/>
                      </a:stretch>
                    </p:blipFill>
                    <p:spPr>
                      <a:xfrm>
                        <a:off x="436563" y="1573213"/>
                        <a:ext cx="8255000" cy="622300"/>
                      </a:xfrm>
                      <a:prstGeom prst="rect">
                        <a:avLst/>
                      </a:prstGeom>
                      <a:noFill/>
                      <a:ln w="38100">
                        <a:noFill/>
                        <a:miter/>
                      </a:ln>
                    </p:spPr>
                  </p:pic>
                </p:oleObj>
              </mc:Fallback>
            </mc:AlternateContent>
          </a:graphicData>
        </a:graphic>
      </p:graphicFrame>
      <p:sp>
        <p:nvSpPr>
          <p:cNvPr id="30726" name="Rectangle 97"/>
          <p:cNvSpPr/>
          <p:nvPr/>
        </p:nvSpPr>
        <p:spPr>
          <a:xfrm>
            <a:off x="165100" y="2701925"/>
            <a:ext cx="866775" cy="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355458" name="Group 130"/>
          <p:cNvGraphicFramePr>
            <a:graphicFrameLocks noGrp="1"/>
          </p:cNvGraphicFramePr>
          <p:nvPr/>
        </p:nvGraphicFramePr>
        <p:xfrm>
          <a:off x="4645025" y="2701925"/>
          <a:ext cx="207963" cy="1412875"/>
        </p:xfrm>
        <a:graphic>
          <a:graphicData uri="http://schemas.openxmlformats.org/drawingml/2006/table">
            <a:tbl>
              <a:tblPr/>
              <a:tblGrid>
                <a:gridCol w="207964">
                  <a:extLst>
                    <a:ext uri="{9D8B030D-6E8A-4147-A177-3AD203B41FA5}">
                      <a16:colId xmlns:a16="http://schemas.microsoft.com/office/drawing/2014/main" val="20000"/>
                    </a:ext>
                  </a:extLst>
                </a:gridCol>
              </a:tblGrid>
              <a:tr h="1412875">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282" marR="91282"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55522" name="Group 194"/>
          <p:cNvGraphicFramePr>
            <a:graphicFrameLocks noGrp="1"/>
          </p:cNvGraphicFramePr>
          <p:nvPr/>
        </p:nvGraphicFramePr>
        <p:xfrm>
          <a:off x="6472238" y="2500313"/>
          <a:ext cx="2208213" cy="4022725"/>
        </p:xfrm>
        <a:graphic>
          <a:graphicData uri="http://schemas.openxmlformats.org/drawingml/2006/table">
            <a:tbl>
              <a:tblPr/>
              <a:tblGrid>
                <a:gridCol w="1503362">
                  <a:extLst>
                    <a:ext uri="{9D8B030D-6E8A-4147-A177-3AD203B41FA5}">
                      <a16:colId xmlns:a16="http://schemas.microsoft.com/office/drawing/2014/main" val="20000"/>
                    </a:ext>
                  </a:extLst>
                </a:gridCol>
                <a:gridCol w="704850">
                  <a:extLst>
                    <a:ext uri="{9D8B030D-6E8A-4147-A177-3AD203B41FA5}">
                      <a16:colId xmlns:a16="http://schemas.microsoft.com/office/drawing/2014/main" val="20001"/>
                    </a:ext>
                  </a:extLst>
                </a:gridCol>
              </a:tblGrid>
              <a:tr h="517977">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A  B  C</a:t>
                      </a:r>
                    </a:p>
                  </a:txBody>
                  <a:tcPr marT="45648" marB="456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p>
                  </a:txBody>
                  <a:tcPr marT="45648" marB="456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04748">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1   1   1</a:t>
                      </a:r>
                    </a:p>
                  </a:txBody>
                  <a:tcPr marT="45648" marB="456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45648" marB="456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55519" name="Text Box 191"/>
          <p:cNvSpPr txBox="1"/>
          <p:nvPr/>
        </p:nvSpPr>
        <p:spPr>
          <a:xfrm>
            <a:off x="347663" y="2162175"/>
            <a:ext cx="5862637" cy="128111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latin typeface="黑体" panose="02010609060101010101" pitchFamily="49" charset="-122"/>
                <a:ea typeface="黑体" panose="02010609060101010101" pitchFamily="49" charset="-122"/>
              </a:rPr>
              <a:t>  ⑶ </a:t>
            </a:r>
            <a:r>
              <a:rPr lang="zh-CN" altLang="en-US" sz="2800" b="1" dirty="0">
                <a:solidFill>
                  <a:srgbClr val="FF3300"/>
                </a:solidFill>
                <a:latin typeface="黑体" panose="02010609060101010101" pitchFamily="49" charset="-122"/>
                <a:ea typeface="黑体" panose="02010609060101010101" pitchFamily="49" charset="-122"/>
              </a:rPr>
              <a:t>由表达式列出真值表，见表。经过化简与变换的表达式为两个最小项之和的非，所以很容易列出真值表。                  </a:t>
            </a:r>
            <a:endParaRPr lang="zh-CN" altLang="en-US" sz="2800" b="1" dirty="0"/>
          </a:p>
        </p:txBody>
      </p:sp>
      <p:sp>
        <p:nvSpPr>
          <p:cNvPr id="355520" name="Text Box 192"/>
          <p:cNvSpPr txBox="1"/>
          <p:nvPr/>
        </p:nvSpPr>
        <p:spPr>
          <a:xfrm>
            <a:off x="306388" y="3981450"/>
            <a:ext cx="5862637" cy="170815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latin typeface="黑体" panose="02010609060101010101" pitchFamily="49" charset="-122"/>
                <a:ea typeface="黑体" panose="02010609060101010101" pitchFamily="49" charset="-122"/>
              </a:rPr>
              <a:t>  ⑷ </a:t>
            </a:r>
            <a:r>
              <a:rPr lang="zh-CN" altLang="en-US" sz="2800" b="1" dirty="0">
                <a:solidFill>
                  <a:srgbClr val="FF3300"/>
                </a:solidFill>
                <a:latin typeface="黑体" panose="02010609060101010101" pitchFamily="49" charset="-122"/>
                <a:ea typeface="黑体" panose="02010609060101010101" pitchFamily="49" charset="-122"/>
              </a:rPr>
              <a:t>分析逻辑功能                             </a:t>
            </a:r>
          </a:p>
          <a:p>
            <a:pPr marL="0" lvl="0" indent="0" eaLnBrk="1" hangingPunct="1">
              <a:spcBef>
                <a:spcPct val="0"/>
              </a:spcBef>
              <a:buNone/>
            </a:pPr>
            <a:r>
              <a:rPr lang="zh-CN" altLang="en-US" sz="2800" b="1" dirty="0">
                <a:solidFill>
                  <a:srgbClr val="FF3300"/>
                </a:solidFill>
                <a:latin typeface="黑体" panose="02010609060101010101" pitchFamily="49" charset="-122"/>
                <a:ea typeface="黑体" panose="02010609060101010101" pitchFamily="49" charset="-122"/>
              </a:rPr>
              <a:t>  由真值表可知，当</a:t>
            </a:r>
            <a:r>
              <a:rPr lang="en-US" altLang="zh-CN" sz="2800" b="1" i="1" dirty="0">
                <a:solidFill>
                  <a:srgbClr val="FF3300"/>
                </a:solidFill>
                <a:ea typeface="黑体" panose="02010609060101010101" pitchFamily="49" charset="-122"/>
              </a:rPr>
              <a:t>A</a:t>
            </a:r>
            <a:r>
              <a:rPr lang="zh-CN" altLang="en-US" sz="2800" b="1" i="1" dirty="0">
                <a:solidFill>
                  <a:srgbClr val="FF3300"/>
                </a:solidFill>
                <a:ea typeface="黑体" panose="02010609060101010101" pitchFamily="49" charset="-122"/>
              </a:rPr>
              <a:t>、</a:t>
            </a:r>
            <a:r>
              <a:rPr lang="en-US" altLang="zh-CN" sz="2800" b="1" i="1" dirty="0">
                <a:solidFill>
                  <a:srgbClr val="FF3300"/>
                </a:solidFill>
                <a:ea typeface="黑体" panose="02010609060101010101" pitchFamily="49" charset="-122"/>
              </a:rPr>
              <a:t>B</a:t>
            </a:r>
            <a:r>
              <a:rPr lang="zh-CN" altLang="en-US" sz="2800" b="1" i="1" dirty="0">
                <a:solidFill>
                  <a:srgbClr val="FF3300"/>
                </a:solidFill>
                <a:ea typeface="黑体" panose="02010609060101010101" pitchFamily="49" charset="-122"/>
              </a:rPr>
              <a:t>、</a:t>
            </a:r>
            <a:r>
              <a:rPr lang="en-US" altLang="zh-CN" sz="2800" b="1" i="1" dirty="0">
                <a:solidFill>
                  <a:srgbClr val="FF3300"/>
                </a:solidFill>
                <a:ea typeface="黑体" panose="02010609060101010101" pitchFamily="49" charset="-122"/>
              </a:rPr>
              <a:t>C</a:t>
            </a:r>
            <a:r>
              <a:rPr lang="zh-CN" altLang="en-US" sz="2800" b="1" dirty="0">
                <a:solidFill>
                  <a:srgbClr val="FF3300"/>
                </a:solidFill>
                <a:latin typeface="黑体" panose="02010609060101010101" pitchFamily="49" charset="-122"/>
                <a:ea typeface="黑体" panose="02010609060101010101" pitchFamily="49" charset="-122"/>
              </a:rPr>
              <a:t>三个变量不一致时，电路输出为</a:t>
            </a:r>
            <a:r>
              <a:rPr lang="zh-CN" altLang="en-US" sz="2800" b="1" dirty="0">
                <a:solidFill>
                  <a:srgbClr val="FF3300"/>
                </a:solidFill>
                <a:ea typeface="黑体" panose="02010609060101010101" pitchFamily="49" charset="-122"/>
              </a:rPr>
              <a:t>“</a:t>
            </a:r>
            <a:r>
              <a:rPr lang="en-US" altLang="zh-CN" sz="2800" b="1" dirty="0">
                <a:solidFill>
                  <a:srgbClr val="FF3300"/>
                </a:solidFill>
                <a:latin typeface="黑体" panose="02010609060101010101" pitchFamily="49" charset="-122"/>
                <a:ea typeface="黑体" panose="02010609060101010101" pitchFamily="49" charset="-122"/>
              </a:rPr>
              <a:t>1</a:t>
            </a:r>
            <a:r>
              <a:rPr lang="en-US" altLang="zh-CN" sz="2800" b="1" dirty="0">
                <a:solidFill>
                  <a:srgbClr val="FF3300"/>
                </a:solidFill>
                <a:ea typeface="黑体" panose="02010609060101010101" pitchFamily="49" charset="-122"/>
              </a:rPr>
              <a:t>”</a:t>
            </a:r>
            <a:r>
              <a:rPr lang="zh-CN" altLang="en-US" sz="2800" b="1" dirty="0">
                <a:solidFill>
                  <a:srgbClr val="FF3300"/>
                </a:solidFill>
                <a:latin typeface="黑体" panose="02010609060101010101" pitchFamily="49" charset="-122"/>
                <a:ea typeface="黑体" panose="02010609060101010101" pitchFamily="49" charset="-122"/>
              </a:rPr>
              <a:t>，所以这个电路称为</a:t>
            </a:r>
            <a:r>
              <a:rPr lang="zh-CN" altLang="en-US" sz="2800" b="1" dirty="0">
                <a:solidFill>
                  <a:srgbClr val="FF3300"/>
                </a:solidFill>
                <a:ea typeface="黑体" panose="02010609060101010101" pitchFamily="49" charset="-122"/>
              </a:rPr>
              <a:t>“</a:t>
            </a:r>
            <a:r>
              <a:rPr lang="zh-CN" altLang="en-US" sz="2800" b="1" dirty="0">
                <a:solidFill>
                  <a:srgbClr val="FF3300"/>
                </a:solidFill>
                <a:latin typeface="黑体" panose="02010609060101010101" pitchFamily="49" charset="-122"/>
                <a:ea typeface="黑体" panose="02010609060101010101" pitchFamily="49" charset="-122"/>
              </a:rPr>
              <a:t>不一致电路</a:t>
            </a:r>
            <a:r>
              <a:rPr lang="zh-CN" altLang="en-US" sz="2800" b="1" dirty="0">
                <a:solidFill>
                  <a:srgbClr val="FF3300"/>
                </a:solidFill>
                <a:ea typeface="黑体" panose="02010609060101010101" pitchFamily="49" charset="-122"/>
              </a:rPr>
              <a:t>”</a:t>
            </a:r>
            <a:r>
              <a:rPr lang="zh-CN" altLang="en-US" sz="2800" b="1" dirty="0">
                <a:solidFill>
                  <a:srgbClr val="FF3300"/>
                </a:solidFill>
                <a:latin typeface="黑体" panose="02010609060101010101" pitchFamily="49" charset="-122"/>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55419"/>
                                        </p:tgtEl>
                                        <p:attrNameLst>
                                          <p:attrName>style.visibility</p:attrName>
                                        </p:attrNameLst>
                                      </p:cBhvr>
                                      <p:to>
                                        <p:strVal val="visible"/>
                                      </p:to>
                                    </p:set>
                                    <p:anim calcmode="lin" valueType="num">
                                      <p:cBhvr>
                                        <p:cTn id="7" dur="500" fill="hold"/>
                                        <p:tgtEl>
                                          <p:spTgt spid="355419"/>
                                        </p:tgtEl>
                                        <p:attrNameLst>
                                          <p:attrName>ppt_w</p:attrName>
                                        </p:attrNameLst>
                                      </p:cBhvr>
                                      <p:tavLst>
                                        <p:tav tm="0">
                                          <p:val>
                                            <p:fltVal val="0"/>
                                          </p:val>
                                        </p:tav>
                                        <p:tav tm="100000">
                                          <p:val>
                                            <p:strVal val="#ppt_w"/>
                                          </p:val>
                                        </p:tav>
                                      </p:tavLst>
                                    </p:anim>
                                    <p:anim calcmode="lin" valueType="num">
                                      <p:cBhvr>
                                        <p:cTn id="8" dur="500" fill="hold"/>
                                        <p:tgtEl>
                                          <p:spTgt spid="35541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5519"/>
                                        </p:tgtEl>
                                        <p:attrNameLst>
                                          <p:attrName>style.visibility</p:attrName>
                                        </p:attrNameLst>
                                      </p:cBhvr>
                                      <p:to>
                                        <p:strVal val="visible"/>
                                      </p:to>
                                    </p:set>
                                    <p:anim calcmode="lin" valueType="num">
                                      <p:cBhvr additive="base">
                                        <p:cTn id="13" dur="500" fill="hold"/>
                                        <p:tgtEl>
                                          <p:spTgt spid="355519"/>
                                        </p:tgtEl>
                                        <p:attrNameLst>
                                          <p:attrName>ppt_x</p:attrName>
                                        </p:attrNameLst>
                                      </p:cBhvr>
                                      <p:tavLst>
                                        <p:tav tm="0">
                                          <p:val>
                                            <p:strVal val="#ppt_x"/>
                                          </p:val>
                                        </p:tav>
                                        <p:tav tm="100000">
                                          <p:val>
                                            <p:strVal val="#ppt_x"/>
                                          </p:val>
                                        </p:tav>
                                      </p:tavLst>
                                    </p:anim>
                                    <p:anim calcmode="lin" valueType="num">
                                      <p:cBhvr additive="base">
                                        <p:cTn id="14" dur="500" fill="hold"/>
                                        <p:tgtEl>
                                          <p:spTgt spid="355519"/>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355522"/>
                                        </p:tgtEl>
                                        <p:attrNameLst>
                                          <p:attrName>style.visibility</p:attrName>
                                        </p:attrNameLst>
                                      </p:cBhvr>
                                      <p:to>
                                        <p:strVal val="visible"/>
                                      </p:to>
                                    </p:set>
                                    <p:anim calcmode="lin" valueType="num">
                                      <p:cBhvr>
                                        <p:cTn id="18" dur="500" fill="hold"/>
                                        <p:tgtEl>
                                          <p:spTgt spid="355522"/>
                                        </p:tgtEl>
                                        <p:attrNameLst>
                                          <p:attrName>ppt_w</p:attrName>
                                        </p:attrNameLst>
                                      </p:cBhvr>
                                      <p:tavLst>
                                        <p:tav tm="0">
                                          <p:val>
                                            <p:fltVal val="0"/>
                                          </p:val>
                                        </p:tav>
                                        <p:tav tm="100000">
                                          <p:val>
                                            <p:strVal val="#ppt_w"/>
                                          </p:val>
                                        </p:tav>
                                      </p:tavLst>
                                    </p:anim>
                                    <p:anim calcmode="lin" valueType="num">
                                      <p:cBhvr>
                                        <p:cTn id="19" dur="500" fill="hold"/>
                                        <p:tgtEl>
                                          <p:spTgt spid="355522"/>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55520"/>
                                        </p:tgtEl>
                                        <p:attrNameLst>
                                          <p:attrName>style.visibility</p:attrName>
                                        </p:attrNameLst>
                                      </p:cBhvr>
                                      <p:to>
                                        <p:strVal val="visible"/>
                                      </p:to>
                                    </p:set>
                                    <p:anim calcmode="lin" valueType="num">
                                      <p:cBhvr additive="base">
                                        <p:cTn id="24" dur="500" fill="hold"/>
                                        <p:tgtEl>
                                          <p:spTgt spid="355520"/>
                                        </p:tgtEl>
                                        <p:attrNameLst>
                                          <p:attrName>ppt_x</p:attrName>
                                        </p:attrNameLst>
                                      </p:cBhvr>
                                      <p:tavLst>
                                        <p:tav tm="0">
                                          <p:val>
                                            <p:strVal val="#ppt_x"/>
                                          </p:val>
                                        </p:tav>
                                        <p:tav tm="100000">
                                          <p:val>
                                            <p:strVal val="#ppt_x"/>
                                          </p:val>
                                        </p:tav>
                                      </p:tavLst>
                                    </p:anim>
                                    <p:anim calcmode="lin" valueType="num">
                                      <p:cBhvr additive="base">
                                        <p:cTn id="25" dur="500" fill="hold"/>
                                        <p:tgtEl>
                                          <p:spTgt spid="3555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19" grpId="0"/>
      <p:bldP spid="3555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27</a:t>
            </a:fld>
            <a:r>
              <a:rPr lang="zh-CN" altLang="en-US" sz="1400" dirty="0"/>
              <a:t>）</a:t>
            </a:r>
          </a:p>
        </p:txBody>
      </p:sp>
      <p:sp>
        <p:nvSpPr>
          <p:cNvPr id="31747" name="Text Box 4"/>
          <p:cNvSpPr txBox="1"/>
          <p:nvPr/>
        </p:nvSpPr>
        <p:spPr>
          <a:xfrm>
            <a:off x="147638" y="176213"/>
            <a:ext cx="8748712"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、电路如下图所示，要求：⑴写出</a:t>
            </a:r>
            <a:r>
              <a:rPr lang="en-US" altLang="zh-CN" sz="2800" b="1" i="1" dirty="0">
                <a:ea typeface="黑体" panose="02010609060101010101" pitchFamily="49" charset="-122"/>
              </a:rPr>
              <a:t>F</a:t>
            </a:r>
            <a:r>
              <a:rPr lang="zh-CN" altLang="en-US" sz="2800" b="1" dirty="0">
                <a:latin typeface="黑体" panose="02010609060101010101" pitchFamily="49" charset="-122"/>
                <a:ea typeface="黑体" panose="02010609060101010101" pitchFamily="49" charset="-122"/>
              </a:rPr>
              <a:t>的表达式；⑵说明电路的逻辑功能；⑶用最简的逻辑电路实现</a:t>
            </a:r>
            <a:r>
              <a:rPr lang="en-US" altLang="zh-CN" sz="2800" b="1" i="1" dirty="0">
                <a:ea typeface="黑体" panose="02010609060101010101" pitchFamily="49" charset="-122"/>
              </a:rPr>
              <a:t>F</a:t>
            </a:r>
            <a:r>
              <a:rPr lang="zh-CN" altLang="en-US" sz="2800" b="1" dirty="0">
                <a:latin typeface="黑体" panose="02010609060101010101" pitchFamily="49" charset="-122"/>
                <a:ea typeface="黑体" panose="02010609060101010101" pitchFamily="49" charset="-122"/>
              </a:rPr>
              <a:t>。 </a:t>
            </a:r>
          </a:p>
        </p:txBody>
      </p:sp>
      <p:grpSp>
        <p:nvGrpSpPr>
          <p:cNvPr id="31748" name="Group 135"/>
          <p:cNvGrpSpPr/>
          <p:nvPr/>
        </p:nvGrpSpPr>
        <p:grpSpPr>
          <a:xfrm>
            <a:off x="103188" y="1090613"/>
            <a:ext cx="4846637" cy="2433637"/>
            <a:chOff x="197" y="1079"/>
            <a:chExt cx="3053" cy="1533"/>
          </a:xfrm>
        </p:grpSpPr>
        <p:sp>
          <p:nvSpPr>
            <p:cNvPr id="31784" name="Line 16"/>
            <p:cNvSpPr/>
            <p:nvPr/>
          </p:nvSpPr>
          <p:spPr>
            <a:xfrm flipV="1">
              <a:off x="494" y="1179"/>
              <a:ext cx="0" cy="611"/>
            </a:xfrm>
            <a:prstGeom prst="line">
              <a:avLst/>
            </a:prstGeom>
            <a:ln w="25400" cap="flat" cmpd="sng">
              <a:solidFill>
                <a:srgbClr val="000000"/>
              </a:solidFill>
              <a:prstDash val="solid"/>
              <a:headEnd type="none" w="med" len="med"/>
              <a:tailEnd type="none" w="med" len="med"/>
            </a:ln>
          </p:spPr>
        </p:sp>
        <p:sp>
          <p:nvSpPr>
            <p:cNvPr id="31785" name="Line 18"/>
            <p:cNvSpPr/>
            <p:nvPr/>
          </p:nvSpPr>
          <p:spPr>
            <a:xfrm>
              <a:off x="1575" y="2171"/>
              <a:ext cx="553" cy="0"/>
            </a:xfrm>
            <a:prstGeom prst="line">
              <a:avLst/>
            </a:prstGeom>
            <a:ln w="25400" cap="flat" cmpd="sng">
              <a:solidFill>
                <a:srgbClr val="000000"/>
              </a:solidFill>
              <a:prstDash val="solid"/>
              <a:headEnd type="none" w="med" len="med"/>
              <a:tailEnd type="none" w="med" len="med"/>
            </a:ln>
          </p:spPr>
        </p:sp>
        <p:sp>
          <p:nvSpPr>
            <p:cNvPr id="31786" name="Line 30"/>
            <p:cNvSpPr/>
            <p:nvPr/>
          </p:nvSpPr>
          <p:spPr>
            <a:xfrm>
              <a:off x="2575" y="1548"/>
              <a:ext cx="0" cy="331"/>
            </a:xfrm>
            <a:prstGeom prst="line">
              <a:avLst/>
            </a:prstGeom>
            <a:ln w="25400" cap="flat" cmpd="sng">
              <a:solidFill>
                <a:srgbClr val="000000"/>
              </a:solidFill>
              <a:prstDash val="solid"/>
              <a:headEnd type="none" w="med" len="med"/>
              <a:tailEnd type="none" w="med" len="med"/>
            </a:ln>
          </p:spPr>
        </p:sp>
        <p:sp>
          <p:nvSpPr>
            <p:cNvPr id="31787" name="Line 31"/>
            <p:cNvSpPr/>
            <p:nvPr/>
          </p:nvSpPr>
          <p:spPr>
            <a:xfrm>
              <a:off x="1502" y="1479"/>
              <a:ext cx="733" cy="0"/>
            </a:xfrm>
            <a:prstGeom prst="line">
              <a:avLst/>
            </a:prstGeom>
            <a:ln w="25400" cap="flat" cmpd="sng">
              <a:solidFill>
                <a:srgbClr val="000000"/>
              </a:solidFill>
              <a:prstDash val="solid"/>
              <a:headEnd type="none" w="med" len="med"/>
              <a:tailEnd type="none" w="med" len="med"/>
            </a:ln>
          </p:spPr>
        </p:sp>
        <p:sp>
          <p:nvSpPr>
            <p:cNvPr id="31788" name="Line 32"/>
            <p:cNvSpPr/>
            <p:nvPr/>
          </p:nvSpPr>
          <p:spPr>
            <a:xfrm flipV="1">
              <a:off x="569" y="2371"/>
              <a:ext cx="0" cy="241"/>
            </a:xfrm>
            <a:prstGeom prst="line">
              <a:avLst/>
            </a:prstGeom>
            <a:ln w="25400" cap="flat" cmpd="sng">
              <a:solidFill>
                <a:srgbClr val="000000"/>
              </a:solidFill>
              <a:prstDash val="solid"/>
              <a:headEnd type="none" w="med" len="med"/>
              <a:tailEnd type="none" w="med" len="med"/>
            </a:ln>
          </p:spPr>
        </p:sp>
        <p:sp>
          <p:nvSpPr>
            <p:cNvPr id="31789" name="Line 35"/>
            <p:cNvSpPr/>
            <p:nvPr/>
          </p:nvSpPr>
          <p:spPr>
            <a:xfrm>
              <a:off x="578" y="2609"/>
              <a:ext cx="1470" cy="0"/>
            </a:xfrm>
            <a:prstGeom prst="line">
              <a:avLst/>
            </a:prstGeom>
            <a:ln w="25400" cap="flat" cmpd="sng">
              <a:solidFill>
                <a:srgbClr val="000000"/>
              </a:solidFill>
              <a:prstDash val="solid"/>
              <a:headEnd type="none" w="med" len="med"/>
              <a:tailEnd type="none" w="med" len="med"/>
            </a:ln>
          </p:spPr>
        </p:sp>
        <p:sp>
          <p:nvSpPr>
            <p:cNvPr id="31790" name="Line 45"/>
            <p:cNvSpPr/>
            <p:nvPr/>
          </p:nvSpPr>
          <p:spPr>
            <a:xfrm flipV="1">
              <a:off x="1583" y="1468"/>
              <a:ext cx="0" cy="477"/>
            </a:xfrm>
            <a:prstGeom prst="line">
              <a:avLst/>
            </a:prstGeom>
            <a:ln w="25400" cap="flat" cmpd="sng">
              <a:solidFill>
                <a:srgbClr val="000000"/>
              </a:solidFill>
              <a:prstDash val="solid"/>
              <a:headEnd type="none" w="med" len="med"/>
              <a:tailEnd type="none" w="med" len="med"/>
            </a:ln>
          </p:spPr>
        </p:sp>
        <p:grpSp>
          <p:nvGrpSpPr>
            <p:cNvPr id="31791" name="Group 61"/>
            <p:cNvGrpSpPr/>
            <p:nvPr/>
          </p:nvGrpSpPr>
          <p:grpSpPr>
            <a:xfrm>
              <a:off x="2229" y="2214"/>
              <a:ext cx="212" cy="317"/>
              <a:chOff x="3647" y="3082"/>
              <a:chExt cx="212" cy="317"/>
            </a:xfrm>
          </p:grpSpPr>
          <p:sp>
            <p:nvSpPr>
              <p:cNvPr id="31860" name="Rectangle 8"/>
              <p:cNvSpPr/>
              <p:nvPr/>
            </p:nvSpPr>
            <p:spPr>
              <a:xfrm>
                <a:off x="3647" y="3082"/>
                <a:ext cx="212" cy="317"/>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61" name="Rectangle 51"/>
              <p:cNvSpPr/>
              <p:nvPr/>
            </p:nvSpPr>
            <p:spPr>
              <a:xfrm>
                <a:off x="3696" y="3092"/>
                <a:ext cx="120"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solidFill>
                      <a:srgbClr val="000000"/>
                    </a:solidFill>
                  </a:rPr>
                  <a:t>&amp;</a:t>
                </a:r>
                <a:endParaRPr lang="en-US" altLang="zh-CN" sz="1800" b="1" dirty="0"/>
              </a:p>
            </p:txBody>
          </p:sp>
        </p:grpSp>
        <p:grpSp>
          <p:nvGrpSpPr>
            <p:cNvPr id="31792" name="Group 62"/>
            <p:cNvGrpSpPr/>
            <p:nvPr/>
          </p:nvGrpSpPr>
          <p:grpSpPr>
            <a:xfrm>
              <a:off x="2710" y="1803"/>
              <a:ext cx="213" cy="309"/>
              <a:chOff x="5021" y="3043"/>
              <a:chExt cx="213" cy="309"/>
            </a:xfrm>
          </p:grpSpPr>
          <p:sp>
            <p:nvSpPr>
              <p:cNvPr id="31857" name="Rectangle 12"/>
              <p:cNvSpPr/>
              <p:nvPr/>
            </p:nvSpPr>
            <p:spPr>
              <a:xfrm>
                <a:off x="5021" y="3043"/>
                <a:ext cx="213" cy="309"/>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58" name="Line 39"/>
              <p:cNvSpPr/>
              <p:nvPr/>
            </p:nvSpPr>
            <p:spPr>
              <a:xfrm flipV="1">
                <a:off x="5021" y="3229"/>
                <a:ext cx="10" cy="15"/>
              </a:xfrm>
              <a:prstGeom prst="line">
                <a:avLst/>
              </a:prstGeom>
              <a:ln w="25400" cap="flat" cmpd="sng">
                <a:solidFill>
                  <a:srgbClr val="000000"/>
                </a:solidFill>
                <a:prstDash val="solid"/>
                <a:headEnd type="none" w="med" len="med"/>
                <a:tailEnd type="none" w="med" len="med"/>
              </a:ln>
            </p:spPr>
          </p:sp>
          <p:sp>
            <p:nvSpPr>
              <p:cNvPr id="31859" name="Rectangle 55"/>
              <p:cNvSpPr/>
              <p:nvPr/>
            </p:nvSpPr>
            <p:spPr>
              <a:xfrm>
                <a:off x="5044" y="3069"/>
                <a:ext cx="180" cy="144"/>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b="1" dirty="0">
                    <a:solidFill>
                      <a:srgbClr val="000000"/>
                    </a:solidFill>
                    <a:latin typeface="宋体" panose="02010600030101010101" pitchFamily="2" charset="-122"/>
                  </a:rPr>
                  <a:t>≥1</a:t>
                </a:r>
                <a:endParaRPr lang="en-US" altLang="zh-CN" sz="2800" b="1" dirty="0"/>
              </a:p>
            </p:txBody>
          </p:sp>
        </p:grpSp>
        <p:sp>
          <p:nvSpPr>
            <p:cNvPr id="31793" name="Rectangle 56"/>
            <p:cNvSpPr/>
            <p:nvPr/>
          </p:nvSpPr>
          <p:spPr>
            <a:xfrm>
              <a:off x="197" y="1087"/>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A</a:t>
              </a:r>
              <a:endParaRPr lang="en-US" altLang="zh-CN" sz="1800" b="1" dirty="0"/>
            </a:p>
          </p:txBody>
        </p:sp>
        <p:sp>
          <p:nvSpPr>
            <p:cNvPr id="31794" name="Rectangle 57"/>
            <p:cNvSpPr/>
            <p:nvPr/>
          </p:nvSpPr>
          <p:spPr>
            <a:xfrm>
              <a:off x="206" y="1568"/>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B</a:t>
              </a:r>
              <a:endParaRPr lang="en-US" altLang="zh-CN" sz="1800" b="1" dirty="0"/>
            </a:p>
          </p:txBody>
        </p:sp>
        <p:sp>
          <p:nvSpPr>
            <p:cNvPr id="31795" name="Rectangle 58"/>
            <p:cNvSpPr/>
            <p:nvPr/>
          </p:nvSpPr>
          <p:spPr>
            <a:xfrm>
              <a:off x="203" y="2282"/>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C</a:t>
              </a:r>
              <a:endParaRPr lang="en-US" altLang="zh-CN" sz="1800" b="1" dirty="0"/>
            </a:p>
          </p:txBody>
        </p:sp>
        <p:sp>
          <p:nvSpPr>
            <p:cNvPr id="31796" name="Rectangle 59"/>
            <p:cNvSpPr/>
            <p:nvPr/>
          </p:nvSpPr>
          <p:spPr>
            <a:xfrm>
              <a:off x="3154" y="1869"/>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F</a:t>
              </a:r>
              <a:endParaRPr lang="en-US" altLang="zh-CN" sz="1800" b="1" dirty="0"/>
            </a:p>
          </p:txBody>
        </p:sp>
        <p:grpSp>
          <p:nvGrpSpPr>
            <p:cNvPr id="31797" name="Group 68"/>
            <p:cNvGrpSpPr/>
            <p:nvPr/>
          </p:nvGrpSpPr>
          <p:grpSpPr>
            <a:xfrm>
              <a:off x="679" y="2223"/>
              <a:ext cx="270" cy="317"/>
              <a:chOff x="900" y="2409"/>
              <a:chExt cx="270" cy="317"/>
            </a:xfrm>
          </p:grpSpPr>
          <p:grpSp>
            <p:nvGrpSpPr>
              <p:cNvPr id="31853" name="Group 63"/>
              <p:cNvGrpSpPr/>
              <p:nvPr/>
            </p:nvGrpSpPr>
            <p:grpSpPr>
              <a:xfrm>
                <a:off x="900" y="2409"/>
                <a:ext cx="212" cy="317"/>
                <a:chOff x="3647" y="3082"/>
                <a:chExt cx="212" cy="317"/>
              </a:xfrm>
            </p:grpSpPr>
            <p:sp>
              <p:nvSpPr>
                <p:cNvPr id="31855" name="Rectangle 64"/>
                <p:cNvSpPr/>
                <p:nvPr/>
              </p:nvSpPr>
              <p:spPr>
                <a:xfrm>
                  <a:off x="3647" y="3082"/>
                  <a:ext cx="212" cy="317"/>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56" name="Rectangle 65"/>
                <p:cNvSpPr/>
                <p:nvPr/>
              </p:nvSpPr>
              <p:spPr>
                <a:xfrm>
                  <a:off x="3720" y="3092"/>
                  <a:ext cx="72"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solidFill>
                        <a:srgbClr val="000000"/>
                      </a:solidFill>
                    </a:rPr>
                    <a:t>1</a:t>
                  </a:r>
                  <a:endParaRPr lang="en-US" altLang="zh-CN" sz="1800" b="1" dirty="0"/>
                </a:p>
              </p:txBody>
            </p:sp>
          </p:grpSp>
          <p:sp>
            <p:nvSpPr>
              <p:cNvPr id="31854" name="Oval 67"/>
              <p:cNvSpPr/>
              <p:nvPr/>
            </p:nvSpPr>
            <p:spPr>
              <a:xfrm>
                <a:off x="1108" y="2534"/>
                <a:ext cx="62" cy="6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31798" name="Group 73"/>
            <p:cNvGrpSpPr/>
            <p:nvPr/>
          </p:nvGrpSpPr>
          <p:grpSpPr>
            <a:xfrm>
              <a:off x="688" y="1555"/>
              <a:ext cx="278" cy="309"/>
              <a:chOff x="1653" y="2698"/>
              <a:chExt cx="278" cy="309"/>
            </a:xfrm>
          </p:grpSpPr>
          <p:sp>
            <p:nvSpPr>
              <p:cNvPr id="31848" name="Oval 66"/>
              <p:cNvSpPr/>
              <p:nvPr/>
            </p:nvSpPr>
            <p:spPr>
              <a:xfrm>
                <a:off x="1869" y="2827"/>
                <a:ext cx="62" cy="6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31849" name="Group 69"/>
              <p:cNvGrpSpPr/>
              <p:nvPr/>
            </p:nvGrpSpPr>
            <p:grpSpPr>
              <a:xfrm>
                <a:off x="1653" y="2698"/>
                <a:ext cx="213" cy="309"/>
                <a:chOff x="5021" y="3043"/>
                <a:chExt cx="213" cy="309"/>
              </a:xfrm>
            </p:grpSpPr>
            <p:sp>
              <p:nvSpPr>
                <p:cNvPr id="31850" name="Rectangle 70"/>
                <p:cNvSpPr/>
                <p:nvPr/>
              </p:nvSpPr>
              <p:spPr>
                <a:xfrm>
                  <a:off x="5021" y="3043"/>
                  <a:ext cx="213" cy="309"/>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51" name="Line 71"/>
                <p:cNvSpPr/>
                <p:nvPr/>
              </p:nvSpPr>
              <p:spPr>
                <a:xfrm flipV="1">
                  <a:off x="5021" y="3229"/>
                  <a:ext cx="10" cy="15"/>
                </a:xfrm>
                <a:prstGeom prst="line">
                  <a:avLst/>
                </a:prstGeom>
                <a:ln w="25400" cap="flat" cmpd="sng">
                  <a:solidFill>
                    <a:srgbClr val="000000"/>
                  </a:solidFill>
                  <a:prstDash val="solid"/>
                  <a:headEnd type="none" w="med" len="med"/>
                  <a:tailEnd type="none" w="med" len="med"/>
                </a:ln>
              </p:spPr>
            </p:sp>
            <p:sp>
              <p:nvSpPr>
                <p:cNvPr id="31852" name="Rectangle 72"/>
                <p:cNvSpPr/>
                <p:nvPr/>
              </p:nvSpPr>
              <p:spPr>
                <a:xfrm>
                  <a:off x="5044" y="3069"/>
                  <a:ext cx="180" cy="144"/>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b="1" dirty="0">
                      <a:solidFill>
                        <a:srgbClr val="000000"/>
                      </a:solidFill>
                      <a:latin typeface="宋体" panose="02010600030101010101" pitchFamily="2" charset="-122"/>
                    </a:rPr>
                    <a:t>≥1</a:t>
                  </a:r>
                  <a:endParaRPr lang="en-US" altLang="zh-CN" sz="2800" b="1" dirty="0"/>
                </a:p>
              </p:txBody>
            </p:sp>
          </p:grpSp>
        </p:grpSp>
        <p:grpSp>
          <p:nvGrpSpPr>
            <p:cNvPr id="31799" name="Group 74"/>
            <p:cNvGrpSpPr/>
            <p:nvPr/>
          </p:nvGrpSpPr>
          <p:grpSpPr>
            <a:xfrm>
              <a:off x="687" y="1079"/>
              <a:ext cx="212" cy="317"/>
              <a:chOff x="3647" y="3082"/>
              <a:chExt cx="212" cy="317"/>
            </a:xfrm>
          </p:grpSpPr>
          <p:sp>
            <p:nvSpPr>
              <p:cNvPr id="31846" name="Rectangle 75"/>
              <p:cNvSpPr/>
              <p:nvPr/>
            </p:nvSpPr>
            <p:spPr>
              <a:xfrm>
                <a:off x="3647" y="3082"/>
                <a:ext cx="212" cy="317"/>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47" name="Rectangle 76"/>
              <p:cNvSpPr/>
              <p:nvPr/>
            </p:nvSpPr>
            <p:spPr>
              <a:xfrm>
                <a:off x="3696" y="3092"/>
                <a:ext cx="120"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solidFill>
                      <a:srgbClr val="000000"/>
                    </a:solidFill>
                  </a:rPr>
                  <a:t>&amp;</a:t>
                </a:r>
                <a:endParaRPr lang="en-US" altLang="zh-CN" sz="1800" b="1" dirty="0"/>
              </a:p>
            </p:txBody>
          </p:sp>
        </p:grpSp>
        <p:grpSp>
          <p:nvGrpSpPr>
            <p:cNvPr id="31800" name="Group 78"/>
            <p:cNvGrpSpPr/>
            <p:nvPr/>
          </p:nvGrpSpPr>
          <p:grpSpPr>
            <a:xfrm>
              <a:off x="1230" y="1316"/>
              <a:ext cx="278" cy="309"/>
              <a:chOff x="1653" y="2698"/>
              <a:chExt cx="278" cy="309"/>
            </a:xfrm>
          </p:grpSpPr>
          <p:sp>
            <p:nvSpPr>
              <p:cNvPr id="31841" name="Oval 79"/>
              <p:cNvSpPr/>
              <p:nvPr/>
            </p:nvSpPr>
            <p:spPr>
              <a:xfrm>
                <a:off x="1869" y="2827"/>
                <a:ext cx="62" cy="6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31842" name="Group 80"/>
              <p:cNvGrpSpPr/>
              <p:nvPr/>
            </p:nvGrpSpPr>
            <p:grpSpPr>
              <a:xfrm>
                <a:off x="1653" y="2698"/>
                <a:ext cx="213" cy="309"/>
                <a:chOff x="5021" y="3043"/>
                <a:chExt cx="213" cy="309"/>
              </a:xfrm>
            </p:grpSpPr>
            <p:sp>
              <p:nvSpPr>
                <p:cNvPr id="31843" name="Rectangle 81"/>
                <p:cNvSpPr/>
                <p:nvPr/>
              </p:nvSpPr>
              <p:spPr>
                <a:xfrm>
                  <a:off x="5021" y="3043"/>
                  <a:ext cx="213" cy="309"/>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44" name="Line 82"/>
                <p:cNvSpPr/>
                <p:nvPr/>
              </p:nvSpPr>
              <p:spPr>
                <a:xfrm flipV="1">
                  <a:off x="5021" y="3229"/>
                  <a:ext cx="10" cy="15"/>
                </a:xfrm>
                <a:prstGeom prst="line">
                  <a:avLst/>
                </a:prstGeom>
                <a:ln w="25400" cap="flat" cmpd="sng">
                  <a:solidFill>
                    <a:srgbClr val="000000"/>
                  </a:solidFill>
                  <a:prstDash val="solid"/>
                  <a:headEnd type="none" w="med" len="med"/>
                  <a:tailEnd type="none" w="med" len="med"/>
                </a:ln>
              </p:spPr>
            </p:sp>
            <p:sp>
              <p:nvSpPr>
                <p:cNvPr id="31845" name="Rectangle 83"/>
                <p:cNvSpPr/>
                <p:nvPr/>
              </p:nvSpPr>
              <p:spPr>
                <a:xfrm>
                  <a:off x="5044" y="3069"/>
                  <a:ext cx="180" cy="144"/>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b="1" dirty="0">
                      <a:solidFill>
                        <a:srgbClr val="000000"/>
                      </a:solidFill>
                      <a:latin typeface="宋体" panose="02010600030101010101" pitchFamily="2" charset="-122"/>
                    </a:rPr>
                    <a:t>≥1</a:t>
                  </a:r>
                  <a:endParaRPr lang="en-US" altLang="zh-CN" sz="2800" b="1" dirty="0"/>
                </a:p>
              </p:txBody>
            </p:sp>
          </p:grpSp>
        </p:grpSp>
        <p:sp>
          <p:nvSpPr>
            <p:cNvPr id="31801" name="Line 85"/>
            <p:cNvSpPr/>
            <p:nvPr/>
          </p:nvSpPr>
          <p:spPr>
            <a:xfrm flipH="1">
              <a:off x="1050" y="1381"/>
              <a:ext cx="182" cy="0"/>
            </a:xfrm>
            <a:prstGeom prst="line">
              <a:avLst/>
            </a:prstGeom>
            <a:ln w="25400" cap="flat" cmpd="sng">
              <a:solidFill>
                <a:srgbClr val="000000"/>
              </a:solidFill>
              <a:prstDash val="solid"/>
              <a:headEnd type="none" w="med" len="med"/>
              <a:tailEnd type="none" w="med" len="med"/>
            </a:ln>
          </p:spPr>
        </p:sp>
        <p:sp>
          <p:nvSpPr>
            <p:cNvPr id="31802" name="Line 86"/>
            <p:cNvSpPr/>
            <p:nvPr/>
          </p:nvSpPr>
          <p:spPr>
            <a:xfrm flipH="1">
              <a:off x="1050" y="1558"/>
              <a:ext cx="182" cy="0"/>
            </a:xfrm>
            <a:prstGeom prst="line">
              <a:avLst/>
            </a:prstGeom>
            <a:ln w="25400" cap="flat" cmpd="sng">
              <a:solidFill>
                <a:srgbClr val="000000"/>
              </a:solidFill>
              <a:prstDash val="solid"/>
              <a:headEnd type="none" w="med" len="med"/>
              <a:tailEnd type="none" w="med" len="med"/>
            </a:ln>
          </p:spPr>
        </p:sp>
        <p:sp>
          <p:nvSpPr>
            <p:cNvPr id="31803" name="Line 87"/>
            <p:cNvSpPr/>
            <p:nvPr/>
          </p:nvSpPr>
          <p:spPr>
            <a:xfrm>
              <a:off x="900" y="1228"/>
              <a:ext cx="151" cy="0"/>
            </a:xfrm>
            <a:prstGeom prst="line">
              <a:avLst/>
            </a:prstGeom>
            <a:ln w="25400" cap="flat" cmpd="sng">
              <a:solidFill>
                <a:srgbClr val="000000"/>
              </a:solidFill>
              <a:prstDash val="solid"/>
              <a:headEnd type="none" w="med" len="med"/>
              <a:tailEnd type="none" w="med" len="med"/>
            </a:ln>
          </p:spPr>
        </p:sp>
        <p:sp>
          <p:nvSpPr>
            <p:cNvPr id="31804" name="Line 88"/>
            <p:cNvSpPr/>
            <p:nvPr/>
          </p:nvSpPr>
          <p:spPr>
            <a:xfrm>
              <a:off x="962" y="1716"/>
              <a:ext cx="89" cy="0"/>
            </a:xfrm>
            <a:prstGeom prst="line">
              <a:avLst/>
            </a:prstGeom>
            <a:ln w="25400" cap="flat" cmpd="sng">
              <a:solidFill>
                <a:srgbClr val="000000"/>
              </a:solidFill>
              <a:prstDash val="solid"/>
              <a:headEnd type="none" w="med" len="med"/>
              <a:tailEnd type="none" w="med" len="med"/>
            </a:ln>
          </p:spPr>
        </p:sp>
        <p:sp>
          <p:nvSpPr>
            <p:cNvPr id="31805" name="Line 89"/>
            <p:cNvSpPr/>
            <p:nvPr/>
          </p:nvSpPr>
          <p:spPr>
            <a:xfrm>
              <a:off x="1050" y="1222"/>
              <a:ext cx="0" cy="152"/>
            </a:xfrm>
            <a:prstGeom prst="line">
              <a:avLst/>
            </a:prstGeom>
            <a:ln w="25400" cap="flat" cmpd="sng">
              <a:solidFill>
                <a:srgbClr val="000000"/>
              </a:solidFill>
              <a:prstDash val="solid"/>
              <a:headEnd type="none" w="med" len="med"/>
              <a:tailEnd type="none" w="med" len="med"/>
            </a:ln>
          </p:spPr>
        </p:sp>
        <p:sp>
          <p:nvSpPr>
            <p:cNvPr id="31806" name="Line 90"/>
            <p:cNvSpPr/>
            <p:nvPr/>
          </p:nvSpPr>
          <p:spPr>
            <a:xfrm>
              <a:off x="1058" y="1559"/>
              <a:ext cx="0" cy="152"/>
            </a:xfrm>
            <a:prstGeom prst="line">
              <a:avLst/>
            </a:prstGeom>
            <a:ln w="25400" cap="flat" cmpd="sng">
              <a:solidFill>
                <a:srgbClr val="000000"/>
              </a:solidFill>
              <a:prstDash val="solid"/>
              <a:headEnd type="none" w="med" len="med"/>
              <a:tailEnd type="none" w="med" len="med"/>
            </a:ln>
          </p:spPr>
        </p:sp>
        <p:grpSp>
          <p:nvGrpSpPr>
            <p:cNvPr id="31807" name="Group 92"/>
            <p:cNvGrpSpPr/>
            <p:nvPr/>
          </p:nvGrpSpPr>
          <p:grpSpPr>
            <a:xfrm>
              <a:off x="1690" y="1797"/>
              <a:ext cx="270" cy="317"/>
              <a:chOff x="900" y="2409"/>
              <a:chExt cx="270" cy="317"/>
            </a:xfrm>
          </p:grpSpPr>
          <p:grpSp>
            <p:nvGrpSpPr>
              <p:cNvPr id="31837" name="Group 93"/>
              <p:cNvGrpSpPr/>
              <p:nvPr/>
            </p:nvGrpSpPr>
            <p:grpSpPr>
              <a:xfrm>
                <a:off x="900" y="2409"/>
                <a:ext cx="212" cy="317"/>
                <a:chOff x="3647" y="3082"/>
                <a:chExt cx="212" cy="317"/>
              </a:xfrm>
            </p:grpSpPr>
            <p:sp>
              <p:nvSpPr>
                <p:cNvPr id="31839" name="Rectangle 94"/>
                <p:cNvSpPr/>
                <p:nvPr/>
              </p:nvSpPr>
              <p:spPr>
                <a:xfrm>
                  <a:off x="3647" y="3082"/>
                  <a:ext cx="212" cy="317"/>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40" name="Rectangle 95"/>
                <p:cNvSpPr/>
                <p:nvPr/>
              </p:nvSpPr>
              <p:spPr>
                <a:xfrm>
                  <a:off x="3720" y="3092"/>
                  <a:ext cx="72"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solidFill>
                        <a:srgbClr val="000000"/>
                      </a:solidFill>
                    </a:rPr>
                    <a:t>1</a:t>
                  </a:r>
                  <a:endParaRPr lang="en-US" altLang="zh-CN" sz="1800" b="1" dirty="0"/>
                </a:p>
              </p:txBody>
            </p:sp>
          </p:grpSp>
          <p:sp>
            <p:nvSpPr>
              <p:cNvPr id="31838" name="Oval 96"/>
              <p:cNvSpPr/>
              <p:nvPr/>
            </p:nvSpPr>
            <p:spPr>
              <a:xfrm>
                <a:off x="1108" y="2534"/>
                <a:ext cx="62" cy="6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31808" name="Group 97"/>
            <p:cNvGrpSpPr/>
            <p:nvPr/>
          </p:nvGrpSpPr>
          <p:grpSpPr>
            <a:xfrm>
              <a:off x="2230" y="1389"/>
              <a:ext cx="212" cy="317"/>
              <a:chOff x="3647" y="3082"/>
              <a:chExt cx="212" cy="317"/>
            </a:xfrm>
          </p:grpSpPr>
          <p:sp>
            <p:nvSpPr>
              <p:cNvPr id="31835" name="Rectangle 98"/>
              <p:cNvSpPr/>
              <p:nvPr/>
            </p:nvSpPr>
            <p:spPr>
              <a:xfrm>
                <a:off x="3647" y="3082"/>
                <a:ext cx="212" cy="317"/>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36" name="Rectangle 99"/>
              <p:cNvSpPr/>
              <p:nvPr/>
            </p:nvSpPr>
            <p:spPr>
              <a:xfrm>
                <a:off x="3696" y="3092"/>
                <a:ext cx="120"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solidFill>
                      <a:srgbClr val="000000"/>
                    </a:solidFill>
                  </a:rPr>
                  <a:t>&amp;</a:t>
                </a:r>
                <a:endParaRPr lang="en-US" altLang="zh-CN" sz="1800" b="1" dirty="0"/>
              </a:p>
            </p:txBody>
          </p:sp>
        </p:grpSp>
        <p:sp>
          <p:nvSpPr>
            <p:cNvPr id="31809" name="Line 102"/>
            <p:cNvSpPr/>
            <p:nvPr/>
          </p:nvSpPr>
          <p:spPr>
            <a:xfrm>
              <a:off x="352" y="1178"/>
              <a:ext cx="326" cy="0"/>
            </a:xfrm>
            <a:prstGeom prst="line">
              <a:avLst/>
            </a:prstGeom>
            <a:ln w="25400" cap="flat" cmpd="sng">
              <a:solidFill>
                <a:srgbClr val="000000"/>
              </a:solidFill>
              <a:prstDash val="solid"/>
              <a:headEnd type="none" w="med" len="med"/>
              <a:tailEnd type="none" w="med" len="med"/>
            </a:ln>
          </p:spPr>
        </p:sp>
        <p:sp>
          <p:nvSpPr>
            <p:cNvPr id="31810" name="Line 108"/>
            <p:cNvSpPr/>
            <p:nvPr/>
          </p:nvSpPr>
          <p:spPr>
            <a:xfrm>
              <a:off x="1582" y="1948"/>
              <a:ext cx="99" cy="0"/>
            </a:xfrm>
            <a:prstGeom prst="line">
              <a:avLst/>
            </a:prstGeom>
            <a:ln w="25400" cap="flat" cmpd="sng">
              <a:solidFill>
                <a:srgbClr val="000000"/>
              </a:solidFill>
              <a:prstDash val="solid"/>
              <a:headEnd type="none" w="med" len="med"/>
              <a:tailEnd type="none" w="med" len="med"/>
            </a:ln>
          </p:spPr>
        </p:sp>
        <p:sp>
          <p:nvSpPr>
            <p:cNvPr id="31811" name="Line 109"/>
            <p:cNvSpPr/>
            <p:nvPr/>
          </p:nvSpPr>
          <p:spPr>
            <a:xfrm>
              <a:off x="1954" y="1948"/>
              <a:ext cx="99" cy="0"/>
            </a:xfrm>
            <a:prstGeom prst="line">
              <a:avLst/>
            </a:prstGeom>
            <a:ln w="25400" cap="flat" cmpd="sng">
              <a:solidFill>
                <a:srgbClr val="000000"/>
              </a:solidFill>
              <a:prstDash val="solid"/>
              <a:headEnd type="none" w="med" len="med"/>
              <a:tailEnd type="none" w="med" len="med"/>
            </a:ln>
          </p:spPr>
        </p:sp>
        <p:sp>
          <p:nvSpPr>
            <p:cNvPr id="31812" name="Line 110"/>
            <p:cNvSpPr/>
            <p:nvPr/>
          </p:nvSpPr>
          <p:spPr>
            <a:xfrm>
              <a:off x="2051" y="1942"/>
              <a:ext cx="0" cy="362"/>
            </a:xfrm>
            <a:prstGeom prst="line">
              <a:avLst/>
            </a:prstGeom>
            <a:ln w="25400" cap="flat" cmpd="sng">
              <a:solidFill>
                <a:srgbClr val="000000"/>
              </a:solidFill>
              <a:prstDash val="solid"/>
              <a:headEnd type="none" w="med" len="med"/>
              <a:tailEnd type="none" w="med" len="med"/>
            </a:ln>
          </p:spPr>
        </p:sp>
        <p:sp>
          <p:nvSpPr>
            <p:cNvPr id="31813" name="Line 112"/>
            <p:cNvSpPr/>
            <p:nvPr/>
          </p:nvSpPr>
          <p:spPr>
            <a:xfrm>
              <a:off x="2051" y="2474"/>
              <a:ext cx="0" cy="132"/>
            </a:xfrm>
            <a:prstGeom prst="line">
              <a:avLst/>
            </a:prstGeom>
            <a:ln w="25400" cap="flat" cmpd="sng">
              <a:solidFill>
                <a:srgbClr val="000000"/>
              </a:solidFill>
              <a:prstDash val="solid"/>
              <a:headEnd type="none" w="med" len="med"/>
              <a:tailEnd type="none" w="med" len="med"/>
            </a:ln>
          </p:spPr>
        </p:sp>
        <p:sp>
          <p:nvSpPr>
            <p:cNvPr id="31814" name="Line 114"/>
            <p:cNvSpPr/>
            <p:nvPr/>
          </p:nvSpPr>
          <p:spPr>
            <a:xfrm flipH="1">
              <a:off x="2043" y="2293"/>
              <a:ext cx="182" cy="0"/>
            </a:xfrm>
            <a:prstGeom prst="line">
              <a:avLst/>
            </a:prstGeom>
            <a:ln w="25400" cap="flat" cmpd="sng">
              <a:solidFill>
                <a:srgbClr val="000000"/>
              </a:solidFill>
              <a:prstDash val="solid"/>
              <a:headEnd type="none" w="med" len="med"/>
              <a:tailEnd type="none" w="med" len="med"/>
            </a:ln>
          </p:spPr>
        </p:sp>
        <p:sp>
          <p:nvSpPr>
            <p:cNvPr id="31815" name="Line 115"/>
            <p:cNvSpPr/>
            <p:nvPr/>
          </p:nvSpPr>
          <p:spPr>
            <a:xfrm flipH="1">
              <a:off x="2043" y="2470"/>
              <a:ext cx="182" cy="0"/>
            </a:xfrm>
            <a:prstGeom prst="line">
              <a:avLst/>
            </a:prstGeom>
            <a:ln w="25400" cap="flat" cmpd="sng">
              <a:solidFill>
                <a:srgbClr val="000000"/>
              </a:solidFill>
              <a:prstDash val="solid"/>
              <a:headEnd type="none" w="med" len="med"/>
              <a:tailEnd type="none" w="med" len="med"/>
            </a:ln>
          </p:spPr>
        </p:sp>
        <p:sp>
          <p:nvSpPr>
            <p:cNvPr id="31816" name="Line 116"/>
            <p:cNvSpPr/>
            <p:nvPr/>
          </p:nvSpPr>
          <p:spPr>
            <a:xfrm>
              <a:off x="2132" y="1609"/>
              <a:ext cx="89" cy="0"/>
            </a:xfrm>
            <a:prstGeom prst="line">
              <a:avLst/>
            </a:prstGeom>
            <a:ln w="25400" cap="flat" cmpd="sng">
              <a:solidFill>
                <a:srgbClr val="000000"/>
              </a:solidFill>
              <a:prstDash val="solid"/>
              <a:headEnd type="none" w="med" len="med"/>
              <a:tailEnd type="none" w="med" len="med"/>
            </a:ln>
          </p:spPr>
        </p:sp>
        <p:sp>
          <p:nvSpPr>
            <p:cNvPr id="31817" name="Line 117"/>
            <p:cNvSpPr/>
            <p:nvPr/>
          </p:nvSpPr>
          <p:spPr>
            <a:xfrm flipV="1">
              <a:off x="2124" y="1604"/>
              <a:ext cx="0" cy="576"/>
            </a:xfrm>
            <a:prstGeom prst="line">
              <a:avLst/>
            </a:prstGeom>
            <a:ln w="25400" cap="flat" cmpd="sng">
              <a:solidFill>
                <a:srgbClr val="000000"/>
              </a:solidFill>
              <a:prstDash val="solid"/>
              <a:headEnd type="none" w="med" len="med"/>
              <a:tailEnd type="none" w="med" len="med"/>
            </a:ln>
          </p:spPr>
        </p:sp>
        <p:sp>
          <p:nvSpPr>
            <p:cNvPr id="31818" name="Line 118"/>
            <p:cNvSpPr/>
            <p:nvPr/>
          </p:nvSpPr>
          <p:spPr>
            <a:xfrm flipV="1">
              <a:off x="1579" y="2167"/>
              <a:ext cx="0" cy="215"/>
            </a:xfrm>
            <a:prstGeom prst="line">
              <a:avLst/>
            </a:prstGeom>
            <a:ln w="25400" cap="flat" cmpd="sng">
              <a:solidFill>
                <a:srgbClr val="000000"/>
              </a:solidFill>
              <a:prstDash val="solid"/>
              <a:headEnd type="none" w="med" len="med"/>
              <a:tailEnd type="none" w="med" len="med"/>
            </a:ln>
          </p:spPr>
        </p:sp>
        <p:sp>
          <p:nvSpPr>
            <p:cNvPr id="31819" name="Line 119"/>
            <p:cNvSpPr/>
            <p:nvPr/>
          </p:nvSpPr>
          <p:spPr>
            <a:xfrm>
              <a:off x="955" y="2384"/>
              <a:ext cx="624" cy="0"/>
            </a:xfrm>
            <a:prstGeom prst="line">
              <a:avLst/>
            </a:prstGeom>
            <a:ln w="25400" cap="flat" cmpd="sng">
              <a:solidFill>
                <a:srgbClr val="000000"/>
              </a:solidFill>
              <a:prstDash val="solid"/>
              <a:headEnd type="none" w="med" len="med"/>
              <a:tailEnd type="none" w="med" len="med"/>
            </a:ln>
          </p:spPr>
        </p:sp>
        <p:sp>
          <p:nvSpPr>
            <p:cNvPr id="31820" name="Line 120"/>
            <p:cNvSpPr/>
            <p:nvPr/>
          </p:nvSpPr>
          <p:spPr>
            <a:xfrm>
              <a:off x="590" y="1300"/>
              <a:ext cx="89" cy="0"/>
            </a:xfrm>
            <a:prstGeom prst="line">
              <a:avLst/>
            </a:prstGeom>
            <a:ln w="25400" cap="flat" cmpd="sng">
              <a:solidFill>
                <a:srgbClr val="000000"/>
              </a:solidFill>
              <a:prstDash val="solid"/>
              <a:headEnd type="none" w="med" len="med"/>
              <a:tailEnd type="none" w="med" len="med"/>
            </a:ln>
          </p:spPr>
        </p:sp>
        <p:sp>
          <p:nvSpPr>
            <p:cNvPr id="31821" name="Line 121"/>
            <p:cNvSpPr/>
            <p:nvPr/>
          </p:nvSpPr>
          <p:spPr>
            <a:xfrm flipH="1">
              <a:off x="500" y="1780"/>
              <a:ext cx="182" cy="0"/>
            </a:xfrm>
            <a:prstGeom prst="line">
              <a:avLst/>
            </a:prstGeom>
            <a:ln w="25400" cap="flat" cmpd="sng">
              <a:solidFill>
                <a:srgbClr val="000000"/>
              </a:solidFill>
              <a:prstDash val="solid"/>
              <a:headEnd type="none" w="med" len="med"/>
              <a:tailEnd type="none" w="med" len="med"/>
            </a:ln>
          </p:spPr>
        </p:sp>
        <p:sp>
          <p:nvSpPr>
            <p:cNvPr id="31822" name="Line 122"/>
            <p:cNvSpPr/>
            <p:nvPr/>
          </p:nvSpPr>
          <p:spPr>
            <a:xfrm>
              <a:off x="598" y="1295"/>
              <a:ext cx="0" cy="362"/>
            </a:xfrm>
            <a:prstGeom prst="line">
              <a:avLst/>
            </a:prstGeom>
            <a:ln w="25400" cap="flat" cmpd="sng">
              <a:solidFill>
                <a:srgbClr val="000000"/>
              </a:solidFill>
              <a:prstDash val="solid"/>
              <a:headEnd type="none" w="med" len="med"/>
              <a:tailEnd type="none" w="med" len="med"/>
            </a:ln>
          </p:spPr>
        </p:sp>
        <p:sp>
          <p:nvSpPr>
            <p:cNvPr id="31823" name="Line 123"/>
            <p:cNvSpPr/>
            <p:nvPr/>
          </p:nvSpPr>
          <p:spPr>
            <a:xfrm flipH="1">
              <a:off x="2442" y="1548"/>
              <a:ext cx="138" cy="0"/>
            </a:xfrm>
            <a:prstGeom prst="line">
              <a:avLst/>
            </a:prstGeom>
            <a:ln w="25400" cap="flat" cmpd="sng">
              <a:solidFill>
                <a:srgbClr val="000000"/>
              </a:solidFill>
              <a:prstDash val="solid"/>
              <a:headEnd type="none" w="med" len="med"/>
              <a:tailEnd type="none" w="med" len="med"/>
            </a:ln>
          </p:spPr>
        </p:sp>
        <p:sp>
          <p:nvSpPr>
            <p:cNvPr id="31824" name="Line 124"/>
            <p:cNvSpPr/>
            <p:nvPr/>
          </p:nvSpPr>
          <p:spPr>
            <a:xfrm flipH="1">
              <a:off x="2920" y="1956"/>
              <a:ext cx="182" cy="0"/>
            </a:xfrm>
            <a:prstGeom prst="line">
              <a:avLst/>
            </a:prstGeom>
            <a:ln w="25400" cap="flat" cmpd="sng">
              <a:solidFill>
                <a:srgbClr val="000000"/>
              </a:solidFill>
              <a:prstDash val="solid"/>
              <a:headEnd type="none" w="med" len="med"/>
              <a:tailEnd type="none" w="med" len="med"/>
            </a:ln>
          </p:spPr>
        </p:sp>
        <p:sp>
          <p:nvSpPr>
            <p:cNvPr id="31825" name="Line 125"/>
            <p:cNvSpPr/>
            <p:nvPr/>
          </p:nvSpPr>
          <p:spPr>
            <a:xfrm flipH="1">
              <a:off x="2442" y="2372"/>
              <a:ext cx="138" cy="0"/>
            </a:xfrm>
            <a:prstGeom prst="line">
              <a:avLst/>
            </a:prstGeom>
            <a:ln w="25400" cap="flat" cmpd="sng">
              <a:solidFill>
                <a:srgbClr val="000000"/>
              </a:solidFill>
              <a:prstDash val="solid"/>
              <a:headEnd type="none" w="med" len="med"/>
              <a:tailEnd type="none" w="med" len="med"/>
            </a:ln>
          </p:spPr>
        </p:sp>
        <p:sp>
          <p:nvSpPr>
            <p:cNvPr id="31826" name="Line 126"/>
            <p:cNvSpPr/>
            <p:nvPr/>
          </p:nvSpPr>
          <p:spPr>
            <a:xfrm>
              <a:off x="2566" y="1876"/>
              <a:ext cx="133" cy="0"/>
            </a:xfrm>
            <a:prstGeom prst="line">
              <a:avLst/>
            </a:prstGeom>
            <a:ln w="25400" cap="flat" cmpd="sng">
              <a:solidFill>
                <a:srgbClr val="000000"/>
              </a:solidFill>
              <a:prstDash val="solid"/>
              <a:headEnd type="none" w="med" len="med"/>
              <a:tailEnd type="none" w="med" len="med"/>
            </a:ln>
          </p:spPr>
        </p:sp>
        <p:sp>
          <p:nvSpPr>
            <p:cNvPr id="31827" name="Line 127"/>
            <p:cNvSpPr/>
            <p:nvPr/>
          </p:nvSpPr>
          <p:spPr>
            <a:xfrm>
              <a:off x="2566" y="2027"/>
              <a:ext cx="133" cy="0"/>
            </a:xfrm>
            <a:prstGeom prst="line">
              <a:avLst/>
            </a:prstGeom>
            <a:ln w="25400" cap="flat" cmpd="sng">
              <a:solidFill>
                <a:srgbClr val="000000"/>
              </a:solidFill>
              <a:prstDash val="solid"/>
              <a:headEnd type="none" w="med" len="med"/>
              <a:tailEnd type="none" w="med" len="med"/>
            </a:ln>
          </p:spPr>
        </p:sp>
        <p:sp>
          <p:nvSpPr>
            <p:cNvPr id="31828" name="Line 128"/>
            <p:cNvSpPr/>
            <p:nvPr/>
          </p:nvSpPr>
          <p:spPr>
            <a:xfrm>
              <a:off x="2572" y="2017"/>
              <a:ext cx="0" cy="353"/>
            </a:xfrm>
            <a:prstGeom prst="line">
              <a:avLst/>
            </a:prstGeom>
            <a:ln w="25400" cap="flat" cmpd="sng">
              <a:solidFill>
                <a:srgbClr val="000000"/>
              </a:solidFill>
              <a:prstDash val="solid"/>
              <a:headEnd type="none" w="med" len="med"/>
              <a:tailEnd type="none" w="med" len="med"/>
            </a:ln>
          </p:spPr>
        </p:sp>
        <p:sp>
          <p:nvSpPr>
            <p:cNvPr id="31829" name="Line 129"/>
            <p:cNvSpPr/>
            <p:nvPr/>
          </p:nvSpPr>
          <p:spPr>
            <a:xfrm>
              <a:off x="360" y="1647"/>
              <a:ext cx="326" cy="0"/>
            </a:xfrm>
            <a:prstGeom prst="line">
              <a:avLst/>
            </a:prstGeom>
            <a:ln w="25400" cap="flat" cmpd="sng">
              <a:solidFill>
                <a:srgbClr val="000000"/>
              </a:solidFill>
              <a:prstDash val="solid"/>
              <a:headEnd type="none" w="med" len="med"/>
              <a:tailEnd type="none" w="med" len="med"/>
            </a:ln>
          </p:spPr>
        </p:sp>
        <p:sp>
          <p:nvSpPr>
            <p:cNvPr id="31830" name="Line 130"/>
            <p:cNvSpPr/>
            <p:nvPr/>
          </p:nvSpPr>
          <p:spPr>
            <a:xfrm>
              <a:off x="351" y="2374"/>
              <a:ext cx="326" cy="0"/>
            </a:xfrm>
            <a:prstGeom prst="line">
              <a:avLst/>
            </a:prstGeom>
            <a:ln w="25400" cap="flat" cmpd="sng">
              <a:solidFill>
                <a:srgbClr val="000000"/>
              </a:solidFill>
              <a:prstDash val="solid"/>
              <a:headEnd type="none" w="med" len="med"/>
              <a:tailEnd type="none" w="med" len="med"/>
            </a:ln>
          </p:spPr>
        </p:sp>
        <p:sp>
          <p:nvSpPr>
            <p:cNvPr id="31831" name="Oval 131"/>
            <p:cNvSpPr/>
            <p:nvPr/>
          </p:nvSpPr>
          <p:spPr>
            <a:xfrm>
              <a:off x="1569" y="1471"/>
              <a:ext cx="29" cy="29"/>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32" name="Oval 132"/>
            <p:cNvSpPr/>
            <p:nvPr/>
          </p:nvSpPr>
          <p:spPr>
            <a:xfrm>
              <a:off x="576" y="1631"/>
              <a:ext cx="29" cy="29"/>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33" name="Oval 133"/>
            <p:cNvSpPr/>
            <p:nvPr/>
          </p:nvSpPr>
          <p:spPr>
            <a:xfrm>
              <a:off x="478" y="1161"/>
              <a:ext cx="29" cy="29"/>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834" name="Oval 134"/>
            <p:cNvSpPr/>
            <p:nvPr/>
          </p:nvSpPr>
          <p:spPr>
            <a:xfrm>
              <a:off x="559" y="2357"/>
              <a:ext cx="29" cy="29"/>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396425" name="Text Box 137"/>
          <p:cNvSpPr txBox="1"/>
          <p:nvPr/>
        </p:nvSpPr>
        <p:spPr>
          <a:xfrm>
            <a:off x="5026025" y="1400175"/>
            <a:ext cx="3892550"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latin typeface="黑体" panose="02010609060101010101" pitchFamily="49" charset="-122"/>
                <a:ea typeface="黑体" panose="02010609060101010101" pitchFamily="49" charset="-122"/>
              </a:rPr>
              <a:t>  </a:t>
            </a:r>
            <a:r>
              <a:rPr lang="zh-CN" altLang="en-US" sz="2800" b="1" dirty="0">
                <a:solidFill>
                  <a:srgbClr val="FF3300"/>
                </a:solidFill>
                <a:latin typeface="黑体" panose="02010609060101010101" pitchFamily="49" charset="-122"/>
                <a:ea typeface="黑体" panose="02010609060101010101" pitchFamily="49" charset="-122"/>
              </a:rPr>
              <a:t>解：</a:t>
            </a:r>
            <a:r>
              <a:rPr lang="zh-CN" altLang="en-US" sz="2800" b="1" dirty="0">
                <a:solidFill>
                  <a:srgbClr val="FF3300"/>
                </a:solidFill>
                <a:ea typeface="黑体" panose="02010609060101010101" pitchFamily="49" charset="-122"/>
              </a:rPr>
              <a:t>⑴</a:t>
            </a:r>
            <a:r>
              <a:rPr lang="zh-CN" altLang="en-US" sz="2800" b="1" dirty="0">
                <a:solidFill>
                  <a:srgbClr val="FF3300"/>
                </a:solidFill>
                <a:latin typeface="黑体" panose="02010609060101010101" pitchFamily="49" charset="-122"/>
                <a:ea typeface="黑体" panose="02010609060101010101" pitchFamily="49" charset="-122"/>
              </a:rPr>
              <a:t> 由逻辑图写出逻辑表达式</a:t>
            </a:r>
            <a:endParaRPr lang="zh-CN" altLang="en-US" sz="2800" b="1" dirty="0">
              <a:solidFill>
                <a:srgbClr val="FF3300"/>
              </a:solidFill>
              <a:ea typeface="黑体" panose="02010609060101010101" pitchFamily="49" charset="-122"/>
            </a:endParaRPr>
          </a:p>
        </p:txBody>
      </p:sp>
      <p:graphicFrame>
        <p:nvGraphicFramePr>
          <p:cNvPr id="396426" name="Object 138"/>
          <p:cNvGraphicFramePr>
            <a:graphicFrameLocks noChangeAspect="1"/>
          </p:cNvGraphicFramePr>
          <p:nvPr/>
        </p:nvGraphicFramePr>
        <p:xfrm>
          <a:off x="4489450" y="2482850"/>
          <a:ext cx="4554538" cy="1928813"/>
        </p:xfrm>
        <a:graphic>
          <a:graphicData uri="http://schemas.openxmlformats.org/presentationml/2006/ole">
            <mc:AlternateContent xmlns:mc="http://schemas.openxmlformats.org/markup-compatibility/2006">
              <mc:Choice xmlns:v="urn:schemas-microsoft-com:vml" Requires="v">
                <p:oleObj spid="_x0000_s16405" r:id="rId4" imgW="1816100" imgH="721360" progId="Equation.3">
                  <p:embed/>
                </p:oleObj>
              </mc:Choice>
              <mc:Fallback>
                <p:oleObj r:id="rId4" imgW="1816100" imgH="721360" progId="Equation.3">
                  <p:embed/>
                  <p:pic>
                    <p:nvPicPr>
                      <p:cNvPr id="0" name="图片 3089"/>
                      <p:cNvPicPr/>
                      <p:nvPr/>
                    </p:nvPicPr>
                    <p:blipFill>
                      <a:blip r:embed="rId5">
                        <a:clrChange>
                          <a:clrFrom>
                            <a:srgbClr val="000000"/>
                          </a:clrFrom>
                          <a:clrTo>
                            <a:srgbClr val="FF0000"/>
                          </a:clrTo>
                        </a:clrChange>
                      </a:blip>
                      <a:stretch>
                        <a:fillRect/>
                      </a:stretch>
                    </p:blipFill>
                    <p:spPr>
                      <a:xfrm>
                        <a:off x="4489450" y="2482850"/>
                        <a:ext cx="4554538" cy="1928813"/>
                      </a:xfrm>
                      <a:prstGeom prst="rect">
                        <a:avLst/>
                      </a:prstGeom>
                      <a:noFill/>
                      <a:ln w="38100">
                        <a:noFill/>
                        <a:miter/>
                      </a:ln>
                    </p:spPr>
                  </p:pic>
                </p:oleObj>
              </mc:Fallback>
            </mc:AlternateContent>
          </a:graphicData>
        </a:graphic>
      </p:graphicFrame>
      <p:sp>
        <p:nvSpPr>
          <p:cNvPr id="396427" name="Text Box 139"/>
          <p:cNvSpPr txBox="1"/>
          <p:nvPr/>
        </p:nvSpPr>
        <p:spPr>
          <a:xfrm>
            <a:off x="2371725" y="4344988"/>
            <a:ext cx="6384925"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latin typeface="黑体" panose="02010609060101010101" pitchFamily="49" charset="-122"/>
                <a:ea typeface="黑体" panose="02010609060101010101" pitchFamily="49" charset="-122"/>
              </a:rPr>
              <a:t>  ⑵ </a:t>
            </a:r>
            <a:r>
              <a:rPr lang="zh-CN" altLang="en-US" sz="2800" b="1" dirty="0">
                <a:solidFill>
                  <a:srgbClr val="FF3300"/>
                </a:solidFill>
                <a:latin typeface="黑体" panose="02010609060101010101" pitchFamily="49" charset="-122"/>
                <a:ea typeface="黑体" panose="02010609060101010101" pitchFamily="49" charset="-122"/>
              </a:rPr>
              <a:t>列真值表如左，可见该电路是三变量的奇校验电路。</a:t>
            </a:r>
          </a:p>
        </p:txBody>
      </p:sp>
      <p:graphicFrame>
        <p:nvGraphicFramePr>
          <p:cNvPr id="396453" name="Group 165"/>
          <p:cNvGraphicFramePr>
            <a:graphicFrameLocks noGrp="1"/>
          </p:cNvGraphicFramePr>
          <p:nvPr/>
        </p:nvGraphicFramePr>
        <p:xfrm>
          <a:off x="369888" y="3646488"/>
          <a:ext cx="1803400" cy="2925763"/>
        </p:xfrm>
        <a:graphic>
          <a:graphicData uri="http://schemas.openxmlformats.org/drawingml/2006/table">
            <a:tbl>
              <a:tblPr/>
              <a:tblGrid>
                <a:gridCol w="1236662">
                  <a:extLst>
                    <a:ext uri="{9D8B030D-6E8A-4147-A177-3AD203B41FA5}">
                      <a16:colId xmlns:a16="http://schemas.microsoft.com/office/drawing/2014/main" val="20000"/>
                    </a:ext>
                  </a:extLst>
                </a:gridCol>
                <a:gridCol w="566738">
                  <a:extLst>
                    <a:ext uri="{9D8B030D-6E8A-4147-A177-3AD203B41FA5}">
                      <a16:colId xmlns:a16="http://schemas.microsoft.com/office/drawing/2014/main" val="20001"/>
                    </a:ext>
                  </a:extLst>
                </a:gridCol>
              </a:tblGrid>
              <a:tr h="396134">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1" u="none" strike="noStrike" cap="none" normalizeH="0" baseline="0">
                          <a:ln>
                            <a:noFill/>
                          </a:ln>
                          <a:solidFill>
                            <a:srgbClr val="FF0000"/>
                          </a:solidFill>
                          <a:effectLst/>
                          <a:latin typeface="Times New Roman" panose="02020603050405020304" pitchFamily="18" charset="0"/>
                          <a:ea typeface="宋体" panose="02010600030101010101" pitchFamily="2" charset="-122"/>
                        </a:rPr>
                        <a:t>A  B  C</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1" u="none" strike="noStrike" cap="none" normalizeH="0" baseline="0">
                          <a:ln>
                            <a:noFill/>
                          </a:ln>
                          <a:solidFill>
                            <a:srgbClr val="FF0000"/>
                          </a:solidFill>
                          <a:effectLst/>
                          <a:latin typeface="Times New Roman" panose="02020603050405020304" pitchFamily="18" charset="0"/>
                          <a:ea typeface="宋体" panose="02010600030101010101" pitchFamily="2" charset="-122"/>
                        </a:rPr>
                        <a:t>F</a:t>
                      </a:r>
                    </a:p>
                  </a:txBody>
                  <a:tcPr marT="45675" marB="456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9628">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0   1   1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1   1   1</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45675" marB="456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96454" name="Text Box 166"/>
          <p:cNvSpPr txBox="1"/>
          <p:nvPr/>
        </p:nvSpPr>
        <p:spPr>
          <a:xfrm>
            <a:off x="2711450" y="5302250"/>
            <a:ext cx="61309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latin typeface="黑体" panose="02010609060101010101" pitchFamily="49" charset="-122"/>
                <a:ea typeface="黑体" panose="02010609060101010101" pitchFamily="49" charset="-122"/>
              </a:rPr>
              <a:t>⑶ </a:t>
            </a:r>
            <a:r>
              <a:rPr lang="zh-CN" altLang="en-US" sz="2800" b="1" dirty="0">
                <a:solidFill>
                  <a:srgbClr val="FF3300"/>
                </a:solidFill>
                <a:latin typeface="黑体" panose="02010609060101010101" pitchFamily="49" charset="-122"/>
                <a:ea typeface="黑体" panose="02010609060101010101" pitchFamily="49" charset="-122"/>
              </a:rPr>
              <a:t>实现</a:t>
            </a:r>
            <a:r>
              <a:rPr lang="en-US" altLang="zh-CN" sz="2800" b="1" i="1" dirty="0">
                <a:solidFill>
                  <a:srgbClr val="FF3300"/>
                </a:solidFill>
                <a:ea typeface="黑体" panose="02010609060101010101" pitchFamily="49" charset="-122"/>
              </a:rPr>
              <a:t>F</a:t>
            </a:r>
            <a:r>
              <a:rPr lang="zh-CN" altLang="en-US" sz="2800" b="1" dirty="0">
                <a:solidFill>
                  <a:srgbClr val="FF3300"/>
                </a:solidFill>
                <a:latin typeface="黑体" panose="02010609060101010101" pitchFamily="49" charset="-122"/>
                <a:ea typeface="黑体" panose="02010609060101010101" pitchFamily="49" charset="-122"/>
              </a:rPr>
              <a:t>的最简逻辑电路如下图所示。</a:t>
            </a:r>
          </a:p>
        </p:txBody>
      </p:sp>
      <p:grpSp>
        <p:nvGrpSpPr>
          <p:cNvPr id="396455" name="Group 167"/>
          <p:cNvGrpSpPr/>
          <p:nvPr/>
        </p:nvGrpSpPr>
        <p:grpSpPr>
          <a:xfrm>
            <a:off x="3954463" y="5940425"/>
            <a:ext cx="2584450" cy="779463"/>
            <a:chOff x="3147" y="1429"/>
            <a:chExt cx="1628" cy="491"/>
          </a:xfrm>
        </p:grpSpPr>
        <p:sp>
          <p:nvSpPr>
            <p:cNvPr id="31765" name="Line 168"/>
            <p:cNvSpPr/>
            <p:nvPr/>
          </p:nvSpPr>
          <p:spPr>
            <a:xfrm>
              <a:off x="3337" y="1821"/>
              <a:ext cx="680" cy="0"/>
            </a:xfrm>
            <a:prstGeom prst="line">
              <a:avLst/>
            </a:prstGeom>
            <a:ln w="25400" cap="flat" cmpd="sng">
              <a:solidFill>
                <a:srgbClr val="000000"/>
              </a:solidFill>
              <a:prstDash val="solid"/>
              <a:headEnd type="none" w="med" len="med"/>
              <a:tailEnd type="none" w="med" len="med"/>
            </a:ln>
          </p:spPr>
        </p:sp>
        <p:sp>
          <p:nvSpPr>
            <p:cNvPr id="31766" name="Line 169"/>
            <p:cNvSpPr/>
            <p:nvPr/>
          </p:nvSpPr>
          <p:spPr>
            <a:xfrm rot="-5400000" flipV="1">
              <a:off x="4007" y="1380"/>
              <a:ext cx="0" cy="415"/>
            </a:xfrm>
            <a:prstGeom prst="line">
              <a:avLst/>
            </a:prstGeom>
            <a:ln w="25400" cap="flat" cmpd="sng">
              <a:solidFill>
                <a:srgbClr val="000000"/>
              </a:solidFill>
              <a:prstDash val="solid"/>
              <a:headEnd type="none" w="med" len="med"/>
              <a:tailEnd type="none" w="med" len="med"/>
            </a:ln>
          </p:spPr>
        </p:sp>
        <p:sp>
          <p:nvSpPr>
            <p:cNvPr id="31767" name="Rectangle 170"/>
            <p:cNvSpPr/>
            <p:nvPr/>
          </p:nvSpPr>
          <p:spPr>
            <a:xfrm>
              <a:off x="3159" y="1591"/>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B</a:t>
              </a:r>
              <a:endParaRPr lang="en-US" altLang="zh-CN" sz="1800" b="1" dirty="0"/>
            </a:p>
          </p:txBody>
        </p:sp>
        <p:sp>
          <p:nvSpPr>
            <p:cNvPr id="31768" name="Rectangle 171"/>
            <p:cNvSpPr/>
            <p:nvPr/>
          </p:nvSpPr>
          <p:spPr>
            <a:xfrm>
              <a:off x="3147" y="1747"/>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C</a:t>
              </a:r>
              <a:endParaRPr lang="en-US" altLang="zh-CN" sz="1800" b="1" dirty="0"/>
            </a:p>
          </p:txBody>
        </p:sp>
        <p:sp>
          <p:nvSpPr>
            <p:cNvPr id="31769" name="Rectangle 172"/>
            <p:cNvSpPr/>
            <p:nvPr/>
          </p:nvSpPr>
          <p:spPr>
            <a:xfrm>
              <a:off x="4679" y="1565"/>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F</a:t>
              </a:r>
              <a:endParaRPr lang="en-US" altLang="zh-CN" sz="1800" b="1" dirty="0"/>
            </a:p>
          </p:txBody>
        </p:sp>
        <p:grpSp>
          <p:nvGrpSpPr>
            <p:cNvPr id="31770" name="Group 173"/>
            <p:cNvGrpSpPr/>
            <p:nvPr/>
          </p:nvGrpSpPr>
          <p:grpSpPr>
            <a:xfrm>
              <a:off x="3589" y="1429"/>
              <a:ext cx="213" cy="309"/>
              <a:chOff x="5021" y="3043"/>
              <a:chExt cx="213" cy="309"/>
            </a:xfrm>
          </p:grpSpPr>
          <p:sp>
            <p:nvSpPr>
              <p:cNvPr id="31781" name="Rectangle 174"/>
              <p:cNvSpPr/>
              <p:nvPr/>
            </p:nvSpPr>
            <p:spPr>
              <a:xfrm>
                <a:off x="5021" y="3043"/>
                <a:ext cx="213" cy="309"/>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782" name="Line 175"/>
              <p:cNvSpPr/>
              <p:nvPr/>
            </p:nvSpPr>
            <p:spPr>
              <a:xfrm flipV="1">
                <a:off x="5021" y="3229"/>
                <a:ext cx="10" cy="15"/>
              </a:xfrm>
              <a:prstGeom prst="line">
                <a:avLst/>
              </a:prstGeom>
              <a:ln w="25400" cap="flat" cmpd="sng">
                <a:solidFill>
                  <a:srgbClr val="000000"/>
                </a:solidFill>
                <a:prstDash val="solid"/>
                <a:headEnd type="none" w="med" len="med"/>
                <a:tailEnd type="none" w="med" len="med"/>
              </a:ln>
            </p:spPr>
          </p:sp>
          <p:sp>
            <p:nvSpPr>
              <p:cNvPr id="31783" name="Rectangle 176"/>
              <p:cNvSpPr/>
              <p:nvPr/>
            </p:nvSpPr>
            <p:spPr>
              <a:xfrm>
                <a:off x="5044" y="3069"/>
                <a:ext cx="180" cy="144"/>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1500" b="1" dirty="0">
                    <a:solidFill>
                      <a:srgbClr val="000000"/>
                    </a:solidFill>
                    <a:latin typeface="宋体" panose="02010600030101010101" pitchFamily="2" charset="-122"/>
                  </a:rPr>
                  <a:t>＝</a:t>
                </a:r>
                <a:r>
                  <a:rPr lang="en-US" altLang="zh-CN" sz="1500" b="1" dirty="0">
                    <a:solidFill>
                      <a:srgbClr val="000000"/>
                    </a:solidFill>
                    <a:latin typeface="宋体" panose="02010600030101010101" pitchFamily="2" charset="-122"/>
                  </a:rPr>
                  <a:t>1</a:t>
                </a:r>
                <a:endParaRPr lang="en-US" altLang="zh-CN" sz="2800" b="1" dirty="0"/>
              </a:p>
            </p:txBody>
          </p:sp>
        </p:grpSp>
        <p:sp>
          <p:nvSpPr>
            <p:cNvPr id="31771" name="Line 177"/>
            <p:cNvSpPr/>
            <p:nvPr/>
          </p:nvSpPr>
          <p:spPr>
            <a:xfrm>
              <a:off x="4020" y="1706"/>
              <a:ext cx="0" cy="124"/>
            </a:xfrm>
            <a:prstGeom prst="line">
              <a:avLst/>
            </a:prstGeom>
            <a:ln w="25400" cap="flat" cmpd="sng">
              <a:solidFill>
                <a:srgbClr val="000000"/>
              </a:solidFill>
              <a:prstDash val="solid"/>
              <a:headEnd type="none" w="med" len="med"/>
              <a:tailEnd type="none" w="med" len="med"/>
            </a:ln>
          </p:spPr>
        </p:sp>
        <p:sp>
          <p:nvSpPr>
            <p:cNvPr id="31772" name="Line 178"/>
            <p:cNvSpPr/>
            <p:nvPr/>
          </p:nvSpPr>
          <p:spPr>
            <a:xfrm flipH="1">
              <a:off x="4445" y="1652"/>
              <a:ext cx="182" cy="0"/>
            </a:xfrm>
            <a:prstGeom prst="line">
              <a:avLst/>
            </a:prstGeom>
            <a:ln w="25400" cap="flat" cmpd="sng">
              <a:solidFill>
                <a:srgbClr val="000000"/>
              </a:solidFill>
              <a:prstDash val="solid"/>
              <a:headEnd type="none" w="med" len="med"/>
              <a:tailEnd type="none" w="med" len="med"/>
            </a:ln>
          </p:spPr>
        </p:sp>
        <p:sp>
          <p:nvSpPr>
            <p:cNvPr id="31773" name="Line 179"/>
            <p:cNvSpPr/>
            <p:nvPr/>
          </p:nvSpPr>
          <p:spPr>
            <a:xfrm>
              <a:off x="4012" y="1706"/>
              <a:ext cx="211" cy="0"/>
            </a:xfrm>
            <a:prstGeom prst="line">
              <a:avLst/>
            </a:prstGeom>
            <a:ln w="25400" cap="flat" cmpd="sng">
              <a:solidFill>
                <a:srgbClr val="000000"/>
              </a:solidFill>
              <a:prstDash val="solid"/>
              <a:headEnd type="none" w="med" len="med"/>
              <a:tailEnd type="none" w="med" len="med"/>
            </a:ln>
          </p:spPr>
        </p:sp>
        <p:grpSp>
          <p:nvGrpSpPr>
            <p:cNvPr id="31774" name="Group 180"/>
            <p:cNvGrpSpPr/>
            <p:nvPr/>
          </p:nvGrpSpPr>
          <p:grpSpPr>
            <a:xfrm>
              <a:off x="4228" y="1501"/>
              <a:ext cx="213" cy="309"/>
              <a:chOff x="5021" y="3043"/>
              <a:chExt cx="213" cy="309"/>
            </a:xfrm>
          </p:grpSpPr>
          <p:sp>
            <p:nvSpPr>
              <p:cNvPr id="31778" name="Rectangle 181"/>
              <p:cNvSpPr/>
              <p:nvPr/>
            </p:nvSpPr>
            <p:spPr>
              <a:xfrm>
                <a:off x="5021" y="3043"/>
                <a:ext cx="213" cy="309"/>
              </a:xfrm>
              <a:prstGeom prst="rect">
                <a:avLst/>
              </a:prstGeom>
              <a:no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1779" name="Line 182"/>
              <p:cNvSpPr/>
              <p:nvPr/>
            </p:nvSpPr>
            <p:spPr>
              <a:xfrm flipV="1">
                <a:off x="5021" y="3229"/>
                <a:ext cx="10" cy="15"/>
              </a:xfrm>
              <a:prstGeom prst="line">
                <a:avLst/>
              </a:prstGeom>
              <a:ln w="25400" cap="flat" cmpd="sng">
                <a:solidFill>
                  <a:srgbClr val="000000"/>
                </a:solidFill>
                <a:prstDash val="solid"/>
                <a:headEnd type="none" w="med" len="med"/>
                <a:tailEnd type="none" w="med" len="med"/>
              </a:ln>
            </p:spPr>
          </p:sp>
          <p:sp>
            <p:nvSpPr>
              <p:cNvPr id="31780" name="Rectangle 183"/>
              <p:cNvSpPr/>
              <p:nvPr/>
            </p:nvSpPr>
            <p:spPr>
              <a:xfrm>
                <a:off x="5044" y="3069"/>
                <a:ext cx="180" cy="144"/>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1500" b="1" dirty="0">
                    <a:solidFill>
                      <a:srgbClr val="000000"/>
                    </a:solidFill>
                    <a:latin typeface="宋体" panose="02010600030101010101" pitchFamily="2" charset="-122"/>
                  </a:rPr>
                  <a:t>＝</a:t>
                </a:r>
                <a:r>
                  <a:rPr lang="en-US" altLang="zh-CN" sz="1500" b="1" dirty="0">
                    <a:solidFill>
                      <a:srgbClr val="000000"/>
                    </a:solidFill>
                    <a:latin typeface="宋体" panose="02010600030101010101" pitchFamily="2" charset="-122"/>
                  </a:rPr>
                  <a:t>1</a:t>
                </a:r>
                <a:endParaRPr lang="en-US" altLang="zh-CN" sz="2800" b="1" dirty="0"/>
              </a:p>
            </p:txBody>
          </p:sp>
        </p:grpSp>
        <p:sp>
          <p:nvSpPr>
            <p:cNvPr id="31775" name="Line 184"/>
            <p:cNvSpPr/>
            <p:nvPr/>
          </p:nvSpPr>
          <p:spPr>
            <a:xfrm>
              <a:off x="3259" y="1512"/>
              <a:ext cx="326" cy="0"/>
            </a:xfrm>
            <a:prstGeom prst="line">
              <a:avLst/>
            </a:prstGeom>
            <a:ln w="25400" cap="flat" cmpd="sng">
              <a:solidFill>
                <a:srgbClr val="000000"/>
              </a:solidFill>
              <a:prstDash val="solid"/>
              <a:headEnd type="none" w="med" len="med"/>
              <a:tailEnd type="none" w="med" len="med"/>
            </a:ln>
          </p:spPr>
        </p:sp>
        <p:sp>
          <p:nvSpPr>
            <p:cNvPr id="31776" name="Line 185"/>
            <p:cNvSpPr/>
            <p:nvPr/>
          </p:nvSpPr>
          <p:spPr>
            <a:xfrm>
              <a:off x="3259" y="1663"/>
              <a:ext cx="326" cy="0"/>
            </a:xfrm>
            <a:prstGeom prst="line">
              <a:avLst/>
            </a:prstGeom>
            <a:ln w="25400" cap="flat" cmpd="sng">
              <a:solidFill>
                <a:srgbClr val="000000"/>
              </a:solidFill>
              <a:prstDash val="solid"/>
              <a:headEnd type="none" w="med" len="med"/>
              <a:tailEnd type="none" w="med" len="med"/>
            </a:ln>
          </p:spPr>
        </p:sp>
        <p:sp>
          <p:nvSpPr>
            <p:cNvPr id="31777" name="Rectangle 186"/>
            <p:cNvSpPr/>
            <p:nvPr/>
          </p:nvSpPr>
          <p:spPr>
            <a:xfrm>
              <a:off x="3149" y="1430"/>
              <a:ext cx="96" cy="173"/>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solidFill>
                    <a:srgbClr val="000000"/>
                  </a:solidFill>
                </a:rPr>
                <a:t>A</a:t>
              </a:r>
              <a:endParaRPr lang="en-US" altLang="zh-CN" sz="1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6425"/>
                                        </p:tgtEl>
                                        <p:attrNameLst>
                                          <p:attrName>style.visibility</p:attrName>
                                        </p:attrNameLst>
                                      </p:cBhvr>
                                      <p:to>
                                        <p:strVal val="visible"/>
                                      </p:to>
                                    </p:set>
                                    <p:anim calcmode="lin" valueType="num">
                                      <p:cBhvr additive="base">
                                        <p:cTn id="7" dur="500" fill="hold"/>
                                        <p:tgtEl>
                                          <p:spTgt spid="396425"/>
                                        </p:tgtEl>
                                        <p:attrNameLst>
                                          <p:attrName>ppt_x</p:attrName>
                                        </p:attrNameLst>
                                      </p:cBhvr>
                                      <p:tavLst>
                                        <p:tav tm="0">
                                          <p:val>
                                            <p:strVal val="#ppt_x"/>
                                          </p:val>
                                        </p:tav>
                                        <p:tav tm="100000">
                                          <p:val>
                                            <p:strVal val="#ppt_x"/>
                                          </p:val>
                                        </p:tav>
                                      </p:tavLst>
                                    </p:anim>
                                    <p:anim calcmode="lin" valueType="num">
                                      <p:cBhvr additive="base">
                                        <p:cTn id="8" dur="500" fill="hold"/>
                                        <p:tgtEl>
                                          <p:spTgt spid="3964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96426"/>
                                        </p:tgtEl>
                                        <p:attrNameLst>
                                          <p:attrName>style.visibility</p:attrName>
                                        </p:attrNameLst>
                                      </p:cBhvr>
                                      <p:to>
                                        <p:strVal val="visible"/>
                                      </p:to>
                                    </p:set>
                                    <p:anim calcmode="lin" valueType="num">
                                      <p:cBhvr>
                                        <p:cTn id="12" dur="500" fill="hold"/>
                                        <p:tgtEl>
                                          <p:spTgt spid="396426"/>
                                        </p:tgtEl>
                                        <p:attrNameLst>
                                          <p:attrName>ppt_w</p:attrName>
                                        </p:attrNameLst>
                                      </p:cBhvr>
                                      <p:tavLst>
                                        <p:tav tm="0">
                                          <p:val>
                                            <p:fltVal val="0"/>
                                          </p:val>
                                        </p:tav>
                                        <p:tav tm="100000">
                                          <p:val>
                                            <p:strVal val="#ppt_w"/>
                                          </p:val>
                                        </p:tav>
                                      </p:tavLst>
                                    </p:anim>
                                    <p:anim calcmode="lin" valueType="num">
                                      <p:cBhvr>
                                        <p:cTn id="13" dur="500" fill="hold"/>
                                        <p:tgtEl>
                                          <p:spTgt spid="396426"/>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96427"/>
                                        </p:tgtEl>
                                        <p:attrNameLst>
                                          <p:attrName>style.visibility</p:attrName>
                                        </p:attrNameLst>
                                      </p:cBhvr>
                                      <p:to>
                                        <p:strVal val="visible"/>
                                      </p:to>
                                    </p:set>
                                    <p:animEffect transition="in" filter="wipe(left)">
                                      <p:cBhvr>
                                        <p:cTn id="18" dur="500"/>
                                        <p:tgtEl>
                                          <p:spTgt spid="396427"/>
                                        </p:tgtEl>
                                      </p:cBhvr>
                                    </p:animEffect>
                                  </p:childTnLst>
                                </p:cTn>
                              </p:par>
                            </p:childTnLst>
                          </p:cTn>
                        </p:par>
                        <p:par>
                          <p:cTn id="19" fill="hold">
                            <p:stCondLst>
                              <p:cond delay="500"/>
                            </p:stCondLst>
                            <p:childTnLst>
                              <p:par>
                                <p:cTn id="20" presetID="23" presetClass="entr" presetSubtype="16" fill="hold" nodeType="afterEffect">
                                  <p:stCondLst>
                                    <p:cond delay="0"/>
                                  </p:stCondLst>
                                  <p:childTnLst>
                                    <p:set>
                                      <p:cBhvr>
                                        <p:cTn id="21" dur="1" fill="hold">
                                          <p:stCondLst>
                                            <p:cond delay="0"/>
                                          </p:stCondLst>
                                        </p:cTn>
                                        <p:tgtEl>
                                          <p:spTgt spid="396453"/>
                                        </p:tgtEl>
                                        <p:attrNameLst>
                                          <p:attrName>style.visibility</p:attrName>
                                        </p:attrNameLst>
                                      </p:cBhvr>
                                      <p:to>
                                        <p:strVal val="visible"/>
                                      </p:to>
                                    </p:set>
                                    <p:anim calcmode="lin" valueType="num">
                                      <p:cBhvr>
                                        <p:cTn id="22" dur="500" fill="hold"/>
                                        <p:tgtEl>
                                          <p:spTgt spid="396453"/>
                                        </p:tgtEl>
                                        <p:attrNameLst>
                                          <p:attrName>ppt_w</p:attrName>
                                        </p:attrNameLst>
                                      </p:cBhvr>
                                      <p:tavLst>
                                        <p:tav tm="0">
                                          <p:val>
                                            <p:fltVal val="0"/>
                                          </p:val>
                                        </p:tav>
                                        <p:tav tm="100000">
                                          <p:val>
                                            <p:strVal val="#ppt_w"/>
                                          </p:val>
                                        </p:tav>
                                      </p:tavLst>
                                    </p:anim>
                                    <p:anim calcmode="lin" valueType="num">
                                      <p:cBhvr>
                                        <p:cTn id="23" dur="500" fill="hold"/>
                                        <p:tgtEl>
                                          <p:spTgt spid="396453"/>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96454"/>
                                        </p:tgtEl>
                                        <p:attrNameLst>
                                          <p:attrName>style.visibility</p:attrName>
                                        </p:attrNameLst>
                                      </p:cBhvr>
                                      <p:to>
                                        <p:strVal val="visible"/>
                                      </p:to>
                                    </p:set>
                                    <p:animEffect transition="in" filter="wipe(left)">
                                      <p:cBhvr>
                                        <p:cTn id="28" dur="500"/>
                                        <p:tgtEl>
                                          <p:spTgt spid="396454"/>
                                        </p:tgtEl>
                                      </p:cBhvr>
                                    </p:animEffect>
                                  </p:childTnLst>
                                </p:cTn>
                              </p:par>
                            </p:childTnLst>
                          </p:cTn>
                        </p:par>
                        <p:par>
                          <p:cTn id="29" fill="hold">
                            <p:stCondLst>
                              <p:cond delay="500"/>
                            </p:stCondLst>
                            <p:childTnLst>
                              <p:par>
                                <p:cTn id="30" presetID="23" presetClass="entr" presetSubtype="16" fill="hold" nodeType="afterEffect">
                                  <p:stCondLst>
                                    <p:cond delay="0"/>
                                  </p:stCondLst>
                                  <p:childTnLst>
                                    <p:set>
                                      <p:cBhvr>
                                        <p:cTn id="31" dur="1" fill="hold">
                                          <p:stCondLst>
                                            <p:cond delay="0"/>
                                          </p:stCondLst>
                                        </p:cTn>
                                        <p:tgtEl>
                                          <p:spTgt spid="396455"/>
                                        </p:tgtEl>
                                        <p:attrNameLst>
                                          <p:attrName>style.visibility</p:attrName>
                                        </p:attrNameLst>
                                      </p:cBhvr>
                                      <p:to>
                                        <p:strVal val="visible"/>
                                      </p:to>
                                    </p:set>
                                    <p:anim calcmode="lin" valueType="num">
                                      <p:cBhvr>
                                        <p:cTn id="32" dur="500" fill="hold"/>
                                        <p:tgtEl>
                                          <p:spTgt spid="396455"/>
                                        </p:tgtEl>
                                        <p:attrNameLst>
                                          <p:attrName>ppt_w</p:attrName>
                                        </p:attrNameLst>
                                      </p:cBhvr>
                                      <p:tavLst>
                                        <p:tav tm="0">
                                          <p:val>
                                            <p:fltVal val="0"/>
                                          </p:val>
                                        </p:tav>
                                        <p:tav tm="100000">
                                          <p:val>
                                            <p:strVal val="#ppt_w"/>
                                          </p:val>
                                        </p:tav>
                                      </p:tavLst>
                                    </p:anim>
                                    <p:anim calcmode="lin" valueType="num">
                                      <p:cBhvr>
                                        <p:cTn id="33" dur="500" fill="hold"/>
                                        <p:tgtEl>
                                          <p:spTgt spid="3964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425" grpId="0"/>
      <p:bldP spid="396427" grpId="0"/>
      <p:bldP spid="39645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28</a:t>
            </a:fld>
            <a:r>
              <a:rPr lang="zh-CN" altLang="en-US" sz="1400" dirty="0"/>
              <a:t>）</a:t>
            </a:r>
          </a:p>
        </p:txBody>
      </p:sp>
      <p:sp>
        <p:nvSpPr>
          <p:cNvPr id="32771" name="Text Box 8"/>
          <p:cNvSpPr txBox="1"/>
          <p:nvPr/>
        </p:nvSpPr>
        <p:spPr>
          <a:xfrm>
            <a:off x="661988" y="115888"/>
            <a:ext cx="2078037"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三、设计题</a:t>
            </a:r>
          </a:p>
        </p:txBody>
      </p:sp>
      <p:sp>
        <p:nvSpPr>
          <p:cNvPr id="398345" name="Text Box 9"/>
          <p:cNvSpPr txBox="1"/>
          <p:nvPr/>
        </p:nvSpPr>
        <p:spPr>
          <a:xfrm>
            <a:off x="204788" y="555625"/>
            <a:ext cx="8709025" cy="79216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、设计一个组合电路，其输入是</a:t>
            </a:r>
            <a:r>
              <a:rPr lang="en-US" altLang="zh-CN" sz="2400" b="1" dirty="0">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位二进制数</a:t>
            </a:r>
            <a:r>
              <a:rPr lang="en-US" altLang="zh-CN" sz="2400" b="1" i="1" dirty="0">
                <a:ea typeface="黑体" panose="02010609060101010101" pitchFamily="49" charset="-122"/>
              </a:rPr>
              <a:t>B</a:t>
            </a:r>
            <a:r>
              <a:rPr lang="zh-CN" altLang="en-US" sz="2400" b="1" dirty="0">
                <a:ea typeface="黑体" panose="02010609060101010101" pitchFamily="49" charset="-122"/>
              </a:rPr>
              <a:t>＝</a:t>
            </a:r>
            <a:r>
              <a:rPr lang="en-US" altLang="zh-CN" sz="2400" b="1" i="1" dirty="0">
                <a:ea typeface="黑体" panose="02010609060101010101" pitchFamily="49" charset="-122"/>
              </a:rPr>
              <a:t>B</a:t>
            </a:r>
            <a:r>
              <a:rPr lang="en-US" altLang="zh-CN" sz="2400" b="1" baseline="-25000" dirty="0">
                <a:ea typeface="黑体" panose="02010609060101010101" pitchFamily="49" charset="-122"/>
              </a:rPr>
              <a:t>2</a:t>
            </a:r>
            <a:r>
              <a:rPr lang="en-US" altLang="zh-CN" sz="2400" b="1" i="1" dirty="0">
                <a:ea typeface="黑体" panose="02010609060101010101" pitchFamily="49" charset="-122"/>
              </a:rPr>
              <a:t>B</a:t>
            </a:r>
            <a:r>
              <a:rPr lang="en-US" altLang="zh-CN" sz="2400" b="1" baseline="-25000" dirty="0">
                <a:ea typeface="黑体" panose="02010609060101010101" pitchFamily="49" charset="-122"/>
              </a:rPr>
              <a:t>1</a:t>
            </a:r>
            <a:r>
              <a:rPr lang="en-US" altLang="zh-CN" sz="2400" b="1" i="1" dirty="0">
                <a:ea typeface="黑体" panose="02010609060101010101" pitchFamily="49" charset="-122"/>
              </a:rPr>
              <a:t>B</a:t>
            </a:r>
            <a:r>
              <a:rPr lang="en-US" altLang="zh-CN" sz="2400" b="1" baseline="-25000" dirty="0">
                <a:ea typeface="黑体" panose="02010609060101010101" pitchFamily="49" charset="-122"/>
              </a:rPr>
              <a:t>0</a:t>
            </a:r>
            <a:r>
              <a:rPr lang="zh-CN" altLang="en-US" sz="2400" b="1" dirty="0">
                <a:latin typeface="黑体" panose="02010609060101010101" pitchFamily="49" charset="-122"/>
                <a:ea typeface="黑体" panose="02010609060101010101" pitchFamily="49" charset="-122"/>
              </a:rPr>
              <a:t>，输出是</a:t>
            </a:r>
            <a:r>
              <a:rPr lang="en-US" altLang="zh-CN" sz="2400" b="1" i="1" dirty="0">
                <a:ea typeface="黑体" panose="02010609060101010101" pitchFamily="49" charset="-122"/>
              </a:rPr>
              <a:t>Y</a:t>
            </a:r>
            <a:r>
              <a:rPr lang="en-US" altLang="zh-CN" sz="2400" b="1" baseline="-25000" dirty="0">
                <a:ea typeface="黑体" panose="02010609060101010101" pitchFamily="49" charset="-122"/>
              </a:rPr>
              <a:t>1</a:t>
            </a:r>
            <a:r>
              <a:rPr lang="zh-CN" altLang="en-US" sz="2400" b="1" dirty="0">
                <a:ea typeface="黑体" panose="02010609060101010101" pitchFamily="49" charset="-122"/>
              </a:rPr>
              <a:t>＝</a:t>
            </a:r>
            <a:r>
              <a:rPr lang="en-US" altLang="zh-CN" sz="2400" b="1" dirty="0">
                <a:ea typeface="黑体" panose="02010609060101010101" pitchFamily="49" charset="-122"/>
              </a:rPr>
              <a:t>2</a:t>
            </a:r>
            <a:r>
              <a:rPr lang="en-US" altLang="zh-CN" sz="2400" b="1" i="1" dirty="0">
                <a:ea typeface="黑体" panose="02010609060101010101" pitchFamily="49" charset="-122"/>
              </a:rPr>
              <a:t>B</a:t>
            </a:r>
            <a:r>
              <a:rPr lang="zh-CN" altLang="en-US" sz="2400" b="1" dirty="0">
                <a:ea typeface="黑体" panose="02010609060101010101" pitchFamily="49" charset="-122"/>
              </a:rPr>
              <a:t>、</a:t>
            </a:r>
            <a:r>
              <a:rPr lang="en-US" altLang="zh-CN" sz="2400" b="1" i="1" dirty="0">
                <a:ea typeface="黑体" panose="02010609060101010101" pitchFamily="49" charset="-122"/>
              </a:rPr>
              <a:t>Y</a:t>
            </a:r>
            <a:r>
              <a:rPr lang="en-US" altLang="zh-CN" sz="2400" b="1" baseline="-25000" dirty="0">
                <a:ea typeface="黑体" panose="02010609060101010101" pitchFamily="49" charset="-122"/>
              </a:rPr>
              <a:t>2</a:t>
            </a:r>
            <a:r>
              <a:rPr lang="zh-CN" altLang="en-US" sz="2400" b="1" dirty="0">
                <a:ea typeface="黑体" panose="02010609060101010101" pitchFamily="49" charset="-122"/>
              </a:rPr>
              <a:t>＝</a:t>
            </a:r>
            <a:r>
              <a:rPr lang="en-US" altLang="zh-CN" sz="2400" b="1" i="1" dirty="0">
                <a:ea typeface="黑体" panose="02010609060101010101" pitchFamily="49" charset="-122"/>
              </a:rPr>
              <a:t>B</a:t>
            </a:r>
            <a:r>
              <a:rPr lang="en-US" altLang="zh-CN" sz="2400" b="1" baseline="30000" dirty="0">
                <a:ea typeface="黑体" panose="02010609060101010101" pitchFamily="49" charset="-122"/>
              </a:rPr>
              <a:t>2</a:t>
            </a:r>
            <a:r>
              <a:rPr lang="zh-CN" altLang="en-US" sz="2400" b="1" dirty="0">
                <a:ea typeface="黑体" panose="02010609060101010101" pitchFamily="49" charset="-122"/>
              </a:rPr>
              <a:t>，</a:t>
            </a:r>
            <a:r>
              <a:rPr lang="en-US" altLang="zh-CN" sz="2400" b="1" i="1" dirty="0">
                <a:ea typeface="黑体" panose="02010609060101010101" pitchFamily="49" charset="-122"/>
              </a:rPr>
              <a:t>Y</a:t>
            </a:r>
            <a:r>
              <a:rPr lang="en-US" altLang="zh-CN" sz="2400" b="1" baseline="-25000" dirty="0">
                <a:ea typeface="黑体" panose="02010609060101010101" pitchFamily="49" charset="-122"/>
              </a:rPr>
              <a:t>1</a:t>
            </a:r>
            <a:r>
              <a:rPr lang="zh-CN" altLang="en-US" sz="2400" b="1" dirty="0">
                <a:ea typeface="黑体" panose="02010609060101010101" pitchFamily="49" charset="-122"/>
              </a:rPr>
              <a:t>、</a:t>
            </a:r>
            <a:r>
              <a:rPr lang="en-US" altLang="zh-CN" sz="2400" b="1" i="1" dirty="0">
                <a:ea typeface="黑体" panose="02010609060101010101" pitchFamily="49" charset="-122"/>
              </a:rPr>
              <a:t>Y</a:t>
            </a:r>
            <a:r>
              <a:rPr lang="en-US" altLang="zh-CN" sz="2400" b="1" baseline="-25000" dirty="0">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也是二进制数。</a:t>
            </a:r>
            <a:r>
              <a:rPr lang="zh-CN" altLang="en-US" sz="2800" b="1" dirty="0">
                <a:latin typeface="黑体" panose="02010609060101010101" pitchFamily="49" charset="-122"/>
                <a:ea typeface="黑体" panose="02010609060101010101" pitchFamily="49" charset="-122"/>
              </a:rPr>
              <a:t> </a:t>
            </a:r>
          </a:p>
        </p:txBody>
      </p:sp>
      <p:sp>
        <p:nvSpPr>
          <p:cNvPr id="398401" name="Text Box 65"/>
          <p:cNvSpPr txBox="1"/>
          <p:nvPr/>
        </p:nvSpPr>
        <p:spPr>
          <a:xfrm>
            <a:off x="192088" y="1322388"/>
            <a:ext cx="8729662" cy="115728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latin typeface="黑体" panose="02010609060101010101" pitchFamily="49" charset="-122"/>
                <a:ea typeface="黑体" panose="02010609060101010101" pitchFamily="49" charset="-122"/>
              </a:rPr>
              <a:t>  </a:t>
            </a:r>
            <a:r>
              <a:rPr lang="zh-CN" altLang="en-US" sz="2400" b="1" dirty="0">
                <a:solidFill>
                  <a:srgbClr val="FF3300"/>
                </a:solidFill>
                <a:latin typeface="黑体" panose="02010609060101010101" pitchFamily="49" charset="-122"/>
                <a:ea typeface="黑体" panose="02010609060101010101" pitchFamily="49" charset="-122"/>
              </a:rPr>
              <a:t>解：</a:t>
            </a:r>
            <a:r>
              <a:rPr lang="en-US" altLang="zh-CN" sz="2400" b="1" dirty="0">
                <a:solidFill>
                  <a:srgbClr val="FF3300"/>
                </a:solidFill>
                <a:ea typeface="黑体" panose="02010609060101010101" pitchFamily="49" charset="-122"/>
              </a:rPr>
              <a:t>3</a:t>
            </a:r>
            <a:r>
              <a:rPr lang="zh-CN" altLang="en-US" sz="2400" b="1" dirty="0">
                <a:solidFill>
                  <a:srgbClr val="FF3300"/>
                </a:solidFill>
                <a:ea typeface="黑体" panose="02010609060101010101" pitchFamily="49" charset="-122"/>
              </a:rPr>
              <a:t>位二进制数</a:t>
            </a:r>
            <a:r>
              <a:rPr lang="en-US" altLang="zh-CN" sz="2400" b="1" i="1" dirty="0">
                <a:solidFill>
                  <a:srgbClr val="FF3300"/>
                </a:solidFill>
                <a:ea typeface="黑体" panose="02010609060101010101" pitchFamily="49" charset="-122"/>
              </a:rPr>
              <a:t>B</a:t>
            </a:r>
            <a:r>
              <a:rPr lang="zh-CN" altLang="en-US" sz="2400" b="1" dirty="0">
                <a:solidFill>
                  <a:srgbClr val="FF3300"/>
                </a:solidFill>
                <a:ea typeface="黑体" panose="02010609060101010101" pitchFamily="49" charset="-122"/>
              </a:rPr>
              <a:t>的最大值为</a:t>
            </a:r>
            <a:r>
              <a:rPr lang="en-US" altLang="zh-CN" sz="2400" b="1" dirty="0">
                <a:solidFill>
                  <a:srgbClr val="FF3300"/>
                </a:solidFill>
                <a:ea typeface="黑体" panose="02010609060101010101" pitchFamily="49" charset="-122"/>
              </a:rPr>
              <a:t>7</a:t>
            </a:r>
            <a:r>
              <a:rPr lang="zh-CN" altLang="en-US" sz="2400" b="1" dirty="0">
                <a:solidFill>
                  <a:srgbClr val="FF3300"/>
                </a:solidFill>
                <a:ea typeface="黑体" panose="02010609060101010101" pitchFamily="49" charset="-122"/>
              </a:rPr>
              <a:t>，所以</a:t>
            </a:r>
            <a:r>
              <a:rPr lang="en-US" altLang="zh-CN" sz="2400" b="1" i="1" dirty="0">
                <a:solidFill>
                  <a:srgbClr val="FF3300"/>
                </a:solidFill>
                <a:ea typeface="黑体" panose="02010609060101010101" pitchFamily="49" charset="-122"/>
              </a:rPr>
              <a:t>Y</a:t>
            </a:r>
            <a:r>
              <a:rPr lang="en-US" altLang="zh-CN" sz="2400" b="1" baseline="-25000" dirty="0">
                <a:solidFill>
                  <a:srgbClr val="FF3300"/>
                </a:solidFill>
                <a:ea typeface="黑体" panose="02010609060101010101" pitchFamily="49" charset="-122"/>
              </a:rPr>
              <a:t>1</a:t>
            </a:r>
            <a:r>
              <a:rPr lang="zh-CN" altLang="en-US" sz="2400" b="1" dirty="0">
                <a:solidFill>
                  <a:srgbClr val="FF3300"/>
                </a:solidFill>
                <a:ea typeface="黑体" panose="02010609060101010101" pitchFamily="49" charset="-122"/>
              </a:rPr>
              <a:t>＝</a:t>
            </a:r>
            <a:r>
              <a:rPr lang="en-US" altLang="zh-CN" sz="2400" b="1" dirty="0">
                <a:solidFill>
                  <a:srgbClr val="FF3300"/>
                </a:solidFill>
                <a:ea typeface="黑体" panose="02010609060101010101" pitchFamily="49" charset="-122"/>
              </a:rPr>
              <a:t>2</a:t>
            </a:r>
            <a:r>
              <a:rPr lang="en-US" altLang="zh-CN" sz="2400" b="1" i="1" dirty="0">
                <a:solidFill>
                  <a:srgbClr val="FF3300"/>
                </a:solidFill>
                <a:ea typeface="黑体" panose="02010609060101010101" pitchFamily="49" charset="-122"/>
              </a:rPr>
              <a:t>B</a:t>
            </a:r>
            <a:r>
              <a:rPr lang="zh-CN" altLang="en-US" sz="2400" b="1" dirty="0">
                <a:solidFill>
                  <a:srgbClr val="FF3300"/>
                </a:solidFill>
                <a:ea typeface="黑体" panose="02010609060101010101" pitchFamily="49" charset="-122"/>
              </a:rPr>
              <a:t>的最大值为</a:t>
            </a:r>
            <a:r>
              <a:rPr lang="en-US" altLang="zh-CN" sz="2400" b="1" dirty="0">
                <a:solidFill>
                  <a:srgbClr val="FF3300"/>
                </a:solidFill>
                <a:ea typeface="黑体" panose="02010609060101010101" pitchFamily="49" charset="-122"/>
              </a:rPr>
              <a:t>14</a:t>
            </a:r>
            <a:r>
              <a:rPr lang="zh-CN" altLang="en-US" sz="2400" b="1" dirty="0">
                <a:solidFill>
                  <a:srgbClr val="FF3300"/>
                </a:solidFill>
                <a:ea typeface="黑体" panose="02010609060101010101" pitchFamily="49" charset="-122"/>
              </a:rPr>
              <a:t>，因此</a:t>
            </a:r>
            <a:r>
              <a:rPr lang="en-US" altLang="zh-CN" sz="2400" b="1" i="1" dirty="0">
                <a:solidFill>
                  <a:srgbClr val="FF3300"/>
                </a:solidFill>
                <a:ea typeface="黑体" panose="02010609060101010101" pitchFamily="49" charset="-122"/>
              </a:rPr>
              <a:t>Y</a:t>
            </a:r>
            <a:r>
              <a:rPr lang="en-US" altLang="zh-CN" sz="2400" b="1" baseline="-25000" dirty="0">
                <a:solidFill>
                  <a:srgbClr val="FF3300"/>
                </a:solidFill>
                <a:ea typeface="黑体" panose="02010609060101010101" pitchFamily="49" charset="-122"/>
              </a:rPr>
              <a:t>1</a:t>
            </a:r>
            <a:r>
              <a:rPr lang="zh-CN" altLang="en-US" sz="2400" b="1" dirty="0">
                <a:solidFill>
                  <a:srgbClr val="FF3300"/>
                </a:solidFill>
                <a:ea typeface="黑体" panose="02010609060101010101" pitchFamily="49" charset="-122"/>
              </a:rPr>
              <a:t>为</a:t>
            </a:r>
            <a:r>
              <a:rPr lang="en-US" altLang="zh-CN" sz="2400" b="1" dirty="0">
                <a:solidFill>
                  <a:srgbClr val="FF3300"/>
                </a:solidFill>
                <a:ea typeface="黑体" panose="02010609060101010101" pitchFamily="49" charset="-122"/>
              </a:rPr>
              <a:t>4</a:t>
            </a:r>
            <a:r>
              <a:rPr lang="zh-CN" altLang="en-US" sz="2400" b="1" dirty="0">
                <a:solidFill>
                  <a:srgbClr val="FF3300"/>
                </a:solidFill>
                <a:ea typeface="黑体" panose="02010609060101010101" pitchFamily="49" charset="-122"/>
              </a:rPr>
              <a:t>位二进制数，</a:t>
            </a:r>
            <a:r>
              <a:rPr lang="zh-CN" altLang="en-US" sz="2400" b="1" dirty="0">
                <a:solidFill>
                  <a:srgbClr val="FF3300"/>
                </a:solidFill>
                <a:latin typeface="黑体" panose="02010609060101010101" pitchFamily="49" charset="-122"/>
                <a:ea typeface="黑体" panose="02010609060101010101" pitchFamily="49" charset="-122"/>
              </a:rPr>
              <a:t>令</a:t>
            </a:r>
            <a:r>
              <a:rPr lang="en-US" altLang="zh-CN" sz="2400" b="1" i="1" dirty="0">
                <a:solidFill>
                  <a:srgbClr val="FF3300"/>
                </a:solidFill>
                <a:ea typeface="黑体" panose="02010609060101010101" pitchFamily="49" charset="-122"/>
              </a:rPr>
              <a:t>Y</a:t>
            </a:r>
            <a:r>
              <a:rPr lang="en-US" altLang="zh-CN" sz="2400" b="1" baseline="-25000" dirty="0">
                <a:solidFill>
                  <a:srgbClr val="FF3300"/>
                </a:solidFill>
                <a:ea typeface="黑体" panose="02010609060101010101" pitchFamily="49" charset="-122"/>
              </a:rPr>
              <a:t>1</a:t>
            </a:r>
            <a:r>
              <a:rPr lang="zh-CN" altLang="en-US" sz="2400" b="1" dirty="0">
                <a:solidFill>
                  <a:srgbClr val="FF3300"/>
                </a:solidFill>
                <a:ea typeface="黑体" panose="02010609060101010101" pitchFamily="49" charset="-122"/>
              </a:rPr>
              <a:t>＝</a:t>
            </a:r>
            <a:r>
              <a:rPr lang="en-US" altLang="zh-CN" sz="2400" b="1" i="1" dirty="0">
                <a:solidFill>
                  <a:srgbClr val="FF3300"/>
                </a:solidFill>
                <a:ea typeface="黑体" panose="02010609060101010101" pitchFamily="49" charset="-122"/>
              </a:rPr>
              <a:t>Z</a:t>
            </a:r>
            <a:r>
              <a:rPr lang="en-US" altLang="zh-CN" sz="2400" b="1" baseline="-25000" dirty="0">
                <a:solidFill>
                  <a:srgbClr val="FF3300"/>
                </a:solidFill>
                <a:ea typeface="黑体" panose="02010609060101010101" pitchFamily="49" charset="-122"/>
              </a:rPr>
              <a:t>3</a:t>
            </a:r>
            <a:r>
              <a:rPr lang="en-US" altLang="zh-CN" sz="2400" b="1" i="1" dirty="0">
                <a:solidFill>
                  <a:srgbClr val="FF3300"/>
                </a:solidFill>
                <a:ea typeface="黑体" panose="02010609060101010101" pitchFamily="49" charset="-122"/>
              </a:rPr>
              <a:t>Z</a:t>
            </a:r>
            <a:r>
              <a:rPr lang="en-US" altLang="zh-CN" sz="2400" b="1" baseline="-25000" dirty="0">
                <a:solidFill>
                  <a:srgbClr val="FF3300"/>
                </a:solidFill>
                <a:ea typeface="黑体" panose="02010609060101010101" pitchFamily="49" charset="-122"/>
              </a:rPr>
              <a:t>2</a:t>
            </a:r>
            <a:r>
              <a:rPr lang="en-US" altLang="zh-CN" sz="2400" b="1" i="1" dirty="0">
                <a:solidFill>
                  <a:srgbClr val="FF3300"/>
                </a:solidFill>
                <a:ea typeface="黑体" panose="02010609060101010101" pitchFamily="49" charset="-122"/>
              </a:rPr>
              <a:t>Z</a:t>
            </a:r>
            <a:r>
              <a:rPr lang="en-US" altLang="zh-CN" sz="2400" b="1" baseline="-25000" dirty="0">
                <a:solidFill>
                  <a:srgbClr val="FF3300"/>
                </a:solidFill>
                <a:ea typeface="黑体" panose="02010609060101010101" pitchFamily="49" charset="-122"/>
              </a:rPr>
              <a:t>1</a:t>
            </a:r>
            <a:r>
              <a:rPr lang="en-US" altLang="zh-CN" sz="2400" b="1" i="1" dirty="0">
                <a:solidFill>
                  <a:srgbClr val="FF3300"/>
                </a:solidFill>
                <a:ea typeface="黑体" panose="02010609060101010101" pitchFamily="49" charset="-122"/>
              </a:rPr>
              <a:t>Z</a:t>
            </a:r>
            <a:r>
              <a:rPr lang="en-US" altLang="zh-CN" sz="2400" b="1" baseline="-25000" dirty="0">
                <a:solidFill>
                  <a:srgbClr val="FF3300"/>
                </a:solidFill>
                <a:ea typeface="黑体" panose="02010609060101010101" pitchFamily="49" charset="-122"/>
              </a:rPr>
              <a:t>0</a:t>
            </a:r>
            <a:r>
              <a:rPr lang="zh-CN" altLang="en-US" sz="2400" b="1" dirty="0">
                <a:solidFill>
                  <a:srgbClr val="FF3300"/>
                </a:solidFill>
                <a:ea typeface="黑体" panose="02010609060101010101" pitchFamily="49" charset="-122"/>
              </a:rPr>
              <a:t>；</a:t>
            </a:r>
            <a:r>
              <a:rPr lang="en-US" altLang="zh-CN" sz="2400" b="1" i="1" dirty="0">
                <a:solidFill>
                  <a:srgbClr val="FF3300"/>
                </a:solidFill>
                <a:ea typeface="黑体" panose="02010609060101010101" pitchFamily="49" charset="-122"/>
              </a:rPr>
              <a:t>Y</a:t>
            </a:r>
            <a:r>
              <a:rPr lang="en-US" altLang="zh-CN" sz="2400" b="1" baseline="-25000" dirty="0">
                <a:solidFill>
                  <a:srgbClr val="FF3300"/>
                </a:solidFill>
                <a:ea typeface="黑体" panose="02010609060101010101" pitchFamily="49" charset="-122"/>
              </a:rPr>
              <a:t>2</a:t>
            </a:r>
            <a:r>
              <a:rPr lang="zh-CN" altLang="en-US" sz="2400" b="1" dirty="0">
                <a:solidFill>
                  <a:srgbClr val="FF3300"/>
                </a:solidFill>
                <a:ea typeface="黑体" panose="02010609060101010101" pitchFamily="49" charset="-122"/>
              </a:rPr>
              <a:t>＝</a:t>
            </a:r>
            <a:r>
              <a:rPr lang="en-US" altLang="zh-CN" sz="2400" b="1" i="1" dirty="0">
                <a:solidFill>
                  <a:srgbClr val="FF3300"/>
                </a:solidFill>
                <a:ea typeface="黑体" panose="02010609060101010101" pitchFamily="49" charset="-122"/>
              </a:rPr>
              <a:t>B</a:t>
            </a:r>
            <a:r>
              <a:rPr lang="en-US" altLang="zh-CN" sz="2400" b="1" baseline="30000" dirty="0">
                <a:solidFill>
                  <a:srgbClr val="FF3300"/>
                </a:solidFill>
                <a:ea typeface="黑体" panose="02010609060101010101" pitchFamily="49" charset="-122"/>
              </a:rPr>
              <a:t>2</a:t>
            </a:r>
            <a:r>
              <a:rPr lang="zh-CN" altLang="en-US" sz="2400" b="1" dirty="0">
                <a:solidFill>
                  <a:srgbClr val="FF3300"/>
                </a:solidFill>
                <a:ea typeface="黑体" panose="02010609060101010101" pitchFamily="49" charset="-122"/>
              </a:rPr>
              <a:t>的最大值为</a:t>
            </a:r>
            <a:r>
              <a:rPr lang="en-US" altLang="zh-CN" sz="2400" b="1" dirty="0">
                <a:solidFill>
                  <a:srgbClr val="FF3300"/>
                </a:solidFill>
                <a:ea typeface="黑体" panose="02010609060101010101" pitchFamily="49" charset="-122"/>
              </a:rPr>
              <a:t>49</a:t>
            </a:r>
            <a:r>
              <a:rPr lang="zh-CN" altLang="en-US" sz="2400" b="1" dirty="0">
                <a:solidFill>
                  <a:srgbClr val="FF3300"/>
                </a:solidFill>
                <a:ea typeface="黑体" panose="02010609060101010101" pitchFamily="49" charset="-122"/>
              </a:rPr>
              <a:t>，因此</a:t>
            </a:r>
            <a:r>
              <a:rPr lang="en-US" altLang="zh-CN" sz="2400" b="1" i="1" dirty="0">
                <a:solidFill>
                  <a:srgbClr val="FF3300"/>
                </a:solidFill>
                <a:ea typeface="黑体" panose="02010609060101010101" pitchFamily="49" charset="-122"/>
              </a:rPr>
              <a:t>Y</a:t>
            </a:r>
            <a:r>
              <a:rPr lang="en-US" altLang="zh-CN" sz="2400" b="1" baseline="-25000" dirty="0">
                <a:solidFill>
                  <a:srgbClr val="FF3300"/>
                </a:solidFill>
                <a:ea typeface="黑体" panose="02010609060101010101" pitchFamily="49" charset="-122"/>
              </a:rPr>
              <a:t>2</a:t>
            </a:r>
            <a:r>
              <a:rPr lang="zh-CN" altLang="en-US" sz="2400" b="1" dirty="0">
                <a:solidFill>
                  <a:srgbClr val="FF3300"/>
                </a:solidFill>
                <a:ea typeface="黑体" panose="02010609060101010101" pitchFamily="49" charset="-122"/>
              </a:rPr>
              <a:t>为</a:t>
            </a:r>
            <a:r>
              <a:rPr lang="en-US" altLang="zh-CN" sz="2400" b="1" dirty="0">
                <a:solidFill>
                  <a:srgbClr val="FF3300"/>
                </a:solidFill>
                <a:ea typeface="黑体" panose="02010609060101010101" pitchFamily="49" charset="-122"/>
              </a:rPr>
              <a:t>6</a:t>
            </a:r>
            <a:r>
              <a:rPr lang="zh-CN" altLang="en-US" sz="2400" b="1" dirty="0">
                <a:solidFill>
                  <a:srgbClr val="FF3300"/>
                </a:solidFill>
                <a:ea typeface="黑体" panose="02010609060101010101" pitchFamily="49" charset="-122"/>
              </a:rPr>
              <a:t>位二进制数，</a:t>
            </a:r>
            <a:r>
              <a:rPr lang="zh-CN" altLang="en-US" sz="2400" b="1" dirty="0">
                <a:solidFill>
                  <a:srgbClr val="FF3300"/>
                </a:solidFill>
                <a:latin typeface="黑体" panose="02010609060101010101" pitchFamily="49" charset="-122"/>
                <a:ea typeface="黑体" panose="02010609060101010101" pitchFamily="49" charset="-122"/>
              </a:rPr>
              <a:t>令</a:t>
            </a:r>
            <a:r>
              <a:rPr lang="en-US" altLang="zh-CN" sz="2400" b="1" i="1" dirty="0">
                <a:solidFill>
                  <a:srgbClr val="FF3300"/>
                </a:solidFill>
                <a:ea typeface="黑体" panose="02010609060101010101" pitchFamily="49" charset="-122"/>
              </a:rPr>
              <a:t>Y</a:t>
            </a:r>
            <a:r>
              <a:rPr lang="en-US" altLang="zh-CN" sz="2400" b="1" baseline="-25000" dirty="0">
                <a:solidFill>
                  <a:srgbClr val="FF3300"/>
                </a:solidFill>
                <a:ea typeface="黑体" panose="02010609060101010101" pitchFamily="49" charset="-122"/>
              </a:rPr>
              <a:t>2</a:t>
            </a:r>
            <a:r>
              <a:rPr lang="zh-CN" altLang="en-US" sz="2400" b="1" dirty="0">
                <a:solidFill>
                  <a:srgbClr val="FF3300"/>
                </a:solidFill>
                <a:ea typeface="黑体" panose="02010609060101010101" pitchFamily="49" charset="-122"/>
              </a:rPr>
              <a:t>＝ </a:t>
            </a:r>
            <a:r>
              <a:rPr lang="en-US" altLang="zh-CN" sz="2400" b="1" i="1" dirty="0">
                <a:solidFill>
                  <a:srgbClr val="FF3300"/>
                </a:solidFill>
                <a:ea typeface="黑体" panose="02010609060101010101" pitchFamily="49" charset="-122"/>
              </a:rPr>
              <a:t>F</a:t>
            </a:r>
            <a:r>
              <a:rPr lang="en-US" altLang="zh-CN" sz="2400" b="1" baseline="-25000" dirty="0">
                <a:solidFill>
                  <a:srgbClr val="FF3300"/>
                </a:solidFill>
                <a:ea typeface="黑体" panose="02010609060101010101" pitchFamily="49" charset="-122"/>
              </a:rPr>
              <a:t>5</a:t>
            </a:r>
            <a:r>
              <a:rPr lang="en-US" altLang="zh-CN" sz="2400" b="1" i="1" dirty="0">
                <a:solidFill>
                  <a:srgbClr val="FF3300"/>
                </a:solidFill>
                <a:ea typeface="黑体" panose="02010609060101010101" pitchFamily="49" charset="-122"/>
              </a:rPr>
              <a:t>F</a:t>
            </a:r>
            <a:r>
              <a:rPr lang="en-US" altLang="zh-CN" sz="2400" b="1" baseline="-25000" dirty="0">
                <a:solidFill>
                  <a:srgbClr val="FF3300"/>
                </a:solidFill>
                <a:ea typeface="黑体" panose="02010609060101010101" pitchFamily="49" charset="-122"/>
              </a:rPr>
              <a:t>4</a:t>
            </a:r>
            <a:r>
              <a:rPr lang="en-US" altLang="zh-CN" sz="2400" b="1" i="1" dirty="0">
                <a:solidFill>
                  <a:srgbClr val="FF3300"/>
                </a:solidFill>
                <a:ea typeface="黑体" panose="02010609060101010101" pitchFamily="49" charset="-122"/>
              </a:rPr>
              <a:t>F</a:t>
            </a:r>
            <a:r>
              <a:rPr lang="en-US" altLang="zh-CN" sz="2400" b="1" baseline="-25000" dirty="0">
                <a:solidFill>
                  <a:srgbClr val="FF3300"/>
                </a:solidFill>
                <a:ea typeface="黑体" panose="02010609060101010101" pitchFamily="49" charset="-122"/>
              </a:rPr>
              <a:t>3</a:t>
            </a:r>
            <a:r>
              <a:rPr lang="en-US" altLang="zh-CN" sz="2400" b="1" i="1" dirty="0">
                <a:solidFill>
                  <a:srgbClr val="FF3300"/>
                </a:solidFill>
                <a:ea typeface="黑体" panose="02010609060101010101" pitchFamily="49" charset="-122"/>
              </a:rPr>
              <a:t>F</a:t>
            </a:r>
            <a:r>
              <a:rPr lang="en-US" altLang="zh-CN" sz="2400" b="1" baseline="-25000" dirty="0">
                <a:solidFill>
                  <a:srgbClr val="FF3300"/>
                </a:solidFill>
                <a:ea typeface="黑体" panose="02010609060101010101" pitchFamily="49" charset="-122"/>
              </a:rPr>
              <a:t>2</a:t>
            </a:r>
            <a:r>
              <a:rPr lang="en-US" altLang="zh-CN" sz="2400" b="1" i="1" dirty="0">
                <a:solidFill>
                  <a:srgbClr val="FF3300"/>
                </a:solidFill>
                <a:ea typeface="黑体" panose="02010609060101010101" pitchFamily="49" charset="-122"/>
              </a:rPr>
              <a:t>F</a:t>
            </a:r>
            <a:r>
              <a:rPr lang="en-US" altLang="zh-CN" sz="2400" b="1" baseline="-25000" dirty="0">
                <a:solidFill>
                  <a:srgbClr val="FF3300"/>
                </a:solidFill>
                <a:ea typeface="黑体" panose="02010609060101010101" pitchFamily="49" charset="-122"/>
              </a:rPr>
              <a:t>1</a:t>
            </a:r>
            <a:r>
              <a:rPr lang="en-US" altLang="zh-CN" sz="2400" b="1" i="1" dirty="0">
                <a:solidFill>
                  <a:srgbClr val="FF3300"/>
                </a:solidFill>
                <a:ea typeface="黑体" panose="02010609060101010101" pitchFamily="49" charset="-122"/>
              </a:rPr>
              <a:t>F</a:t>
            </a:r>
            <a:r>
              <a:rPr lang="en-US" altLang="zh-CN" sz="2400" b="1" baseline="-25000" dirty="0">
                <a:solidFill>
                  <a:srgbClr val="FF3300"/>
                </a:solidFill>
                <a:ea typeface="黑体" panose="02010609060101010101" pitchFamily="49" charset="-122"/>
              </a:rPr>
              <a:t>0</a:t>
            </a:r>
            <a:r>
              <a:rPr lang="zh-CN" altLang="en-US" sz="2400" b="1" dirty="0">
                <a:solidFill>
                  <a:srgbClr val="FF3300"/>
                </a:solidFill>
                <a:ea typeface="黑体" panose="02010609060101010101" pitchFamily="49" charset="-122"/>
              </a:rPr>
              <a:t>。列真值表如下：</a:t>
            </a:r>
          </a:p>
        </p:txBody>
      </p:sp>
      <p:sp>
        <p:nvSpPr>
          <p:cNvPr id="32774" name="Rectangle 66"/>
          <p:cNvSpPr/>
          <p:nvPr/>
        </p:nvSpPr>
        <p:spPr>
          <a:xfrm>
            <a:off x="0" y="0"/>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2775" name="Rectangle 68"/>
          <p:cNvSpPr/>
          <p:nvPr/>
        </p:nvSpPr>
        <p:spPr>
          <a:xfrm>
            <a:off x="0" y="3348038"/>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398461" name="Group 125"/>
          <p:cNvGraphicFramePr>
            <a:graphicFrameLocks noGrp="1"/>
          </p:cNvGraphicFramePr>
          <p:nvPr/>
        </p:nvGraphicFramePr>
        <p:xfrm>
          <a:off x="280988" y="2516188"/>
          <a:ext cx="5697538" cy="2925763"/>
        </p:xfrm>
        <a:graphic>
          <a:graphicData uri="http://schemas.openxmlformats.org/drawingml/2006/table">
            <a:tbl>
              <a:tblPr/>
              <a:tblGrid>
                <a:gridCol w="1463675">
                  <a:extLst>
                    <a:ext uri="{9D8B030D-6E8A-4147-A177-3AD203B41FA5}">
                      <a16:colId xmlns:a16="http://schemas.microsoft.com/office/drawing/2014/main" val="20000"/>
                    </a:ext>
                  </a:extLst>
                </a:gridCol>
                <a:gridCol w="1730375">
                  <a:extLst>
                    <a:ext uri="{9D8B030D-6E8A-4147-A177-3AD203B41FA5}">
                      <a16:colId xmlns:a16="http://schemas.microsoft.com/office/drawing/2014/main" val="20001"/>
                    </a:ext>
                  </a:extLst>
                </a:gridCol>
                <a:gridCol w="2503487">
                  <a:extLst>
                    <a:ext uri="{9D8B030D-6E8A-4147-A177-3AD203B41FA5}">
                      <a16:colId xmlns:a16="http://schemas.microsoft.com/office/drawing/2014/main" val="20002"/>
                    </a:ext>
                  </a:extLst>
                </a:gridCol>
              </a:tblGrid>
              <a:tr h="396134">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Z</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Z</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  </a:t>
                      </a:r>
                      <a:r>
                        <a:rPr kumimoji="0" lang="en-US" altLang="zh-CN" sz="2000" b="1"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Z</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Z</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45675" marB="456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5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45675" marB="456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9628">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1    1    1</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1    1    1    0</a:t>
                      </a:r>
                    </a:p>
                  </a:txBody>
                  <a:tcPr marT="45675" marB="456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0    0    0    0    0    0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0    0    0    0    0    1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0    0    0    1    0    0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0    0    1    0    0    1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0    1    0    0    0    0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0    1    1    0    0    1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1    0    0    1    0    0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1    1    0    0    0    1</a:t>
                      </a:r>
                    </a:p>
                  </a:txBody>
                  <a:tcPr marT="45675" marB="456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98458" name="Text Box 122"/>
          <p:cNvSpPr txBox="1"/>
          <p:nvPr/>
        </p:nvSpPr>
        <p:spPr>
          <a:xfrm>
            <a:off x="6157913" y="2654300"/>
            <a:ext cx="2722562" cy="18875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3300"/>
                </a:solidFill>
                <a:latin typeface="黑体" panose="02010609060101010101" pitchFamily="49" charset="-122"/>
                <a:ea typeface="黑体" panose="02010609060101010101" pitchFamily="49" charset="-122"/>
              </a:rPr>
              <a:t>  </a:t>
            </a:r>
            <a:r>
              <a:rPr lang="zh-CN" altLang="en-US" sz="2400" b="1" dirty="0">
                <a:solidFill>
                  <a:srgbClr val="FF3300"/>
                </a:solidFill>
                <a:latin typeface="黑体" panose="02010609060101010101" pitchFamily="49" charset="-122"/>
                <a:ea typeface="黑体" panose="02010609060101010101" pitchFamily="49" charset="-122"/>
              </a:rPr>
              <a:t>由表</a:t>
            </a:r>
            <a:r>
              <a:rPr lang="zh-CN" altLang="en-US" sz="2400" b="1" dirty="0">
                <a:solidFill>
                  <a:srgbClr val="FF3300"/>
                </a:solidFill>
                <a:ea typeface="黑体" panose="02010609060101010101" pitchFamily="49" charset="-122"/>
              </a:rPr>
              <a:t>可知，</a:t>
            </a:r>
            <a:r>
              <a:rPr lang="zh-CN" altLang="en-US" sz="2400" b="1" i="1" dirty="0">
                <a:solidFill>
                  <a:srgbClr val="FF3300"/>
                </a:solidFill>
                <a:ea typeface="黑体" panose="02010609060101010101" pitchFamily="49" charset="-122"/>
              </a:rPr>
              <a:t> </a:t>
            </a:r>
            <a:r>
              <a:rPr lang="en-US" altLang="zh-CN" sz="2400" b="1" i="1" dirty="0">
                <a:solidFill>
                  <a:srgbClr val="FF3300"/>
                </a:solidFill>
                <a:ea typeface="黑体" panose="02010609060101010101" pitchFamily="49" charset="-122"/>
              </a:rPr>
              <a:t>Y</a:t>
            </a:r>
            <a:r>
              <a:rPr lang="en-US" altLang="zh-CN" sz="2400" b="1" baseline="-25000" dirty="0">
                <a:solidFill>
                  <a:srgbClr val="FF3300"/>
                </a:solidFill>
                <a:ea typeface="黑体" panose="02010609060101010101" pitchFamily="49" charset="-122"/>
              </a:rPr>
              <a:t>1</a:t>
            </a:r>
            <a:r>
              <a:rPr lang="en-US" altLang="zh-CN" sz="2400" b="1" dirty="0">
                <a:solidFill>
                  <a:srgbClr val="FF3300"/>
                </a:solidFill>
                <a:ea typeface="黑体" panose="02010609060101010101" pitchFamily="49" charset="-122"/>
              </a:rPr>
              <a:t> </a:t>
            </a:r>
            <a:r>
              <a:rPr lang="zh-CN" altLang="en-US" sz="2400" b="1" dirty="0">
                <a:solidFill>
                  <a:srgbClr val="FF3300"/>
                </a:solidFill>
                <a:ea typeface="黑体" panose="02010609060101010101" pitchFamily="49" charset="-122"/>
              </a:rPr>
              <a:t>相当于</a:t>
            </a:r>
            <a:r>
              <a:rPr lang="en-US" altLang="zh-CN" sz="2400" b="1" i="1" dirty="0">
                <a:solidFill>
                  <a:srgbClr val="FF3300"/>
                </a:solidFill>
                <a:ea typeface="黑体" panose="02010609060101010101" pitchFamily="49" charset="-122"/>
              </a:rPr>
              <a:t>B</a:t>
            </a:r>
            <a:r>
              <a:rPr lang="zh-CN" altLang="en-US" sz="2400" b="1" dirty="0">
                <a:solidFill>
                  <a:srgbClr val="FF3300"/>
                </a:solidFill>
                <a:ea typeface="黑体" panose="02010609060101010101" pitchFamily="49" charset="-122"/>
              </a:rPr>
              <a:t>左移一位，右端补零，故</a:t>
            </a:r>
          </a:p>
          <a:p>
            <a:pPr marL="0" lvl="0" indent="0" eaLnBrk="1" hangingPunct="1">
              <a:spcBef>
                <a:spcPct val="0"/>
              </a:spcBef>
              <a:buNone/>
            </a:pPr>
            <a:r>
              <a:rPr lang="zh-CN" altLang="en-US" sz="2400" b="1" dirty="0">
                <a:solidFill>
                  <a:srgbClr val="FF3300"/>
                </a:solidFill>
                <a:ea typeface="黑体" panose="02010609060101010101" pitchFamily="49" charset="-122"/>
              </a:rPr>
              <a:t>    </a:t>
            </a:r>
            <a:r>
              <a:rPr lang="en-US" altLang="zh-CN" sz="2400" b="1" i="1" dirty="0">
                <a:solidFill>
                  <a:srgbClr val="FF3300"/>
                </a:solidFill>
                <a:ea typeface="黑体" panose="02010609060101010101" pitchFamily="49" charset="-122"/>
              </a:rPr>
              <a:t>Z</a:t>
            </a:r>
            <a:r>
              <a:rPr lang="en-US" altLang="zh-CN" sz="2400" b="1" baseline="-25000" dirty="0">
                <a:solidFill>
                  <a:srgbClr val="FF3300"/>
                </a:solidFill>
                <a:ea typeface="黑体" panose="02010609060101010101" pitchFamily="49" charset="-122"/>
              </a:rPr>
              <a:t>3</a:t>
            </a:r>
            <a:r>
              <a:rPr lang="en-US" altLang="zh-CN" sz="2400" b="1" dirty="0">
                <a:solidFill>
                  <a:srgbClr val="FF3300"/>
                </a:solidFill>
                <a:ea typeface="黑体" panose="02010609060101010101" pitchFamily="49" charset="-122"/>
              </a:rPr>
              <a:t>=</a:t>
            </a:r>
            <a:r>
              <a:rPr lang="en-US" altLang="zh-CN" sz="2400" b="1" i="1" dirty="0">
                <a:solidFill>
                  <a:srgbClr val="FF3300"/>
                </a:solidFill>
                <a:ea typeface="黑体" panose="02010609060101010101" pitchFamily="49" charset="-122"/>
              </a:rPr>
              <a:t>B</a:t>
            </a:r>
            <a:r>
              <a:rPr lang="en-US" altLang="zh-CN" sz="2400" b="1" baseline="-25000" dirty="0">
                <a:solidFill>
                  <a:srgbClr val="FF3300"/>
                </a:solidFill>
                <a:ea typeface="黑体" panose="02010609060101010101" pitchFamily="49" charset="-122"/>
              </a:rPr>
              <a:t>2 </a:t>
            </a:r>
            <a:r>
              <a:rPr lang="zh-CN" altLang="en-US" sz="2400" b="1" dirty="0">
                <a:solidFill>
                  <a:srgbClr val="FF3300"/>
                </a:solidFill>
                <a:ea typeface="黑体" panose="02010609060101010101" pitchFamily="49" charset="-122"/>
              </a:rPr>
              <a:t>，</a:t>
            </a:r>
            <a:r>
              <a:rPr lang="en-US" altLang="zh-CN" sz="2400" b="1" i="1" dirty="0">
                <a:solidFill>
                  <a:srgbClr val="FF3300"/>
                </a:solidFill>
                <a:ea typeface="黑体" panose="02010609060101010101" pitchFamily="49" charset="-122"/>
              </a:rPr>
              <a:t>Z</a:t>
            </a:r>
            <a:r>
              <a:rPr lang="en-US" altLang="zh-CN" sz="2400" b="1" baseline="-25000" dirty="0">
                <a:solidFill>
                  <a:srgbClr val="FF3300"/>
                </a:solidFill>
                <a:ea typeface="黑体" panose="02010609060101010101" pitchFamily="49" charset="-122"/>
              </a:rPr>
              <a:t>2</a:t>
            </a:r>
            <a:r>
              <a:rPr lang="en-US" altLang="zh-CN" sz="2400" b="1" dirty="0">
                <a:solidFill>
                  <a:srgbClr val="FF3300"/>
                </a:solidFill>
                <a:ea typeface="黑体" panose="02010609060101010101" pitchFamily="49" charset="-122"/>
              </a:rPr>
              <a:t>=B</a:t>
            </a:r>
            <a:r>
              <a:rPr lang="en-US" altLang="zh-CN" sz="2400" b="1" baseline="-25000" dirty="0">
                <a:solidFill>
                  <a:srgbClr val="FF3300"/>
                </a:solidFill>
                <a:ea typeface="黑体" panose="02010609060101010101" pitchFamily="49" charset="-122"/>
              </a:rPr>
              <a:t>1</a:t>
            </a:r>
            <a:r>
              <a:rPr lang="zh-CN" altLang="en-US" sz="2400" b="1" dirty="0">
                <a:solidFill>
                  <a:srgbClr val="FF3300"/>
                </a:solidFill>
                <a:ea typeface="黑体" panose="02010609060101010101" pitchFamily="49" charset="-122"/>
              </a:rPr>
              <a:t>，</a:t>
            </a:r>
          </a:p>
          <a:p>
            <a:pPr marL="0" lvl="0" indent="0" eaLnBrk="1" hangingPunct="1">
              <a:spcBef>
                <a:spcPct val="0"/>
              </a:spcBef>
              <a:buNone/>
            </a:pPr>
            <a:r>
              <a:rPr lang="zh-CN" altLang="en-US" sz="2400" b="1" dirty="0">
                <a:solidFill>
                  <a:srgbClr val="FF3300"/>
                </a:solidFill>
                <a:ea typeface="黑体" panose="02010609060101010101" pitchFamily="49" charset="-122"/>
              </a:rPr>
              <a:t>    </a:t>
            </a:r>
            <a:r>
              <a:rPr lang="en-US" altLang="zh-CN" sz="2400" b="1" i="1" dirty="0">
                <a:solidFill>
                  <a:srgbClr val="FF3300"/>
                </a:solidFill>
                <a:ea typeface="黑体" panose="02010609060101010101" pitchFamily="49" charset="-122"/>
              </a:rPr>
              <a:t>Z</a:t>
            </a:r>
            <a:r>
              <a:rPr lang="en-US" altLang="zh-CN" sz="2400" b="1" baseline="-25000" dirty="0">
                <a:solidFill>
                  <a:srgbClr val="FF3300"/>
                </a:solidFill>
                <a:ea typeface="黑体" panose="02010609060101010101" pitchFamily="49" charset="-122"/>
              </a:rPr>
              <a:t>1</a:t>
            </a:r>
            <a:r>
              <a:rPr lang="en-US" altLang="zh-CN" sz="2400" b="1" dirty="0">
                <a:solidFill>
                  <a:srgbClr val="FF3300"/>
                </a:solidFill>
                <a:ea typeface="黑体" panose="02010609060101010101" pitchFamily="49" charset="-122"/>
              </a:rPr>
              <a:t>=B</a:t>
            </a:r>
            <a:r>
              <a:rPr lang="en-US" altLang="zh-CN" sz="2400" b="1" baseline="-25000" dirty="0">
                <a:solidFill>
                  <a:srgbClr val="FF3300"/>
                </a:solidFill>
                <a:ea typeface="黑体" panose="02010609060101010101" pitchFamily="49" charset="-122"/>
              </a:rPr>
              <a:t>0 </a:t>
            </a:r>
            <a:r>
              <a:rPr lang="zh-CN" altLang="en-US" sz="2400" b="1" dirty="0">
                <a:solidFill>
                  <a:srgbClr val="FF3300"/>
                </a:solidFill>
                <a:ea typeface="黑体" panose="02010609060101010101" pitchFamily="49" charset="-122"/>
              </a:rPr>
              <a:t>，</a:t>
            </a:r>
            <a:r>
              <a:rPr lang="en-US" altLang="zh-CN" sz="2400" b="1" i="1" dirty="0">
                <a:solidFill>
                  <a:srgbClr val="FF3300"/>
                </a:solidFill>
                <a:ea typeface="黑体" panose="02010609060101010101" pitchFamily="49" charset="-122"/>
              </a:rPr>
              <a:t>Z</a:t>
            </a:r>
            <a:r>
              <a:rPr lang="en-US" altLang="zh-CN" sz="2400" b="1" baseline="-25000" dirty="0">
                <a:solidFill>
                  <a:srgbClr val="FF3300"/>
                </a:solidFill>
                <a:ea typeface="黑体" panose="02010609060101010101" pitchFamily="49" charset="-122"/>
              </a:rPr>
              <a:t>0</a:t>
            </a:r>
            <a:r>
              <a:rPr lang="en-US" altLang="zh-CN" sz="2400" b="1" dirty="0">
                <a:solidFill>
                  <a:srgbClr val="FF3300"/>
                </a:solidFill>
                <a:ea typeface="黑体" panose="02010609060101010101" pitchFamily="49" charset="-122"/>
              </a:rPr>
              <a:t>=0</a:t>
            </a:r>
          </a:p>
        </p:txBody>
      </p:sp>
      <p:graphicFrame>
        <p:nvGraphicFramePr>
          <p:cNvPr id="398459" name="Object 123"/>
          <p:cNvGraphicFramePr>
            <a:graphicFrameLocks noChangeAspect="1"/>
          </p:cNvGraphicFramePr>
          <p:nvPr/>
        </p:nvGraphicFramePr>
        <p:xfrm>
          <a:off x="6102350" y="4567238"/>
          <a:ext cx="2894013" cy="1873250"/>
        </p:xfrm>
        <a:graphic>
          <a:graphicData uri="http://schemas.openxmlformats.org/presentationml/2006/ole">
            <mc:AlternateContent xmlns:mc="http://schemas.openxmlformats.org/markup-compatibility/2006">
              <mc:Choice xmlns:v="urn:schemas-microsoft-com:vml" Requires="v">
                <p:oleObj spid="_x0000_s17449" r:id="rId3" imgW="1765300" imgH="1143000" progId="Equation.3">
                  <p:embed/>
                </p:oleObj>
              </mc:Choice>
              <mc:Fallback>
                <p:oleObj r:id="rId3" imgW="1765300" imgH="1143000" progId="Equation.3">
                  <p:embed/>
                  <p:pic>
                    <p:nvPicPr>
                      <p:cNvPr id="0" name="图片 3090"/>
                      <p:cNvPicPr/>
                      <p:nvPr/>
                    </p:nvPicPr>
                    <p:blipFill>
                      <a:blip r:embed="rId4"/>
                      <a:stretch>
                        <a:fillRect/>
                      </a:stretch>
                    </p:blipFill>
                    <p:spPr>
                      <a:xfrm>
                        <a:off x="6102350" y="4567238"/>
                        <a:ext cx="2894013" cy="1873250"/>
                      </a:xfrm>
                      <a:prstGeom prst="rect">
                        <a:avLst/>
                      </a:prstGeom>
                      <a:noFill/>
                      <a:ln w="38100">
                        <a:noFill/>
                        <a:miter/>
                      </a:ln>
                    </p:spPr>
                  </p:pic>
                </p:oleObj>
              </mc:Fallback>
            </mc:AlternateContent>
          </a:graphicData>
        </a:graphic>
      </p:graphicFrame>
      <p:graphicFrame>
        <p:nvGraphicFramePr>
          <p:cNvPr id="398460" name="Object 124"/>
          <p:cNvGraphicFramePr>
            <a:graphicFrameLocks noChangeAspect="1"/>
          </p:cNvGraphicFramePr>
          <p:nvPr/>
        </p:nvGraphicFramePr>
        <p:xfrm>
          <a:off x="365125" y="5445125"/>
          <a:ext cx="5257800" cy="1355725"/>
        </p:xfrm>
        <a:graphic>
          <a:graphicData uri="http://schemas.openxmlformats.org/presentationml/2006/ole">
            <mc:AlternateContent xmlns:mc="http://schemas.openxmlformats.org/markup-compatibility/2006">
              <mc:Choice xmlns:v="urn:schemas-microsoft-com:vml" Requires="v">
                <p:oleObj spid="_x0000_s17450" r:id="rId5" imgW="2755900" imgH="711200" progId="Equation.3">
                  <p:embed/>
                </p:oleObj>
              </mc:Choice>
              <mc:Fallback>
                <p:oleObj r:id="rId5" imgW="2755900" imgH="711200" progId="Equation.3">
                  <p:embed/>
                  <p:pic>
                    <p:nvPicPr>
                      <p:cNvPr id="0" name="图片 3091"/>
                      <p:cNvPicPr/>
                      <p:nvPr/>
                    </p:nvPicPr>
                    <p:blipFill>
                      <a:blip r:embed="rId6"/>
                      <a:stretch>
                        <a:fillRect/>
                      </a:stretch>
                    </p:blipFill>
                    <p:spPr>
                      <a:xfrm>
                        <a:off x="365125" y="5445125"/>
                        <a:ext cx="5257800" cy="13557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8345"/>
                                        </p:tgtEl>
                                        <p:attrNameLst>
                                          <p:attrName>style.visibility</p:attrName>
                                        </p:attrNameLst>
                                      </p:cBhvr>
                                      <p:to>
                                        <p:strVal val="visible"/>
                                      </p:to>
                                    </p:set>
                                    <p:animEffect transition="in" filter="wipe(left)">
                                      <p:cBhvr>
                                        <p:cTn id="7" dur="500"/>
                                        <p:tgtEl>
                                          <p:spTgt spid="3983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8401"/>
                                        </p:tgtEl>
                                        <p:attrNameLst>
                                          <p:attrName>style.visibility</p:attrName>
                                        </p:attrNameLst>
                                      </p:cBhvr>
                                      <p:to>
                                        <p:strVal val="visible"/>
                                      </p:to>
                                    </p:set>
                                    <p:anim calcmode="lin" valueType="num">
                                      <p:cBhvr additive="base">
                                        <p:cTn id="12" dur="500" fill="hold"/>
                                        <p:tgtEl>
                                          <p:spTgt spid="398401"/>
                                        </p:tgtEl>
                                        <p:attrNameLst>
                                          <p:attrName>ppt_x</p:attrName>
                                        </p:attrNameLst>
                                      </p:cBhvr>
                                      <p:tavLst>
                                        <p:tav tm="0">
                                          <p:val>
                                            <p:strVal val="#ppt_x"/>
                                          </p:val>
                                        </p:tav>
                                        <p:tav tm="100000">
                                          <p:val>
                                            <p:strVal val="#ppt_x"/>
                                          </p:val>
                                        </p:tav>
                                      </p:tavLst>
                                    </p:anim>
                                    <p:anim calcmode="lin" valueType="num">
                                      <p:cBhvr additive="base">
                                        <p:cTn id="13" dur="500" fill="hold"/>
                                        <p:tgtEl>
                                          <p:spTgt spid="39840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3" presetClass="entr" presetSubtype="16" fill="hold" nodeType="afterEffect">
                                  <p:stCondLst>
                                    <p:cond delay="0"/>
                                  </p:stCondLst>
                                  <p:childTnLst>
                                    <p:set>
                                      <p:cBhvr>
                                        <p:cTn id="16" dur="1" fill="hold">
                                          <p:stCondLst>
                                            <p:cond delay="0"/>
                                          </p:stCondLst>
                                        </p:cTn>
                                        <p:tgtEl>
                                          <p:spTgt spid="398461"/>
                                        </p:tgtEl>
                                        <p:attrNameLst>
                                          <p:attrName>style.visibility</p:attrName>
                                        </p:attrNameLst>
                                      </p:cBhvr>
                                      <p:to>
                                        <p:strVal val="visible"/>
                                      </p:to>
                                    </p:set>
                                    <p:anim calcmode="lin" valueType="num">
                                      <p:cBhvr>
                                        <p:cTn id="17" dur="500" fill="hold"/>
                                        <p:tgtEl>
                                          <p:spTgt spid="398461"/>
                                        </p:tgtEl>
                                        <p:attrNameLst>
                                          <p:attrName>ppt_w</p:attrName>
                                        </p:attrNameLst>
                                      </p:cBhvr>
                                      <p:tavLst>
                                        <p:tav tm="0">
                                          <p:val>
                                            <p:fltVal val="0"/>
                                          </p:val>
                                        </p:tav>
                                        <p:tav tm="100000">
                                          <p:val>
                                            <p:strVal val="#ppt_w"/>
                                          </p:val>
                                        </p:tav>
                                      </p:tavLst>
                                    </p:anim>
                                    <p:anim calcmode="lin" valueType="num">
                                      <p:cBhvr>
                                        <p:cTn id="18" dur="500" fill="hold"/>
                                        <p:tgtEl>
                                          <p:spTgt spid="39846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98458"/>
                                        </p:tgtEl>
                                        <p:attrNameLst>
                                          <p:attrName>style.visibility</p:attrName>
                                        </p:attrNameLst>
                                      </p:cBhvr>
                                      <p:to>
                                        <p:strVal val="visible"/>
                                      </p:to>
                                    </p:set>
                                    <p:anim calcmode="lin" valueType="num">
                                      <p:cBhvr additive="base">
                                        <p:cTn id="23" dur="500" fill="hold"/>
                                        <p:tgtEl>
                                          <p:spTgt spid="398458"/>
                                        </p:tgtEl>
                                        <p:attrNameLst>
                                          <p:attrName>ppt_x</p:attrName>
                                        </p:attrNameLst>
                                      </p:cBhvr>
                                      <p:tavLst>
                                        <p:tav tm="0">
                                          <p:val>
                                            <p:strVal val="#ppt_x"/>
                                          </p:val>
                                        </p:tav>
                                        <p:tav tm="100000">
                                          <p:val>
                                            <p:strVal val="#ppt_x"/>
                                          </p:val>
                                        </p:tav>
                                      </p:tavLst>
                                    </p:anim>
                                    <p:anim calcmode="lin" valueType="num">
                                      <p:cBhvr additive="base">
                                        <p:cTn id="24" dur="500" fill="hold"/>
                                        <p:tgtEl>
                                          <p:spTgt spid="398458"/>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398459"/>
                                        </p:tgtEl>
                                        <p:attrNameLst>
                                          <p:attrName>style.visibility</p:attrName>
                                        </p:attrNameLst>
                                      </p:cBhvr>
                                      <p:to>
                                        <p:strVal val="visible"/>
                                      </p:to>
                                    </p:set>
                                    <p:anim calcmode="lin" valueType="num">
                                      <p:cBhvr additive="base">
                                        <p:cTn id="28" dur="500" fill="hold"/>
                                        <p:tgtEl>
                                          <p:spTgt spid="398459"/>
                                        </p:tgtEl>
                                        <p:attrNameLst>
                                          <p:attrName>ppt_x</p:attrName>
                                        </p:attrNameLst>
                                      </p:cBhvr>
                                      <p:tavLst>
                                        <p:tav tm="0">
                                          <p:val>
                                            <p:strVal val="#ppt_x"/>
                                          </p:val>
                                        </p:tav>
                                        <p:tav tm="100000">
                                          <p:val>
                                            <p:strVal val="#ppt_x"/>
                                          </p:val>
                                        </p:tav>
                                      </p:tavLst>
                                    </p:anim>
                                    <p:anim calcmode="lin" valueType="num">
                                      <p:cBhvr additive="base">
                                        <p:cTn id="29" dur="500" fill="hold"/>
                                        <p:tgtEl>
                                          <p:spTgt spid="398459"/>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398460"/>
                                        </p:tgtEl>
                                        <p:attrNameLst>
                                          <p:attrName>style.visibility</p:attrName>
                                        </p:attrNameLst>
                                      </p:cBhvr>
                                      <p:to>
                                        <p:strVal val="visible"/>
                                      </p:to>
                                    </p:set>
                                    <p:anim calcmode="lin" valueType="num">
                                      <p:cBhvr additive="base">
                                        <p:cTn id="33" dur="500" fill="hold"/>
                                        <p:tgtEl>
                                          <p:spTgt spid="398460"/>
                                        </p:tgtEl>
                                        <p:attrNameLst>
                                          <p:attrName>ppt_x</p:attrName>
                                        </p:attrNameLst>
                                      </p:cBhvr>
                                      <p:tavLst>
                                        <p:tav tm="0">
                                          <p:val>
                                            <p:strVal val="#ppt_x"/>
                                          </p:val>
                                        </p:tav>
                                        <p:tav tm="100000">
                                          <p:val>
                                            <p:strVal val="#ppt_x"/>
                                          </p:val>
                                        </p:tav>
                                      </p:tavLst>
                                    </p:anim>
                                    <p:anim calcmode="lin" valueType="num">
                                      <p:cBhvr additive="base">
                                        <p:cTn id="34" dur="500" fill="hold"/>
                                        <p:tgtEl>
                                          <p:spTgt spid="398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5" grpId="0"/>
      <p:bldP spid="398401" grpId="0"/>
      <p:bldP spid="39845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29</a:t>
            </a:fld>
            <a:r>
              <a:rPr lang="zh-CN" altLang="en-US" sz="1400" dirty="0"/>
              <a:t>）</a:t>
            </a:r>
          </a:p>
        </p:txBody>
      </p:sp>
      <p:sp>
        <p:nvSpPr>
          <p:cNvPr id="33795" name="Rectangle 2"/>
          <p:cNvSpPr/>
          <p:nvPr/>
        </p:nvSpPr>
        <p:spPr>
          <a:xfrm>
            <a:off x="0" y="0"/>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796" name="Rectangle 3"/>
          <p:cNvSpPr/>
          <p:nvPr/>
        </p:nvSpPr>
        <p:spPr>
          <a:xfrm>
            <a:off x="0" y="3348038"/>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400600" name="Group 216"/>
          <p:cNvGrpSpPr/>
          <p:nvPr/>
        </p:nvGrpSpPr>
        <p:grpSpPr>
          <a:xfrm>
            <a:off x="855663" y="2065338"/>
            <a:ext cx="7429500" cy="4737100"/>
            <a:chOff x="584" y="1148"/>
            <a:chExt cx="4680" cy="2984"/>
          </a:xfrm>
        </p:grpSpPr>
        <p:sp>
          <p:nvSpPr>
            <p:cNvPr id="33802" name="Line 173"/>
            <p:cNvSpPr/>
            <p:nvPr/>
          </p:nvSpPr>
          <p:spPr>
            <a:xfrm>
              <a:off x="3790" y="2254"/>
              <a:ext cx="0" cy="224"/>
            </a:xfrm>
            <a:prstGeom prst="line">
              <a:avLst/>
            </a:prstGeom>
            <a:ln w="26988" cap="flat" cmpd="sng">
              <a:solidFill>
                <a:srgbClr val="000000"/>
              </a:solidFill>
              <a:prstDash val="solid"/>
              <a:headEnd type="none" w="med" len="med"/>
              <a:tailEnd type="none" w="med" len="med"/>
            </a:ln>
          </p:spPr>
        </p:sp>
        <p:sp>
          <p:nvSpPr>
            <p:cNvPr id="33803" name="Line 172"/>
            <p:cNvSpPr/>
            <p:nvPr/>
          </p:nvSpPr>
          <p:spPr>
            <a:xfrm>
              <a:off x="3516" y="2269"/>
              <a:ext cx="0" cy="449"/>
            </a:xfrm>
            <a:prstGeom prst="line">
              <a:avLst/>
            </a:prstGeom>
            <a:ln w="26988" cap="flat" cmpd="sng">
              <a:solidFill>
                <a:srgbClr val="000000"/>
              </a:solidFill>
              <a:prstDash val="solid"/>
              <a:headEnd type="none" w="med" len="med"/>
              <a:tailEnd type="none" w="med" len="med"/>
            </a:ln>
          </p:spPr>
        </p:sp>
        <p:sp>
          <p:nvSpPr>
            <p:cNvPr id="33804" name="Line 24"/>
            <p:cNvSpPr/>
            <p:nvPr/>
          </p:nvSpPr>
          <p:spPr>
            <a:xfrm>
              <a:off x="3640" y="2358"/>
              <a:ext cx="0" cy="581"/>
            </a:xfrm>
            <a:prstGeom prst="line">
              <a:avLst/>
            </a:prstGeom>
            <a:ln w="26988" cap="flat" cmpd="sng">
              <a:solidFill>
                <a:srgbClr val="000000"/>
              </a:solidFill>
              <a:prstDash val="solid"/>
              <a:headEnd type="none" w="med" len="med"/>
              <a:tailEnd type="none" w="med" len="med"/>
            </a:ln>
          </p:spPr>
        </p:sp>
        <p:sp>
          <p:nvSpPr>
            <p:cNvPr id="33805" name="Rectangle 33"/>
            <p:cNvSpPr/>
            <p:nvPr/>
          </p:nvSpPr>
          <p:spPr>
            <a:xfrm>
              <a:off x="4676" y="1152"/>
              <a:ext cx="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3806" name="Line 36"/>
            <p:cNvSpPr/>
            <p:nvPr/>
          </p:nvSpPr>
          <p:spPr>
            <a:xfrm>
              <a:off x="4441" y="1491"/>
              <a:ext cx="5" cy="526"/>
            </a:xfrm>
            <a:prstGeom prst="line">
              <a:avLst/>
            </a:prstGeom>
            <a:ln w="26988" cap="flat" cmpd="sng">
              <a:solidFill>
                <a:srgbClr val="000000"/>
              </a:solidFill>
              <a:prstDash val="solid"/>
              <a:headEnd type="none" w="med" len="med"/>
              <a:tailEnd type="none" w="med" len="med"/>
            </a:ln>
          </p:spPr>
        </p:sp>
        <p:sp>
          <p:nvSpPr>
            <p:cNvPr id="33807" name="Line 41"/>
            <p:cNvSpPr/>
            <p:nvPr/>
          </p:nvSpPr>
          <p:spPr>
            <a:xfrm>
              <a:off x="3050" y="2292"/>
              <a:ext cx="0" cy="682"/>
            </a:xfrm>
            <a:prstGeom prst="line">
              <a:avLst/>
            </a:prstGeom>
            <a:ln w="26988" cap="flat" cmpd="sng">
              <a:solidFill>
                <a:srgbClr val="000000"/>
              </a:solidFill>
              <a:prstDash val="solid"/>
              <a:headEnd type="none" w="med" len="med"/>
              <a:tailEnd type="none" w="med" len="med"/>
            </a:ln>
          </p:spPr>
        </p:sp>
        <p:sp>
          <p:nvSpPr>
            <p:cNvPr id="33808" name="Line 42"/>
            <p:cNvSpPr/>
            <p:nvPr/>
          </p:nvSpPr>
          <p:spPr>
            <a:xfrm>
              <a:off x="4124" y="3063"/>
              <a:ext cx="0" cy="742"/>
            </a:xfrm>
            <a:prstGeom prst="line">
              <a:avLst/>
            </a:prstGeom>
            <a:ln w="26988" cap="flat" cmpd="sng">
              <a:solidFill>
                <a:srgbClr val="000000"/>
              </a:solidFill>
              <a:prstDash val="solid"/>
              <a:headEnd type="none" w="med" len="med"/>
              <a:tailEnd type="none" w="med" len="med"/>
            </a:ln>
          </p:spPr>
        </p:sp>
        <p:sp>
          <p:nvSpPr>
            <p:cNvPr id="33809" name="Line 43"/>
            <p:cNvSpPr/>
            <p:nvPr/>
          </p:nvSpPr>
          <p:spPr>
            <a:xfrm>
              <a:off x="3270" y="2811"/>
              <a:ext cx="0" cy="1023"/>
            </a:xfrm>
            <a:prstGeom prst="line">
              <a:avLst/>
            </a:prstGeom>
            <a:ln w="26988" cap="flat" cmpd="sng">
              <a:solidFill>
                <a:srgbClr val="000000"/>
              </a:solidFill>
              <a:prstDash val="solid"/>
              <a:headEnd type="none" w="med" len="med"/>
              <a:tailEnd type="none" w="med" len="med"/>
            </a:ln>
          </p:spPr>
        </p:sp>
        <p:sp>
          <p:nvSpPr>
            <p:cNvPr id="33810" name="Line 44"/>
            <p:cNvSpPr/>
            <p:nvPr/>
          </p:nvSpPr>
          <p:spPr>
            <a:xfrm>
              <a:off x="2383" y="2552"/>
              <a:ext cx="3" cy="1240"/>
            </a:xfrm>
            <a:prstGeom prst="line">
              <a:avLst/>
            </a:prstGeom>
            <a:ln w="26988" cap="flat" cmpd="sng">
              <a:solidFill>
                <a:srgbClr val="000000"/>
              </a:solidFill>
              <a:prstDash val="solid"/>
              <a:headEnd type="none" w="med" len="med"/>
              <a:tailEnd type="none" w="med" len="med"/>
            </a:ln>
          </p:spPr>
        </p:sp>
        <p:sp>
          <p:nvSpPr>
            <p:cNvPr id="33811" name="Line 45"/>
            <p:cNvSpPr/>
            <p:nvPr/>
          </p:nvSpPr>
          <p:spPr>
            <a:xfrm>
              <a:off x="4554" y="2171"/>
              <a:ext cx="4" cy="888"/>
            </a:xfrm>
            <a:prstGeom prst="line">
              <a:avLst/>
            </a:prstGeom>
            <a:ln w="26988" cap="flat" cmpd="sng">
              <a:solidFill>
                <a:srgbClr val="000000"/>
              </a:solidFill>
              <a:prstDash val="solid"/>
              <a:headEnd type="none" w="med" len="med"/>
              <a:tailEnd type="none" w="med" len="med"/>
            </a:ln>
          </p:spPr>
        </p:sp>
        <p:sp>
          <p:nvSpPr>
            <p:cNvPr id="33812" name="Line 46"/>
            <p:cNvSpPr/>
            <p:nvPr/>
          </p:nvSpPr>
          <p:spPr>
            <a:xfrm>
              <a:off x="2079" y="2057"/>
              <a:ext cx="3" cy="681"/>
            </a:xfrm>
            <a:prstGeom prst="line">
              <a:avLst/>
            </a:prstGeom>
            <a:ln w="26988" cap="flat" cmpd="sng">
              <a:solidFill>
                <a:srgbClr val="000000"/>
              </a:solidFill>
              <a:prstDash val="solid"/>
              <a:headEnd type="none" w="med" len="med"/>
              <a:tailEnd type="none" w="med" len="med"/>
            </a:ln>
          </p:spPr>
        </p:sp>
        <p:sp>
          <p:nvSpPr>
            <p:cNvPr id="33813" name="Line 48"/>
            <p:cNvSpPr/>
            <p:nvPr/>
          </p:nvSpPr>
          <p:spPr>
            <a:xfrm>
              <a:off x="4823" y="1488"/>
              <a:ext cx="0" cy="1972"/>
            </a:xfrm>
            <a:prstGeom prst="line">
              <a:avLst/>
            </a:prstGeom>
            <a:ln w="26988" cap="flat" cmpd="sng">
              <a:solidFill>
                <a:srgbClr val="000000"/>
              </a:solidFill>
              <a:prstDash val="solid"/>
              <a:headEnd type="none" w="med" len="med"/>
              <a:tailEnd type="none" w="med" len="med"/>
            </a:ln>
          </p:spPr>
        </p:sp>
        <p:sp>
          <p:nvSpPr>
            <p:cNvPr id="33814" name="Line 49"/>
            <p:cNvSpPr/>
            <p:nvPr/>
          </p:nvSpPr>
          <p:spPr>
            <a:xfrm>
              <a:off x="2792" y="1514"/>
              <a:ext cx="3" cy="495"/>
            </a:xfrm>
            <a:prstGeom prst="line">
              <a:avLst/>
            </a:prstGeom>
            <a:ln w="26988" cap="flat" cmpd="sng">
              <a:solidFill>
                <a:srgbClr val="000000"/>
              </a:solidFill>
              <a:prstDash val="solid"/>
              <a:headEnd type="none" w="med" len="med"/>
              <a:tailEnd type="none" w="med" len="med"/>
            </a:ln>
          </p:spPr>
        </p:sp>
        <p:sp>
          <p:nvSpPr>
            <p:cNvPr id="33815" name="Line 50"/>
            <p:cNvSpPr/>
            <p:nvPr/>
          </p:nvSpPr>
          <p:spPr>
            <a:xfrm>
              <a:off x="2676" y="2146"/>
              <a:ext cx="0" cy="681"/>
            </a:xfrm>
            <a:prstGeom prst="line">
              <a:avLst/>
            </a:prstGeom>
            <a:ln w="26988" cap="flat" cmpd="sng">
              <a:solidFill>
                <a:srgbClr val="000000"/>
              </a:solidFill>
              <a:prstDash val="solid"/>
              <a:headEnd type="none" w="med" len="med"/>
              <a:tailEnd type="none" w="med" len="med"/>
            </a:ln>
          </p:spPr>
        </p:sp>
        <p:sp>
          <p:nvSpPr>
            <p:cNvPr id="33816" name="Line 51"/>
            <p:cNvSpPr/>
            <p:nvPr/>
          </p:nvSpPr>
          <p:spPr>
            <a:xfrm>
              <a:off x="4354" y="2356"/>
              <a:ext cx="3" cy="341"/>
            </a:xfrm>
            <a:prstGeom prst="line">
              <a:avLst/>
            </a:prstGeom>
            <a:ln w="26988" cap="flat" cmpd="sng">
              <a:solidFill>
                <a:srgbClr val="000000"/>
              </a:solidFill>
              <a:prstDash val="solid"/>
              <a:headEnd type="none" w="med" len="med"/>
              <a:tailEnd type="none" w="med" len="med"/>
            </a:ln>
          </p:spPr>
        </p:sp>
        <p:sp>
          <p:nvSpPr>
            <p:cNvPr id="33817" name="Line 52"/>
            <p:cNvSpPr/>
            <p:nvPr/>
          </p:nvSpPr>
          <p:spPr>
            <a:xfrm>
              <a:off x="3703" y="1502"/>
              <a:ext cx="0" cy="341"/>
            </a:xfrm>
            <a:prstGeom prst="line">
              <a:avLst/>
            </a:prstGeom>
            <a:ln w="26988" cap="flat" cmpd="sng">
              <a:solidFill>
                <a:srgbClr val="000000"/>
              </a:solidFill>
              <a:prstDash val="solid"/>
              <a:headEnd type="none" w="med" len="med"/>
              <a:tailEnd type="none" w="med" len="med"/>
            </a:ln>
          </p:spPr>
        </p:sp>
        <p:sp>
          <p:nvSpPr>
            <p:cNvPr id="33818" name="Line 53"/>
            <p:cNvSpPr/>
            <p:nvPr/>
          </p:nvSpPr>
          <p:spPr>
            <a:xfrm>
              <a:off x="2865" y="2123"/>
              <a:ext cx="0" cy="341"/>
            </a:xfrm>
            <a:prstGeom prst="line">
              <a:avLst/>
            </a:prstGeom>
            <a:ln w="26988" cap="flat" cmpd="sng">
              <a:solidFill>
                <a:srgbClr val="000000"/>
              </a:solidFill>
              <a:prstDash val="solid"/>
              <a:headEnd type="none" w="med" len="med"/>
              <a:tailEnd type="none" w="med" len="med"/>
            </a:ln>
          </p:spPr>
        </p:sp>
        <p:sp>
          <p:nvSpPr>
            <p:cNvPr id="33819" name="Line 54"/>
            <p:cNvSpPr/>
            <p:nvPr/>
          </p:nvSpPr>
          <p:spPr>
            <a:xfrm>
              <a:off x="2492" y="2113"/>
              <a:ext cx="0" cy="341"/>
            </a:xfrm>
            <a:prstGeom prst="line">
              <a:avLst/>
            </a:prstGeom>
            <a:ln w="26988" cap="flat" cmpd="sng">
              <a:solidFill>
                <a:srgbClr val="000000"/>
              </a:solidFill>
              <a:prstDash val="solid"/>
              <a:headEnd type="none" w="med" len="med"/>
              <a:tailEnd type="none" w="med" len="med"/>
            </a:ln>
          </p:spPr>
        </p:sp>
        <p:sp>
          <p:nvSpPr>
            <p:cNvPr id="33820" name="Oval 63"/>
            <p:cNvSpPr/>
            <p:nvPr/>
          </p:nvSpPr>
          <p:spPr>
            <a:xfrm>
              <a:off x="3240" y="3792"/>
              <a:ext cx="67"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21" name="Oval 67"/>
            <p:cNvSpPr/>
            <p:nvPr/>
          </p:nvSpPr>
          <p:spPr>
            <a:xfrm>
              <a:off x="4088" y="3773"/>
              <a:ext cx="70"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22" name="Oval 68"/>
            <p:cNvSpPr/>
            <p:nvPr/>
          </p:nvSpPr>
          <p:spPr>
            <a:xfrm>
              <a:off x="2350" y="3773"/>
              <a:ext cx="70"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23" name="Oval 69"/>
            <p:cNvSpPr/>
            <p:nvPr/>
          </p:nvSpPr>
          <p:spPr>
            <a:xfrm>
              <a:off x="1706" y="2438"/>
              <a:ext cx="70"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24" name="Oval 70"/>
            <p:cNvSpPr/>
            <p:nvPr/>
          </p:nvSpPr>
          <p:spPr>
            <a:xfrm>
              <a:off x="3231" y="3634"/>
              <a:ext cx="67"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25" name="Oval 71"/>
            <p:cNvSpPr/>
            <p:nvPr/>
          </p:nvSpPr>
          <p:spPr>
            <a:xfrm>
              <a:off x="4088" y="3637"/>
              <a:ext cx="70"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26" name="Rectangle 74"/>
            <p:cNvSpPr/>
            <p:nvPr/>
          </p:nvSpPr>
          <p:spPr>
            <a:xfrm>
              <a:off x="2315" y="3892"/>
              <a:ext cx="19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B</a:t>
              </a:r>
              <a:r>
                <a:rPr lang="en-US" altLang="zh-CN" sz="2500" baseline="-25000" dirty="0">
                  <a:solidFill>
                    <a:srgbClr val="000000"/>
                  </a:solidFill>
                </a:rPr>
                <a:t>2</a:t>
              </a:r>
              <a:endParaRPr lang="en-US" altLang="zh-CN" sz="2800" b="1" baseline="-25000" dirty="0"/>
            </a:p>
          </p:txBody>
        </p:sp>
        <p:sp>
          <p:nvSpPr>
            <p:cNvPr id="33827" name="Rectangle 77"/>
            <p:cNvSpPr/>
            <p:nvPr/>
          </p:nvSpPr>
          <p:spPr>
            <a:xfrm>
              <a:off x="3195" y="3884"/>
              <a:ext cx="19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B</a:t>
              </a:r>
              <a:r>
                <a:rPr lang="en-US" altLang="zh-CN" sz="2500" baseline="-25000" dirty="0">
                  <a:solidFill>
                    <a:srgbClr val="000000"/>
                  </a:solidFill>
                </a:rPr>
                <a:t>1</a:t>
              </a:r>
              <a:endParaRPr lang="en-US" altLang="zh-CN" sz="2800" b="1" baseline="-25000" dirty="0"/>
            </a:p>
          </p:txBody>
        </p:sp>
        <p:sp>
          <p:nvSpPr>
            <p:cNvPr id="33828" name="Rectangle 80"/>
            <p:cNvSpPr/>
            <p:nvPr/>
          </p:nvSpPr>
          <p:spPr>
            <a:xfrm>
              <a:off x="4041" y="3883"/>
              <a:ext cx="19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B</a:t>
              </a:r>
              <a:r>
                <a:rPr lang="en-US" altLang="zh-CN" sz="2500" baseline="-25000" dirty="0">
                  <a:solidFill>
                    <a:srgbClr val="000000"/>
                  </a:solidFill>
                </a:rPr>
                <a:t>0</a:t>
              </a:r>
              <a:endParaRPr lang="en-US" altLang="zh-CN" sz="2800" b="1" baseline="-25000" dirty="0"/>
            </a:p>
          </p:txBody>
        </p:sp>
        <p:sp>
          <p:nvSpPr>
            <p:cNvPr id="33829" name="Rectangle 84"/>
            <p:cNvSpPr/>
            <p:nvPr/>
          </p:nvSpPr>
          <p:spPr>
            <a:xfrm>
              <a:off x="4174" y="3883"/>
              <a:ext cx="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grpSp>
          <p:nvGrpSpPr>
            <p:cNvPr id="33830" name="Group 196"/>
            <p:cNvGrpSpPr/>
            <p:nvPr/>
          </p:nvGrpSpPr>
          <p:grpSpPr>
            <a:xfrm>
              <a:off x="3918" y="3148"/>
              <a:ext cx="424" cy="326"/>
              <a:chOff x="2465" y="3175"/>
              <a:chExt cx="424" cy="326"/>
            </a:xfrm>
          </p:grpSpPr>
          <p:sp>
            <p:nvSpPr>
              <p:cNvPr id="33927" name="Rectangle 61"/>
              <p:cNvSpPr/>
              <p:nvPr/>
            </p:nvSpPr>
            <p:spPr>
              <a:xfrm>
                <a:off x="2465" y="3249"/>
                <a:ext cx="424" cy="252"/>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928" name="Rectangle 62"/>
              <p:cNvSpPr/>
              <p:nvPr/>
            </p:nvSpPr>
            <p:spPr>
              <a:xfrm>
                <a:off x="2625" y="3222"/>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1</a:t>
                </a:r>
                <a:endParaRPr lang="en-US" altLang="zh-CN" sz="2800" b="1" dirty="0"/>
              </a:p>
            </p:txBody>
          </p:sp>
          <p:sp>
            <p:nvSpPr>
              <p:cNvPr id="33929" name="Oval 85"/>
              <p:cNvSpPr/>
              <p:nvPr/>
            </p:nvSpPr>
            <p:spPr>
              <a:xfrm>
                <a:off x="2640" y="3175"/>
                <a:ext cx="70"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33831" name="Line 87"/>
            <p:cNvSpPr/>
            <p:nvPr/>
          </p:nvSpPr>
          <p:spPr>
            <a:xfrm>
              <a:off x="602" y="2568"/>
              <a:ext cx="4654" cy="2"/>
            </a:xfrm>
            <a:prstGeom prst="line">
              <a:avLst/>
            </a:prstGeom>
            <a:ln w="26988" cap="flat" cmpd="sng">
              <a:solidFill>
                <a:srgbClr val="000000"/>
              </a:solidFill>
              <a:prstDash val="solid"/>
              <a:headEnd type="none" w="med" len="med"/>
              <a:tailEnd type="none" w="med" len="med"/>
            </a:ln>
          </p:spPr>
        </p:sp>
        <p:sp>
          <p:nvSpPr>
            <p:cNvPr id="33832" name="Line 88"/>
            <p:cNvSpPr/>
            <p:nvPr/>
          </p:nvSpPr>
          <p:spPr>
            <a:xfrm>
              <a:off x="584" y="2707"/>
              <a:ext cx="4672" cy="0"/>
            </a:xfrm>
            <a:prstGeom prst="line">
              <a:avLst/>
            </a:prstGeom>
            <a:ln w="26988" cap="flat" cmpd="sng">
              <a:solidFill>
                <a:srgbClr val="000000"/>
              </a:solidFill>
              <a:prstDash val="solid"/>
              <a:headEnd type="none" w="med" len="med"/>
              <a:tailEnd type="none" w="med" len="med"/>
            </a:ln>
          </p:spPr>
        </p:sp>
        <p:sp>
          <p:nvSpPr>
            <p:cNvPr id="33833" name="Line 89"/>
            <p:cNvSpPr/>
            <p:nvPr/>
          </p:nvSpPr>
          <p:spPr>
            <a:xfrm>
              <a:off x="602" y="2838"/>
              <a:ext cx="4654" cy="0"/>
            </a:xfrm>
            <a:prstGeom prst="line">
              <a:avLst/>
            </a:prstGeom>
            <a:ln w="26988" cap="flat" cmpd="sng">
              <a:solidFill>
                <a:srgbClr val="000000"/>
              </a:solidFill>
              <a:prstDash val="solid"/>
              <a:headEnd type="none" w="med" len="med"/>
              <a:tailEnd type="none" w="med" len="med"/>
            </a:ln>
          </p:spPr>
        </p:sp>
        <p:sp>
          <p:nvSpPr>
            <p:cNvPr id="33834" name="Line 90"/>
            <p:cNvSpPr/>
            <p:nvPr/>
          </p:nvSpPr>
          <p:spPr>
            <a:xfrm>
              <a:off x="593" y="2953"/>
              <a:ext cx="4663" cy="0"/>
            </a:xfrm>
            <a:prstGeom prst="line">
              <a:avLst/>
            </a:prstGeom>
            <a:ln w="26988" cap="flat" cmpd="sng">
              <a:solidFill>
                <a:srgbClr val="000000"/>
              </a:solidFill>
              <a:prstDash val="solid"/>
              <a:headEnd type="none" w="med" len="med"/>
              <a:tailEnd type="none" w="med" len="med"/>
            </a:ln>
          </p:spPr>
        </p:sp>
        <p:sp>
          <p:nvSpPr>
            <p:cNvPr id="33835" name="Line 91"/>
            <p:cNvSpPr/>
            <p:nvPr/>
          </p:nvSpPr>
          <p:spPr>
            <a:xfrm>
              <a:off x="603" y="3063"/>
              <a:ext cx="4653" cy="0"/>
            </a:xfrm>
            <a:prstGeom prst="line">
              <a:avLst/>
            </a:prstGeom>
            <a:ln w="26988" cap="flat" cmpd="sng">
              <a:solidFill>
                <a:srgbClr val="000000"/>
              </a:solidFill>
              <a:prstDash val="solid"/>
              <a:headEnd type="none" w="med" len="med"/>
              <a:tailEnd type="none" w="med" len="med"/>
            </a:ln>
          </p:spPr>
        </p:sp>
        <p:sp>
          <p:nvSpPr>
            <p:cNvPr id="33836" name="Line 93"/>
            <p:cNvSpPr/>
            <p:nvPr/>
          </p:nvSpPr>
          <p:spPr>
            <a:xfrm>
              <a:off x="1116" y="1455"/>
              <a:ext cx="0" cy="1236"/>
            </a:xfrm>
            <a:prstGeom prst="line">
              <a:avLst/>
            </a:prstGeom>
            <a:ln w="26988" cap="flat" cmpd="sng">
              <a:solidFill>
                <a:srgbClr val="000000"/>
              </a:solidFill>
              <a:prstDash val="solid"/>
              <a:headEnd type="none" w="med" len="med"/>
              <a:tailEnd type="none" w="med" len="med"/>
            </a:ln>
          </p:spPr>
        </p:sp>
        <p:sp>
          <p:nvSpPr>
            <p:cNvPr id="33837" name="Line 94"/>
            <p:cNvSpPr/>
            <p:nvPr/>
          </p:nvSpPr>
          <p:spPr>
            <a:xfrm>
              <a:off x="5037" y="1482"/>
              <a:ext cx="8" cy="1460"/>
            </a:xfrm>
            <a:prstGeom prst="line">
              <a:avLst/>
            </a:prstGeom>
            <a:ln w="26988" cap="flat" cmpd="sng">
              <a:solidFill>
                <a:srgbClr val="000000"/>
              </a:solidFill>
              <a:prstDash val="solid"/>
              <a:headEnd type="none" w="med" len="med"/>
              <a:tailEnd type="none" w="med" len="med"/>
            </a:ln>
          </p:spPr>
        </p:sp>
        <p:sp>
          <p:nvSpPr>
            <p:cNvPr id="33838" name="Line 95"/>
            <p:cNvSpPr/>
            <p:nvPr/>
          </p:nvSpPr>
          <p:spPr>
            <a:xfrm>
              <a:off x="902" y="1473"/>
              <a:ext cx="0" cy="992"/>
            </a:xfrm>
            <a:prstGeom prst="line">
              <a:avLst/>
            </a:prstGeom>
            <a:ln w="26988" cap="flat" cmpd="sng">
              <a:solidFill>
                <a:srgbClr val="000000"/>
              </a:solidFill>
              <a:prstDash val="solid"/>
              <a:headEnd type="none" w="med" len="med"/>
              <a:tailEnd type="none" w="med" len="med"/>
            </a:ln>
          </p:spPr>
        </p:sp>
        <p:sp>
          <p:nvSpPr>
            <p:cNvPr id="33839" name="Oval 100"/>
            <p:cNvSpPr/>
            <p:nvPr/>
          </p:nvSpPr>
          <p:spPr>
            <a:xfrm>
              <a:off x="1082" y="2675"/>
              <a:ext cx="71"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0" name="Oval 101"/>
            <p:cNvSpPr/>
            <p:nvPr/>
          </p:nvSpPr>
          <p:spPr>
            <a:xfrm>
              <a:off x="1294" y="2931"/>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1" name="Oval 102"/>
            <p:cNvSpPr/>
            <p:nvPr/>
          </p:nvSpPr>
          <p:spPr>
            <a:xfrm>
              <a:off x="2452" y="2422"/>
              <a:ext cx="70"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2" name="Oval 103"/>
            <p:cNvSpPr/>
            <p:nvPr/>
          </p:nvSpPr>
          <p:spPr>
            <a:xfrm>
              <a:off x="1845" y="2436"/>
              <a:ext cx="70"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3" name="Oval 104"/>
            <p:cNvSpPr/>
            <p:nvPr/>
          </p:nvSpPr>
          <p:spPr>
            <a:xfrm>
              <a:off x="2052" y="2676"/>
              <a:ext cx="68"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4" name="Oval 105"/>
            <p:cNvSpPr/>
            <p:nvPr/>
          </p:nvSpPr>
          <p:spPr>
            <a:xfrm>
              <a:off x="2826" y="2431"/>
              <a:ext cx="71"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5" name="Oval 106"/>
            <p:cNvSpPr/>
            <p:nvPr/>
          </p:nvSpPr>
          <p:spPr>
            <a:xfrm>
              <a:off x="2353" y="3630"/>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6" name="Oval 107"/>
            <p:cNvSpPr/>
            <p:nvPr/>
          </p:nvSpPr>
          <p:spPr>
            <a:xfrm>
              <a:off x="3017" y="2922"/>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7" name="Oval 108"/>
            <p:cNvSpPr/>
            <p:nvPr/>
          </p:nvSpPr>
          <p:spPr>
            <a:xfrm>
              <a:off x="3485" y="2685"/>
              <a:ext cx="67"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8" name="Oval 109"/>
            <p:cNvSpPr/>
            <p:nvPr/>
          </p:nvSpPr>
          <p:spPr>
            <a:xfrm>
              <a:off x="3985" y="2916"/>
              <a:ext cx="67"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49" name="Oval 110"/>
            <p:cNvSpPr/>
            <p:nvPr/>
          </p:nvSpPr>
          <p:spPr>
            <a:xfrm>
              <a:off x="4320" y="2672"/>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50" name="Oval 111"/>
            <p:cNvSpPr/>
            <p:nvPr/>
          </p:nvSpPr>
          <p:spPr>
            <a:xfrm>
              <a:off x="4530" y="3040"/>
              <a:ext cx="70"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51" name="Oval 112"/>
            <p:cNvSpPr/>
            <p:nvPr/>
          </p:nvSpPr>
          <p:spPr>
            <a:xfrm>
              <a:off x="3361" y="2531"/>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52" name="Oval 113"/>
            <p:cNvSpPr/>
            <p:nvPr/>
          </p:nvSpPr>
          <p:spPr>
            <a:xfrm>
              <a:off x="5011" y="2918"/>
              <a:ext cx="71"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53" name="Freeform 114"/>
            <p:cNvSpPr/>
            <p:nvPr/>
          </p:nvSpPr>
          <p:spPr>
            <a:xfrm>
              <a:off x="1735" y="2471"/>
              <a:ext cx="612" cy="1192"/>
            </a:xfrm>
            <a:custGeom>
              <a:avLst/>
              <a:gdLst/>
              <a:ahLst/>
              <a:cxnLst>
                <a:cxn ang="0">
                  <a:pos x="0" y="0"/>
                </a:cxn>
                <a:cxn ang="0">
                  <a:pos x="0" y="1192"/>
                </a:cxn>
                <a:cxn ang="0">
                  <a:pos x="612" y="1192"/>
                </a:cxn>
              </a:cxnLst>
              <a:rect l="0" t="0" r="0" b="0"/>
              <a:pathLst>
                <a:path w="612" h="1192">
                  <a:moveTo>
                    <a:pt x="0" y="0"/>
                  </a:moveTo>
                  <a:lnTo>
                    <a:pt x="0" y="1192"/>
                  </a:lnTo>
                  <a:lnTo>
                    <a:pt x="612" y="1192"/>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3854" name="Freeform 115"/>
            <p:cNvSpPr/>
            <p:nvPr/>
          </p:nvSpPr>
          <p:spPr>
            <a:xfrm>
              <a:off x="2788" y="2738"/>
              <a:ext cx="491" cy="931"/>
            </a:xfrm>
            <a:custGeom>
              <a:avLst/>
              <a:gdLst/>
              <a:ahLst/>
              <a:cxnLst>
                <a:cxn ang="0">
                  <a:pos x="0" y="0"/>
                </a:cxn>
                <a:cxn ang="0">
                  <a:pos x="0" y="931"/>
                </a:cxn>
                <a:cxn ang="0">
                  <a:pos x="491" y="931"/>
                </a:cxn>
              </a:cxnLst>
              <a:rect l="0" t="0" r="0" b="0"/>
              <a:pathLst>
                <a:path w="491" h="931">
                  <a:moveTo>
                    <a:pt x="0" y="0"/>
                  </a:moveTo>
                  <a:lnTo>
                    <a:pt x="0" y="931"/>
                  </a:lnTo>
                  <a:lnTo>
                    <a:pt x="491" y="931"/>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3855" name="Freeform 116"/>
            <p:cNvSpPr/>
            <p:nvPr/>
          </p:nvSpPr>
          <p:spPr>
            <a:xfrm>
              <a:off x="3628" y="2992"/>
              <a:ext cx="491" cy="682"/>
            </a:xfrm>
            <a:custGeom>
              <a:avLst/>
              <a:gdLst/>
              <a:ahLst/>
              <a:cxnLst>
                <a:cxn ang="0">
                  <a:pos x="0" y="0"/>
                </a:cxn>
                <a:cxn ang="0">
                  <a:pos x="0" y="682"/>
                </a:cxn>
                <a:cxn ang="0">
                  <a:pos x="491" y="682"/>
                </a:cxn>
              </a:cxnLst>
              <a:rect l="0" t="0" r="0" b="0"/>
              <a:pathLst>
                <a:path w="491" h="682">
                  <a:moveTo>
                    <a:pt x="0" y="0"/>
                  </a:moveTo>
                  <a:lnTo>
                    <a:pt x="0" y="682"/>
                  </a:lnTo>
                  <a:lnTo>
                    <a:pt x="491" y="682"/>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3856" name="Oval 117"/>
            <p:cNvSpPr/>
            <p:nvPr/>
          </p:nvSpPr>
          <p:spPr>
            <a:xfrm>
              <a:off x="862" y="2430"/>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57" name="Oval 118"/>
            <p:cNvSpPr/>
            <p:nvPr/>
          </p:nvSpPr>
          <p:spPr>
            <a:xfrm>
              <a:off x="2350" y="2536"/>
              <a:ext cx="70"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58" name="Oval 119"/>
            <p:cNvSpPr/>
            <p:nvPr/>
          </p:nvSpPr>
          <p:spPr>
            <a:xfrm>
              <a:off x="2748" y="2673"/>
              <a:ext cx="68"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59" name="Oval 120"/>
            <p:cNvSpPr/>
            <p:nvPr/>
          </p:nvSpPr>
          <p:spPr>
            <a:xfrm>
              <a:off x="2646" y="2804"/>
              <a:ext cx="67"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60" name="Oval 121"/>
            <p:cNvSpPr/>
            <p:nvPr/>
          </p:nvSpPr>
          <p:spPr>
            <a:xfrm>
              <a:off x="3231" y="2804"/>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61" name="Oval 122"/>
            <p:cNvSpPr/>
            <p:nvPr/>
          </p:nvSpPr>
          <p:spPr>
            <a:xfrm>
              <a:off x="4088" y="3032"/>
              <a:ext cx="70"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62" name="Line 131"/>
            <p:cNvSpPr/>
            <p:nvPr/>
          </p:nvSpPr>
          <p:spPr>
            <a:xfrm>
              <a:off x="1881" y="2298"/>
              <a:ext cx="0" cy="171"/>
            </a:xfrm>
            <a:prstGeom prst="line">
              <a:avLst/>
            </a:prstGeom>
            <a:ln w="26988" cap="flat" cmpd="sng">
              <a:solidFill>
                <a:srgbClr val="000000"/>
              </a:solidFill>
              <a:prstDash val="solid"/>
              <a:headEnd type="none" w="med" len="med"/>
              <a:tailEnd type="none" w="med" len="med"/>
            </a:ln>
          </p:spPr>
        </p:sp>
        <p:sp>
          <p:nvSpPr>
            <p:cNvPr id="33863" name="Line 132"/>
            <p:cNvSpPr/>
            <p:nvPr/>
          </p:nvSpPr>
          <p:spPr>
            <a:xfrm>
              <a:off x="3400" y="2325"/>
              <a:ext cx="0" cy="224"/>
            </a:xfrm>
            <a:prstGeom prst="line">
              <a:avLst/>
            </a:prstGeom>
            <a:ln w="26988" cap="flat" cmpd="sng">
              <a:solidFill>
                <a:srgbClr val="000000"/>
              </a:solidFill>
              <a:prstDash val="solid"/>
              <a:headEnd type="none" w="med" len="med"/>
              <a:tailEnd type="none" w="med" len="med"/>
            </a:ln>
          </p:spPr>
        </p:sp>
        <p:sp>
          <p:nvSpPr>
            <p:cNvPr id="33864" name="Oval 133"/>
            <p:cNvSpPr/>
            <p:nvPr/>
          </p:nvSpPr>
          <p:spPr>
            <a:xfrm>
              <a:off x="4403" y="1448"/>
              <a:ext cx="70" cy="65"/>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65" name="Oval 134"/>
            <p:cNvSpPr/>
            <p:nvPr/>
          </p:nvSpPr>
          <p:spPr>
            <a:xfrm>
              <a:off x="1499" y="1430"/>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66" name="Rectangle 149"/>
            <p:cNvSpPr/>
            <p:nvPr/>
          </p:nvSpPr>
          <p:spPr>
            <a:xfrm>
              <a:off x="3800" y="2012"/>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grpSp>
          <p:nvGrpSpPr>
            <p:cNvPr id="33867" name="Group 159"/>
            <p:cNvGrpSpPr/>
            <p:nvPr/>
          </p:nvGrpSpPr>
          <p:grpSpPr>
            <a:xfrm>
              <a:off x="4241" y="2004"/>
              <a:ext cx="424" cy="344"/>
              <a:chOff x="4088" y="2004"/>
              <a:chExt cx="424" cy="344"/>
            </a:xfrm>
          </p:grpSpPr>
          <p:sp>
            <p:nvSpPr>
              <p:cNvPr id="33924" name="Rectangle 150"/>
              <p:cNvSpPr/>
              <p:nvPr/>
            </p:nvSpPr>
            <p:spPr>
              <a:xfrm>
                <a:off x="4088" y="2004"/>
                <a:ext cx="424" cy="344"/>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925" name="Rectangle 151"/>
              <p:cNvSpPr/>
              <p:nvPr/>
            </p:nvSpPr>
            <p:spPr>
              <a:xfrm>
                <a:off x="4219" y="2034"/>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3926" name="Rectangle 152"/>
              <p:cNvSpPr/>
              <p:nvPr/>
            </p:nvSpPr>
            <p:spPr>
              <a:xfrm>
                <a:off x="4432" y="2012"/>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grpSp>
        <p:sp>
          <p:nvSpPr>
            <p:cNvPr id="33868" name="Rectangle 156"/>
            <p:cNvSpPr/>
            <p:nvPr/>
          </p:nvSpPr>
          <p:spPr>
            <a:xfrm>
              <a:off x="4945" y="1165"/>
              <a:ext cx="19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F</a:t>
              </a:r>
              <a:r>
                <a:rPr lang="en-US" altLang="zh-CN" sz="2500" baseline="-25000" dirty="0">
                  <a:solidFill>
                    <a:srgbClr val="000000"/>
                  </a:solidFill>
                </a:rPr>
                <a:t>0</a:t>
              </a:r>
              <a:endParaRPr lang="en-US" altLang="zh-CN" sz="2800" b="1" baseline="-25000" dirty="0"/>
            </a:p>
          </p:txBody>
        </p:sp>
        <p:sp>
          <p:nvSpPr>
            <p:cNvPr id="33869" name="Line 157"/>
            <p:cNvSpPr/>
            <p:nvPr/>
          </p:nvSpPr>
          <p:spPr>
            <a:xfrm>
              <a:off x="4743" y="3465"/>
              <a:ext cx="153" cy="0"/>
            </a:xfrm>
            <a:prstGeom prst="line">
              <a:avLst/>
            </a:prstGeom>
            <a:ln w="38100" cap="flat" cmpd="sng">
              <a:solidFill>
                <a:schemeClr val="tx1"/>
              </a:solidFill>
              <a:prstDash val="solid"/>
              <a:headEnd type="none" w="med" len="med"/>
              <a:tailEnd type="none" w="med" len="med"/>
            </a:ln>
          </p:spPr>
        </p:sp>
        <p:sp>
          <p:nvSpPr>
            <p:cNvPr id="33870" name="Rectangle 158"/>
            <p:cNvSpPr/>
            <p:nvPr/>
          </p:nvSpPr>
          <p:spPr>
            <a:xfrm>
              <a:off x="4738" y="1165"/>
              <a:ext cx="19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F</a:t>
              </a:r>
              <a:r>
                <a:rPr lang="en-US" altLang="zh-CN" sz="2500" baseline="-25000" dirty="0">
                  <a:solidFill>
                    <a:srgbClr val="000000"/>
                  </a:solidFill>
                </a:rPr>
                <a:t>1</a:t>
              </a:r>
              <a:endParaRPr lang="en-US" altLang="zh-CN" sz="2800" b="1" baseline="-25000" dirty="0"/>
            </a:p>
          </p:txBody>
        </p:sp>
        <p:grpSp>
          <p:nvGrpSpPr>
            <p:cNvPr id="33871" name="Group 164"/>
            <p:cNvGrpSpPr/>
            <p:nvPr/>
          </p:nvGrpSpPr>
          <p:grpSpPr>
            <a:xfrm>
              <a:off x="3315" y="1828"/>
              <a:ext cx="790" cy="531"/>
              <a:chOff x="2933" y="1110"/>
              <a:chExt cx="790" cy="531"/>
            </a:xfrm>
          </p:grpSpPr>
          <p:sp>
            <p:nvSpPr>
              <p:cNvPr id="33918" name="Rectangle 153"/>
              <p:cNvSpPr/>
              <p:nvPr/>
            </p:nvSpPr>
            <p:spPr>
              <a:xfrm>
                <a:off x="2936" y="1110"/>
                <a:ext cx="787" cy="531"/>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919" name="Rectangle 154"/>
              <p:cNvSpPr/>
              <p:nvPr/>
            </p:nvSpPr>
            <p:spPr>
              <a:xfrm>
                <a:off x="3464" y="1386"/>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3920" name="Line 160"/>
              <p:cNvSpPr/>
              <p:nvPr/>
            </p:nvSpPr>
            <p:spPr>
              <a:xfrm>
                <a:off x="2933" y="1365"/>
                <a:ext cx="789" cy="0"/>
              </a:xfrm>
              <a:prstGeom prst="line">
                <a:avLst/>
              </a:prstGeom>
              <a:ln w="25400" cap="flat" cmpd="sng">
                <a:solidFill>
                  <a:schemeClr val="tx1"/>
                </a:solidFill>
                <a:prstDash val="solid"/>
                <a:headEnd type="none" w="med" len="med"/>
                <a:tailEnd type="none" w="med" len="med"/>
              </a:ln>
            </p:spPr>
          </p:sp>
          <p:sp>
            <p:nvSpPr>
              <p:cNvPr id="33921" name="Line 161"/>
              <p:cNvSpPr/>
              <p:nvPr/>
            </p:nvSpPr>
            <p:spPr>
              <a:xfrm flipV="1">
                <a:off x="3332" y="1365"/>
                <a:ext cx="0" cy="274"/>
              </a:xfrm>
              <a:prstGeom prst="line">
                <a:avLst/>
              </a:prstGeom>
              <a:ln w="25400" cap="flat" cmpd="sng">
                <a:solidFill>
                  <a:schemeClr val="tx1"/>
                </a:solidFill>
                <a:prstDash val="solid"/>
                <a:headEnd type="none" w="med" len="med"/>
                <a:tailEnd type="none" w="med" len="med"/>
              </a:ln>
            </p:spPr>
          </p:sp>
          <p:sp>
            <p:nvSpPr>
              <p:cNvPr id="33922" name="Rectangle 162"/>
              <p:cNvSpPr/>
              <p:nvPr/>
            </p:nvSpPr>
            <p:spPr>
              <a:xfrm>
                <a:off x="3056" y="1368"/>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3923" name="Rectangle 163"/>
              <p:cNvSpPr/>
              <p:nvPr/>
            </p:nvSpPr>
            <p:spPr>
              <a:xfrm>
                <a:off x="3197" y="1129"/>
                <a:ext cx="3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≥1</a:t>
                </a:r>
                <a:endParaRPr lang="en-US" altLang="zh-CN" sz="2800" b="1" dirty="0"/>
              </a:p>
            </p:txBody>
          </p:sp>
        </p:grpSp>
        <p:sp>
          <p:nvSpPr>
            <p:cNvPr id="33872" name="Rectangle 165"/>
            <p:cNvSpPr/>
            <p:nvPr/>
          </p:nvSpPr>
          <p:spPr>
            <a:xfrm>
              <a:off x="4357" y="1165"/>
              <a:ext cx="19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F</a:t>
              </a:r>
              <a:r>
                <a:rPr lang="en-US" altLang="zh-CN" sz="2500" baseline="-25000" dirty="0">
                  <a:solidFill>
                    <a:srgbClr val="000000"/>
                  </a:solidFill>
                </a:rPr>
                <a:t>2</a:t>
              </a:r>
              <a:endParaRPr lang="en-US" altLang="zh-CN" sz="2800" b="1" baseline="-25000" dirty="0"/>
            </a:p>
          </p:txBody>
        </p:sp>
        <p:sp>
          <p:nvSpPr>
            <p:cNvPr id="33873" name="Rectangle 166"/>
            <p:cNvSpPr/>
            <p:nvPr/>
          </p:nvSpPr>
          <p:spPr>
            <a:xfrm>
              <a:off x="3613" y="1171"/>
              <a:ext cx="19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F</a:t>
              </a:r>
              <a:r>
                <a:rPr lang="en-US" altLang="zh-CN" sz="2500" baseline="-25000" dirty="0">
                  <a:solidFill>
                    <a:srgbClr val="000000"/>
                  </a:solidFill>
                </a:rPr>
                <a:t>3</a:t>
              </a:r>
              <a:endParaRPr lang="en-US" altLang="zh-CN" sz="2800" b="1" baseline="-25000" dirty="0"/>
            </a:p>
          </p:txBody>
        </p:sp>
        <p:sp>
          <p:nvSpPr>
            <p:cNvPr id="33874" name="Oval 167"/>
            <p:cNvSpPr/>
            <p:nvPr/>
          </p:nvSpPr>
          <p:spPr>
            <a:xfrm>
              <a:off x="3671" y="1458"/>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75" name="Oval 168"/>
            <p:cNvSpPr/>
            <p:nvPr/>
          </p:nvSpPr>
          <p:spPr>
            <a:xfrm>
              <a:off x="3605" y="2916"/>
              <a:ext cx="67"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76" name="Line 169"/>
            <p:cNvSpPr/>
            <p:nvPr/>
          </p:nvSpPr>
          <p:spPr>
            <a:xfrm>
              <a:off x="4020" y="2349"/>
              <a:ext cx="0" cy="581"/>
            </a:xfrm>
            <a:prstGeom prst="line">
              <a:avLst/>
            </a:prstGeom>
            <a:ln w="26988" cap="flat" cmpd="sng">
              <a:solidFill>
                <a:srgbClr val="000000"/>
              </a:solidFill>
              <a:prstDash val="solid"/>
              <a:headEnd type="none" w="med" len="med"/>
              <a:tailEnd type="none" w="med" len="med"/>
            </a:ln>
          </p:spPr>
        </p:sp>
        <p:sp>
          <p:nvSpPr>
            <p:cNvPr id="33877" name="Line 170"/>
            <p:cNvSpPr/>
            <p:nvPr/>
          </p:nvSpPr>
          <p:spPr>
            <a:xfrm>
              <a:off x="3897" y="2366"/>
              <a:ext cx="0" cy="449"/>
            </a:xfrm>
            <a:prstGeom prst="line">
              <a:avLst/>
            </a:prstGeom>
            <a:ln w="26988" cap="flat" cmpd="sng">
              <a:solidFill>
                <a:srgbClr val="000000"/>
              </a:solidFill>
              <a:prstDash val="solid"/>
              <a:headEnd type="none" w="med" len="med"/>
              <a:tailEnd type="none" w="med" len="med"/>
            </a:ln>
          </p:spPr>
        </p:sp>
        <p:sp>
          <p:nvSpPr>
            <p:cNvPr id="33878" name="Oval 171"/>
            <p:cNvSpPr/>
            <p:nvPr/>
          </p:nvSpPr>
          <p:spPr>
            <a:xfrm>
              <a:off x="3866" y="2804"/>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79" name="Oval 174"/>
            <p:cNvSpPr/>
            <p:nvPr/>
          </p:nvSpPr>
          <p:spPr>
            <a:xfrm>
              <a:off x="3751" y="2442"/>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80" name="Rectangle 175"/>
            <p:cNvSpPr/>
            <p:nvPr/>
          </p:nvSpPr>
          <p:spPr>
            <a:xfrm>
              <a:off x="2869" y="2012"/>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grpSp>
          <p:nvGrpSpPr>
            <p:cNvPr id="33881" name="Group 176"/>
            <p:cNvGrpSpPr/>
            <p:nvPr/>
          </p:nvGrpSpPr>
          <p:grpSpPr>
            <a:xfrm>
              <a:off x="2384" y="1828"/>
              <a:ext cx="790" cy="531"/>
              <a:chOff x="2933" y="1110"/>
              <a:chExt cx="790" cy="531"/>
            </a:xfrm>
          </p:grpSpPr>
          <p:sp>
            <p:nvSpPr>
              <p:cNvPr id="33912" name="Rectangle 177"/>
              <p:cNvSpPr/>
              <p:nvPr/>
            </p:nvSpPr>
            <p:spPr>
              <a:xfrm>
                <a:off x="2936" y="1110"/>
                <a:ext cx="787" cy="531"/>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913" name="Rectangle 178"/>
              <p:cNvSpPr/>
              <p:nvPr/>
            </p:nvSpPr>
            <p:spPr>
              <a:xfrm>
                <a:off x="3464" y="1386"/>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3914" name="Line 179"/>
              <p:cNvSpPr/>
              <p:nvPr/>
            </p:nvSpPr>
            <p:spPr>
              <a:xfrm>
                <a:off x="2933" y="1365"/>
                <a:ext cx="789" cy="0"/>
              </a:xfrm>
              <a:prstGeom prst="line">
                <a:avLst/>
              </a:prstGeom>
              <a:ln w="25400" cap="flat" cmpd="sng">
                <a:solidFill>
                  <a:schemeClr val="tx1"/>
                </a:solidFill>
                <a:prstDash val="solid"/>
                <a:headEnd type="none" w="med" len="med"/>
                <a:tailEnd type="none" w="med" len="med"/>
              </a:ln>
            </p:spPr>
          </p:sp>
          <p:sp>
            <p:nvSpPr>
              <p:cNvPr id="33915" name="Line 180"/>
              <p:cNvSpPr/>
              <p:nvPr/>
            </p:nvSpPr>
            <p:spPr>
              <a:xfrm flipV="1">
                <a:off x="3332" y="1365"/>
                <a:ext cx="0" cy="274"/>
              </a:xfrm>
              <a:prstGeom prst="line">
                <a:avLst/>
              </a:prstGeom>
              <a:ln w="25400" cap="flat" cmpd="sng">
                <a:solidFill>
                  <a:schemeClr val="tx1"/>
                </a:solidFill>
                <a:prstDash val="solid"/>
                <a:headEnd type="none" w="med" len="med"/>
                <a:tailEnd type="none" w="med" len="med"/>
              </a:ln>
            </p:spPr>
          </p:sp>
          <p:sp>
            <p:nvSpPr>
              <p:cNvPr id="33916" name="Rectangle 181"/>
              <p:cNvSpPr/>
              <p:nvPr/>
            </p:nvSpPr>
            <p:spPr>
              <a:xfrm>
                <a:off x="3056" y="1368"/>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3917" name="Rectangle 182"/>
              <p:cNvSpPr/>
              <p:nvPr/>
            </p:nvSpPr>
            <p:spPr>
              <a:xfrm>
                <a:off x="3197" y="1129"/>
                <a:ext cx="3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≥1</a:t>
                </a:r>
                <a:endParaRPr lang="en-US" altLang="zh-CN" sz="2800" b="1" dirty="0"/>
              </a:p>
            </p:txBody>
          </p:sp>
        </p:grpSp>
        <p:sp>
          <p:nvSpPr>
            <p:cNvPr id="33882" name="Oval 184"/>
            <p:cNvSpPr/>
            <p:nvPr/>
          </p:nvSpPr>
          <p:spPr>
            <a:xfrm>
              <a:off x="2758" y="1449"/>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33883" name="Group 185"/>
            <p:cNvGrpSpPr/>
            <p:nvPr/>
          </p:nvGrpSpPr>
          <p:grpSpPr>
            <a:xfrm>
              <a:off x="1777" y="1995"/>
              <a:ext cx="424" cy="344"/>
              <a:chOff x="4088" y="2004"/>
              <a:chExt cx="424" cy="344"/>
            </a:xfrm>
          </p:grpSpPr>
          <p:sp>
            <p:nvSpPr>
              <p:cNvPr id="33909" name="Rectangle 186"/>
              <p:cNvSpPr/>
              <p:nvPr/>
            </p:nvSpPr>
            <p:spPr>
              <a:xfrm>
                <a:off x="4088" y="2004"/>
                <a:ext cx="424" cy="344"/>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910" name="Rectangle 187"/>
              <p:cNvSpPr/>
              <p:nvPr/>
            </p:nvSpPr>
            <p:spPr>
              <a:xfrm>
                <a:off x="4219" y="2034"/>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3911" name="Rectangle 188"/>
              <p:cNvSpPr/>
              <p:nvPr/>
            </p:nvSpPr>
            <p:spPr>
              <a:xfrm>
                <a:off x="4432" y="2012"/>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grpSp>
        <p:sp>
          <p:nvSpPr>
            <p:cNvPr id="33884" name="Rectangle 189"/>
            <p:cNvSpPr/>
            <p:nvPr/>
          </p:nvSpPr>
          <p:spPr>
            <a:xfrm>
              <a:off x="2700" y="1180"/>
              <a:ext cx="19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F</a:t>
              </a:r>
              <a:r>
                <a:rPr lang="en-US" altLang="zh-CN" sz="2500" baseline="-25000" dirty="0">
                  <a:solidFill>
                    <a:srgbClr val="000000"/>
                  </a:solidFill>
                </a:rPr>
                <a:t>4</a:t>
              </a:r>
              <a:endParaRPr lang="en-US" altLang="zh-CN" sz="2800" b="1" baseline="-25000" dirty="0"/>
            </a:p>
          </p:txBody>
        </p:sp>
        <p:sp>
          <p:nvSpPr>
            <p:cNvPr id="33885" name="Line 190"/>
            <p:cNvSpPr/>
            <p:nvPr/>
          </p:nvSpPr>
          <p:spPr>
            <a:xfrm>
              <a:off x="1985" y="1482"/>
              <a:ext cx="5" cy="526"/>
            </a:xfrm>
            <a:prstGeom prst="line">
              <a:avLst/>
            </a:prstGeom>
            <a:ln w="26988" cap="flat" cmpd="sng">
              <a:solidFill>
                <a:srgbClr val="000000"/>
              </a:solidFill>
              <a:prstDash val="solid"/>
              <a:headEnd type="none" w="med" len="med"/>
              <a:tailEnd type="none" w="med" len="med"/>
            </a:ln>
          </p:spPr>
        </p:sp>
        <p:sp>
          <p:nvSpPr>
            <p:cNvPr id="33886" name="Oval 191"/>
            <p:cNvSpPr/>
            <p:nvPr/>
          </p:nvSpPr>
          <p:spPr>
            <a:xfrm>
              <a:off x="4788" y="1449"/>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87" name="Rectangle 192"/>
            <p:cNvSpPr/>
            <p:nvPr/>
          </p:nvSpPr>
          <p:spPr>
            <a:xfrm>
              <a:off x="1902" y="1171"/>
              <a:ext cx="19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F</a:t>
              </a:r>
              <a:r>
                <a:rPr lang="en-US" altLang="zh-CN" sz="2500" baseline="-25000" dirty="0">
                  <a:solidFill>
                    <a:srgbClr val="000000"/>
                  </a:solidFill>
                </a:rPr>
                <a:t>5</a:t>
              </a:r>
              <a:endParaRPr lang="en-US" altLang="zh-CN" sz="2800" b="1" baseline="-25000" dirty="0"/>
            </a:p>
          </p:txBody>
        </p:sp>
        <p:sp>
          <p:nvSpPr>
            <p:cNvPr id="33888" name="Oval 193"/>
            <p:cNvSpPr/>
            <p:nvPr/>
          </p:nvSpPr>
          <p:spPr>
            <a:xfrm>
              <a:off x="1952" y="1449"/>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89" name="Oval 194"/>
            <p:cNvSpPr/>
            <p:nvPr/>
          </p:nvSpPr>
          <p:spPr>
            <a:xfrm>
              <a:off x="5001" y="1449"/>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90" name="Line 195"/>
            <p:cNvSpPr/>
            <p:nvPr/>
          </p:nvSpPr>
          <p:spPr>
            <a:xfrm>
              <a:off x="601" y="2462"/>
              <a:ext cx="4663" cy="2"/>
            </a:xfrm>
            <a:prstGeom prst="line">
              <a:avLst/>
            </a:prstGeom>
            <a:ln w="26988" cap="flat" cmpd="sng">
              <a:solidFill>
                <a:srgbClr val="000000"/>
              </a:solidFill>
              <a:prstDash val="solid"/>
              <a:headEnd type="none" w="med" len="med"/>
              <a:tailEnd type="none" w="med" len="med"/>
            </a:ln>
          </p:spPr>
        </p:sp>
        <p:grpSp>
          <p:nvGrpSpPr>
            <p:cNvPr id="33891" name="Group 197"/>
            <p:cNvGrpSpPr/>
            <p:nvPr/>
          </p:nvGrpSpPr>
          <p:grpSpPr>
            <a:xfrm>
              <a:off x="3051" y="3148"/>
              <a:ext cx="424" cy="326"/>
              <a:chOff x="2465" y="3175"/>
              <a:chExt cx="424" cy="326"/>
            </a:xfrm>
          </p:grpSpPr>
          <p:sp>
            <p:nvSpPr>
              <p:cNvPr id="33906" name="Rectangle 198"/>
              <p:cNvSpPr/>
              <p:nvPr/>
            </p:nvSpPr>
            <p:spPr>
              <a:xfrm>
                <a:off x="2465" y="3249"/>
                <a:ext cx="424" cy="252"/>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907" name="Rectangle 199"/>
              <p:cNvSpPr/>
              <p:nvPr/>
            </p:nvSpPr>
            <p:spPr>
              <a:xfrm>
                <a:off x="2625" y="3222"/>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1</a:t>
                </a:r>
                <a:endParaRPr lang="en-US" altLang="zh-CN" sz="2800" b="1" dirty="0"/>
              </a:p>
            </p:txBody>
          </p:sp>
          <p:sp>
            <p:nvSpPr>
              <p:cNvPr id="33908" name="Oval 200"/>
              <p:cNvSpPr/>
              <p:nvPr/>
            </p:nvSpPr>
            <p:spPr>
              <a:xfrm>
                <a:off x="2640" y="3175"/>
                <a:ext cx="70"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33892" name="Group 201"/>
            <p:cNvGrpSpPr/>
            <p:nvPr/>
          </p:nvGrpSpPr>
          <p:grpSpPr>
            <a:xfrm>
              <a:off x="2173" y="3148"/>
              <a:ext cx="424" cy="326"/>
              <a:chOff x="2465" y="3175"/>
              <a:chExt cx="424" cy="326"/>
            </a:xfrm>
          </p:grpSpPr>
          <p:sp>
            <p:nvSpPr>
              <p:cNvPr id="33903" name="Rectangle 202"/>
              <p:cNvSpPr/>
              <p:nvPr/>
            </p:nvSpPr>
            <p:spPr>
              <a:xfrm>
                <a:off x="2465" y="3249"/>
                <a:ext cx="424" cy="252"/>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904" name="Rectangle 203"/>
              <p:cNvSpPr/>
              <p:nvPr/>
            </p:nvSpPr>
            <p:spPr>
              <a:xfrm>
                <a:off x="2625" y="3222"/>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1</a:t>
                </a:r>
                <a:endParaRPr lang="en-US" altLang="zh-CN" sz="2800" b="1" dirty="0"/>
              </a:p>
            </p:txBody>
          </p:sp>
          <p:sp>
            <p:nvSpPr>
              <p:cNvPr id="33905" name="Oval 204"/>
              <p:cNvSpPr/>
              <p:nvPr/>
            </p:nvSpPr>
            <p:spPr>
              <a:xfrm>
                <a:off x="2640" y="3175"/>
                <a:ext cx="70"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33893" name="Oval 205"/>
            <p:cNvSpPr/>
            <p:nvPr/>
          </p:nvSpPr>
          <p:spPr>
            <a:xfrm>
              <a:off x="863" y="1431"/>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94" name="Oval 206"/>
            <p:cNvSpPr/>
            <p:nvPr/>
          </p:nvSpPr>
          <p:spPr>
            <a:xfrm>
              <a:off x="1083" y="1431"/>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95" name="Rectangle 207"/>
            <p:cNvSpPr/>
            <p:nvPr/>
          </p:nvSpPr>
          <p:spPr>
            <a:xfrm>
              <a:off x="810" y="1154"/>
              <a:ext cx="179"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Z</a:t>
              </a:r>
              <a:r>
                <a:rPr lang="en-US" altLang="zh-CN" sz="2500" baseline="-25000" dirty="0">
                  <a:solidFill>
                    <a:srgbClr val="000000"/>
                  </a:solidFill>
                </a:rPr>
                <a:t>3</a:t>
              </a:r>
              <a:endParaRPr lang="en-US" altLang="zh-CN" sz="2800" b="1" baseline="-25000" dirty="0"/>
            </a:p>
          </p:txBody>
        </p:sp>
        <p:sp>
          <p:nvSpPr>
            <p:cNvPr id="33896" name="Rectangle 208"/>
            <p:cNvSpPr/>
            <p:nvPr/>
          </p:nvSpPr>
          <p:spPr>
            <a:xfrm>
              <a:off x="1030" y="1148"/>
              <a:ext cx="179"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Z</a:t>
              </a:r>
              <a:r>
                <a:rPr lang="en-US" altLang="zh-CN" sz="2500" baseline="-25000" dirty="0">
                  <a:solidFill>
                    <a:srgbClr val="000000"/>
                  </a:solidFill>
                </a:rPr>
                <a:t>2</a:t>
              </a:r>
              <a:endParaRPr lang="en-US" altLang="zh-CN" sz="2800" b="1" baseline="-25000" dirty="0"/>
            </a:p>
          </p:txBody>
        </p:sp>
        <p:sp>
          <p:nvSpPr>
            <p:cNvPr id="33897" name="Line 209"/>
            <p:cNvSpPr/>
            <p:nvPr/>
          </p:nvSpPr>
          <p:spPr>
            <a:xfrm>
              <a:off x="1324" y="1482"/>
              <a:ext cx="8" cy="1460"/>
            </a:xfrm>
            <a:prstGeom prst="line">
              <a:avLst/>
            </a:prstGeom>
            <a:ln w="26988" cap="flat" cmpd="sng">
              <a:solidFill>
                <a:srgbClr val="000000"/>
              </a:solidFill>
              <a:prstDash val="solid"/>
              <a:headEnd type="none" w="med" len="med"/>
              <a:tailEnd type="none" w="med" len="med"/>
            </a:ln>
          </p:spPr>
        </p:sp>
        <p:sp>
          <p:nvSpPr>
            <p:cNvPr id="33898" name="Oval 210"/>
            <p:cNvSpPr/>
            <p:nvPr/>
          </p:nvSpPr>
          <p:spPr>
            <a:xfrm>
              <a:off x="1287" y="1431"/>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3899" name="Line 211"/>
            <p:cNvSpPr/>
            <p:nvPr/>
          </p:nvSpPr>
          <p:spPr>
            <a:xfrm>
              <a:off x="1535" y="1461"/>
              <a:ext cx="0" cy="1972"/>
            </a:xfrm>
            <a:prstGeom prst="line">
              <a:avLst/>
            </a:prstGeom>
            <a:ln w="26988" cap="flat" cmpd="sng">
              <a:solidFill>
                <a:srgbClr val="000000"/>
              </a:solidFill>
              <a:prstDash val="solid"/>
              <a:headEnd type="none" w="med" len="med"/>
              <a:tailEnd type="none" w="med" len="med"/>
            </a:ln>
          </p:spPr>
        </p:sp>
        <p:sp>
          <p:nvSpPr>
            <p:cNvPr id="33900" name="Line 212"/>
            <p:cNvSpPr/>
            <p:nvPr/>
          </p:nvSpPr>
          <p:spPr>
            <a:xfrm>
              <a:off x="1455" y="3438"/>
              <a:ext cx="153" cy="0"/>
            </a:xfrm>
            <a:prstGeom prst="line">
              <a:avLst/>
            </a:prstGeom>
            <a:ln w="38100" cap="flat" cmpd="sng">
              <a:solidFill>
                <a:schemeClr val="tx1"/>
              </a:solidFill>
              <a:prstDash val="solid"/>
              <a:headEnd type="none" w="med" len="med"/>
              <a:tailEnd type="none" w="med" len="med"/>
            </a:ln>
          </p:spPr>
        </p:sp>
        <p:sp>
          <p:nvSpPr>
            <p:cNvPr id="33901" name="Rectangle 213"/>
            <p:cNvSpPr/>
            <p:nvPr/>
          </p:nvSpPr>
          <p:spPr>
            <a:xfrm>
              <a:off x="1243" y="1148"/>
              <a:ext cx="179"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Z</a:t>
              </a:r>
              <a:r>
                <a:rPr lang="en-US" altLang="zh-CN" sz="2500" baseline="-25000" dirty="0">
                  <a:solidFill>
                    <a:srgbClr val="000000"/>
                  </a:solidFill>
                </a:rPr>
                <a:t>1</a:t>
              </a:r>
              <a:endParaRPr lang="en-US" altLang="zh-CN" sz="2800" b="1" baseline="-25000" dirty="0"/>
            </a:p>
          </p:txBody>
        </p:sp>
        <p:sp>
          <p:nvSpPr>
            <p:cNvPr id="33902" name="Rectangle 214"/>
            <p:cNvSpPr/>
            <p:nvPr/>
          </p:nvSpPr>
          <p:spPr>
            <a:xfrm>
              <a:off x="1464" y="1148"/>
              <a:ext cx="179"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Z</a:t>
              </a:r>
              <a:r>
                <a:rPr lang="en-US" altLang="zh-CN" sz="2500" baseline="-25000" dirty="0">
                  <a:solidFill>
                    <a:srgbClr val="000000"/>
                  </a:solidFill>
                </a:rPr>
                <a:t>0</a:t>
              </a:r>
              <a:endParaRPr lang="en-US" altLang="zh-CN" sz="2800" b="1" baseline="-25000" dirty="0"/>
            </a:p>
          </p:txBody>
        </p:sp>
      </p:grpSp>
      <p:grpSp>
        <p:nvGrpSpPr>
          <p:cNvPr id="33798" name="Group 219"/>
          <p:cNvGrpSpPr/>
          <p:nvPr/>
        </p:nvGrpSpPr>
        <p:grpSpPr>
          <a:xfrm>
            <a:off x="350838" y="180975"/>
            <a:ext cx="8426450" cy="1841500"/>
            <a:chOff x="248" y="150"/>
            <a:chExt cx="5308" cy="1160"/>
          </a:xfrm>
        </p:grpSpPr>
        <p:graphicFrame>
          <p:nvGraphicFramePr>
            <p:cNvPr id="33799" name="Object 19"/>
            <p:cNvGraphicFramePr>
              <a:graphicFrameLocks noChangeAspect="1"/>
            </p:cNvGraphicFramePr>
            <p:nvPr/>
          </p:nvGraphicFramePr>
          <p:xfrm>
            <a:off x="282" y="414"/>
            <a:ext cx="5139" cy="649"/>
          </p:xfrm>
          <a:graphic>
            <a:graphicData uri="http://schemas.openxmlformats.org/presentationml/2006/ole">
              <mc:AlternateContent xmlns:mc="http://schemas.openxmlformats.org/markup-compatibility/2006">
                <mc:Choice xmlns:v="urn:schemas-microsoft-com:vml" Requires="v">
                  <p:oleObj spid="_x0000_s18473" r:id="rId3" imgW="3822700" imgH="482600" progId="Equation.3">
                    <p:embed/>
                  </p:oleObj>
                </mc:Choice>
                <mc:Fallback>
                  <p:oleObj r:id="rId3" imgW="3822700" imgH="482600" progId="Equation.3">
                    <p:embed/>
                    <p:pic>
                      <p:nvPicPr>
                        <p:cNvPr id="0" name="图片 3097"/>
                        <p:cNvPicPr/>
                        <p:nvPr/>
                      </p:nvPicPr>
                      <p:blipFill>
                        <a:blip r:embed="rId4"/>
                        <a:stretch>
                          <a:fillRect/>
                        </a:stretch>
                      </p:blipFill>
                      <p:spPr>
                        <a:xfrm>
                          <a:off x="282" y="414"/>
                          <a:ext cx="5139" cy="649"/>
                        </a:xfrm>
                        <a:prstGeom prst="rect">
                          <a:avLst/>
                        </a:prstGeom>
                        <a:noFill/>
                        <a:ln w="38100">
                          <a:noFill/>
                          <a:miter/>
                        </a:ln>
                      </p:spPr>
                    </p:pic>
                  </p:oleObj>
                </mc:Fallback>
              </mc:AlternateContent>
            </a:graphicData>
          </a:graphic>
        </p:graphicFrame>
        <p:graphicFrame>
          <p:nvGraphicFramePr>
            <p:cNvPr id="33800" name="Object 217"/>
            <p:cNvGraphicFramePr>
              <a:graphicFrameLocks noChangeAspect="1"/>
            </p:cNvGraphicFramePr>
            <p:nvPr/>
          </p:nvGraphicFramePr>
          <p:xfrm>
            <a:off x="810" y="150"/>
            <a:ext cx="4030" cy="278"/>
          </p:xfrm>
          <a:graphic>
            <a:graphicData uri="http://schemas.openxmlformats.org/presentationml/2006/ole">
              <mc:AlternateContent xmlns:mc="http://schemas.openxmlformats.org/markup-compatibility/2006">
                <mc:Choice xmlns:v="urn:schemas-microsoft-com:vml" Requires="v">
                  <p:oleObj spid="_x0000_s18474" r:id="rId5" imgW="3327400" imgH="228600" progId="Equation.3">
                    <p:embed/>
                  </p:oleObj>
                </mc:Choice>
                <mc:Fallback>
                  <p:oleObj r:id="rId5" imgW="3327400" imgH="228600" progId="Equation.3">
                    <p:embed/>
                    <p:pic>
                      <p:nvPicPr>
                        <p:cNvPr id="0" name="图片 3095"/>
                        <p:cNvPicPr/>
                        <p:nvPr/>
                      </p:nvPicPr>
                      <p:blipFill>
                        <a:blip r:embed="rId6"/>
                        <a:stretch>
                          <a:fillRect/>
                        </a:stretch>
                      </p:blipFill>
                      <p:spPr>
                        <a:xfrm>
                          <a:off x="810" y="150"/>
                          <a:ext cx="4030" cy="278"/>
                        </a:xfrm>
                        <a:prstGeom prst="rect">
                          <a:avLst/>
                        </a:prstGeom>
                        <a:noFill/>
                        <a:ln w="38100">
                          <a:noFill/>
                          <a:miter/>
                        </a:ln>
                      </p:spPr>
                    </p:pic>
                  </p:oleObj>
                </mc:Fallback>
              </mc:AlternateContent>
            </a:graphicData>
          </a:graphic>
        </p:graphicFrame>
        <p:sp>
          <p:nvSpPr>
            <p:cNvPr id="33801" name="Text Box 218"/>
            <p:cNvSpPr txBox="1"/>
            <p:nvPr/>
          </p:nvSpPr>
          <p:spPr>
            <a:xfrm>
              <a:off x="248" y="160"/>
              <a:ext cx="5308" cy="115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ea typeface="黑体" panose="02010609060101010101" pitchFamily="49" charset="-122"/>
                </a:rPr>
                <a:t>     </a:t>
              </a:r>
              <a:r>
                <a:rPr lang="zh-CN" altLang="en-US" sz="2400" b="1" dirty="0">
                  <a:ea typeface="黑体" panose="02010609060101010101" pitchFamily="49" charset="-122"/>
                </a:rPr>
                <a:t>由                                                                                                    </a:t>
              </a:r>
            </a:p>
            <a:p>
              <a:pPr marL="0" lvl="0" indent="0" eaLnBrk="1" hangingPunct="1">
                <a:spcBef>
                  <a:spcPct val="0"/>
                </a:spcBef>
                <a:buNone/>
              </a:pPr>
              <a:endParaRPr lang="zh-CN" altLang="en-US" sz="2400" b="1" dirty="0">
                <a:ea typeface="黑体" panose="02010609060101010101" pitchFamily="49" charset="-122"/>
              </a:endParaRPr>
            </a:p>
            <a:p>
              <a:pPr marL="0" lvl="0" indent="0" eaLnBrk="1" hangingPunct="1">
                <a:spcBef>
                  <a:spcPct val="0"/>
                </a:spcBef>
                <a:buNone/>
              </a:pPr>
              <a:endParaRPr lang="zh-CN" altLang="en-US" sz="2400" b="1" dirty="0">
                <a:ea typeface="黑体" panose="02010609060101010101" pitchFamily="49" charset="-122"/>
              </a:endParaRPr>
            </a:p>
            <a:p>
              <a:pPr marL="0" lvl="0" indent="0" eaLnBrk="1" hangingPunct="1">
                <a:spcBef>
                  <a:spcPct val="0"/>
                </a:spcBef>
                <a:buNone/>
              </a:pP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画出逻辑电路图如下。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00600"/>
                                        </p:tgtEl>
                                        <p:attrNameLst>
                                          <p:attrName>style.visibility</p:attrName>
                                        </p:attrNameLst>
                                      </p:cBhvr>
                                      <p:to>
                                        <p:strVal val="visible"/>
                                      </p:to>
                                    </p:set>
                                    <p:anim calcmode="lin" valueType="num">
                                      <p:cBhvr>
                                        <p:cTn id="7" dur="500" fill="hold"/>
                                        <p:tgtEl>
                                          <p:spTgt spid="400600"/>
                                        </p:tgtEl>
                                        <p:attrNameLst>
                                          <p:attrName>ppt_w</p:attrName>
                                        </p:attrNameLst>
                                      </p:cBhvr>
                                      <p:tavLst>
                                        <p:tav tm="0">
                                          <p:val>
                                            <p:fltVal val="0"/>
                                          </p:val>
                                        </p:tav>
                                        <p:tav tm="100000">
                                          <p:val>
                                            <p:strVal val="#ppt_w"/>
                                          </p:val>
                                        </p:tav>
                                      </p:tavLst>
                                    </p:anim>
                                    <p:anim calcmode="lin" valueType="num">
                                      <p:cBhvr>
                                        <p:cTn id="8" dur="500" fill="hold"/>
                                        <p:tgtEl>
                                          <p:spTgt spid="4006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a:t>
            </a:fld>
            <a:r>
              <a:rPr lang="zh-CN" altLang="en-US" sz="1400" dirty="0"/>
              <a:t>）</a:t>
            </a:r>
          </a:p>
        </p:txBody>
      </p:sp>
      <p:sp>
        <p:nvSpPr>
          <p:cNvPr id="118786" name="Rectangle 2"/>
          <p:cNvSpPr/>
          <p:nvPr/>
        </p:nvSpPr>
        <p:spPr>
          <a:xfrm>
            <a:off x="250825" y="1206500"/>
            <a:ext cx="8382000"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0"/>
              </a:spcBef>
              <a:buClr>
                <a:schemeClr val="accent2"/>
              </a:buClr>
              <a:buSzPct val="80000"/>
              <a:buFont typeface="Wingdings" panose="05000000000000000000" pitchFamily="2" charset="2"/>
              <a:buNone/>
            </a:pPr>
            <a:r>
              <a:rPr lang="zh-CN" altLang="en-US" sz="2800" dirty="0">
                <a:ea typeface="黑体" panose="02010609060101010101" pitchFamily="49" charset="-122"/>
              </a:rPr>
              <a:t>　</a:t>
            </a:r>
            <a:r>
              <a:rPr lang="zh-CN" altLang="en-US" sz="2800" b="1" dirty="0">
                <a:ea typeface="黑体" panose="02010609060101010101" pitchFamily="49" charset="-122"/>
              </a:rPr>
              <a:t>一、组合逻辑电路的特点</a:t>
            </a:r>
            <a:endParaRPr lang="zh-CN" altLang="en-US" sz="2800" b="1" dirty="0">
              <a:latin typeface="黑体" panose="02010609060101010101" pitchFamily="49" charset="-122"/>
            </a:endParaRPr>
          </a:p>
          <a:p>
            <a:pPr marL="0" lvl="0" indent="0" eaLnBrk="1" hangingPunct="1">
              <a:spcBef>
                <a:spcPct val="0"/>
              </a:spcBef>
              <a:buClr>
                <a:schemeClr val="accent2"/>
              </a:buClr>
              <a:buSzPct val="80000"/>
              <a:buFont typeface="Wingdings" panose="05000000000000000000" pitchFamily="2" charset="2"/>
              <a:buNone/>
            </a:pPr>
            <a:r>
              <a:rPr lang="zh-CN" altLang="en-US" sz="2800" b="1" dirty="0">
                <a:ea typeface="黑体" panose="02010609060101010101" pitchFamily="49" charset="-122"/>
              </a:rPr>
              <a:t>　逻辑功能的特点</a:t>
            </a:r>
            <a:r>
              <a:rPr lang="zh-CN" altLang="en-US" sz="2800" b="1" dirty="0">
                <a:latin typeface="黑体" panose="02010609060101010101" pitchFamily="49" charset="-122"/>
                <a:ea typeface="黑体" panose="02010609060101010101" pitchFamily="49" charset="-122"/>
              </a:rPr>
              <a:t>：</a:t>
            </a:r>
            <a:r>
              <a:rPr lang="zh-CN" altLang="en-US" sz="2800" b="1" dirty="0">
                <a:ea typeface="黑体" panose="02010609060101010101" pitchFamily="49" charset="-122"/>
              </a:rPr>
              <a:t>任意时刻的稳定输出仅仅取决于当时的输入信号，而与电路原来的状态无关。</a:t>
            </a:r>
          </a:p>
          <a:p>
            <a:pPr marL="0" lvl="0" indent="0" eaLnBrk="1" hangingPunct="1">
              <a:spcBef>
                <a:spcPct val="0"/>
              </a:spcBef>
              <a:buClr>
                <a:schemeClr val="accent2"/>
              </a:buClr>
              <a:buSzPct val="80000"/>
              <a:buFont typeface="Wingdings" panose="05000000000000000000" pitchFamily="2" charset="2"/>
              <a:buNone/>
            </a:pPr>
            <a:r>
              <a:rPr lang="zh-CN" altLang="en-US" sz="2800" b="1" dirty="0">
                <a:ea typeface="黑体" panose="02010609060101010101" pitchFamily="49" charset="-122"/>
              </a:rPr>
              <a:t>    组合逻辑电路的一般结构如图所示。</a:t>
            </a:r>
          </a:p>
        </p:txBody>
      </p:sp>
      <p:sp>
        <p:nvSpPr>
          <p:cNvPr id="6148" name="Text Box 3"/>
          <p:cNvSpPr txBox="1"/>
          <p:nvPr/>
        </p:nvSpPr>
        <p:spPr>
          <a:xfrm>
            <a:off x="1258888" y="115888"/>
            <a:ext cx="6697662" cy="5794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solidFill>
                  <a:srgbClr val="FF0000"/>
                </a:solidFill>
                <a:ea typeface="黑体" panose="02010609060101010101" pitchFamily="49" charset="-122"/>
              </a:rPr>
              <a:t>组合逻辑电路的概述</a:t>
            </a:r>
          </a:p>
        </p:txBody>
      </p:sp>
      <p:sp>
        <p:nvSpPr>
          <p:cNvPr id="118812" name="Text Box 28"/>
          <p:cNvSpPr txBox="1"/>
          <p:nvPr/>
        </p:nvSpPr>
        <p:spPr>
          <a:xfrm>
            <a:off x="6005513" y="3424238"/>
            <a:ext cx="2959100" cy="298926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ea typeface="黑体" panose="02010609060101010101" pitchFamily="49" charset="-122"/>
              </a:rPr>
              <a:t>  </a:t>
            </a:r>
            <a:r>
              <a:rPr lang="zh-CN" altLang="en-US" sz="2800" b="1" dirty="0">
                <a:ea typeface="黑体" panose="02010609060101010101" pitchFamily="49" charset="-122"/>
              </a:rPr>
              <a:t>电路结构的特点：</a:t>
            </a:r>
          </a:p>
          <a:p>
            <a:pPr marL="0" lvl="0" indent="0" eaLnBrk="1" hangingPunct="1">
              <a:spcBef>
                <a:spcPct val="0"/>
              </a:spcBef>
              <a:buNone/>
            </a:pPr>
            <a:r>
              <a:rPr lang="zh-CN" altLang="en-US" sz="2800" b="1" dirty="0">
                <a:ea typeface="黑体" panose="02010609060101010101" pitchFamily="49" charset="-122"/>
              </a:rPr>
              <a:t>   </a:t>
            </a:r>
            <a:r>
              <a:rPr lang="en-US" altLang="zh-CN" sz="2800" b="1" dirty="0">
                <a:ea typeface="黑体" panose="02010609060101010101" pitchFamily="49" charset="-122"/>
              </a:rPr>
              <a:t>1</a:t>
            </a:r>
            <a:r>
              <a:rPr lang="zh-CN" altLang="en-US" sz="2800" b="1" dirty="0">
                <a:ea typeface="黑体" panose="02010609060101010101" pitchFamily="49" charset="-122"/>
              </a:rPr>
              <a:t>、由门电路组合而成，不包含任何记忆元件；</a:t>
            </a:r>
          </a:p>
          <a:p>
            <a:pPr marL="0" lvl="0" indent="0" eaLnBrk="1" hangingPunct="1">
              <a:spcBef>
                <a:spcPct val="0"/>
              </a:spcBef>
              <a:buNone/>
            </a:pPr>
            <a:r>
              <a:rPr lang="zh-CN" altLang="en-US" sz="2800" b="1" dirty="0">
                <a:ea typeface="黑体" panose="02010609060101010101" pitchFamily="49" charset="-122"/>
              </a:rPr>
              <a:t>   </a:t>
            </a:r>
            <a:r>
              <a:rPr lang="en-US" altLang="zh-CN" sz="2800" b="1" dirty="0">
                <a:ea typeface="黑体" panose="02010609060101010101" pitchFamily="49" charset="-122"/>
              </a:rPr>
              <a:t>2</a:t>
            </a:r>
            <a:r>
              <a:rPr lang="zh-CN" altLang="en-US" sz="2800" b="1" dirty="0">
                <a:ea typeface="黑体" panose="02010609060101010101" pitchFamily="49" charset="-122"/>
              </a:rPr>
              <a:t>、信号是单向传输的，不存在输出到输入的反馈回路。</a:t>
            </a:r>
          </a:p>
        </p:txBody>
      </p:sp>
      <p:grpSp>
        <p:nvGrpSpPr>
          <p:cNvPr id="118836" name="Group 52"/>
          <p:cNvGrpSpPr/>
          <p:nvPr/>
        </p:nvGrpSpPr>
        <p:grpSpPr>
          <a:xfrm>
            <a:off x="82550" y="3090863"/>
            <a:ext cx="5770563" cy="2057400"/>
            <a:chOff x="52" y="1641"/>
            <a:chExt cx="3768" cy="1323"/>
          </a:xfrm>
        </p:grpSpPr>
        <p:sp>
          <p:nvSpPr>
            <p:cNvPr id="6156" name="Rectangle 6"/>
            <p:cNvSpPr/>
            <p:nvPr/>
          </p:nvSpPr>
          <p:spPr>
            <a:xfrm>
              <a:off x="1386" y="1665"/>
              <a:ext cx="1090" cy="1299"/>
            </a:xfrm>
            <a:prstGeom prst="rect">
              <a:avLst/>
            </a:prstGeom>
            <a:noFill/>
            <a:ln w="38100" cap="flat" cmpd="sng">
              <a:solidFill>
                <a:schemeClr val="tx1"/>
              </a:solidFill>
              <a:prstDash val="solid"/>
              <a:miter/>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6157" name="Text Box 23"/>
            <p:cNvSpPr txBox="1"/>
            <p:nvPr/>
          </p:nvSpPr>
          <p:spPr>
            <a:xfrm>
              <a:off x="1400" y="2014"/>
              <a:ext cx="1085" cy="608"/>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algn="ctr">
                <a:spcBef>
                  <a:spcPct val="0"/>
                </a:spcBef>
                <a:buClr>
                  <a:schemeClr val="tx2"/>
                </a:buClr>
                <a:buSzPct val="75000"/>
                <a:buFont typeface="Monotype Sorts" pitchFamily="2" charset="2"/>
                <a:buNone/>
              </a:pPr>
              <a:r>
                <a:rPr lang="zh-CN" altLang="en-US" sz="2800" dirty="0">
                  <a:ea typeface="黑体" panose="02010609060101010101" pitchFamily="49" charset="-122"/>
                </a:rPr>
                <a:t>组合</a:t>
              </a:r>
            </a:p>
            <a:p>
              <a:pPr marL="342900" lvl="0" indent="-342900" algn="ctr">
                <a:spcBef>
                  <a:spcPct val="0"/>
                </a:spcBef>
                <a:buClr>
                  <a:schemeClr val="tx2"/>
                </a:buClr>
                <a:buSzPct val="75000"/>
                <a:buFont typeface="Monotype Sorts" pitchFamily="2" charset="2"/>
                <a:buNone/>
              </a:pPr>
              <a:r>
                <a:rPr lang="zh-CN" altLang="en-US" sz="2800" dirty="0">
                  <a:ea typeface="黑体" panose="02010609060101010101" pitchFamily="49" charset="-122"/>
                </a:rPr>
                <a:t>逻辑电路</a:t>
              </a:r>
              <a:endParaRPr lang="zh-CN" altLang="en-US" dirty="0">
                <a:ea typeface="黑体" panose="02010609060101010101" pitchFamily="49" charset="-122"/>
              </a:endParaRPr>
            </a:p>
          </p:txBody>
        </p:sp>
        <p:sp>
          <p:nvSpPr>
            <p:cNvPr id="6158" name="Text Box 29"/>
            <p:cNvSpPr txBox="1"/>
            <p:nvPr/>
          </p:nvSpPr>
          <p:spPr>
            <a:xfrm>
              <a:off x="52" y="1872"/>
              <a:ext cx="274" cy="824"/>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i="1" dirty="0">
                  <a:ea typeface="黑体" panose="02010609060101010101" pitchFamily="49" charset="-122"/>
                </a:rPr>
                <a:t>I</a:t>
              </a:r>
              <a:r>
                <a:rPr lang="zh-CN" altLang="en-US" sz="2800" b="1" dirty="0">
                  <a:latin typeface="黑体" panose="02010609060101010101" pitchFamily="49" charset="-122"/>
                  <a:ea typeface="黑体" panose="02010609060101010101" pitchFamily="49" charset="-122"/>
                </a:rPr>
                <a:t>输入</a:t>
              </a:r>
            </a:p>
          </p:txBody>
        </p:sp>
        <p:grpSp>
          <p:nvGrpSpPr>
            <p:cNvPr id="6159" name="Group 44"/>
            <p:cNvGrpSpPr/>
            <p:nvPr/>
          </p:nvGrpSpPr>
          <p:grpSpPr>
            <a:xfrm>
              <a:off x="459" y="1641"/>
              <a:ext cx="346" cy="1292"/>
              <a:chOff x="459" y="1641"/>
              <a:chExt cx="346" cy="1292"/>
            </a:xfrm>
          </p:grpSpPr>
          <p:sp>
            <p:nvSpPr>
              <p:cNvPr id="6182" name="Text Box 19"/>
              <p:cNvSpPr txBox="1"/>
              <p:nvPr/>
            </p:nvSpPr>
            <p:spPr>
              <a:xfrm>
                <a:off x="459" y="1641"/>
                <a:ext cx="210" cy="27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a:spcBef>
                    <a:spcPct val="50000"/>
                  </a:spcBef>
                  <a:buClr>
                    <a:schemeClr val="tx2"/>
                  </a:buClr>
                  <a:buSzPct val="75000"/>
                  <a:buFont typeface="Monotype Sorts" pitchFamily="2" charset="2"/>
                  <a:buNone/>
                </a:pPr>
                <a:r>
                  <a:rPr lang="en-US" altLang="zh-CN" sz="2800" b="1" i="1" dirty="0"/>
                  <a:t>I</a:t>
                </a:r>
                <a:r>
                  <a:rPr lang="en-US" altLang="zh-CN" sz="2800" b="1" baseline="-25000" dirty="0"/>
                  <a:t>0</a:t>
                </a:r>
                <a:endParaRPr lang="en-US" altLang="zh-CN" sz="2800" b="1" dirty="0"/>
              </a:p>
            </p:txBody>
          </p:sp>
          <p:sp>
            <p:nvSpPr>
              <p:cNvPr id="6183" name="Text Box 21"/>
              <p:cNvSpPr txBox="1"/>
              <p:nvPr/>
            </p:nvSpPr>
            <p:spPr>
              <a:xfrm>
                <a:off x="460" y="2659"/>
                <a:ext cx="345" cy="27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a:spcBef>
                    <a:spcPct val="50000"/>
                  </a:spcBef>
                  <a:buClr>
                    <a:schemeClr val="tx2"/>
                  </a:buClr>
                  <a:buSzPct val="75000"/>
                  <a:buFont typeface="Monotype Sorts" pitchFamily="2" charset="2"/>
                  <a:buNone/>
                </a:pPr>
                <a:r>
                  <a:rPr lang="en-US" altLang="zh-CN" sz="2800" b="1" i="1" dirty="0"/>
                  <a:t>I</a:t>
                </a:r>
                <a:r>
                  <a:rPr lang="en-US" altLang="zh-CN" sz="2800" b="1" baseline="-25000" dirty="0"/>
                  <a:t>n-1</a:t>
                </a:r>
                <a:endParaRPr lang="en-US" altLang="zh-CN" sz="2800" b="1" dirty="0"/>
              </a:p>
            </p:txBody>
          </p:sp>
          <p:sp>
            <p:nvSpPr>
              <p:cNvPr id="6184" name="Text Box 30"/>
              <p:cNvSpPr txBox="1"/>
              <p:nvPr/>
            </p:nvSpPr>
            <p:spPr>
              <a:xfrm>
                <a:off x="459" y="1942"/>
                <a:ext cx="210" cy="27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a:spcBef>
                    <a:spcPct val="50000"/>
                  </a:spcBef>
                  <a:buClr>
                    <a:schemeClr val="tx2"/>
                  </a:buClr>
                  <a:buSzPct val="75000"/>
                  <a:buFont typeface="Monotype Sorts" pitchFamily="2" charset="2"/>
                  <a:buNone/>
                </a:pPr>
                <a:r>
                  <a:rPr lang="en-US" altLang="zh-CN" sz="2800" b="1" i="1" dirty="0"/>
                  <a:t>I</a:t>
                </a:r>
                <a:r>
                  <a:rPr lang="en-US" altLang="zh-CN" sz="2800" b="1" baseline="-25000" dirty="0"/>
                  <a:t>1</a:t>
                </a:r>
                <a:endParaRPr lang="en-US" altLang="zh-CN" sz="2800" b="1" dirty="0"/>
              </a:p>
            </p:txBody>
          </p:sp>
        </p:grpSp>
        <p:grpSp>
          <p:nvGrpSpPr>
            <p:cNvPr id="6160" name="Group 35"/>
            <p:cNvGrpSpPr/>
            <p:nvPr/>
          </p:nvGrpSpPr>
          <p:grpSpPr>
            <a:xfrm>
              <a:off x="792" y="1790"/>
              <a:ext cx="596" cy="1018"/>
              <a:chOff x="792" y="1790"/>
              <a:chExt cx="596" cy="1018"/>
            </a:xfrm>
          </p:grpSpPr>
          <p:sp>
            <p:nvSpPr>
              <p:cNvPr id="6175" name="Line 7"/>
              <p:cNvSpPr/>
              <p:nvPr/>
            </p:nvSpPr>
            <p:spPr>
              <a:xfrm>
                <a:off x="792" y="1790"/>
                <a:ext cx="587" cy="0"/>
              </a:xfrm>
              <a:prstGeom prst="line">
                <a:avLst/>
              </a:prstGeom>
              <a:ln w="28575" cap="flat" cmpd="sng">
                <a:solidFill>
                  <a:schemeClr val="tx1"/>
                </a:solidFill>
                <a:prstDash val="solid"/>
                <a:headEnd type="none" w="sm" len="sm"/>
                <a:tailEnd type="arrow" w="med" len="lg"/>
              </a:ln>
            </p:spPr>
          </p:sp>
          <p:grpSp>
            <p:nvGrpSpPr>
              <p:cNvPr id="6176" name="Group 34"/>
              <p:cNvGrpSpPr/>
              <p:nvPr/>
            </p:nvGrpSpPr>
            <p:grpSpPr>
              <a:xfrm>
                <a:off x="1000" y="2245"/>
                <a:ext cx="46" cy="452"/>
                <a:chOff x="928" y="2245"/>
                <a:chExt cx="46" cy="452"/>
              </a:xfrm>
            </p:grpSpPr>
            <p:sp>
              <p:nvSpPr>
                <p:cNvPr id="6179" name="Oval 10"/>
                <p:cNvSpPr/>
                <p:nvPr/>
              </p:nvSpPr>
              <p:spPr>
                <a:xfrm flipV="1">
                  <a:off x="928" y="2245"/>
                  <a:ext cx="45" cy="48"/>
                </a:xfrm>
                <a:prstGeom prst="ellipse">
                  <a:avLst/>
                </a:prstGeom>
                <a:solidFill>
                  <a:schemeClr val="tx1"/>
                </a:solidFill>
                <a:ln w="12700" cap="flat"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6180" name="Oval 11"/>
                <p:cNvSpPr/>
                <p:nvPr/>
              </p:nvSpPr>
              <p:spPr>
                <a:xfrm flipV="1">
                  <a:off x="928" y="2451"/>
                  <a:ext cx="45" cy="48"/>
                </a:xfrm>
                <a:prstGeom prst="ellipse">
                  <a:avLst/>
                </a:prstGeom>
                <a:solidFill>
                  <a:schemeClr val="tx1"/>
                </a:solidFill>
                <a:ln w="12700" cap="flat"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6181" name="Oval 12"/>
                <p:cNvSpPr/>
                <p:nvPr/>
              </p:nvSpPr>
              <p:spPr>
                <a:xfrm flipV="1">
                  <a:off x="929" y="2650"/>
                  <a:ext cx="45" cy="47"/>
                </a:xfrm>
                <a:prstGeom prst="ellipse">
                  <a:avLst/>
                </a:prstGeom>
                <a:solidFill>
                  <a:schemeClr val="tx1"/>
                </a:solidFill>
                <a:ln w="12700" cap="flat"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6177" name="Line 31"/>
              <p:cNvSpPr/>
              <p:nvPr/>
            </p:nvSpPr>
            <p:spPr>
              <a:xfrm>
                <a:off x="801" y="2073"/>
                <a:ext cx="587" cy="0"/>
              </a:xfrm>
              <a:prstGeom prst="line">
                <a:avLst/>
              </a:prstGeom>
              <a:ln w="28575" cap="flat" cmpd="sng">
                <a:solidFill>
                  <a:schemeClr val="tx1"/>
                </a:solidFill>
                <a:prstDash val="solid"/>
                <a:headEnd type="none" w="sm" len="sm"/>
                <a:tailEnd type="arrow" w="med" len="lg"/>
              </a:ln>
            </p:spPr>
          </p:sp>
          <p:sp>
            <p:nvSpPr>
              <p:cNvPr id="6178" name="Line 32"/>
              <p:cNvSpPr/>
              <p:nvPr/>
            </p:nvSpPr>
            <p:spPr>
              <a:xfrm>
                <a:off x="801" y="2808"/>
                <a:ext cx="587" cy="0"/>
              </a:xfrm>
              <a:prstGeom prst="line">
                <a:avLst/>
              </a:prstGeom>
              <a:ln w="28575" cap="flat" cmpd="sng">
                <a:solidFill>
                  <a:schemeClr val="tx1"/>
                </a:solidFill>
                <a:prstDash val="solid"/>
                <a:headEnd type="none" w="sm" len="sm"/>
                <a:tailEnd type="arrow" w="med" len="lg"/>
              </a:ln>
            </p:spPr>
          </p:sp>
        </p:grpSp>
        <p:grpSp>
          <p:nvGrpSpPr>
            <p:cNvPr id="6161" name="Group 36"/>
            <p:cNvGrpSpPr/>
            <p:nvPr/>
          </p:nvGrpSpPr>
          <p:grpSpPr>
            <a:xfrm>
              <a:off x="2476" y="1781"/>
              <a:ext cx="596" cy="1018"/>
              <a:chOff x="792" y="1790"/>
              <a:chExt cx="596" cy="1018"/>
            </a:xfrm>
          </p:grpSpPr>
          <p:sp>
            <p:nvSpPr>
              <p:cNvPr id="6168" name="Line 37"/>
              <p:cNvSpPr/>
              <p:nvPr/>
            </p:nvSpPr>
            <p:spPr>
              <a:xfrm>
                <a:off x="792" y="1790"/>
                <a:ext cx="587" cy="0"/>
              </a:xfrm>
              <a:prstGeom prst="line">
                <a:avLst/>
              </a:prstGeom>
              <a:ln w="28575" cap="flat" cmpd="sng">
                <a:solidFill>
                  <a:schemeClr val="tx1"/>
                </a:solidFill>
                <a:prstDash val="solid"/>
                <a:headEnd type="none" w="sm" len="sm"/>
                <a:tailEnd type="arrow" w="med" len="lg"/>
              </a:ln>
            </p:spPr>
          </p:sp>
          <p:grpSp>
            <p:nvGrpSpPr>
              <p:cNvPr id="6169" name="Group 38"/>
              <p:cNvGrpSpPr/>
              <p:nvPr/>
            </p:nvGrpSpPr>
            <p:grpSpPr>
              <a:xfrm>
                <a:off x="1000" y="2245"/>
                <a:ext cx="46" cy="452"/>
                <a:chOff x="928" y="2245"/>
                <a:chExt cx="46" cy="452"/>
              </a:xfrm>
            </p:grpSpPr>
            <p:sp>
              <p:nvSpPr>
                <p:cNvPr id="6172" name="Oval 39"/>
                <p:cNvSpPr/>
                <p:nvPr/>
              </p:nvSpPr>
              <p:spPr>
                <a:xfrm flipV="1">
                  <a:off x="928" y="2245"/>
                  <a:ext cx="45" cy="48"/>
                </a:xfrm>
                <a:prstGeom prst="ellipse">
                  <a:avLst/>
                </a:prstGeom>
                <a:solidFill>
                  <a:schemeClr val="tx1"/>
                </a:solidFill>
                <a:ln w="12700" cap="flat"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6173" name="Oval 40"/>
                <p:cNvSpPr/>
                <p:nvPr/>
              </p:nvSpPr>
              <p:spPr>
                <a:xfrm flipV="1">
                  <a:off x="928" y="2451"/>
                  <a:ext cx="45" cy="48"/>
                </a:xfrm>
                <a:prstGeom prst="ellipse">
                  <a:avLst/>
                </a:prstGeom>
                <a:solidFill>
                  <a:schemeClr val="tx1"/>
                </a:solidFill>
                <a:ln w="12700" cap="flat"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6174" name="Oval 41"/>
                <p:cNvSpPr/>
                <p:nvPr/>
              </p:nvSpPr>
              <p:spPr>
                <a:xfrm flipV="1">
                  <a:off x="929" y="2650"/>
                  <a:ext cx="45" cy="47"/>
                </a:xfrm>
                <a:prstGeom prst="ellipse">
                  <a:avLst/>
                </a:prstGeom>
                <a:solidFill>
                  <a:schemeClr val="tx1"/>
                </a:solidFill>
                <a:ln w="12700" cap="flat"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6170" name="Line 42"/>
              <p:cNvSpPr/>
              <p:nvPr/>
            </p:nvSpPr>
            <p:spPr>
              <a:xfrm>
                <a:off x="801" y="2073"/>
                <a:ext cx="587" cy="0"/>
              </a:xfrm>
              <a:prstGeom prst="line">
                <a:avLst/>
              </a:prstGeom>
              <a:ln w="28575" cap="flat" cmpd="sng">
                <a:solidFill>
                  <a:schemeClr val="tx1"/>
                </a:solidFill>
                <a:prstDash val="solid"/>
                <a:headEnd type="none" w="sm" len="sm"/>
                <a:tailEnd type="arrow" w="med" len="lg"/>
              </a:ln>
            </p:spPr>
          </p:sp>
          <p:sp>
            <p:nvSpPr>
              <p:cNvPr id="6171" name="Line 43"/>
              <p:cNvSpPr/>
              <p:nvPr/>
            </p:nvSpPr>
            <p:spPr>
              <a:xfrm>
                <a:off x="801" y="2808"/>
                <a:ext cx="587" cy="0"/>
              </a:xfrm>
              <a:prstGeom prst="line">
                <a:avLst/>
              </a:prstGeom>
              <a:ln w="28575" cap="flat" cmpd="sng">
                <a:solidFill>
                  <a:schemeClr val="tx1"/>
                </a:solidFill>
                <a:prstDash val="solid"/>
                <a:headEnd type="none" w="sm" len="sm"/>
                <a:tailEnd type="arrow" w="med" len="lg"/>
              </a:ln>
            </p:spPr>
          </p:sp>
        </p:grpSp>
        <p:sp>
          <p:nvSpPr>
            <p:cNvPr id="6162" name="Text Box 46"/>
            <p:cNvSpPr txBox="1"/>
            <p:nvPr/>
          </p:nvSpPr>
          <p:spPr>
            <a:xfrm>
              <a:off x="3108" y="1641"/>
              <a:ext cx="353" cy="27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a:spcBef>
                  <a:spcPct val="50000"/>
                </a:spcBef>
                <a:buClr>
                  <a:schemeClr val="tx2"/>
                </a:buClr>
                <a:buSzPct val="75000"/>
                <a:buFont typeface="Monotype Sorts" pitchFamily="2" charset="2"/>
                <a:buNone/>
              </a:pPr>
              <a:r>
                <a:rPr lang="en-US" altLang="zh-CN" sz="2800" b="1" i="1" dirty="0"/>
                <a:t>Y</a:t>
              </a:r>
              <a:r>
                <a:rPr lang="en-US" altLang="zh-CN" sz="2800" b="1" baseline="-25000" dirty="0"/>
                <a:t>0</a:t>
              </a:r>
              <a:endParaRPr lang="en-US" altLang="zh-CN" sz="2800" b="1" dirty="0"/>
            </a:p>
          </p:txBody>
        </p:sp>
        <p:sp>
          <p:nvSpPr>
            <p:cNvPr id="6163" name="Text Box 47"/>
            <p:cNvSpPr txBox="1"/>
            <p:nvPr/>
          </p:nvSpPr>
          <p:spPr>
            <a:xfrm>
              <a:off x="3110" y="2659"/>
              <a:ext cx="496" cy="27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a:spcBef>
                  <a:spcPct val="50000"/>
                </a:spcBef>
                <a:buClr>
                  <a:schemeClr val="tx2"/>
                </a:buClr>
                <a:buSzPct val="75000"/>
                <a:buFont typeface="Monotype Sorts" pitchFamily="2" charset="2"/>
                <a:buNone/>
              </a:pPr>
              <a:r>
                <a:rPr lang="en-US" altLang="zh-CN" sz="2800" b="1" i="1" dirty="0"/>
                <a:t>Y</a:t>
              </a:r>
              <a:r>
                <a:rPr lang="en-US" altLang="zh-CN" sz="2800" b="1" baseline="-25000" dirty="0"/>
                <a:t>m-1</a:t>
              </a:r>
              <a:endParaRPr lang="en-US" altLang="zh-CN" sz="2800" b="1" dirty="0"/>
            </a:p>
          </p:txBody>
        </p:sp>
        <p:sp>
          <p:nvSpPr>
            <p:cNvPr id="6164" name="Text Box 48"/>
            <p:cNvSpPr txBox="1"/>
            <p:nvPr/>
          </p:nvSpPr>
          <p:spPr>
            <a:xfrm>
              <a:off x="3108" y="1942"/>
              <a:ext cx="318" cy="27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a:spcBef>
                  <a:spcPct val="50000"/>
                </a:spcBef>
                <a:buClr>
                  <a:schemeClr val="tx2"/>
                </a:buClr>
                <a:buSzPct val="75000"/>
                <a:buFont typeface="Monotype Sorts" pitchFamily="2" charset="2"/>
                <a:buNone/>
              </a:pPr>
              <a:r>
                <a:rPr lang="en-US" altLang="zh-CN" sz="2800" b="1" i="1" dirty="0"/>
                <a:t>Y</a:t>
              </a:r>
              <a:r>
                <a:rPr lang="en-US" altLang="zh-CN" sz="2800" b="1" baseline="-25000" dirty="0"/>
                <a:t>1</a:t>
              </a:r>
              <a:endParaRPr lang="en-US" altLang="zh-CN" sz="2800" b="1" dirty="0"/>
            </a:p>
          </p:txBody>
        </p:sp>
        <p:sp>
          <p:nvSpPr>
            <p:cNvPr id="6165" name="Text Box 49"/>
            <p:cNvSpPr txBox="1"/>
            <p:nvPr/>
          </p:nvSpPr>
          <p:spPr>
            <a:xfrm>
              <a:off x="3546" y="1899"/>
              <a:ext cx="274" cy="824"/>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i="1" dirty="0">
                  <a:ea typeface="黑体" panose="02010609060101010101" pitchFamily="49" charset="-122"/>
                </a:rPr>
                <a:t>Y</a:t>
              </a:r>
              <a:r>
                <a:rPr lang="zh-CN" altLang="en-US" sz="2800" b="1" dirty="0">
                  <a:latin typeface="黑体" panose="02010609060101010101" pitchFamily="49" charset="-122"/>
                  <a:ea typeface="黑体" panose="02010609060101010101" pitchFamily="49" charset="-122"/>
                </a:rPr>
                <a:t>输出</a:t>
              </a:r>
            </a:p>
          </p:txBody>
        </p:sp>
        <p:sp>
          <p:nvSpPr>
            <p:cNvPr id="6166" name="AutoShape 50"/>
            <p:cNvSpPr/>
            <p:nvPr/>
          </p:nvSpPr>
          <p:spPr>
            <a:xfrm>
              <a:off x="337" y="1799"/>
              <a:ext cx="79" cy="1028"/>
            </a:xfrm>
            <a:prstGeom prst="leftBrace">
              <a:avLst>
                <a:gd name="adj1" fmla="val 108438"/>
                <a:gd name="adj2" fmla="val 50000"/>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6167" name="AutoShape 51"/>
            <p:cNvSpPr/>
            <p:nvPr/>
          </p:nvSpPr>
          <p:spPr>
            <a:xfrm flipH="1">
              <a:off x="3447" y="1790"/>
              <a:ext cx="79" cy="1028"/>
            </a:xfrm>
            <a:prstGeom prst="leftBrace">
              <a:avLst>
                <a:gd name="adj1" fmla="val 108438"/>
                <a:gd name="adj2" fmla="val 50000"/>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6151" name="AutoShape 53"/>
          <p:cNvSpPr>
            <a:spLocks noChangeAspect="1" noTextEdit="1"/>
          </p:cNvSpPr>
          <p:nvPr/>
        </p:nvSpPr>
        <p:spPr>
          <a:xfrm>
            <a:off x="1547813" y="4784725"/>
            <a:ext cx="3168650" cy="1906588"/>
          </a:xfrm>
          <a:prstGeom prst="rect">
            <a:avLst/>
          </a:prstGeom>
          <a:noFill/>
          <a:ln w="9525">
            <a:noFill/>
          </a:ln>
        </p:spPr>
        <p:txBody>
          <a:bodyPr/>
          <a:lstStyle/>
          <a:p>
            <a:endParaRPr lang="zh-CN" altLang="en-US"/>
          </a:p>
        </p:txBody>
      </p:sp>
      <p:grpSp>
        <p:nvGrpSpPr>
          <p:cNvPr id="118901" name="Group 117"/>
          <p:cNvGrpSpPr/>
          <p:nvPr/>
        </p:nvGrpSpPr>
        <p:grpSpPr>
          <a:xfrm>
            <a:off x="957263" y="5137150"/>
            <a:ext cx="3317875" cy="1552575"/>
            <a:chOff x="603" y="3110"/>
            <a:chExt cx="2090" cy="978"/>
          </a:xfrm>
        </p:grpSpPr>
        <p:sp>
          <p:nvSpPr>
            <p:cNvPr id="6154" name="Text Box 115"/>
            <p:cNvSpPr txBox="1"/>
            <p:nvPr/>
          </p:nvSpPr>
          <p:spPr>
            <a:xfrm>
              <a:off x="762" y="3110"/>
              <a:ext cx="1931" cy="978"/>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Y</a:t>
              </a:r>
              <a:r>
                <a:rPr lang="en-US" altLang="zh-CN" sz="2400" b="1" baseline="-25000" dirty="0"/>
                <a:t>0</a:t>
              </a:r>
              <a:r>
                <a:rPr lang="en-US" altLang="zh-CN" sz="2400" b="1" dirty="0"/>
                <a:t>=</a:t>
              </a:r>
              <a:r>
                <a:rPr lang="en-US" altLang="zh-CN" sz="2400" b="1" i="1" dirty="0"/>
                <a:t>F</a:t>
              </a:r>
              <a:r>
                <a:rPr lang="en-US" altLang="zh-CN" sz="2400" b="1" baseline="-25000" dirty="0"/>
                <a:t>0</a:t>
              </a:r>
              <a:r>
                <a:rPr lang="en-US" altLang="zh-CN" sz="2400" b="1" dirty="0"/>
                <a:t>(</a:t>
              </a:r>
              <a:r>
                <a:rPr lang="en-US" altLang="zh-CN" sz="2400" b="1" i="1" dirty="0"/>
                <a:t>I</a:t>
              </a:r>
              <a:r>
                <a:rPr lang="en-US" altLang="zh-CN" sz="2400" b="1" baseline="-25000" dirty="0"/>
                <a:t>0</a:t>
              </a:r>
              <a:r>
                <a:rPr lang="en-US" altLang="zh-CN" sz="2400" b="1" dirty="0"/>
                <a:t>,</a:t>
              </a:r>
              <a:r>
                <a:rPr lang="en-US" altLang="zh-CN" sz="2400" b="1" i="1" dirty="0"/>
                <a:t>I</a:t>
              </a:r>
              <a:r>
                <a:rPr lang="en-US" altLang="zh-CN" sz="2400" b="1" baseline="-25000" dirty="0"/>
                <a:t>1</a:t>
              </a:r>
              <a:r>
                <a:rPr lang="en-US" altLang="zh-CN" sz="2400" b="1" dirty="0"/>
                <a:t>,…,</a:t>
              </a:r>
              <a:r>
                <a:rPr lang="en-US" altLang="zh-CN" sz="2400" b="1" i="1" dirty="0"/>
                <a:t>I</a:t>
              </a:r>
              <a:r>
                <a:rPr lang="en-US" altLang="zh-CN" sz="2400" b="1" baseline="-25000" dirty="0"/>
                <a:t>n-1</a:t>
              </a:r>
              <a:r>
                <a:rPr lang="en-US" altLang="zh-CN" sz="2400" b="1" dirty="0"/>
                <a:t>)</a:t>
              </a:r>
            </a:p>
            <a:p>
              <a:pPr marL="0" lvl="0" indent="0" eaLnBrk="1" hangingPunct="1">
                <a:spcBef>
                  <a:spcPct val="0"/>
                </a:spcBef>
                <a:buNone/>
              </a:pPr>
              <a:r>
                <a:rPr lang="en-US" altLang="zh-CN" sz="2400" b="1" i="1" dirty="0"/>
                <a:t>Y</a:t>
              </a:r>
              <a:r>
                <a:rPr lang="en-US" altLang="zh-CN" sz="2400" b="1" baseline="-25000" dirty="0"/>
                <a:t>1</a:t>
              </a:r>
              <a:r>
                <a:rPr lang="en-US" altLang="zh-CN" sz="2400" b="1" dirty="0"/>
                <a:t>=</a:t>
              </a:r>
              <a:r>
                <a:rPr lang="en-US" altLang="zh-CN" sz="2400" b="1" i="1" dirty="0"/>
                <a:t>F</a:t>
              </a:r>
              <a:r>
                <a:rPr lang="en-US" altLang="zh-CN" sz="2400" b="1" baseline="-25000" dirty="0"/>
                <a:t>1</a:t>
              </a:r>
              <a:r>
                <a:rPr lang="en-US" altLang="zh-CN" sz="2400" b="1" dirty="0"/>
                <a:t>(</a:t>
              </a:r>
              <a:r>
                <a:rPr lang="en-US" altLang="zh-CN" sz="2400" b="1" i="1" dirty="0"/>
                <a:t>I</a:t>
              </a:r>
              <a:r>
                <a:rPr lang="en-US" altLang="zh-CN" sz="2400" b="1" baseline="-25000" dirty="0"/>
                <a:t>0</a:t>
              </a:r>
              <a:r>
                <a:rPr lang="en-US" altLang="zh-CN" sz="2400" b="1" dirty="0"/>
                <a:t>,</a:t>
              </a:r>
              <a:r>
                <a:rPr lang="en-US" altLang="zh-CN" sz="2400" b="1" i="1" dirty="0"/>
                <a:t>I</a:t>
              </a:r>
              <a:r>
                <a:rPr lang="en-US" altLang="zh-CN" sz="2400" b="1" baseline="-25000" dirty="0"/>
                <a:t>1</a:t>
              </a:r>
              <a:r>
                <a:rPr lang="en-US" altLang="zh-CN" sz="2400" b="1" dirty="0"/>
                <a:t>,…,</a:t>
              </a:r>
              <a:r>
                <a:rPr lang="en-US" altLang="zh-CN" sz="2400" b="1" i="1" dirty="0"/>
                <a:t>I</a:t>
              </a:r>
              <a:r>
                <a:rPr lang="en-US" altLang="zh-CN" sz="2400" b="1" baseline="-25000" dirty="0"/>
                <a:t>n-1</a:t>
              </a:r>
              <a:r>
                <a:rPr lang="en-US" altLang="zh-CN" sz="2400" b="1" dirty="0"/>
                <a:t>)</a:t>
              </a:r>
            </a:p>
            <a:p>
              <a:pPr marL="0" lvl="0" indent="0" eaLnBrk="1" hangingPunct="1">
                <a:spcBef>
                  <a:spcPct val="0"/>
                </a:spcBef>
                <a:buNone/>
              </a:pPr>
              <a:r>
                <a:rPr lang="en-US" altLang="zh-CN" sz="2400" b="1" dirty="0"/>
                <a:t>    …</a:t>
              </a:r>
            </a:p>
            <a:p>
              <a:pPr marL="0" lvl="0" indent="0" eaLnBrk="1" hangingPunct="1">
                <a:spcBef>
                  <a:spcPct val="0"/>
                </a:spcBef>
                <a:buNone/>
              </a:pPr>
              <a:r>
                <a:rPr lang="en-US" altLang="zh-CN" sz="2400" b="1" i="1" dirty="0"/>
                <a:t>Y</a:t>
              </a:r>
              <a:r>
                <a:rPr lang="en-US" altLang="zh-CN" sz="2400" b="1" baseline="-25000" dirty="0"/>
                <a:t>m-1</a:t>
              </a:r>
              <a:r>
                <a:rPr lang="en-US" altLang="zh-CN" sz="2400" b="1" dirty="0"/>
                <a:t>=</a:t>
              </a:r>
              <a:r>
                <a:rPr lang="en-US" altLang="zh-CN" sz="2400" b="1" i="1" dirty="0"/>
                <a:t>F</a:t>
              </a:r>
              <a:r>
                <a:rPr lang="en-US" altLang="zh-CN" sz="2400" b="1" baseline="-25000" dirty="0"/>
                <a:t>m-1</a:t>
              </a:r>
              <a:r>
                <a:rPr lang="en-US" altLang="zh-CN" sz="2400" b="1" dirty="0"/>
                <a:t>(</a:t>
              </a:r>
              <a:r>
                <a:rPr lang="en-US" altLang="zh-CN" sz="2400" b="1" i="1" dirty="0"/>
                <a:t>I</a:t>
              </a:r>
              <a:r>
                <a:rPr lang="en-US" altLang="zh-CN" sz="2400" b="1" baseline="-25000" dirty="0"/>
                <a:t>0</a:t>
              </a:r>
              <a:r>
                <a:rPr lang="en-US" altLang="zh-CN" sz="2400" b="1" dirty="0"/>
                <a:t>,</a:t>
              </a:r>
              <a:r>
                <a:rPr lang="en-US" altLang="zh-CN" sz="2400" b="1" i="1" dirty="0"/>
                <a:t>I</a:t>
              </a:r>
              <a:r>
                <a:rPr lang="en-US" altLang="zh-CN" sz="2400" b="1" baseline="-25000" dirty="0"/>
                <a:t>1</a:t>
              </a:r>
              <a:r>
                <a:rPr lang="en-US" altLang="zh-CN" sz="2400" b="1" dirty="0"/>
                <a:t>,…,</a:t>
              </a:r>
              <a:r>
                <a:rPr lang="en-US" altLang="zh-CN" sz="2400" b="1" i="1" dirty="0"/>
                <a:t>I</a:t>
              </a:r>
              <a:r>
                <a:rPr lang="en-US" altLang="zh-CN" sz="2400" b="1" baseline="-25000" dirty="0"/>
                <a:t>n-1</a:t>
              </a:r>
              <a:r>
                <a:rPr lang="en-US" altLang="zh-CN" sz="2400" b="1" dirty="0"/>
                <a:t>)</a:t>
              </a:r>
            </a:p>
          </p:txBody>
        </p:sp>
        <p:sp>
          <p:nvSpPr>
            <p:cNvPr id="6155" name="AutoShape 116"/>
            <p:cNvSpPr/>
            <p:nvPr/>
          </p:nvSpPr>
          <p:spPr>
            <a:xfrm>
              <a:off x="603" y="3235"/>
              <a:ext cx="124" cy="762"/>
            </a:xfrm>
            <a:prstGeom prst="leftBrace">
              <a:avLst>
                <a:gd name="adj1" fmla="val 51209"/>
                <a:gd name="adj2" fmla="val 50000"/>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18902" name="Text Box 118"/>
          <p:cNvSpPr txBox="1"/>
          <p:nvPr/>
        </p:nvSpPr>
        <p:spPr>
          <a:xfrm>
            <a:off x="228600" y="742950"/>
            <a:ext cx="8701088"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ea typeface="黑体" panose="02010609060101010101" pitchFamily="49" charset="-122"/>
              </a:rPr>
              <a:t>     </a:t>
            </a:r>
            <a:r>
              <a:rPr lang="zh-CN" altLang="en-US" sz="2800" b="1" dirty="0">
                <a:ea typeface="黑体" panose="02010609060101010101" pitchFamily="49" charset="-122"/>
              </a:rPr>
              <a:t>数字逻辑电路分为组合逻辑电路和时序逻辑电路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8902"/>
                                        </p:tgtEl>
                                        <p:attrNameLst>
                                          <p:attrName>style.visibility</p:attrName>
                                        </p:attrNameLst>
                                      </p:cBhvr>
                                      <p:to>
                                        <p:strVal val="visible"/>
                                      </p:to>
                                    </p:set>
                                    <p:animEffect transition="in" filter="checkerboard(across)">
                                      <p:cBhvr>
                                        <p:cTn id="7" dur="500"/>
                                        <p:tgtEl>
                                          <p:spTgt spid="11890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8786">
                                            <p:txEl>
                                              <p:pRg st="0" end="0"/>
                                            </p:txEl>
                                          </p:spTgt>
                                        </p:tgtEl>
                                        <p:attrNameLst>
                                          <p:attrName>style.visibility</p:attrName>
                                        </p:attrNameLst>
                                      </p:cBhvr>
                                      <p:to>
                                        <p:strVal val="visible"/>
                                      </p:to>
                                    </p:set>
                                    <p:animEffect transition="in" filter="slide(fromBottom)">
                                      <p:cBhvr>
                                        <p:cTn id="12" dur="500"/>
                                        <p:tgtEl>
                                          <p:spTgt spid="1187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8786">
                                            <p:txEl>
                                              <p:pRg st="1" end="1"/>
                                            </p:txEl>
                                          </p:spTgt>
                                        </p:tgtEl>
                                        <p:attrNameLst>
                                          <p:attrName>style.visibility</p:attrName>
                                        </p:attrNameLst>
                                      </p:cBhvr>
                                      <p:to>
                                        <p:strVal val="visible"/>
                                      </p:to>
                                    </p:set>
                                    <p:animEffect transition="in" filter="slide(fromBottom)">
                                      <p:cBhvr>
                                        <p:cTn id="17" dur="500"/>
                                        <p:tgtEl>
                                          <p:spTgt spid="1187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8786">
                                            <p:txEl>
                                              <p:pRg st="2" end="2"/>
                                            </p:txEl>
                                          </p:spTgt>
                                        </p:tgtEl>
                                        <p:attrNameLst>
                                          <p:attrName>style.visibility</p:attrName>
                                        </p:attrNameLst>
                                      </p:cBhvr>
                                      <p:to>
                                        <p:strVal val="visible"/>
                                      </p:to>
                                    </p:set>
                                    <p:animEffect transition="in" filter="slide(fromBottom)">
                                      <p:cBhvr>
                                        <p:cTn id="22" dur="500"/>
                                        <p:tgtEl>
                                          <p:spTgt spid="1187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8836"/>
                                        </p:tgtEl>
                                        <p:attrNameLst>
                                          <p:attrName>style.visibility</p:attrName>
                                        </p:attrNameLst>
                                      </p:cBhvr>
                                      <p:to>
                                        <p:strVal val="visible"/>
                                      </p:to>
                                    </p:set>
                                    <p:animEffect transition="in" filter="wipe(left)">
                                      <p:cBhvr>
                                        <p:cTn id="27" dur="500"/>
                                        <p:tgtEl>
                                          <p:spTgt spid="118836"/>
                                        </p:tgtEl>
                                      </p:cBhvr>
                                    </p:animEffect>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118901"/>
                                        </p:tgtEl>
                                        <p:attrNameLst>
                                          <p:attrName>style.visibility</p:attrName>
                                        </p:attrNameLst>
                                      </p:cBhvr>
                                      <p:to>
                                        <p:strVal val="visible"/>
                                      </p:to>
                                    </p:set>
                                    <p:anim calcmode="lin" valueType="num">
                                      <p:cBhvr additive="base">
                                        <p:cTn id="31" dur="500" fill="hold"/>
                                        <p:tgtEl>
                                          <p:spTgt spid="118901"/>
                                        </p:tgtEl>
                                        <p:attrNameLst>
                                          <p:attrName>ppt_x</p:attrName>
                                        </p:attrNameLst>
                                      </p:cBhvr>
                                      <p:tavLst>
                                        <p:tav tm="0">
                                          <p:val>
                                            <p:strVal val="#ppt_x"/>
                                          </p:val>
                                        </p:tav>
                                        <p:tav tm="100000">
                                          <p:val>
                                            <p:strVal val="#ppt_x"/>
                                          </p:val>
                                        </p:tav>
                                      </p:tavLst>
                                    </p:anim>
                                    <p:anim calcmode="lin" valueType="num">
                                      <p:cBhvr additive="base">
                                        <p:cTn id="32" dur="500" fill="hold"/>
                                        <p:tgtEl>
                                          <p:spTgt spid="11890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8812"/>
                                        </p:tgtEl>
                                        <p:attrNameLst>
                                          <p:attrName>style.visibility</p:attrName>
                                        </p:attrNameLst>
                                      </p:cBhvr>
                                      <p:to>
                                        <p:strVal val="visible"/>
                                      </p:to>
                                    </p:set>
                                    <p:animEffect transition="in" filter="blinds(horizontal)">
                                      <p:cBhvr>
                                        <p:cTn id="37" dur="500"/>
                                        <p:tgtEl>
                                          <p:spTgt spid="118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build="p"/>
      <p:bldP spid="118812" grpId="0"/>
      <p:bldP spid="11890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30</a:t>
            </a:fld>
            <a:r>
              <a:rPr lang="zh-CN" altLang="en-US" sz="1400" dirty="0"/>
              <a:t>）</a:t>
            </a:r>
          </a:p>
        </p:txBody>
      </p:sp>
      <p:sp>
        <p:nvSpPr>
          <p:cNvPr id="34819" name="Text Box 2"/>
          <p:cNvSpPr txBox="1"/>
          <p:nvPr/>
        </p:nvSpPr>
        <p:spPr>
          <a:xfrm>
            <a:off x="358775" y="157163"/>
            <a:ext cx="7943850" cy="427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FF0000"/>
                </a:solidFill>
                <a:latin typeface="黑体" panose="02010609060101010101" pitchFamily="49" charset="-122"/>
                <a:ea typeface="黑体" panose="02010609060101010101" pitchFamily="49" charset="-122"/>
              </a:rPr>
              <a:t>2.2 </a:t>
            </a:r>
            <a:r>
              <a:rPr lang="zh-CN" altLang="en-US" sz="2800" b="1" dirty="0">
                <a:solidFill>
                  <a:srgbClr val="FF0000"/>
                </a:solidFill>
                <a:latin typeface="黑体" panose="02010609060101010101" pitchFamily="49" charset="-122"/>
                <a:ea typeface="黑体" panose="02010609060101010101" pitchFamily="49" charset="-122"/>
              </a:rPr>
              <a:t>加法器和数值比较器</a:t>
            </a:r>
          </a:p>
        </p:txBody>
      </p:sp>
      <p:sp>
        <p:nvSpPr>
          <p:cNvPr id="132099" name="Text Box 3"/>
          <p:cNvSpPr txBox="1"/>
          <p:nvPr/>
        </p:nvSpPr>
        <p:spPr>
          <a:xfrm>
            <a:off x="257175" y="1039813"/>
            <a:ext cx="8712200" cy="427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t>    </a:t>
            </a:r>
            <a:r>
              <a:rPr lang="zh-CN" altLang="en-US" sz="2800" b="1" dirty="0">
                <a:solidFill>
                  <a:srgbClr val="A50021"/>
                </a:solidFill>
                <a:ea typeface="黑体" panose="02010609060101010101" pitchFamily="49" charset="-122"/>
              </a:rPr>
              <a:t>一、半加器和全加器                                             </a:t>
            </a:r>
            <a:endParaRPr lang="zh-CN" altLang="en-US" sz="2800" b="1" dirty="0">
              <a:ea typeface="黑体" panose="02010609060101010101" pitchFamily="49" charset="-122"/>
            </a:endParaRPr>
          </a:p>
        </p:txBody>
      </p:sp>
      <p:sp>
        <p:nvSpPr>
          <p:cNvPr id="132101" name="Text Box 5"/>
          <p:cNvSpPr txBox="1"/>
          <p:nvPr/>
        </p:nvSpPr>
        <p:spPr>
          <a:xfrm>
            <a:off x="428625" y="600075"/>
            <a:ext cx="7943850" cy="4270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0000FF"/>
                </a:solidFill>
                <a:latin typeface="黑体" panose="02010609060101010101" pitchFamily="49" charset="-122"/>
                <a:ea typeface="黑体" panose="02010609060101010101" pitchFamily="49" charset="-122"/>
              </a:rPr>
              <a:t>2.2.1 </a:t>
            </a:r>
            <a:r>
              <a:rPr lang="zh-CN" altLang="en-US" sz="2800" b="1" dirty="0">
                <a:solidFill>
                  <a:srgbClr val="0000FF"/>
                </a:solidFill>
                <a:latin typeface="黑体" panose="02010609060101010101" pitchFamily="49" charset="-122"/>
                <a:ea typeface="黑体" panose="02010609060101010101" pitchFamily="49" charset="-122"/>
              </a:rPr>
              <a:t>加法器                                                                                           </a:t>
            </a:r>
          </a:p>
        </p:txBody>
      </p:sp>
      <p:sp>
        <p:nvSpPr>
          <p:cNvPr id="132113" name="Text Box 17"/>
          <p:cNvSpPr txBox="1"/>
          <p:nvPr/>
        </p:nvSpPr>
        <p:spPr>
          <a:xfrm>
            <a:off x="631825" y="1390650"/>
            <a:ext cx="1676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、半加器</a:t>
            </a:r>
            <a:endParaRPr lang="zh-CN" altLang="en-US" sz="3600" dirty="0">
              <a:latin typeface="黑体" panose="02010609060101010101" pitchFamily="49" charset="-122"/>
              <a:ea typeface="黑体" panose="02010609060101010101" pitchFamily="49" charset="-122"/>
            </a:endParaRPr>
          </a:p>
        </p:txBody>
      </p:sp>
      <p:sp>
        <p:nvSpPr>
          <p:cNvPr id="132114" name="Text Box 18"/>
          <p:cNvSpPr txBox="1"/>
          <p:nvPr/>
        </p:nvSpPr>
        <p:spPr>
          <a:xfrm>
            <a:off x="914400" y="1781175"/>
            <a:ext cx="74676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能对两个</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位二进制数进行相加而求得和及进位的逻辑电路称为半加器。</a:t>
            </a:r>
          </a:p>
        </p:txBody>
      </p:sp>
      <p:sp>
        <p:nvSpPr>
          <p:cNvPr id="132115" name="Oval 19"/>
          <p:cNvSpPr/>
          <p:nvPr/>
        </p:nvSpPr>
        <p:spPr>
          <a:xfrm>
            <a:off x="1981200" y="2133600"/>
            <a:ext cx="15240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132116" name="Object 20"/>
          <p:cNvGraphicFramePr>
            <a:graphicFrameLocks noChangeAspect="1"/>
          </p:cNvGraphicFramePr>
          <p:nvPr/>
        </p:nvGraphicFramePr>
        <p:xfrm>
          <a:off x="1482725" y="2743200"/>
          <a:ext cx="2830513" cy="2895600"/>
        </p:xfrm>
        <a:graphic>
          <a:graphicData uri="http://schemas.openxmlformats.org/presentationml/2006/ole">
            <mc:AlternateContent xmlns:mc="http://schemas.openxmlformats.org/markup-compatibility/2006">
              <mc:Choice xmlns:v="urn:schemas-microsoft-com:vml" Requires="v">
                <p:oleObj spid="_x0000_s19517" r:id="rId5" imgW="1257300" imgH="1285875" progId="Word.Picture.8">
                  <p:embed/>
                </p:oleObj>
              </mc:Choice>
              <mc:Fallback>
                <p:oleObj r:id="rId5" imgW="1257300" imgH="1285875" progId="Word.Picture.8">
                  <p:embed/>
                  <p:pic>
                    <p:nvPicPr>
                      <p:cNvPr id="0" name="图片 3098"/>
                      <p:cNvPicPr/>
                      <p:nvPr/>
                    </p:nvPicPr>
                    <p:blipFill>
                      <a:blip r:embed="rId6"/>
                      <a:stretch>
                        <a:fillRect/>
                      </a:stretch>
                    </p:blipFill>
                    <p:spPr>
                      <a:xfrm>
                        <a:off x="1482725" y="2743200"/>
                        <a:ext cx="2830513" cy="2895600"/>
                      </a:xfrm>
                      <a:prstGeom prst="rect">
                        <a:avLst/>
                      </a:prstGeom>
                      <a:solidFill>
                        <a:srgbClr val="F8F8F8"/>
                      </a:solidFill>
                      <a:ln w="38100">
                        <a:noFill/>
                        <a:miter/>
                      </a:ln>
                    </p:spPr>
                  </p:pic>
                </p:oleObj>
              </mc:Fallback>
            </mc:AlternateContent>
          </a:graphicData>
        </a:graphic>
      </p:graphicFrame>
      <p:graphicFrame>
        <p:nvGraphicFramePr>
          <p:cNvPr id="132117" name="Object 21"/>
          <p:cNvGraphicFramePr>
            <a:graphicFrameLocks noChangeAspect="1"/>
          </p:cNvGraphicFramePr>
          <p:nvPr/>
        </p:nvGraphicFramePr>
        <p:xfrm>
          <a:off x="990600" y="5573713"/>
          <a:ext cx="3733800" cy="1131887"/>
        </p:xfrm>
        <a:graphic>
          <a:graphicData uri="http://schemas.openxmlformats.org/presentationml/2006/ole">
            <mc:AlternateContent xmlns:mc="http://schemas.openxmlformats.org/markup-compatibility/2006">
              <mc:Choice xmlns:v="urn:schemas-microsoft-com:vml" Requires="v">
                <p:oleObj spid="_x0000_s19518" r:id="rId7" imgW="1586865" imgH="482600" progId="Equation.3">
                  <p:embed/>
                </p:oleObj>
              </mc:Choice>
              <mc:Fallback>
                <p:oleObj r:id="rId7" imgW="1586865" imgH="482600" progId="Equation.3">
                  <p:embed/>
                  <p:pic>
                    <p:nvPicPr>
                      <p:cNvPr id="0" name="图片 3096"/>
                      <p:cNvPicPr/>
                      <p:nvPr/>
                    </p:nvPicPr>
                    <p:blipFill>
                      <a:blip r:embed="rId8"/>
                      <a:stretch>
                        <a:fillRect/>
                      </a:stretch>
                    </p:blipFill>
                    <p:spPr>
                      <a:xfrm>
                        <a:off x="990600" y="5573713"/>
                        <a:ext cx="3733800" cy="1131887"/>
                      </a:xfrm>
                      <a:prstGeom prst="rect">
                        <a:avLst/>
                      </a:prstGeom>
                      <a:solidFill>
                        <a:srgbClr val="CCFFFF"/>
                      </a:solidFill>
                      <a:ln w="38100">
                        <a:noFill/>
                        <a:miter/>
                      </a:ln>
                    </p:spPr>
                  </p:pic>
                </p:oleObj>
              </mc:Fallback>
            </mc:AlternateContent>
          </a:graphicData>
        </a:graphic>
      </p:graphicFrame>
      <p:graphicFrame>
        <p:nvGraphicFramePr>
          <p:cNvPr id="132118" name="Object 22"/>
          <p:cNvGraphicFramePr>
            <a:graphicFrameLocks noChangeAspect="1"/>
          </p:cNvGraphicFramePr>
          <p:nvPr/>
        </p:nvGraphicFramePr>
        <p:xfrm>
          <a:off x="5267325" y="2514600"/>
          <a:ext cx="3267075" cy="4114800"/>
        </p:xfrm>
        <a:graphic>
          <a:graphicData uri="http://schemas.openxmlformats.org/presentationml/2006/ole">
            <mc:AlternateContent xmlns:mc="http://schemas.openxmlformats.org/markup-compatibility/2006">
              <mc:Choice xmlns:v="urn:schemas-microsoft-com:vml" Requires="v">
                <p:oleObj spid="_x0000_s19519" r:id="rId9" imgW="1381125" imgH="1781175" progId="Word.Picture.8">
                  <p:embed/>
                </p:oleObj>
              </mc:Choice>
              <mc:Fallback>
                <p:oleObj r:id="rId9" imgW="1381125" imgH="1781175" progId="Word.Picture.8">
                  <p:embed/>
                  <p:pic>
                    <p:nvPicPr>
                      <p:cNvPr id="0" name="图片 3099"/>
                      <p:cNvPicPr/>
                      <p:nvPr/>
                    </p:nvPicPr>
                    <p:blipFill>
                      <a:blip r:embed="rId10"/>
                      <a:stretch>
                        <a:fillRect/>
                      </a:stretch>
                    </p:blipFill>
                    <p:spPr>
                      <a:xfrm>
                        <a:off x="5267325" y="2514600"/>
                        <a:ext cx="3267075" cy="4114800"/>
                      </a:xfrm>
                      <a:prstGeom prst="rect">
                        <a:avLst/>
                      </a:prstGeom>
                      <a:solidFill>
                        <a:srgbClr val="CCFFFF"/>
                      </a:solidFill>
                      <a:ln w="38100">
                        <a:noFill/>
                        <a:miter/>
                      </a:ln>
                    </p:spPr>
                  </p:pic>
                </p:oleObj>
              </mc:Fallback>
            </mc:AlternateContent>
          </a:graphicData>
        </a:graphic>
      </p:graphicFrame>
      <p:sp>
        <p:nvSpPr>
          <p:cNvPr id="132119" name="Oval 23"/>
          <p:cNvSpPr/>
          <p:nvPr/>
        </p:nvSpPr>
        <p:spPr>
          <a:xfrm>
            <a:off x="1804988" y="3200400"/>
            <a:ext cx="1066800" cy="650875"/>
          </a:xfrm>
          <a:prstGeom prst="ellipse">
            <a:avLst/>
          </a:prstGeom>
          <a:noFill/>
          <a:ln w="9525"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2120" name="Oval 24"/>
          <p:cNvSpPr/>
          <p:nvPr/>
        </p:nvSpPr>
        <p:spPr>
          <a:xfrm>
            <a:off x="2947988" y="3159125"/>
            <a:ext cx="609600" cy="650875"/>
          </a:xfrm>
          <a:prstGeom prst="ellipse">
            <a:avLst/>
          </a:prstGeom>
          <a:noFill/>
          <a:ln w="9525"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2121" name="Oval 25"/>
          <p:cNvSpPr/>
          <p:nvPr/>
        </p:nvSpPr>
        <p:spPr>
          <a:xfrm>
            <a:off x="3568700" y="3159125"/>
            <a:ext cx="609600" cy="650875"/>
          </a:xfrm>
          <a:prstGeom prst="ellipse">
            <a:avLst/>
          </a:prstGeom>
          <a:noFill/>
          <a:ln w="9525"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2122" name="Text Box 26"/>
          <p:cNvSpPr txBox="1"/>
          <p:nvPr/>
        </p:nvSpPr>
        <p:spPr>
          <a:xfrm>
            <a:off x="609600" y="3657600"/>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0000FF"/>
                </a:solidFill>
                <a:ea typeface="黑体" panose="02010609060101010101" pitchFamily="49" charset="-122"/>
              </a:rPr>
              <a:t>加数</a:t>
            </a:r>
          </a:p>
        </p:txBody>
      </p:sp>
      <p:sp>
        <p:nvSpPr>
          <p:cNvPr id="132123" name="Line 27"/>
          <p:cNvSpPr/>
          <p:nvPr/>
        </p:nvSpPr>
        <p:spPr>
          <a:xfrm flipV="1">
            <a:off x="1295400" y="3581400"/>
            <a:ext cx="457200" cy="304800"/>
          </a:xfrm>
          <a:prstGeom prst="line">
            <a:avLst/>
          </a:prstGeom>
          <a:ln w="9525" cap="flat" cmpd="sng">
            <a:solidFill>
              <a:srgbClr val="CC0066"/>
            </a:solidFill>
            <a:prstDash val="solid"/>
            <a:headEnd type="none" w="med" len="med"/>
            <a:tailEnd type="none" w="med" len="med"/>
          </a:ln>
        </p:spPr>
      </p:sp>
      <p:sp>
        <p:nvSpPr>
          <p:cNvPr id="132124" name="Text Box 28"/>
          <p:cNvSpPr txBox="1"/>
          <p:nvPr/>
        </p:nvSpPr>
        <p:spPr>
          <a:xfrm>
            <a:off x="4267200" y="2590800"/>
            <a:ext cx="8382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FF33CC"/>
                </a:solidFill>
                <a:ea typeface="黑体" panose="02010609060101010101" pitchFamily="49" charset="-122"/>
              </a:rPr>
              <a:t>本位的和</a:t>
            </a:r>
          </a:p>
        </p:txBody>
      </p:sp>
      <p:sp>
        <p:nvSpPr>
          <p:cNvPr id="132125" name="Text Box 29"/>
          <p:cNvSpPr txBox="1"/>
          <p:nvPr/>
        </p:nvSpPr>
        <p:spPr>
          <a:xfrm>
            <a:off x="4267200" y="3657600"/>
            <a:ext cx="9144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FF0000"/>
                </a:solidFill>
                <a:ea typeface="黑体" panose="02010609060101010101" pitchFamily="49" charset="-122"/>
              </a:rPr>
              <a:t>向高位的进位</a:t>
            </a:r>
          </a:p>
        </p:txBody>
      </p:sp>
      <p:sp>
        <p:nvSpPr>
          <p:cNvPr id="132126" name="Line 30"/>
          <p:cNvSpPr/>
          <p:nvPr/>
        </p:nvSpPr>
        <p:spPr>
          <a:xfrm flipV="1">
            <a:off x="3276600" y="2971800"/>
            <a:ext cx="1143000" cy="228600"/>
          </a:xfrm>
          <a:prstGeom prst="line">
            <a:avLst/>
          </a:prstGeom>
          <a:ln w="9525" cap="flat" cmpd="sng">
            <a:solidFill>
              <a:srgbClr val="CC0066"/>
            </a:solidFill>
            <a:prstDash val="solid"/>
            <a:headEnd type="none" w="med" len="med"/>
            <a:tailEnd type="none" w="med" len="med"/>
          </a:ln>
        </p:spPr>
      </p:sp>
      <p:sp>
        <p:nvSpPr>
          <p:cNvPr id="132127" name="Line 31"/>
          <p:cNvSpPr/>
          <p:nvPr/>
        </p:nvSpPr>
        <p:spPr>
          <a:xfrm>
            <a:off x="4038600" y="3657600"/>
            <a:ext cx="381000" cy="533400"/>
          </a:xfrm>
          <a:prstGeom prst="line">
            <a:avLst/>
          </a:prstGeom>
          <a:ln w="9525" cap="flat" cmpd="sng">
            <a:solidFill>
              <a:srgbClr val="CC0066"/>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101"/>
                                        </p:tgtEl>
                                        <p:attrNameLst>
                                          <p:attrName>style.visibility</p:attrName>
                                        </p:attrNameLst>
                                      </p:cBhvr>
                                      <p:to>
                                        <p:strVal val="visible"/>
                                      </p:to>
                                    </p:set>
                                    <p:animEffect transition="in" filter="wipe(left)">
                                      <p:cBhvr>
                                        <p:cTn id="7" dur="500"/>
                                        <p:tgtEl>
                                          <p:spTgt spid="1321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2099"/>
                                        </p:tgtEl>
                                        <p:attrNameLst>
                                          <p:attrName>style.visibility</p:attrName>
                                        </p:attrNameLst>
                                      </p:cBhvr>
                                      <p:to>
                                        <p:strVal val="visible"/>
                                      </p:to>
                                    </p:set>
                                    <p:animEffect transition="in" filter="blinds(horizontal)">
                                      <p:cBhvr>
                                        <p:cTn id="12" dur="500"/>
                                        <p:tgtEl>
                                          <p:spTgt spid="13209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321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2114"/>
                                        </p:tgtEl>
                                        <p:attrNameLst>
                                          <p:attrName>style.visibility</p:attrName>
                                        </p:attrNameLst>
                                      </p:cBhvr>
                                      <p:to>
                                        <p:strVal val="visible"/>
                                      </p:to>
                                    </p:set>
                                    <p:animEffect transition="in" filter="wipe(up)">
                                      <p:cBhvr>
                                        <p:cTn id="21" dur="500"/>
                                        <p:tgtEl>
                                          <p:spTgt spid="132114"/>
                                        </p:tgtEl>
                                      </p:cBhvr>
                                    </p:animEffect>
                                  </p:childTnLst>
                                </p:cTn>
                              </p:par>
                            </p:childTnLst>
                          </p:cTn>
                        </p:par>
                        <p:par>
                          <p:cTn id="22" fill="hold">
                            <p:stCondLst>
                              <p:cond delay="500"/>
                            </p:stCondLst>
                            <p:childTnLst>
                              <p:par>
                                <p:cTn id="23" presetID="19" presetClass="entr" presetSubtype="10" fill="hold" nodeType="afterEffect">
                                  <p:stCondLst>
                                    <p:cond delay="0"/>
                                  </p:stCondLst>
                                  <p:childTnLst>
                                    <p:set>
                                      <p:cBhvr>
                                        <p:cTn id="24" dur="1" fill="hold">
                                          <p:stCondLst>
                                            <p:cond delay="0"/>
                                          </p:stCondLst>
                                        </p:cTn>
                                        <p:tgtEl>
                                          <p:spTgt spid="132115"/>
                                        </p:tgtEl>
                                        <p:attrNameLst>
                                          <p:attrName>style.visibility</p:attrName>
                                        </p:attrNameLst>
                                      </p:cBhvr>
                                      <p:to>
                                        <p:strVal val="visible"/>
                                      </p:to>
                                    </p:set>
                                    <p:anim calcmode="lin" valueType="num">
                                      <p:cBhvr>
                                        <p:cTn id="25" dur="5000" fill="hold"/>
                                        <p:tgtEl>
                                          <p:spTgt spid="132115"/>
                                        </p:tgtEl>
                                        <p:attrNameLst>
                                          <p:attrName>ppt_w</p:attrName>
                                        </p:attrNameLst>
                                      </p:cBhvr>
                                      <p:tavLst>
                                        <p:tav tm="0" fmla="#ppt_w*sin(2.5*pi*$)">
                                          <p:val>
                                            <p:fltVal val="0"/>
                                          </p:val>
                                        </p:tav>
                                        <p:tav tm="100000">
                                          <p:val>
                                            <p:fltVal val="1"/>
                                          </p:val>
                                        </p:tav>
                                      </p:tavLst>
                                    </p:anim>
                                    <p:anim calcmode="lin" valueType="num">
                                      <p:cBhvr>
                                        <p:cTn id="26" dur="5000" fill="hold"/>
                                        <p:tgtEl>
                                          <p:spTgt spid="13211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3"/>
                                            </p:cond>
                                          </p:stCondLst>
                                          <p:endCondLst>
                                            <p:cond evt="onStopAudio" delay="0">
                                              <p:tgtEl>
                                                <p:sldTgt/>
                                              </p:tgtEl>
                                            </p:cond>
                                          </p:endCondLst>
                                        </p:cTn>
                                        <p:tgtEl>
                                          <p:sndTgt r:embed="rId3" name="CAMERA.WAV"/>
                                        </p:tgtEl>
                                      </p:cMediaNode>
                                    </p:audio>
                                  </p:sub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32116"/>
                                        </p:tgtEl>
                                        <p:attrNameLst>
                                          <p:attrName>style.visibility</p:attrName>
                                        </p:attrNameLst>
                                      </p:cBhvr>
                                      <p:to>
                                        <p:strVal val="visible"/>
                                      </p:to>
                                    </p:set>
                                    <p:animEffect transition="in" filter="dissolve">
                                      <p:cBhvr>
                                        <p:cTn id="31" dur="500"/>
                                        <p:tgtEl>
                                          <p:spTgt spid="13211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grpId="0" nodeType="clickEffect">
                                  <p:stCondLst>
                                    <p:cond delay="0"/>
                                  </p:stCondLst>
                                  <p:iterate type="lt">
                                    <p:tmPct val="100000"/>
                                  </p:iterate>
                                  <p:childTnLst>
                                    <p:set>
                                      <p:cBhvr>
                                        <p:cTn id="35" dur="1" fill="hold">
                                          <p:stCondLst>
                                            <p:cond delay="0"/>
                                          </p:stCondLst>
                                        </p:cTn>
                                        <p:tgtEl>
                                          <p:spTgt spid="132122">
                                            <p:txEl>
                                              <p:pRg st="0" end="0"/>
                                            </p:txEl>
                                          </p:spTgt>
                                        </p:tgtEl>
                                        <p:attrNameLst>
                                          <p:attrName>style.visibility</p:attrName>
                                        </p:attrNameLst>
                                      </p:cBhvr>
                                      <p:to>
                                        <p:strVal val="visible"/>
                                      </p:to>
                                    </p:set>
                                    <p:anim calcmode="lin" valueType="num">
                                      <p:cBhvr additive="base">
                                        <p:cTn id="36" dur="75" fill="hold"/>
                                        <p:tgtEl>
                                          <p:spTgt spid="132122">
                                            <p:txEl>
                                              <p:pRg st="0" end="0"/>
                                            </p:txEl>
                                          </p:spTgt>
                                        </p:tgtEl>
                                        <p:attrNameLst>
                                          <p:attrName>ppt_x</p:attrName>
                                        </p:attrNameLst>
                                      </p:cBhvr>
                                      <p:tavLst>
                                        <p:tav tm="0">
                                          <p:val>
                                            <p:strVal val="1+#ppt_w/2"/>
                                          </p:val>
                                        </p:tav>
                                        <p:tav tm="100000">
                                          <p:val>
                                            <p:strVal val="#ppt_x"/>
                                          </p:val>
                                        </p:tav>
                                      </p:tavLst>
                                    </p:anim>
                                    <p:anim calcmode="lin" valueType="num">
                                      <p:cBhvr additive="base">
                                        <p:cTn id="37" dur="75" fill="hold"/>
                                        <p:tgtEl>
                                          <p:spTgt spid="132122">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4" name="LASER.WAV"/>
                                        </p:tgtEl>
                                      </p:cMediaNode>
                                    </p:audio>
                                  </p:subTnLst>
                                </p:cTn>
                              </p:par>
                            </p:childTnLst>
                          </p:cTn>
                        </p:par>
                        <p:par>
                          <p:cTn id="38" fill="hold">
                            <p:stCondLst>
                              <p:cond delay="150"/>
                            </p:stCondLst>
                            <p:childTnLst>
                              <p:par>
                                <p:cTn id="39" presetID="22" presetClass="entr" presetSubtype="8" fill="hold" nodeType="afterEffect">
                                  <p:stCondLst>
                                    <p:cond delay="0"/>
                                  </p:stCondLst>
                                  <p:childTnLst>
                                    <p:set>
                                      <p:cBhvr>
                                        <p:cTn id="40" dur="1" fill="hold">
                                          <p:stCondLst>
                                            <p:cond delay="0"/>
                                          </p:stCondLst>
                                        </p:cTn>
                                        <p:tgtEl>
                                          <p:spTgt spid="132123"/>
                                        </p:tgtEl>
                                        <p:attrNameLst>
                                          <p:attrName>style.visibility</p:attrName>
                                        </p:attrNameLst>
                                      </p:cBhvr>
                                      <p:to>
                                        <p:strVal val="visible"/>
                                      </p:to>
                                    </p:set>
                                    <p:animEffect transition="in" filter="wipe(left)">
                                      <p:cBhvr>
                                        <p:cTn id="41" dur="500"/>
                                        <p:tgtEl>
                                          <p:spTgt spid="132123"/>
                                        </p:tgtEl>
                                      </p:cBhvr>
                                    </p:animEffect>
                                  </p:childTnLst>
                                </p:cTn>
                              </p:par>
                            </p:childTnLst>
                          </p:cTn>
                        </p:par>
                        <p:par>
                          <p:cTn id="42" fill="hold">
                            <p:stCondLst>
                              <p:cond delay="650"/>
                            </p:stCondLst>
                            <p:childTnLst>
                              <p:par>
                                <p:cTn id="43" presetID="4" presetClass="entr" presetSubtype="32" fill="hold" nodeType="afterEffect">
                                  <p:stCondLst>
                                    <p:cond delay="0"/>
                                  </p:stCondLst>
                                  <p:childTnLst>
                                    <p:set>
                                      <p:cBhvr>
                                        <p:cTn id="44" dur="1" fill="hold">
                                          <p:stCondLst>
                                            <p:cond delay="0"/>
                                          </p:stCondLst>
                                        </p:cTn>
                                        <p:tgtEl>
                                          <p:spTgt spid="132119"/>
                                        </p:tgtEl>
                                        <p:attrNameLst>
                                          <p:attrName>style.visibility</p:attrName>
                                        </p:attrNameLst>
                                      </p:cBhvr>
                                      <p:to>
                                        <p:strVal val="visible"/>
                                      </p:to>
                                    </p:set>
                                    <p:animEffect transition="in" filter="box(out)">
                                      <p:cBhvr>
                                        <p:cTn id="45" dur="500"/>
                                        <p:tgtEl>
                                          <p:spTgt spid="132119"/>
                                        </p:tgtEl>
                                      </p:cBhvr>
                                    </p:animEffect>
                                  </p:childTnLst>
                                  <p:subTnLst>
                                    <p:audio>
                                      <p:cMediaNode>
                                        <p:cTn display="0" masterRel="sameClick">
                                          <p:stCondLst>
                                            <p:cond evt="begin" delay="0">
                                              <p:tn val="43"/>
                                            </p:cond>
                                          </p:stCondLst>
                                          <p:endCondLst>
                                            <p:cond evt="onStopAudio" delay="0">
                                              <p:tgtEl>
                                                <p:sldTgt/>
                                              </p:tgtEl>
                                            </p:cond>
                                          </p:endCondLst>
                                        </p:cTn>
                                        <p:tgtEl>
                                          <p:sndTgt r:embed="rId3" name="CAMERA.WAV"/>
                                        </p:tgtEl>
                                      </p:cMediaNode>
                                    </p:audio>
                                  </p:subTnLst>
                                </p:cTn>
                              </p:par>
                            </p:childTnLst>
                          </p:cTn>
                        </p:par>
                      </p:childTnLst>
                    </p:cTn>
                  </p:par>
                  <p:par>
                    <p:cTn id="46" fill="hold">
                      <p:stCondLst>
                        <p:cond delay="indefinite"/>
                      </p:stCondLst>
                      <p:childTnLst>
                        <p:par>
                          <p:cTn id="47" fill="hold">
                            <p:stCondLst>
                              <p:cond delay="0"/>
                            </p:stCondLst>
                            <p:childTnLst>
                              <p:par>
                                <p:cTn id="48" presetID="2" presetClass="entr" presetSubtype="3" fill="hold" grpId="0" nodeType="clickEffect">
                                  <p:stCondLst>
                                    <p:cond delay="0"/>
                                  </p:stCondLst>
                                  <p:iterate type="lt">
                                    <p:tmPct val="100000"/>
                                  </p:iterate>
                                  <p:childTnLst>
                                    <p:set>
                                      <p:cBhvr>
                                        <p:cTn id="49" dur="1" fill="hold">
                                          <p:stCondLst>
                                            <p:cond delay="0"/>
                                          </p:stCondLst>
                                        </p:cTn>
                                        <p:tgtEl>
                                          <p:spTgt spid="132124">
                                            <p:txEl>
                                              <p:pRg st="0" end="0"/>
                                            </p:txEl>
                                          </p:spTgt>
                                        </p:tgtEl>
                                        <p:attrNameLst>
                                          <p:attrName>style.visibility</p:attrName>
                                        </p:attrNameLst>
                                      </p:cBhvr>
                                      <p:to>
                                        <p:strVal val="visible"/>
                                      </p:to>
                                    </p:set>
                                    <p:anim calcmode="lin" valueType="num">
                                      <p:cBhvr additive="base">
                                        <p:cTn id="50" dur="75" fill="hold"/>
                                        <p:tgtEl>
                                          <p:spTgt spid="132124">
                                            <p:txEl>
                                              <p:pRg st="0" end="0"/>
                                            </p:txEl>
                                          </p:spTgt>
                                        </p:tgtEl>
                                        <p:attrNameLst>
                                          <p:attrName>ppt_x</p:attrName>
                                        </p:attrNameLst>
                                      </p:cBhvr>
                                      <p:tavLst>
                                        <p:tav tm="0">
                                          <p:val>
                                            <p:strVal val="1+#ppt_w/2"/>
                                          </p:val>
                                        </p:tav>
                                        <p:tav tm="100000">
                                          <p:val>
                                            <p:strVal val="#ppt_x"/>
                                          </p:val>
                                        </p:tav>
                                      </p:tavLst>
                                    </p:anim>
                                    <p:anim calcmode="lin" valueType="num">
                                      <p:cBhvr additive="base">
                                        <p:cTn id="51" dur="75" fill="hold"/>
                                        <p:tgtEl>
                                          <p:spTgt spid="132124">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8"/>
                                            </p:cond>
                                          </p:stCondLst>
                                          <p:endCondLst>
                                            <p:cond evt="onStopAudio" delay="0">
                                              <p:tgtEl>
                                                <p:sldTgt/>
                                              </p:tgtEl>
                                            </p:cond>
                                          </p:endCondLst>
                                        </p:cTn>
                                        <p:tgtEl>
                                          <p:sndTgt r:embed="rId4" name="LASER.WAV"/>
                                        </p:tgtEl>
                                      </p:cMediaNode>
                                    </p:audio>
                                  </p:subTnLst>
                                </p:cTn>
                              </p:par>
                            </p:childTnLst>
                          </p:cTn>
                        </p:par>
                        <p:par>
                          <p:cTn id="52" fill="hold">
                            <p:stCondLst>
                              <p:cond delay="300"/>
                            </p:stCondLst>
                            <p:childTnLst>
                              <p:par>
                                <p:cTn id="53" presetID="22" presetClass="entr" presetSubtype="2" fill="hold" nodeType="afterEffect">
                                  <p:stCondLst>
                                    <p:cond delay="0"/>
                                  </p:stCondLst>
                                  <p:childTnLst>
                                    <p:set>
                                      <p:cBhvr>
                                        <p:cTn id="54" dur="1" fill="hold">
                                          <p:stCondLst>
                                            <p:cond delay="0"/>
                                          </p:stCondLst>
                                        </p:cTn>
                                        <p:tgtEl>
                                          <p:spTgt spid="132126"/>
                                        </p:tgtEl>
                                        <p:attrNameLst>
                                          <p:attrName>style.visibility</p:attrName>
                                        </p:attrNameLst>
                                      </p:cBhvr>
                                      <p:to>
                                        <p:strVal val="visible"/>
                                      </p:to>
                                    </p:set>
                                    <p:animEffect transition="in" filter="wipe(right)">
                                      <p:cBhvr>
                                        <p:cTn id="55" dur="500"/>
                                        <p:tgtEl>
                                          <p:spTgt spid="132126"/>
                                        </p:tgtEl>
                                      </p:cBhvr>
                                    </p:animEffect>
                                  </p:childTnLst>
                                </p:cTn>
                              </p:par>
                            </p:childTnLst>
                          </p:cTn>
                        </p:par>
                        <p:par>
                          <p:cTn id="56" fill="hold">
                            <p:stCondLst>
                              <p:cond delay="800"/>
                            </p:stCondLst>
                            <p:childTnLst>
                              <p:par>
                                <p:cTn id="57" presetID="4" presetClass="entr" presetSubtype="32" fill="hold" nodeType="afterEffect">
                                  <p:stCondLst>
                                    <p:cond delay="0"/>
                                  </p:stCondLst>
                                  <p:childTnLst>
                                    <p:set>
                                      <p:cBhvr>
                                        <p:cTn id="58" dur="1" fill="hold">
                                          <p:stCondLst>
                                            <p:cond delay="0"/>
                                          </p:stCondLst>
                                        </p:cTn>
                                        <p:tgtEl>
                                          <p:spTgt spid="132120"/>
                                        </p:tgtEl>
                                        <p:attrNameLst>
                                          <p:attrName>style.visibility</p:attrName>
                                        </p:attrNameLst>
                                      </p:cBhvr>
                                      <p:to>
                                        <p:strVal val="visible"/>
                                      </p:to>
                                    </p:set>
                                    <p:animEffect transition="in" filter="box(out)">
                                      <p:cBhvr>
                                        <p:cTn id="59" dur="500"/>
                                        <p:tgtEl>
                                          <p:spTgt spid="132120"/>
                                        </p:tgtEl>
                                      </p:cBhvr>
                                    </p:animEffect>
                                  </p:childTnLst>
                                  <p:subTnLst>
                                    <p:audio>
                                      <p:cMediaNode>
                                        <p:cTn display="0" masterRel="sameClick">
                                          <p:stCondLst>
                                            <p:cond evt="begin" delay="0">
                                              <p:tn val="57"/>
                                            </p:cond>
                                          </p:stCondLst>
                                          <p:endCondLst>
                                            <p:cond evt="onStopAudio" delay="0">
                                              <p:tgtEl>
                                                <p:sldTgt/>
                                              </p:tgtEl>
                                            </p:cond>
                                          </p:endCondLst>
                                        </p:cTn>
                                        <p:tgtEl>
                                          <p:sndTgt r:embed="rId3" name="CAMERA.WAV"/>
                                        </p:tgtEl>
                                      </p:cMediaNode>
                                    </p:audio>
                                  </p:subTnLst>
                                </p:cTn>
                              </p:par>
                            </p:childTnLst>
                          </p:cTn>
                        </p:par>
                      </p:childTnLst>
                    </p:cTn>
                  </p:par>
                  <p:par>
                    <p:cTn id="60" fill="hold">
                      <p:stCondLst>
                        <p:cond delay="indefinite"/>
                      </p:stCondLst>
                      <p:childTnLst>
                        <p:par>
                          <p:cTn id="61" fill="hold">
                            <p:stCondLst>
                              <p:cond delay="0"/>
                            </p:stCondLst>
                            <p:childTnLst>
                              <p:par>
                                <p:cTn id="62" presetID="2" presetClass="entr" presetSubtype="3" fill="hold" grpId="0" nodeType="clickEffect">
                                  <p:stCondLst>
                                    <p:cond delay="0"/>
                                  </p:stCondLst>
                                  <p:iterate type="lt">
                                    <p:tmPct val="100000"/>
                                  </p:iterate>
                                  <p:childTnLst>
                                    <p:set>
                                      <p:cBhvr>
                                        <p:cTn id="63" dur="1" fill="hold">
                                          <p:stCondLst>
                                            <p:cond delay="0"/>
                                          </p:stCondLst>
                                        </p:cTn>
                                        <p:tgtEl>
                                          <p:spTgt spid="132125">
                                            <p:txEl>
                                              <p:pRg st="0" end="0"/>
                                            </p:txEl>
                                          </p:spTgt>
                                        </p:tgtEl>
                                        <p:attrNameLst>
                                          <p:attrName>style.visibility</p:attrName>
                                        </p:attrNameLst>
                                      </p:cBhvr>
                                      <p:to>
                                        <p:strVal val="visible"/>
                                      </p:to>
                                    </p:set>
                                    <p:anim calcmode="lin" valueType="num">
                                      <p:cBhvr additive="base">
                                        <p:cTn id="64" dur="75" fill="hold"/>
                                        <p:tgtEl>
                                          <p:spTgt spid="132125">
                                            <p:txEl>
                                              <p:pRg st="0" end="0"/>
                                            </p:txEl>
                                          </p:spTgt>
                                        </p:tgtEl>
                                        <p:attrNameLst>
                                          <p:attrName>ppt_x</p:attrName>
                                        </p:attrNameLst>
                                      </p:cBhvr>
                                      <p:tavLst>
                                        <p:tav tm="0">
                                          <p:val>
                                            <p:strVal val="1+#ppt_w/2"/>
                                          </p:val>
                                        </p:tav>
                                        <p:tav tm="100000">
                                          <p:val>
                                            <p:strVal val="#ppt_x"/>
                                          </p:val>
                                        </p:tav>
                                      </p:tavLst>
                                    </p:anim>
                                    <p:anim calcmode="lin" valueType="num">
                                      <p:cBhvr additive="base">
                                        <p:cTn id="65" dur="75" fill="hold"/>
                                        <p:tgtEl>
                                          <p:spTgt spid="132125">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62"/>
                                            </p:cond>
                                          </p:stCondLst>
                                          <p:endCondLst>
                                            <p:cond evt="onStopAudio" delay="0">
                                              <p:tgtEl>
                                                <p:sldTgt/>
                                              </p:tgtEl>
                                            </p:cond>
                                          </p:endCondLst>
                                        </p:cTn>
                                        <p:tgtEl>
                                          <p:sndTgt r:embed="rId4" name="LASER.WAV"/>
                                        </p:tgtEl>
                                      </p:cMediaNode>
                                    </p:audio>
                                  </p:subTnLst>
                                </p:cTn>
                              </p:par>
                            </p:childTnLst>
                          </p:cTn>
                        </p:par>
                        <p:par>
                          <p:cTn id="66" fill="hold">
                            <p:stCondLst>
                              <p:cond delay="450"/>
                            </p:stCondLst>
                            <p:childTnLst>
                              <p:par>
                                <p:cTn id="67" presetID="22" presetClass="entr" presetSubtype="2" fill="hold" nodeType="afterEffect">
                                  <p:stCondLst>
                                    <p:cond delay="0"/>
                                  </p:stCondLst>
                                  <p:childTnLst>
                                    <p:set>
                                      <p:cBhvr>
                                        <p:cTn id="68" dur="1" fill="hold">
                                          <p:stCondLst>
                                            <p:cond delay="0"/>
                                          </p:stCondLst>
                                        </p:cTn>
                                        <p:tgtEl>
                                          <p:spTgt spid="132127"/>
                                        </p:tgtEl>
                                        <p:attrNameLst>
                                          <p:attrName>style.visibility</p:attrName>
                                        </p:attrNameLst>
                                      </p:cBhvr>
                                      <p:to>
                                        <p:strVal val="visible"/>
                                      </p:to>
                                    </p:set>
                                    <p:animEffect transition="in" filter="wipe(right)">
                                      <p:cBhvr>
                                        <p:cTn id="69" dur="500"/>
                                        <p:tgtEl>
                                          <p:spTgt spid="132127"/>
                                        </p:tgtEl>
                                      </p:cBhvr>
                                    </p:animEffect>
                                  </p:childTnLst>
                                </p:cTn>
                              </p:par>
                            </p:childTnLst>
                          </p:cTn>
                        </p:par>
                        <p:par>
                          <p:cTn id="70" fill="hold">
                            <p:stCondLst>
                              <p:cond delay="950"/>
                            </p:stCondLst>
                            <p:childTnLst>
                              <p:par>
                                <p:cTn id="71" presetID="4" presetClass="entr" presetSubtype="32" fill="hold" nodeType="afterEffect">
                                  <p:stCondLst>
                                    <p:cond delay="0"/>
                                  </p:stCondLst>
                                  <p:childTnLst>
                                    <p:set>
                                      <p:cBhvr>
                                        <p:cTn id="72" dur="1" fill="hold">
                                          <p:stCondLst>
                                            <p:cond delay="0"/>
                                          </p:stCondLst>
                                        </p:cTn>
                                        <p:tgtEl>
                                          <p:spTgt spid="132121"/>
                                        </p:tgtEl>
                                        <p:attrNameLst>
                                          <p:attrName>style.visibility</p:attrName>
                                        </p:attrNameLst>
                                      </p:cBhvr>
                                      <p:to>
                                        <p:strVal val="visible"/>
                                      </p:to>
                                    </p:set>
                                    <p:animEffect transition="in" filter="box(out)">
                                      <p:cBhvr>
                                        <p:cTn id="73" dur="500"/>
                                        <p:tgtEl>
                                          <p:spTgt spid="132121"/>
                                        </p:tgtEl>
                                      </p:cBhvr>
                                    </p:animEffect>
                                  </p:childTnLst>
                                  <p:subTnLst>
                                    <p:audio>
                                      <p:cMediaNode>
                                        <p:cTn display="0" masterRel="sameClick">
                                          <p:stCondLst>
                                            <p:cond evt="begin" delay="0">
                                              <p:tn val="71"/>
                                            </p:cond>
                                          </p:stCondLst>
                                          <p:endCondLst>
                                            <p:cond evt="onStopAudio" delay="0">
                                              <p:tgtEl>
                                                <p:sldTgt/>
                                              </p:tgtEl>
                                            </p:cond>
                                          </p:endCondLst>
                                        </p:cTn>
                                        <p:tgtEl>
                                          <p:sndTgt r:embed="rId3" name="CAMERA.WAV"/>
                                        </p:tgtEl>
                                      </p:cMediaNode>
                                    </p:audio>
                                  </p:subTnLst>
                                </p:cTn>
                              </p:par>
                            </p:childTnLst>
                          </p:cTn>
                        </p:par>
                      </p:childTnLst>
                    </p:cTn>
                  </p:par>
                  <p:par>
                    <p:cTn id="74" fill="hold">
                      <p:stCondLst>
                        <p:cond delay="indefinite"/>
                      </p:stCondLst>
                      <p:childTnLst>
                        <p:par>
                          <p:cTn id="75" fill="hold">
                            <p:stCondLst>
                              <p:cond delay="0"/>
                            </p:stCondLst>
                            <p:childTnLst>
                              <p:par>
                                <p:cTn id="76" presetID="4" presetClass="entr" presetSubtype="32" fill="hold" nodeType="clickEffect">
                                  <p:stCondLst>
                                    <p:cond delay="0"/>
                                  </p:stCondLst>
                                  <p:childTnLst>
                                    <p:set>
                                      <p:cBhvr>
                                        <p:cTn id="77" dur="1" fill="hold">
                                          <p:stCondLst>
                                            <p:cond delay="0"/>
                                          </p:stCondLst>
                                        </p:cTn>
                                        <p:tgtEl>
                                          <p:spTgt spid="132117"/>
                                        </p:tgtEl>
                                        <p:attrNameLst>
                                          <p:attrName>style.visibility</p:attrName>
                                        </p:attrNameLst>
                                      </p:cBhvr>
                                      <p:to>
                                        <p:strVal val="visible"/>
                                      </p:to>
                                    </p:set>
                                    <p:animEffect transition="in" filter="box(out)">
                                      <p:cBhvr>
                                        <p:cTn id="78" dur="500"/>
                                        <p:tgtEl>
                                          <p:spTgt spid="132117"/>
                                        </p:tgtEl>
                                      </p:cBhvr>
                                    </p:animEffect>
                                  </p:childTnLst>
                                  <p:subTnLst>
                                    <p:audio>
                                      <p:cMediaNode>
                                        <p:cTn display="0" masterRel="sameClick">
                                          <p:stCondLst>
                                            <p:cond evt="begin" delay="0">
                                              <p:tn val="76"/>
                                            </p:cond>
                                          </p:stCondLst>
                                          <p:endCondLst>
                                            <p:cond evt="onStopAudio" delay="0">
                                              <p:tgtEl>
                                                <p:sldTgt/>
                                              </p:tgtEl>
                                            </p:cond>
                                          </p:endCondLst>
                                        </p:cTn>
                                        <p:tgtEl>
                                          <p:sndTgt r:embed="rId3" name="CAMERA.WAV"/>
                                        </p:tgtEl>
                                      </p:cMediaNode>
                                    </p:audio>
                                  </p:sub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132118"/>
                                        </p:tgtEl>
                                        <p:attrNameLst>
                                          <p:attrName>style.visibility</p:attrName>
                                        </p:attrNameLst>
                                      </p:cBhvr>
                                      <p:to>
                                        <p:strVal val="visible"/>
                                      </p:to>
                                    </p:set>
                                    <p:animEffect transition="in" filter="dissolve">
                                      <p:cBhvr>
                                        <p:cTn id="83" dur="500"/>
                                        <p:tgtEl>
                                          <p:spTgt spid="132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p:bldP spid="132101" grpId="0"/>
      <p:bldP spid="132113" grpId="0"/>
      <p:bldP spid="132114" grpId="0"/>
      <p:bldP spid="132122" grpId="0" build="p"/>
      <p:bldP spid="132124" grpId="0" build="p"/>
      <p:bldP spid="13212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31</a:t>
            </a:fld>
            <a:r>
              <a:rPr lang="zh-CN" altLang="en-US" sz="1400" dirty="0"/>
              <a:t>）</a:t>
            </a:r>
          </a:p>
        </p:txBody>
      </p:sp>
      <p:sp>
        <p:nvSpPr>
          <p:cNvPr id="35843" name="Text Box 2"/>
          <p:cNvSpPr txBox="1"/>
          <p:nvPr/>
        </p:nvSpPr>
        <p:spPr>
          <a:xfrm>
            <a:off x="457200" y="152400"/>
            <a:ext cx="1676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、全加器</a:t>
            </a:r>
            <a:endParaRPr lang="zh-CN" altLang="en-US" sz="2400" dirty="0">
              <a:latin typeface="黑体" panose="02010609060101010101" pitchFamily="49" charset="-122"/>
              <a:ea typeface="黑体" panose="02010609060101010101" pitchFamily="49" charset="-122"/>
            </a:endParaRPr>
          </a:p>
        </p:txBody>
      </p:sp>
      <p:sp>
        <p:nvSpPr>
          <p:cNvPr id="133123" name="Text Box 3"/>
          <p:cNvSpPr txBox="1"/>
          <p:nvPr/>
        </p:nvSpPr>
        <p:spPr>
          <a:xfrm>
            <a:off x="381000" y="609600"/>
            <a:ext cx="84582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能对两个</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位二进制数进行相加并考虑低位来的进位，即相当于</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个</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位二进制数相加，求得和及进位的逻辑电路称为全加器。</a:t>
            </a:r>
          </a:p>
        </p:txBody>
      </p:sp>
      <p:sp>
        <p:nvSpPr>
          <p:cNvPr id="133124" name="Oval 4"/>
          <p:cNvSpPr/>
          <p:nvPr/>
        </p:nvSpPr>
        <p:spPr>
          <a:xfrm>
            <a:off x="7543800" y="990600"/>
            <a:ext cx="15240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133125" name="Object 5"/>
          <p:cNvGraphicFramePr>
            <a:graphicFrameLocks noChangeAspect="1"/>
          </p:cNvGraphicFramePr>
          <p:nvPr/>
        </p:nvGraphicFramePr>
        <p:xfrm>
          <a:off x="457200" y="1403350"/>
          <a:ext cx="3713163" cy="4083050"/>
        </p:xfrm>
        <a:graphic>
          <a:graphicData uri="http://schemas.openxmlformats.org/presentationml/2006/ole">
            <mc:AlternateContent xmlns:mc="http://schemas.openxmlformats.org/markup-compatibility/2006">
              <mc:Choice xmlns:v="urn:schemas-microsoft-com:vml" Requires="v">
                <p:oleObj spid="_x0000_s20581" r:id="rId5" imgW="1714500" imgH="1885950" progId="Word.Picture.8">
                  <p:embed/>
                </p:oleObj>
              </mc:Choice>
              <mc:Fallback>
                <p:oleObj r:id="rId5" imgW="1714500" imgH="1885950" progId="Word.Picture.8">
                  <p:embed/>
                  <p:pic>
                    <p:nvPicPr>
                      <p:cNvPr id="0" name="图片 3101"/>
                      <p:cNvPicPr/>
                      <p:nvPr/>
                    </p:nvPicPr>
                    <p:blipFill>
                      <a:blip r:embed="rId6"/>
                      <a:stretch>
                        <a:fillRect/>
                      </a:stretch>
                    </p:blipFill>
                    <p:spPr>
                      <a:xfrm>
                        <a:off x="457200" y="1403350"/>
                        <a:ext cx="3713163" cy="4083050"/>
                      </a:xfrm>
                      <a:prstGeom prst="rect">
                        <a:avLst/>
                      </a:prstGeom>
                      <a:solidFill>
                        <a:srgbClr val="F8F8F8"/>
                      </a:solidFill>
                      <a:ln w="38100">
                        <a:noFill/>
                        <a:miter/>
                      </a:ln>
                    </p:spPr>
                  </p:pic>
                </p:oleObj>
              </mc:Fallback>
            </mc:AlternateContent>
          </a:graphicData>
        </a:graphic>
      </p:graphicFrame>
      <p:graphicFrame>
        <p:nvGraphicFramePr>
          <p:cNvPr id="133126" name="Object 6"/>
          <p:cNvGraphicFramePr>
            <a:graphicFrameLocks noChangeAspect="1"/>
          </p:cNvGraphicFramePr>
          <p:nvPr/>
        </p:nvGraphicFramePr>
        <p:xfrm>
          <a:off x="4419600" y="1447800"/>
          <a:ext cx="4343400" cy="1766888"/>
        </p:xfrm>
        <a:graphic>
          <a:graphicData uri="http://schemas.openxmlformats.org/presentationml/2006/ole">
            <mc:AlternateContent xmlns:mc="http://schemas.openxmlformats.org/markup-compatibility/2006">
              <mc:Choice xmlns:v="urn:schemas-microsoft-com:vml" Requires="v">
                <p:oleObj spid="_x0000_s20582" r:id="rId7" imgW="1943100" imgH="790575" progId="Word.Picture.8">
                  <p:embed/>
                </p:oleObj>
              </mc:Choice>
              <mc:Fallback>
                <p:oleObj r:id="rId7" imgW="1943100" imgH="790575" progId="Word.Picture.8">
                  <p:embed/>
                  <p:pic>
                    <p:nvPicPr>
                      <p:cNvPr id="0" name="图片 3102"/>
                      <p:cNvPicPr/>
                      <p:nvPr/>
                    </p:nvPicPr>
                    <p:blipFill>
                      <a:blip r:embed="rId8"/>
                      <a:stretch>
                        <a:fillRect/>
                      </a:stretch>
                    </p:blipFill>
                    <p:spPr>
                      <a:xfrm>
                        <a:off x="4419600" y="1447800"/>
                        <a:ext cx="4343400" cy="1766888"/>
                      </a:xfrm>
                      <a:prstGeom prst="rect">
                        <a:avLst/>
                      </a:prstGeom>
                      <a:solidFill>
                        <a:srgbClr val="F8F8F8"/>
                      </a:solidFill>
                      <a:ln w="38100">
                        <a:noFill/>
                        <a:miter/>
                      </a:ln>
                    </p:spPr>
                  </p:pic>
                </p:oleObj>
              </mc:Fallback>
            </mc:AlternateContent>
          </a:graphicData>
        </a:graphic>
      </p:graphicFrame>
      <p:graphicFrame>
        <p:nvGraphicFramePr>
          <p:cNvPr id="133127" name="Object 7"/>
          <p:cNvGraphicFramePr>
            <a:graphicFrameLocks noChangeAspect="1"/>
          </p:cNvGraphicFramePr>
          <p:nvPr/>
        </p:nvGraphicFramePr>
        <p:xfrm>
          <a:off x="4419600" y="3886200"/>
          <a:ext cx="4343400" cy="1768475"/>
        </p:xfrm>
        <a:graphic>
          <a:graphicData uri="http://schemas.openxmlformats.org/presentationml/2006/ole">
            <mc:AlternateContent xmlns:mc="http://schemas.openxmlformats.org/markup-compatibility/2006">
              <mc:Choice xmlns:v="urn:schemas-microsoft-com:vml" Requires="v">
                <p:oleObj spid="_x0000_s20583" r:id="rId9" imgW="1943100" imgH="790575" progId="Word.Picture.8">
                  <p:embed/>
                </p:oleObj>
              </mc:Choice>
              <mc:Fallback>
                <p:oleObj r:id="rId9" imgW="1943100" imgH="790575" progId="Word.Picture.8">
                  <p:embed/>
                  <p:pic>
                    <p:nvPicPr>
                      <p:cNvPr id="0" name="图片 3100"/>
                      <p:cNvPicPr/>
                      <p:nvPr/>
                    </p:nvPicPr>
                    <p:blipFill>
                      <a:blip r:embed="rId10"/>
                      <a:stretch>
                        <a:fillRect/>
                      </a:stretch>
                    </p:blipFill>
                    <p:spPr>
                      <a:xfrm>
                        <a:off x="4419600" y="3886200"/>
                        <a:ext cx="4343400" cy="1768475"/>
                      </a:xfrm>
                      <a:prstGeom prst="rect">
                        <a:avLst/>
                      </a:prstGeom>
                      <a:noFill/>
                      <a:ln w="38100">
                        <a:noFill/>
                        <a:miter/>
                      </a:ln>
                    </p:spPr>
                  </p:pic>
                </p:oleObj>
              </mc:Fallback>
            </mc:AlternateContent>
          </a:graphicData>
        </a:graphic>
      </p:graphicFrame>
      <p:graphicFrame>
        <p:nvGraphicFramePr>
          <p:cNvPr id="133128" name="Object 8"/>
          <p:cNvGraphicFramePr>
            <a:graphicFrameLocks noChangeAspect="1"/>
          </p:cNvGraphicFramePr>
          <p:nvPr/>
        </p:nvGraphicFramePr>
        <p:xfrm>
          <a:off x="4154488" y="3303588"/>
          <a:ext cx="4905375" cy="542925"/>
        </p:xfrm>
        <a:graphic>
          <a:graphicData uri="http://schemas.openxmlformats.org/presentationml/2006/ole">
            <mc:AlternateContent xmlns:mc="http://schemas.openxmlformats.org/markup-compatibility/2006">
              <mc:Choice xmlns:v="urn:schemas-microsoft-com:vml" Requires="v">
                <p:oleObj spid="_x0000_s20584" r:id="rId11" imgW="2781300" imgH="254000" progId="Equation.3">
                  <p:embed/>
                </p:oleObj>
              </mc:Choice>
              <mc:Fallback>
                <p:oleObj r:id="rId11" imgW="2781300" imgH="254000" progId="Equation.3">
                  <p:embed/>
                  <p:pic>
                    <p:nvPicPr>
                      <p:cNvPr id="0" name="图片 3103"/>
                      <p:cNvPicPr/>
                      <p:nvPr/>
                    </p:nvPicPr>
                    <p:blipFill>
                      <a:blip r:embed="rId12"/>
                      <a:stretch>
                        <a:fillRect/>
                      </a:stretch>
                    </p:blipFill>
                    <p:spPr>
                      <a:xfrm>
                        <a:off x="4154488" y="3303588"/>
                        <a:ext cx="4905375" cy="542925"/>
                      </a:xfrm>
                      <a:prstGeom prst="rect">
                        <a:avLst/>
                      </a:prstGeom>
                      <a:solidFill>
                        <a:srgbClr val="CCFFFF"/>
                      </a:solidFill>
                      <a:ln w="38100">
                        <a:noFill/>
                        <a:miter/>
                      </a:ln>
                    </p:spPr>
                  </p:pic>
                </p:oleObj>
              </mc:Fallback>
            </mc:AlternateContent>
          </a:graphicData>
        </a:graphic>
      </p:graphicFrame>
      <p:graphicFrame>
        <p:nvGraphicFramePr>
          <p:cNvPr id="133129" name="Object 9"/>
          <p:cNvGraphicFramePr>
            <a:graphicFrameLocks noChangeAspect="1"/>
          </p:cNvGraphicFramePr>
          <p:nvPr/>
        </p:nvGraphicFramePr>
        <p:xfrm>
          <a:off x="4941888" y="5715000"/>
          <a:ext cx="3238500" cy="554038"/>
        </p:xfrm>
        <a:graphic>
          <a:graphicData uri="http://schemas.openxmlformats.org/presentationml/2006/ole">
            <mc:AlternateContent xmlns:mc="http://schemas.openxmlformats.org/markup-compatibility/2006">
              <mc:Choice xmlns:v="urn:schemas-microsoft-com:vml" Requires="v">
                <p:oleObj spid="_x0000_s20585" r:id="rId13" imgW="1574800" imgH="228600" progId="Equation.3">
                  <p:embed/>
                </p:oleObj>
              </mc:Choice>
              <mc:Fallback>
                <p:oleObj r:id="rId13" imgW="1574800" imgH="228600" progId="Equation.3">
                  <p:embed/>
                  <p:pic>
                    <p:nvPicPr>
                      <p:cNvPr id="0" name="图片 3104"/>
                      <p:cNvPicPr/>
                      <p:nvPr/>
                    </p:nvPicPr>
                    <p:blipFill>
                      <a:blip r:embed="rId14"/>
                      <a:stretch>
                        <a:fillRect/>
                      </a:stretch>
                    </p:blipFill>
                    <p:spPr>
                      <a:xfrm>
                        <a:off x="4941888" y="5715000"/>
                        <a:ext cx="3238500" cy="554038"/>
                      </a:xfrm>
                      <a:prstGeom prst="rect">
                        <a:avLst/>
                      </a:prstGeom>
                      <a:solidFill>
                        <a:srgbClr val="CCFFFF"/>
                      </a:solidFill>
                      <a:ln w="38100">
                        <a:noFill/>
                        <a:miter/>
                      </a:ln>
                    </p:spPr>
                  </p:pic>
                </p:oleObj>
              </mc:Fallback>
            </mc:AlternateContent>
          </a:graphicData>
        </a:graphic>
      </p:graphicFrame>
      <p:sp>
        <p:nvSpPr>
          <p:cNvPr id="133130" name="Oval 10"/>
          <p:cNvSpPr/>
          <p:nvPr/>
        </p:nvSpPr>
        <p:spPr>
          <a:xfrm>
            <a:off x="5597525" y="2286000"/>
            <a:ext cx="5334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3131" name="Oval 11"/>
          <p:cNvSpPr/>
          <p:nvPr/>
        </p:nvSpPr>
        <p:spPr>
          <a:xfrm>
            <a:off x="6376988" y="1981200"/>
            <a:ext cx="5334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3132" name="Oval 12"/>
          <p:cNvSpPr/>
          <p:nvPr/>
        </p:nvSpPr>
        <p:spPr>
          <a:xfrm>
            <a:off x="7150100" y="2286000"/>
            <a:ext cx="5334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3133" name="Oval 13"/>
          <p:cNvSpPr/>
          <p:nvPr/>
        </p:nvSpPr>
        <p:spPr>
          <a:xfrm>
            <a:off x="7907338" y="1981200"/>
            <a:ext cx="5334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3134" name="Oval 14"/>
          <p:cNvSpPr/>
          <p:nvPr/>
        </p:nvSpPr>
        <p:spPr>
          <a:xfrm>
            <a:off x="6383338" y="4724400"/>
            <a:ext cx="1233487"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3135" name="Oval 15"/>
          <p:cNvSpPr/>
          <p:nvPr/>
        </p:nvSpPr>
        <p:spPr>
          <a:xfrm>
            <a:off x="7081838" y="4724400"/>
            <a:ext cx="1376362"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3136" name="Oval 16"/>
          <p:cNvSpPr/>
          <p:nvPr/>
        </p:nvSpPr>
        <p:spPr>
          <a:xfrm>
            <a:off x="7127875" y="4419600"/>
            <a:ext cx="533400" cy="838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3137" name="Line 17"/>
          <p:cNvSpPr/>
          <p:nvPr/>
        </p:nvSpPr>
        <p:spPr>
          <a:xfrm flipH="1">
            <a:off x="5091113" y="2667000"/>
            <a:ext cx="547687" cy="642938"/>
          </a:xfrm>
          <a:prstGeom prst="line">
            <a:avLst/>
          </a:prstGeom>
          <a:ln w="38100" cap="flat" cmpd="sng">
            <a:solidFill>
              <a:schemeClr val="accent2"/>
            </a:solidFill>
            <a:prstDash val="solid"/>
            <a:headEnd type="none" w="med" len="med"/>
            <a:tailEnd type="none" w="med" len="med"/>
          </a:ln>
        </p:spPr>
      </p:sp>
      <p:sp>
        <p:nvSpPr>
          <p:cNvPr id="133138" name="Line 18"/>
          <p:cNvSpPr/>
          <p:nvPr/>
        </p:nvSpPr>
        <p:spPr>
          <a:xfrm flipH="1">
            <a:off x="6172200" y="2362200"/>
            <a:ext cx="257175" cy="909638"/>
          </a:xfrm>
          <a:prstGeom prst="line">
            <a:avLst/>
          </a:prstGeom>
          <a:ln w="38100" cap="flat" cmpd="sng">
            <a:solidFill>
              <a:schemeClr val="accent2"/>
            </a:solidFill>
            <a:prstDash val="solid"/>
            <a:headEnd type="none" w="med" len="med"/>
            <a:tailEnd type="none" w="med" len="med"/>
          </a:ln>
        </p:spPr>
      </p:sp>
      <p:sp>
        <p:nvSpPr>
          <p:cNvPr id="133139" name="Line 19"/>
          <p:cNvSpPr/>
          <p:nvPr/>
        </p:nvSpPr>
        <p:spPr>
          <a:xfrm flipH="1">
            <a:off x="7319963" y="2376488"/>
            <a:ext cx="747712" cy="952500"/>
          </a:xfrm>
          <a:prstGeom prst="line">
            <a:avLst/>
          </a:prstGeom>
          <a:ln w="38100" cap="flat" cmpd="sng">
            <a:solidFill>
              <a:schemeClr val="accent2"/>
            </a:solidFill>
            <a:prstDash val="solid"/>
            <a:headEnd type="none" w="med" len="med"/>
            <a:tailEnd type="none" w="med" len="med"/>
          </a:ln>
        </p:spPr>
      </p:sp>
      <p:sp>
        <p:nvSpPr>
          <p:cNvPr id="133140" name="Line 20"/>
          <p:cNvSpPr/>
          <p:nvPr/>
        </p:nvSpPr>
        <p:spPr>
          <a:xfrm>
            <a:off x="7543800" y="2667000"/>
            <a:ext cx="1004888" cy="676275"/>
          </a:xfrm>
          <a:prstGeom prst="line">
            <a:avLst/>
          </a:prstGeom>
          <a:ln w="38100" cap="flat" cmpd="sng">
            <a:solidFill>
              <a:schemeClr val="accent2"/>
            </a:solidFill>
            <a:prstDash val="solid"/>
            <a:headEnd type="none" w="med" len="med"/>
            <a:tailEnd type="none" w="med" len="med"/>
          </a:ln>
        </p:spPr>
      </p:sp>
      <p:sp>
        <p:nvSpPr>
          <p:cNvPr id="133141" name="Line 21"/>
          <p:cNvSpPr/>
          <p:nvPr/>
        </p:nvSpPr>
        <p:spPr>
          <a:xfrm flipH="1">
            <a:off x="5948363" y="4986338"/>
            <a:ext cx="1223962" cy="804862"/>
          </a:xfrm>
          <a:prstGeom prst="line">
            <a:avLst/>
          </a:prstGeom>
          <a:ln w="38100" cap="flat" cmpd="sng">
            <a:solidFill>
              <a:schemeClr val="accent2"/>
            </a:solidFill>
            <a:prstDash val="solid"/>
            <a:headEnd type="none" w="med" len="med"/>
            <a:tailEnd type="none" w="med" len="med"/>
          </a:ln>
        </p:spPr>
      </p:sp>
      <p:sp>
        <p:nvSpPr>
          <p:cNvPr id="133142" name="Line 22"/>
          <p:cNvSpPr/>
          <p:nvPr/>
        </p:nvSpPr>
        <p:spPr>
          <a:xfrm flipH="1">
            <a:off x="6724650" y="5157788"/>
            <a:ext cx="1200150" cy="585787"/>
          </a:xfrm>
          <a:prstGeom prst="line">
            <a:avLst/>
          </a:prstGeom>
          <a:ln w="38100" cap="flat" cmpd="sng">
            <a:solidFill>
              <a:schemeClr val="accent2"/>
            </a:solidFill>
            <a:prstDash val="solid"/>
            <a:headEnd type="none" w="med" len="med"/>
            <a:tailEnd type="none" w="med" len="med"/>
          </a:ln>
        </p:spPr>
      </p:sp>
      <p:sp>
        <p:nvSpPr>
          <p:cNvPr id="133143" name="Line 23"/>
          <p:cNvSpPr/>
          <p:nvPr/>
        </p:nvSpPr>
        <p:spPr>
          <a:xfrm>
            <a:off x="6605588" y="5119688"/>
            <a:ext cx="1085850" cy="642937"/>
          </a:xfrm>
          <a:prstGeom prst="line">
            <a:avLst/>
          </a:prstGeom>
          <a:ln w="38100" cap="flat" cmpd="sng">
            <a:solidFill>
              <a:schemeClr val="accent2"/>
            </a:solidFill>
            <a:prstDash val="solid"/>
            <a:headEnd type="none" w="med" len="med"/>
            <a:tailEnd type="none" w="med" len="med"/>
          </a:ln>
        </p:spPr>
      </p:sp>
      <p:sp>
        <p:nvSpPr>
          <p:cNvPr id="133144" name="Text Box 24"/>
          <p:cNvSpPr txBox="1"/>
          <p:nvPr/>
        </p:nvSpPr>
        <p:spPr>
          <a:xfrm>
            <a:off x="609600" y="5594350"/>
            <a:ext cx="3581400" cy="1187450"/>
          </a:xfrm>
          <a:prstGeom prst="rect">
            <a:avLst/>
          </a:prstGeom>
          <a:solidFill>
            <a:srgbClr val="CCFF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ea typeface="黑体" panose="02010609060101010101" pitchFamily="49" charset="-122"/>
              </a:rPr>
              <a:t>A</a:t>
            </a:r>
            <a:r>
              <a:rPr lang="en-US" altLang="zh-CN" sz="2400" i="1" baseline="-25000" dirty="0">
                <a:ea typeface="黑体" panose="02010609060101010101" pitchFamily="49" charset="-122"/>
              </a:rPr>
              <a:t>i</a:t>
            </a:r>
            <a:r>
              <a:rPr lang="zh-CN" altLang="en-US" sz="2400" i="1" dirty="0">
                <a:ea typeface="黑体" panose="02010609060101010101" pitchFamily="49" charset="-122"/>
              </a:rPr>
              <a:t>、</a:t>
            </a:r>
            <a:r>
              <a:rPr lang="en-US" altLang="zh-CN" sz="2400" dirty="0">
                <a:ea typeface="黑体" panose="02010609060101010101" pitchFamily="49" charset="-122"/>
              </a:rPr>
              <a:t>B</a:t>
            </a:r>
            <a:r>
              <a:rPr lang="en-US" altLang="zh-CN" sz="2400" i="1" baseline="-25000" dirty="0">
                <a:ea typeface="黑体" panose="02010609060101010101" pitchFamily="49" charset="-122"/>
              </a:rPr>
              <a:t>i</a:t>
            </a:r>
            <a:r>
              <a:rPr lang="zh-CN" altLang="en-US" sz="2400" dirty="0">
                <a:latin typeface="黑体" panose="02010609060101010101" pitchFamily="49" charset="-122"/>
                <a:ea typeface="黑体" panose="02010609060101010101" pitchFamily="49" charset="-122"/>
              </a:rPr>
              <a:t>：加数， </a:t>
            </a:r>
            <a:r>
              <a:rPr lang="en-US" altLang="zh-CN" sz="2400" i="1" dirty="0">
                <a:ea typeface="黑体" panose="02010609060101010101" pitchFamily="49" charset="-122"/>
              </a:rPr>
              <a:t>C</a:t>
            </a:r>
            <a:r>
              <a:rPr lang="en-US" altLang="zh-CN" sz="2400" i="1" baseline="-25000" dirty="0">
                <a:ea typeface="黑体" panose="02010609060101010101" pitchFamily="49" charset="-122"/>
              </a:rPr>
              <a:t>i</a:t>
            </a:r>
            <a:r>
              <a:rPr lang="en-US" altLang="zh-CN" sz="2400" baseline="-25000" dirty="0">
                <a:ea typeface="黑体" panose="02010609060101010101" pitchFamily="49" charset="-122"/>
              </a:rPr>
              <a:t>-1</a:t>
            </a:r>
            <a:r>
              <a:rPr lang="zh-CN" altLang="en-US" sz="2400" baseline="-250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低位来的进位，</a:t>
            </a:r>
            <a:r>
              <a:rPr lang="en-US" altLang="zh-CN" sz="2400" i="1" dirty="0">
                <a:ea typeface="黑体" panose="02010609060101010101" pitchFamily="49" charset="-122"/>
              </a:rPr>
              <a:t>S</a:t>
            </a:r>
            <a:r>
              <a:rPr lang="en-US" altLang="zh-CN" sz="2400" i="1" baseline="-25000" dirty="0">
                <a:ea typeface="黑体" panose="02010609060101010101" pitchFamily="49" charset="-122"/>
              </a:rPr>
              <a:t>i</a:t>
            </a:r>
            <a:r>
              <a:rPr lang="zh-CN" altLang="en-US" sz="2400" dirty="0">
                <a:latin typeface="黑体" panose="02010609060101010101" pitchFamily="49" charset="-122"/>
                <a:ea typeface="黑体" panose="02010609060101010101" pitchFamily="49" charset="-122"/>
              </a:rPr>
              <a:t>：本位的和， </a:t>
            </a:r>
            <a:r>
              <a:rPr lang="en-US" altLang="zh-CN" sz="2400" i="1" dirty="0">
                <a:ea typeface="黑体" panose="02010609060101010101" pitchFamily="49" charset="-122"/>
              </a:rPr>
              <a:t>C</a:t>
            </a:r>
            <a:r>
              <a:rPr lang="en-US" altLang="zh-CN" sz="2400" i="1" baseline="-25000" dirty="0">
                <a:ea typeface="黑体" panose="02010609060101010101" pitchFamily="49" charset="-122"/>
              </a:rPr>
              <a:t>i</a:t>
            </a:r>
            <a:r>
              <a:rPr lang="zh-CN" altLang="en-US" sz="2400" dirty="0">
                <a:latin typeface="黑体" panose="02010609060101010101" pitchFamily="49" charset="-122"/>
                <a:ea typeface="黑体" panose="02010609060101010101" pitchFamily="49" charset="-122"/>
              </a:rPr>
              <a:t>：向高位的进位。</a:t>
            </a:r>
          </a:p>
        </p:txBody>
      </p:sp>
    </p:spTree>
  </p:cSld>
  <p:clrMapOvr>
    <a:masterClrMapping/>
  </p:clrMapOvr>
  <p:transition>
    <p:sndAc>
      <p:stSnd>
        <p:snd r:embed="rId4"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par>
                          <p:cTn id="8" fill="hold">
                            <p:stCondLst>
                              <p:cond delay="500"/>
                            </p:stCondLst>
                            <p:childTnLst>
                              <p:par>
                                <p:cTn id="9" presetID="19" presetClass="entr" presetSubtype="10" fill="hold" nodeType="afterEffect">
                                  <p:stCondLst>
                                    <p:cond delay="0"/>
                                  </p:stCondLst>
                                  <p:childTnLst>
                                    <p:set>
                                      <p:cBhvr>
                                        <p:cTn id="10" dur="1" fill="hold">
                                          <p:stCondLst>
                                            <p:cond delay="0"/>
                                          </p:stCondLst>
                                        </p:cTn>
                                        <p:tgtEl>
                                          <p:spTgt spid="133124"/>
                                        </p:tgtEl>
                                        <p:attrNameLst>
                                          <p:attrName>style.visibility</p:attrName>
                                        </p:attrNameLst>
                                      </p:cBhvr>
                                      <p:to>
                                        <p:strVal val="visible"/>
                                      </p:to>
                                    </p:set>
                                    <p:anim calcmode="lin" valueType="num">
                                      <p:cBhvr>
                                        <p:cTn id="11" dur="5000" fill="hold"/>
                                        <p:tgtEl>
                                          <p:spTgt spid="133124"/>
                                        </p:tgtEl>
                                        <p:attrNameLst>
                                          <p:attrName>ppt_w</p:attrName>
                                        </p:attrNameLst>
                                      </p:cBhvr>
                                      <p:tavLst>
                                        <p:tav tm="0" fmla="#ppt_w*sin(2.5*pi*$)">
                                          <p:val>
                                            <p:fltVal val="0"/>
                                          </p:val>
                                        </p:tav>
                                        <p:tav tm="100000">
                                          <p:val>
                                            <p:fltVal val="1"/>
                                          </p:val>
                                        </p:tav>
                                      </p:tavLst>
                                    </p:anim>
                                    <p:anim calcmode="lin" valueType="num">
                                      <p:cBhvr>
                                        <p:cTn id="12" dur="5000" fill="hold"/>
                                        <p:tgtEl>
                                          <p:spTgt spid="13312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33125"/>
                                        </p:tgtEl>
                                        <p:attrNameLst>
                                          <p:attrName>style.visibility</p:attrName>
                                        </p:attrNameLst>
                                      </p:cBhvr>
                                      <p:to>
                                        <p:strVal val="visible"/>
                                      </p:to>
                                    </p:set>
                                    <p:animEffect transition="in" filter="box(out)">
                                      <p:cBhvr>
                                        <p:cTn id="17" dur="500"/>
                                        <p:tgtEl>
                                          <p:spTgt spid="133125"/>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44"/>
                                        </p:tgtEl>
                                        <p:attrNameLst>
                                          <p:attrName>style.visibility</p:attrName>
                                        </p:attrNameLst>
                                      </p:cBhvr>
                                      <p:to>
                                        <p:strVal val="visible"/>
                                      </p:to>
                                    </p:set>
                                    <p:animEffect transition="in" filter="wipe(left)">
                                      <p:cBhvr>
                                        <p:cTn id="22" dur="500"/>
                                        <p:tgtEl>
                                          <p:spTgt spid="13314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3126"/>
                                        </p:tgtEl>
                                        <p:attrNameLst>
                                          <p:attrName>style.visibility</p:attrName>
                                        </p:attrNameLst>
                                      </p:cBhvr>
                                      <p:to>
                                        <p:strVal val="visible"/>
                                      </p:to>
                                    </p:set>
                                    <p:animEffect transition="in" filter="dissolve">
                                      <p:cBhvr>
                                        <p:cTn id="27" dur="500"/>
                                        <p:tgtEl>
                                          <p:spTgt spid="13312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33128"/>
                                        </p:tgtEl>
                                        <p:attrNameLst>
                                          <p:attrName>style.visibility</p:attrName>
                                        </p:attrNameLst>
                                      </p:cBhvr>
                                      <p:to>
                                        <p:strVal val="visible"/>
                                      </p:to>
                                    </p:set>
                                    <p:animEffect transition="in" filter="box(out)">
                                      <p:cBhvr>
                                        <p:cTn id="32" dur="500"/>
                                        <p:tgtEl>
                                          <p:spTgt spid="133128"/>
                                        </p:tgtEl>
                                      </p:cBhvr>
                                    </p:animEffect>
                                  </p:childTnLst>
                                  <p:subTnLst>
                                    <p:audio>
                                      <p:cMediaNode>
                                        <p:cTn display="0" masterRel="sameClick">
                                          <p:stCondLst>
                                            <p:cond evt="begin" delay="0">
                                              <p:tn val="30"/>
                                            </p:cond>
                                          </p:stCondLst>
                                          <p:endCondLst>
                                            <p:cond evt="onStopAudio" delay="0">
                                              <p:tgtEl>
                                                <p:sldTgt/>
                                              </p:tgtEl>
                                            </p:cond>
                                          </p:endCondLst>
                                        </p:cTn>
                                        <p:tgtEl>
                                          <p:sndTgt r:embed="rId4" name="CAMERA.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3137"/>
                                        </p:tgtEl>
                                        <p:attrNameLst>
                                          <p:attrName>style.visibility</p:attrName>
                                        </p:attrNameLst>
                                      </p:cBhvr>
                                      <p:to>
                                        <p:strVal val="visible"/>
                                      </p:to>
                                    </p:set>
                                    <p:animEffect transition="in" filter="wipe(left)">
                                      <p:cBhvr>
                                        <p:cTn id="37" dur="500"/>
                                        <p:tgtEl>
                                          <p:spTgt spid="133137"/>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33130"/>
                                        </p:tgtEl>
                                        <p:attrNameLst>
                                          <p:attrName>style.visibility</p:attrName>
                                        </p:attrNameLst>
                                      </p:cBhvr>
                                      <p:to>
                                        <p:strVal val="visible"/>
                                      </p:to>
                                    </p:set>
                                    <p:animEffect transition="in" filter="wipe(left)">
                                      <p:cBhvr>
                                        <p:cTn id="41" dur="500"/>
                                        <p:tgtEl>
                                          <p:spTgt spid="1331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33138"/>
                                        </p:tgtEl>
                                        <p:attrNameLst>
                                          <p:attrName>style.visibility</p:attrName>
                                        </p:attrNameLst>
                                      </p:cBhvr>
                                      <p:to>
                                        <p:strVal val="visible"/>
                                      </p:to>
                                    </p:set>
                                    <p:animEffect transition="in" filter="wipe(left)">
                                      <p:cBhvr>
                                        <p:cTn id="46" dur="500"/>
                                        <p:tgtEl>
                                          <p:spTgt spid="133138"/>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33131"/>
                                        </p:tgtEl>
                                        <p:attrNameLst>
                                          <p:attrName>style.visibility</p:attrName>
                                        </p:attrNameLst>
                                      </p:cBhvr>
                                      <p:to>
                                        <p:strVal val="visible"/>
                                      </p:to>
                                    </p:set>
                                    <p:animEffect transition="in" filter="wipe(left)">
                                      <p:cBhvr>
                                        <p:cTn id="50" dur="500"/>
                                        <p:tgtEl>
                                          <p:spTgt spid="1331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33139"/>
                                        </p:tgtEl>
                                        <p:attrNameLst>
                                          <p:attrName>style.visibility</p:attrName>
                                        </p:attrNameLst>
                                      </p:cBhvr>
                                      <p:to>
                                        <p:strVal val="visible"/>
                                      </p:to>
                                    </p:set>
                                    <p:animEffect transition="in" filter="wipe(left)">
                                      <p:cBhvr>
                                        <p:cTn id="55" dur="500"/>
                                        <p:tgtEl>
                                          <p:spTgt spid="133139"/>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33133"/>
                                        </p:tgtEl>
                                        <p:attrNameLst>
                                          <p:attrName>style.visibility</p:attrName>
                                        </p:attrNameLst>
                                      </p:cBhvr>
                                      <p:to>
                                        <p:strVal val="visible"/>
                                      </p:to>
                                    </p:set>
                                    <p:animEffect transition="in" filter="wipe(left)">
                                      <p:cBhvr>
                                        <p:cTn id="59" dur="500"/>
                                        <p:tgtEl>
                                          <p:spTgt spid="13313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33140"/>
                                        </p:tgtEl>
                                        <p:attrNameLst>
                                          <p:attrName>style.visibility</p:attrName>
                                        </p:attrNameLst>
                                      </p:cBhvr>
                                      <p:to>
                                        <p:strVal val="visible"/>
                                      </p:to>
                                    </p:set>
                                    <p:animEffect transition="in" filter="wipe(left)">
                                      <p:cBhvr>
                                        <p:cTn id="64" dur="500"/>
                                        <p:tgtEl>
                                          <p:spTgt spid="13314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133132"/>
                                        </p:tgtEl>
                                        <p:attrNameLst>
                                          <p:attrName>style.visibility</p:attrName>
                                        </p:attrNameLst>
                                      </p:cBhvr>
                                      <p:to>
                                        <p:strVal val="visible"/>
                                      </p:to>
                                    </p:set>
                                    <p:animEffect transition="in" filter="wipe(left)">
                                      <p:cBhvr>
                                        <p:cTn id="68" dur="500"/>
                                        <p:tgtEl>
                                          <p:spTgt spid="13313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33127"/>
                                        </p:tgtEl>
                                        <p:attrNameLst>
                                          <p:attrName>style.visibility</p:attrName>
                                        </p:attrNameLst>
                                      </p:cBhvr>
                                      <p:to>
                                        <p:strVal val="visible"/>
                                      </p:to>
                                    </p:set>
                                    <p:animEffect transition="in" filter="dissolve">
                                      <p:cBhvr>
                                        <p:cTn id="73" dur="500"/>
                                        <p:tgtEl>
                                          <p:spTgt spid="133127"/>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32" fill="hold" nodeType="clickEffect">
                                  <p:stCondLst>
                                    <p:cond delay="0"/>
                                  </p:stCondLst>
                                  <p:childTnLst>
                                    <p:set>
                                      <p:cBhvr>
                                        <p:cTn id="77" dur="1" fill="hold">
                                          <p:stCondLst>
                                            <p:cond delay="0"/>
                                          </p:stCondLst>
                                        </p:cTn>
                                        <p:tgtEl>
                                          <p:spTgt spid="133129"/>
                                        </p:tgtEl>
                                        <p:attrNameLst>
                                          <p:attrName>style.visibility</p:attrName>
                                        </p:attrNameLst>
                                      </p:cBhvr>
                                      <p:to>
                                        <p:strVal val="visible"/>
                                      </p:to>
                                    </p:set>
                                    <p:animEffect transition="in" filter="box(out)">
                                      <p:cBhvr>
                                        <p:cTn id="78" dur="500"/>
                                        <p:tgtEl>
                                          <p:spTgt spid="133129"/>
                                        </p:tgtEl>
                                      </p:cBhvr>
                                    </p:animEffect>
                                  </p:childTnLst>
                                  <p:subTnLst>
                                    <p:audio>
                                      <p:cMediaNode>
                                        <p:cTn display="0" masterRel="sameClick">
                                          <p:stCondLst>
                                            <p:cond evt="begin" delay="0">
                                              <p:tn val="76"/>
                                            </p:cond>
                                          </p:stCondLst>
                                          <p:endCondLst>
                                            <p:cond evt="onStopAudio" delay="0">
                                              <p:tgtEl>
                                                <p:sldTgt/>
                                              </p:tgtEl>
                                            </p:cond>
                                          </p:endCondLst>
                                        </p:cTn>
                                        <p:tgtEl>
                                          <p:sndTgt r:embed="rId4" name="CAMERA.WAV"/>
                                        </p:tgtEl>
                                      </p:cMediaNode>
                                    </p:audio>
                                  </p:sub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33141"/>
                                        </p:tgtEl>
                                        <p:attrNameLst>
                                          <p:attrName>style.visibility</p:attrName>
                                        </p:attrNameLst>
                                      </p:cBhvr>
                                      <p:to>
                                        <p:strVal val="visible"/>
                                      </p:to>
                                    </p:set>
                                    <p:animEffect transition="in" filter="wipe(left)">
                                      <p:cBhvr>
                                        <p:cTn id="83" dur="500"/>
                                        <p:tgtEl>
                                          <p:spTgt spid="133141"/>
                                        </p:tgtEl>
                                      </p:cBhvr>
                                    </p:animEffect>
                                  </p:childTnLst>
                                </p:cTn>
                              </p:par>
                            </p:childTnLst>
                          </p:cTn>
                        </p:par>
                        <p:par>
                          <p:cTn id="84" fill="hold">
                            <p:stCondLst>
                              <p:cond delay="500"/>
                            </p:stCondLst>
                            <p:childTnLst>
                              <p:par>
                                <p:cTn id="85" presetID="22" presetClass="entr" presetSubtype="8" fill="hold" nodeType="afterEffect">
                                  <p:stCondLst>
                                    <p:cond delay="0"/>
                                  </p:stCondLst>
                                  <p:childTnLst>
                                    <p:set>
                                      <p:cBhvr>
                                        <p:cTn id="86" dur="1" fill="hold">
                                          <p:stCondLst>
                                            <p:cond delay="0"/>
                                          </p:stCondLst>
                                        </p:cTn>
                                        <p:tgtEl>
                                          <p:spTgt spid="133136"/>
                                        </p:tgtEl>
                                        <p:attrNameLst>
                                          <p:attrName>style.visibility</p:attrName>
                                        </p:attrNameLst>
                                      </p:cBhvr>
                                      <p:to>
                                        <p:strVal val="visible"/>
                                      </p:to>
                                    </p:set>
                                    <p:animEffect transition="in" filter="wipe(left)">
                                      <p:cBhvr>
                                        <p:cTn id="87" dur="500"/>
                                        <p:tgtEl>
                                          <p:spTgt spid="1331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33142"/>
                                        </p:tgtEl>
                                        <p:attrNameLst>
                                          <p:attrName>style.visibility</p:attrName>
                                        </p:attrNameLst>
                                      </p:cBhvr>
                                      <p:to>
                                        <p:strVal val="visible"/>
                                      </p:to>
                                    </p:set>
                                    <p:animEffect transition="in" filter="wipe(left)">
                                      <p:cBhvr>
                                        <p:cTn id="92" dur="500"/>
                                        <p:tgtEl>
                                          <p:spTgt spid="133142"/>
                                        </p:tgtEl>
                                      </p:cBhvr>
                                    </p:animEffect>
                                  </p:childTnLst>
                                </p:cTn>
                              </p:par>
                            </p:childTnLst>
                          </p:cTn>
                        </p:par>
                        <p:par>
                          <p:cTn id="93" fill="hold">
                            <p:stCondLst>
                              <p:cond delay="500"/>
                            </p:stCondLst>
                            <p:childTnLst>
                              <p:par>
                                <p:cTn id="94" presetID="22" presetClass="entr" presetSubtype="8" fill="hold" nodeType="afterEffect">
                                  <p:stCondLst>
                                    <p:cond delay="0"/>
                                  </p:stCondLst>
                                  <p:childTnLst>
                                    <p:set>
                                      <p:cBhvr>
                                        <p:cTn id="95" dur="1" fill="hold">
                                          <p:stCondLst>
                                            <p:cond delay="0"/>
                                          </p:stCondLst>
                                        </p:cTn>
                                        <p:tgtEl>
                                          <p:spTgt spid="133135"/>
                                        </p:tgtEl>
                                        <p:attrNameLst>
                                          <p:attrName>style.visibility</p:attrName>
                                        </p:attrNameLst>
                                      </p:cBhvr>
                                      <p:to>
                                        <p:strVal val="visible"/>
                                      </p:to>
                                    </p:set>
                                    <p:animEffect transition="in" filter="wipe(left)">
                                      <p:cBhvr>
                                        <p:cTn id="96" dur="500"/>
                                        <p:tgtEl>
                                          <p:spTgt spid="13313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133143"/>
                                        </p:tgtEl>
                                        <p:attrNameLst>
                                          <p:attrName>style.visibility</p:attrName>
                                        </p:attrNameLst>
                                      </p:cBhvr>
                                      <p:to>
                                        <p:strVal val="visible"/>
                                      </p:to>
                                    </p:set>
                                    <p:animEffect transition="in" filter="wipe(down)">
                                      <p:cBhvr>
                                        <p:cTn id="101" dur="500"/>
                                        <p:tgtEl>
                                          <p:spTgt spid="133143"/>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133134"/>
                                        </p:tgtEl>
                                        <p:attrNameLst>
                                          <p:attrName>style.visibility</p:attrName>
                                        </p:attrNameLst>
                                      </p:cBhvr>
                                      <p:to>
                                        <p:strVal val="visible"/>
                                      </p:to>
                                    </p:set>
                                    <p:animEffect transition="in" filter="wipe(left)">
                                      <p:cBhvr>
                                        <p:cTn id="105" dur="500"/>
                                        <p:tgtEl>
                                          <p:spTgt spid="133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P spid="1331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32</a:t>
            </a:fld>
            <a:r>
              <a:rPr lang="zh-CN" altLang="en-US" sz="1400" dirty="0"/>
              <a:t>）</a:t>
            </a:r>
          </a:p>
        </p:txBody>
      </p:sp>
      <p:graphicFrame>
        <p:nvGraphicFramePr>
          <p:cNvPr id="137218" name="Object 2"/>
          <p:cNvGraphicFramePr>
            <a:graphicFrameLocks noChangeAspect="1"/>
          </p:cNvGraphicFramePr>
          <p:nvPr/>
        </p:nvGraphicFramePr>
        <p:xfrm>
          <a:off x="314325" y="1343025"/>
          <a:ext cx="3290888" cy="554038"/>
        </p:xfrm>
        <a:graphic>
          <a:graphicData uri="http://schemas.openxmlformats.org/presentationml/2006/ole">
            <mc:AlternateContent xmlns:mc="http://schemas.openxmlformats.org/markup-compatibility/2006">
              <mc:Choice xmlns:v="urn:schemas-microsoft-com:vml" Requires="v">
                <p:oleObj spid="_x0000_s21545" r:id="rId4" imgW="1612900" imgH="228600" progId="Equation.3">
                  <p:embed/>
                </p:oleObj>
              </mc:Choice>
              <mc:Fallback>
                <p:oleObj r:id="rId4" imgW="1612900" imgH="228600" progId="Equation.3">
                  <p:embed/>
                  <p:pic>
                    <p:nvPicPr>
                      <p:cNvPr id="0" name="图片 3105"/>
                      <p:cNvPicPr/>
                      <p:nvPr/>
                    </p:nvPicPr>
                    <p:blipFill>
                      <a:blip r:embed="rId5"/>
                      <a:stretch>
                        <a:fillRect/>
                      </a:stretch>
                    </p:blipFill>
                    <p:spPr>
                      <a:xfrm>
                        <a:off x="314325" y="1343025"/>
                        <a:ext cx="3290888" cy="554038"/>
                      </a:xfrm>
                      <a:prstGeom prst="rect">
                        <a:avLst/>
                      </a:prstGeom>
                      <a:solidFill>
                        <a:srgbClr val="CCFFFF"/>
                      </a:solidFill>
                      <a:ln w="38100">
                        <a:noFill/>
                        <a:miter/>
                      </a:ln>
                    </p:spPr>
                  </p:pic>
                </p:oleObj>
              </mc:Fallback>
            </mc:AlternateContent>
          </a:graphicData>
        </a:graphic>
      </p:graphicFrame>
      <p:sp>
        <p:nvSpPr>
          <p:cNvPr id="37892" name="Text Box 3"/>
          <p:cNvSpPr txBox="1"/>
          <p:nvPr/>
        </p:nvSpPr>
        <p:spPr>
          <a:xfrm>
            <a:off x="295275" y="100013"/>
            <a:ext cx="3733800" cy="588962"/>
          </a:xfrm>
          <a:prstGeom prst="rect">
            <a:avLst/>
          </a:prstGeom>
          <a:noFill/>
          <a:ln w="9525" cap="flat" cmpd="sng">
            <a:solidFill>
              <a:srgbClr val="CC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dirty="0">
                <a:ea typeface="隶书" panose="02010509060101010101" pitchFamily="49" charset="-122"/>
              </a:rPr>
              <a:t>  </a:t>
            </a:r>
            <a:r>
              <a:rPr lang="zh-CN" altLang="en-US" b="1" dirty="0">
                <a:ea typeface="隶书" panose="02010509060101010101" pitchFamily="49" charset="-122"/>
              </a:rPr>
              <a:t>用与门和或门实现</a:t>
            </a:r>
            <a:endParaRPr lang="zh-CN" altLang="en-US" sz="2400" dirty="0"/>
          </a:p>
        </p:txBody>
      </p:sp>
      <p:graphicFrame>
        <p:nvGraphicFramePr>
          <p:cNvPr id="137220" name="Object 4"/>
          <p:cNvGraphicFramePr>
            <a:graphicFrameLocks noChangeAspect="1"/>
          </p:cNvGraphicFramePr>
          <p:nvPr/>
        </p:nvGraphicFramePr>
        <p:xfrm>
          <a:off x="314325" y="747713"/>
          <a:ext cx="5140325" cy="549275"/>
        </p:xfrm>
        <a:graphic>
          <a:graphicData uri="http://schemas.openxmlformats.org/presentationml/2006/ole">
            <mc:AlternateContent xmlns:mc="http://schemas.openxmlformats.org/markup-compatibility/2006">
              <mc:Choice xmlns:v="urn:schemas-microsoft-com:vml" Requires="v">
                <p:oleObj spid="_x0000_s21546" r:id="rId6" imgW="2717800" imgH="241300" progId="Equation.3">
                  <p:embed/>
                </p:oleObj>
              </mc:Choice>
              <mc:Fallback>
                <p:oleObj r:id="rId6" imgW="2717800" imgH="241300" progId="Equation.3">
                  <p:embed/>
                  <p:pic>
                    <p:nvPicPr>
                      <p:cNvPr id="0" name="图片 3106"/>
                      <p:cNvPicPr/>
                      <p:nvPr/>
                    </p:nvPicPr>
                    <p:blipFill>
                      <a:blip r:embed="rId7"/>
                      <a:stretch>
                        <a:fillRect/>
                      </a:stretch>
                    </p:blipFill>
                    <p:spPr>
                      <a:xfrm>
                        <a:off x="314325" y="747713"/>
                        <a:ext cx="5140325" cy="549275"/>
                      </a:xfrm>
                      <a:prstGeom prst="rect">
                        <a:avLst/>
                      </a:prstGeom>
                      <a:solidFill>
                        <a:srgbClr val="CCFFFF"/>
                      </a:solidFill>
                      <a:ln w="38100">
                        <a:noFill/>
                        <a:miter/>
                      </a:ln>
                    </p:spPr>
                  </p:pic>
                </p:oleObj>
              </mc:Fallback>
            </mc:AlternateContent>
          </a:graphicData>
        </a:graphic>
      </p:graphicFrame>
      <p:grpSp>
        <p:nvGrpSpPr>
          <p:cNvPr id="137222" name="Group 6"/>
          <p:cNvGrpSpPr/>
          <p:nvPr/>
        </p:nvGrpSpPr>
        <p:grpSpPr>
          <a:xfrm>
            <a:off x="5554663" y="344488"/>
            <a:ext cx="3508375" cy="1544637"/>
            <a:chOff x="3130" y="2638"/>
            <a:chExt cx="2210" cy="973"/>
          </a:xfrm>
        </p:grpSpPr>
        <p:sp>
          <p:nvSpPr>
            <p:cNvPr id="38030" name="Rectangle 7"/>
            <p:cNvSpPr/>
            <p:nvPr/>
          </p:nvSpPr>
          <p:spPr>
            <a:xfrm>
              <a:off x="4002" y="2638"/>
              <a:ext cx="454" cy="743"/>
            </a:xfrm>
            <a:prstGeom prst="rect">
              <a:avLst/>
            </a:prstGeom>
            <a:solidFill>
              <a:srgbClr val="FFFFFF"/>
            </a:solidFill>
            <a:ln w="190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31" name="Rectangle 8"/>
            <p:cNvSpPr/>
            <p:nvPr/>
          </p:nvSpPr>
          <p:spPr>
            <a:xfrm>
              <a:off x="3926" y="3409"/>
              <a:ext cx="672" cy="20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100" dirty="0">
                  <a:solidFill>
                    <a:srgbClr val="000000"/>
                  </a:solidFill>
                  <a:latin typeface="宋体" panose="02010600030101010101" pitchFamily="2" charset="-122"/>
                </a:rPr>
                <a:t>国标符号</a:t>
              </a:r>
              <a:endParaRPr lang="zh-CN" altLang="en-US" sz="2800" b="1" dirty="0"/>
            </a:p>
          </p:txBody>
        </p:sp>
        <p:sp>
          <p:nvSpPr>
            <p:cNvPr id="38032" name="Line 9"/>
            <p:cNvSpPr/>
            <p:nvPr/>
          </p:nvSpPr>
          <p:spPr>
            <a:xfrm>
              <a:off x="3412" y="2778"/>
              <a:ext cx="590" cy="0"/>
            </a:xfrm>
            <a:prstGeom prst="line">
              <a:avLst/>
            </a:prstGeom>
            <a:ln w="19050" cap="flat" cmpd="sng">
              <a:solidFill>
                <a:srgbClr val="000000"/>
              </a:solidFill>
              <a:prstDash val="solid"/>
              <a:headEnd type="none" w="med" len="med"/>
              <a:tailEnd type="none" w="med" len="med"/>
            </a:ln>
          </p:spPr>
        </p:sp>
        <p:sp>
          <p:nvSpPr>
            <p:cNvPr id="38033" name="Line 10"/>
            <p:cNvSpPr/>
            <p:nvPr/>
          </p:nvSpPr>
          <p:spPr>
            <a:xfrm>
              <a:off x="3412" y="3002"/>
              <a:ext cx="590" cy="0"/>
            </a:xfrm>
            <a:prstGeom prst="line">
              <a:avLst/>
            </a:prstGeom>
            <a:ln w="19050" cap="flat" cmpd="sng">
              <a:solidFill>
                <a:srgbClr val="000000"/>
              </a:solidFill>
              <a:prstDash val="solid"/>
              <a:headEnd type="none" w="med" len="med"/>
              <a:tailEnd type="none" w="med" len="med"/>
            </a:ln>
          </p:spPr>
        </p:sp>
        <p:sp>
          <p:nvSpPr>
            <p:cNvPr id="38034" name="Line 11"/>
            <p:cNvSpPr/>
            <p:nvPr/>
          </p:nvSpPr>
          <p:spPr>
            <a:xfrm>
              <a:off x="3412" y="3212"/>
              <a:ext cx="590" cy="0"/>
            </a:xfrm>
            <a:prstGeom prst="line">
              <a:avLst/>
            </a:prstGeom>
            <a:ln w="19050" cap="flat" cmpd="sng">
              <a:solidFill>
                <a:srgbClr val="000000"/>
              </a:solidFill>
              <a:prstDash val="solid"/>
              <a:headEnd type="none" w="med" len="med"/>
              <a:tailEnd type="none" w="med" len="med"/>
            </a:ln>
          </p:spPr>
        </p:sp>
        <p:sp>
          <p:nvSpPr>
            <p:cNvPr id="38035" name="Line 12"/>
            <p:cNvSpPr/>
            <p:nvPr/>
          </p:nvSpPr>
          <p:spPr>
            <a:xfrm>
              <a:off x="4444" y="2778"/>
              <a:ext cx="589" cy="0"/>
            </a:xfrm>
            <a:prstGeom prst="line">
              <a:avLst/>
            </a:prstGeom>
            <a:ln w="19050" cap="flat" cmpd="sng">
              <a:solidFill>
                <a:srgbClr val="000000"/>
              </a:solidFill>
              <a:prstDash val="solid"/>
              <a:headEnd type="none" w="med" len="med"/>
              <a:tailEnd type="none" w="med" len="med"/>
            </a:ln>
          </p:spPr>
        </p:sp>
        <p:sp>
          <p:nvSpPr>
            <p:cNvPr id="38036" name="Line 13"/>
            <p:cNvSpPr/>
            <p:nvPr/>
          </p:nvSpPr>
          <p:spPr>
            <a:xfrm>
              <a:off x="4444" y="3212"/>
              <a:ext cx="589" cy="0"/>
            </a:xfrm>
            <a:prstGeom prst="line">
              <a:avLst/>
            </a:prstGeom>
            <a:ln w="19050" cap="flat" cmpd="sng">
              <a:solidFill>
                <a:srgbClr val="000000"/>
              </a:solidFill>
              <a:prstDash val="solid"/>
              <a:headEnd type="none" w="med" len="med"/>
              <a:tailEnd type="none" w="med" len="med"/>
            </a:ln>
          </p:spPr>
        </p:sp>
        <p:sp>
          <p:nvSpPr>
            <p:cNvPr id="38037" name="Rectangle 14"/>
            <p:cNvSpPr/>
            <p:nvPr/>
          </p:nvSpPr>
          <p:spPr>
            <a:xfrm>
              <a:off x="3130" y="2638"/>
              <a:ext cx="307" cy="79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38" name="Rectangle 15"/>
            <p:cNvSpPr/>
            <p:nvPr/>
          </p:nvSpPr>
          <p:spPr>
            <a:xfrm>
              <a:off x="3238" y="2652"/>
              <a:ext cx="103" cy="20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i="1" dirty="0">
                  <a:solidFill>
                    <a:srgbClr val="000000"/>
                  </a:solidFill>
                </a:rPr>
                <a:t>A</a:t>
              </a:r>
              <a:endParaRPr lang="en-US" altLang="zh-CN" sz="2800" b="1" dirty="0"/>
            </a:p>
          </p:txBody>
        </p:sp>
        <p:sp>
          <p:nvSpPr>
            <p:cNvPr id="38039" name="Rectangle 16"/>
            <p:cNvSpPr/>
            <p:nvPr/>
          </p:nvSpPr>
          <p:spPr>
            <a:xfrm>
              <a:off x="3327" y="2750"/>
              <a:ext cx="36" cy="15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600" i="1" dirty="0">
                  <a:solidFill>
                    <a:srgbClr val="000000"/>
                  </a:solidFill>
                </a:rPr>
                <a:t>i</a:t>
              </a:r>
              <a:endParaRPr lang="en-US" altLang="zh-CN" sz="2800" b="1" dirty="0"/>
            </a:p>
          </p:txBody>
        </p:sp>
        <p:sp>
          <p:nvSpPr>
            <p:cNvPr id="38040" name="Rectangle 17"/>
            <p:cNvSpPr/>
            <p:nvPr/>
          </p:nvSpPr>
          <p:spPr>
            <a:xfrm>
              <a:off x="3238" y="2876"/>
              <a:ext cx="103" cy="20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i="1" dirty="0">
                  <a:solidFill>
                    <a:srgbClr val="000000"/>
                  </a:solidFill>
                </a:rPr>
                <a:t>B</a:t>
              </a:r>
              <a:endParaRPr lang="en-US" altLang="zh-CN" sz="2800" b="1" dirty="0"/>
            </a:p>
          </p:txBody>
        </p:sp>
        <p:sp>
          <p:nvSpPr>
            <p:cNvPr id="38041" name="Rectangle 18"/>
            <p:cNvSpPr/>
            <p:nvPr/>
          </p:nvSpPr>
          <p:spPr>
            <a:xfrm>
              <a:off x="3327" y="2974"/>
              <a:ext cx="36" cy="15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600" i="1" dirty="0">
                  <a:solidFill>
                    <a:srgbClr val="000000"/>
                  </a:solidFill>
                </a:rPr>
                <a:t>i</a:t>
              </a:r>
              <a:endParaRPr lang="en-US" altLang="zh-CN" sz="2800" b="1" dirty="0"/>
            </a:p>
          </p:txBody>
        </p:sp>
        <p:sp>
          <p:nvSpPr>
            <p:cNvPr id="38042" name="Rectangle 19"/>
            <p:cNvSpPr/>
            <p:nvPr/>
          </p:nvSpPr>
          <p:spPr>
            <a:xfrm>
              <a:off x="3178" y="3100"/>
              <a:ext cx="112" cy="20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i="1" dirty="0">
                  <a:solidFill>
                    <a:srgbClr val="000000"/>
                  </a:solidFill>
                </a:rPr>
                <a:t>C</a:t>
              </a:r>
              <a:endParaRPr lang="en-US" altLang="zh-CN" sz="2800" b="1" dirty="0"/>
            </a:p>
          </p:txBody>
        </p:sp>
        <p:sp>
          <p:nvSpPr>
            <p:cNvPr id="38043" name="Rectangle 20"/>
            <p:cNvSpPr/>
            <p:nvPr/>
          </p:nvSpPr>
          <p:spPr>
            <a:xfrm>
              <a:off x="3277" y="3198"/>
              <a:ext cx="36" cy="15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600" i="1" dirty="0">
                  <a:solidFill>
                    <a:srgbClr val="000000"/>
                  </a:solidFill>
                </a:rPr>
                <a:t>i</a:t>
              </a:r>
              <a:endParaRPr lang="en-US" altLang="zh-CN" sz="2800" b="1" dirty="0"/>
            </a:p>
          </p:txBody>
        </p:sp>
        <p:sp>
          <p:nvSpPr>
            <p:cNvPr id="38044" name="Rectangle 21"/>
            <p:cNvSpPr/>
            <p:nvPr/>
          </p:nvSpPr>
          <p:spPr>
            <a:xfrm>
              <a:off x="3309" y="3170"/>
              <a:ext cx="107" cy="15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600" dirty="0">
                  <a:solidFill>
                    <a:srgbClr val="000000"/>
                  </a:solidFill>
                </a:rPr>
                <a:t>-1</a:t>
              </a:r>
              <a:endParaRPr lang="en-US" altLang="zh-CN" sz="2800" b="1" dirty="0"/>
            </a:p>
          </p:txBody>
        </p:sp>
        <p:sp>
          <p:nvSpPr>
            <p:cNvPr id="38045" name="Rectangle 22"/>
            <p:cNvSpPr/>
            <p:nvPr/>
          </p:nvSpPr>
          <p:spPr>
            <a:xfrm>
              <a:off x="5033" y="2638"/>
              <a:ext cx="307" cy="79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46" name="Rectangle 23"/>
            <p:cNvSpPr/>
            <p:nvPr/>
          </p:nvSpPr>
          <p:spPr>
            <a:xfrm>
              <a:off x="5144" y="2652"/>
              <a:ext cx="84" cy="20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i="1" dirty="0">
                  <a:solidFill>
                    <a:srgbClr val="000000"/>
                  </a:solidFill>
                </a:rPr>
                <a:t>S</a:t>
              </a:r>
              <a:endParaRPr lang="en-US" altLang="zh-CN" sz="2800" b="1" dirty="0"/>
            </a:p>
          </p:txBody>
        </p:sp>
        <p:sp>
          <p:nvSpPr>
            <p:cNvPr id="38047" name="Rectangle 24"/>
            <p:cNvSpPr/>
            <p:nvPr/>
          </p:nvSpPr>
          <p:spPr>
            <a:xfrm>
              <a:off x="5218" y="2750"/>
              <a:ext cx="36" cy="15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600" i="1" dirty="0">
                  <a:solidFill>
                    <a:srgbClr val="000000"/>
                  </a:solidFill>
                </a:rPr>
                <a:t>i</a:t>
              </a:r>
              <a:endParaRPr lang="en-US" altLang="zh-CN" sz="2800" b="1" dirty="0"/>
            </a:p>
          </p:txBody>
        </p:sp>
        <p:sp>
          <p:nvSpPr>
            <p:cNvPr id="38048" name="Rectangle 25"/>
            <p:cNvSpPr/>
            <p:nvPr/>
          </p:nvSpPr>
          <p:spPr>
            <a:xfrm>
              <a:off x="5131" y="3100"/>
              <a:ext cx="112" cy="20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i="1" dirty="0">
                  <a:solidFill>
                    <a:srgbClr val="000000"/>
                  </a:solidFill>
                </a:rPr>
                <a:t>C</a:t>
              </a:r>
              <a:endParaRPr lang="en-US" altLang="zh-CN" sz="2800" b="1" dirty="0"/>
            </a:p>
          </p:txBody>
        </p:sp>
        <p:sp>
          <p:nvSpPr>
            <p:cNvPr id="38049" name="Rectangle 26"/>
            <p:cNvSpPr/>
            <p:nvPr/>
          </p:nvSpPr>
          <p:spPr>
            <a:xfrm>
              <a:off x="5230" y="3198"/>
              <a:ext cx="36" cy="15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600" i="1" dirty="0">
                  <a:solidFill>
                    <a:srgbClr val="000000"/>
                  </a:solidFill>
                </a:rPr>
                <a:t>i</a:t>
              </a:r>
              <a:endParaRPr lang="en-US" altLang="zh-CN" sz="2800" b="1" dirty="0"/>
            </a:p>
          </p:txBody>
        </p:sp>
        <p:sp>
          <p:nvSpPr>
            <p:cNvPr id="38050" name="Oval 27"/>
            <p:cNvSpPr/>
            <p:nvPr/>
          </p:nvSpPr>
          <p:spPr>
            <a:xfrm>
              <a:off x="3412" y="2974"/>
              <a:ext cx="62" cy="7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51" name="Oval 28"/>
            <p:cNvSpPr/>
            <p:nvPr/>
          </p:nvSpPr>
          <p:spPr>
            <a:xfrm>
              <a:off x="3412" y="3184"/>
              <a:ext cx="62" cy="7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52" name="Oval 29"/>
            <p:cNvSpPr/>
            <p:nvPr/>
          </p:nvSpPr>
          <p:spPr>
            <a:xfrm>
              <a:off x="3412" y="2750"/>
              <a:ext cx="62" cy="7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53" name="Oval 30"/>
            <p:cNvSpPr/>
            <p:nvPr/>
          </p:nvSpPr>
          <p:spPr>
            <a:xfrm>
              <a:off x="4996" y="3184"/>
              <a:ext cx="62" cy="7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54" name="Oval 31"/>
            <p:cNvSpPr/>
            <p:nvPr/>
          </p:nvSpPr>
          <p:spPr>
            <a:xfrm>
              <a:off x="4996" y="2750"/>
              <a:ext cx="62" cy="7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55" name="Rectangle 32"/>
            <p:cNvSpPr/>
            <p:nvPr/>
          </p:nvSpPr>
          <p:spPr>
            <a:xfrm>
              <a:off x="4114" y="3002"/>
              <a:ext cx="1044" cy="30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56" name="Rectangle 33"/>
            <p:cNvSpPr/>
            <p:nvPr/>
          </p:nvSpPr>
          <p:spPr>
            <a:xfrm>
              <a:off x="4014" y="3016"/>
              <a:ext cx="1044" cy="30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57" name="Rectangle 34"/>
            <p:cNvSpPr/>
            <p:nvPr/>
          </p:nvSpPr>
          <p:spPr>
            <a:xfrm>
              <a:off x="4015" y="3128"/>
              <a:ext cx="416" cy="17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dirty="0">
                  <a:solidFill>
                    <a:srgbClr val="000000"/>
                  </a:solidFill>
                </a:rPr>
                <a:t>CI  CO</a:t>
              </a:r>
              <a:endParaRPr lang="en-US" altLang="zh-CN" sz="2800" b="1" dirty="0"/>
            </a:p>
          </p:txBody>
        </p:sp>
        <p:sp>
          <p:nvSpPr>
            <p:cNvPr id="38058" name="Rectangle 35"/>
            <p:cNvSpPr/>
            <p:nvPr/>
          </p:nvSpPr>
          <p:spPr>
            <a:xfrm>
              <a:off x="4161" y="2750"/>
              <a:ext cx="1044" cy="294"/>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59" name="Rectangle 36"/>
            <p:cNvSpPr/>
            <p:nvPr/>
          </p:nvSpPr>
          <p:spPr>
            <a:xfrm>
              <a:off x="4187" y="2848"/>
              <a:ext cx="168" cy="20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dirty="0">
                  <a:solidFill>
                    <a:srgbClr val="000000"/>
                  </a:solidFill>
                  <a:latin typeface="宋体" panose="02010600030101010101" pitchFamily="2" charset="-122"/>
                </a:rPr>
                <a:t>∑</a:t>
              </a:r>
              <a:endParaRPr lang="en-US" altLang="zh-CN" sz="2800" b="1" dirty="0"/>
            </a:p>
          </p:txBody>
        </p:sp>
      </p:grpSp>
      <p:grpSp>
        <p:nvGrpSpPr>
          <p:cNvPr id="137391" name="Group 175"/>
          <p:cNvGrpSpPr/>
          <p:nvPr/>
        </p:nvGrpSpPr>
        <p:grpSpPr>
          <a:xfrm>
            <a:off x="609600" y="1981200"/>
            <a:ext cx="8077200" cy="4864100"/>
            <a:chOff x="384" y="1248"/>
            <a:chExt cx="5088" cy="3064"/>
          </a:xfrm>
        </p:grpSpPr>
        <p:sp>
          <p:nvSpPr>
            <p:cNvPr id="37896" name="AutoShape 37"/>
            <p:cNvSpPr>
              <a:spLocks noChangeAspect="1" noTextEdit="1"/>
            </p:cNvSpPr>
            <p:nvPr/>
          </p:nvSpPr>
          <p:spPr>
            <a:xfrm>
              <a:off x="384" y="1248"/>
              <a:ext cx="5088" cy="3064"/>
            </a:xfrm>
            <a:prstGeom prst="rect">
              <a:avLst/>
            </a:prstGeom>
            <a:solidFill>
              <a:srgbClr val="CCFFFF"/>
            </a:solidFill>
            <a:ln w="9525">
              <a:noFill/>
            </a:ln>
          </p:spPr>
          <p:txBody>
            <a:bodyPr/>
            <a:lstStyle/>
            <a:p>
              <a:endParaRPr lang="zh-CN" altLang="en-US"/>
            </a:p>
          </p:txBody>
        </p:sp>
        <p:sp>
          <p:nvSpPr>
            <p:cNvPr id="37897" name="Rectangle 39"/>
            <p:cNvSpPr/>
            <p:nvPr/>
          </p:nvSpPr>
          <p:spPr>
            <a:xfrm>
              <a:off x="933" y="1327"/>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sp>
          <p:nvSpPr>
            <p:cNvPr id="37898" name="Line 40"/>
            <p:cNvSpPr/>
            <p:nvPr/>
          </p:nvSpPr>
          <p:spPr>
            <a:xfrm>
              <a:off x="3962" y="2485"/>
              <a:ext cx="0" cy="341"/>
            </a:xfrm>
            <a:prstGeom prst="line">
              <a:avLst/>
            </a:prstGeom>
            <a:ln w="26988" cap="flat" cmpd="sng">
              <a:solidFill>
                <a:srgbClr val="000000"/>
              </a:solidFill>
              <a:prstDash val="solid"/>
              <a:headEnd type="none" w="med" len="med"/>
              <a:tailEnd type="none" w="med" len="med"/>
            </a:ln>
          </p:spPr>
        </p:sp>
        <p:sp>
          <p:nvSpPr>
            <p:cNvPr id="37899" name="Rectangle 41"/>
            <p:cNvSpPr/>
            <p:nvPr/>
          </p:nvSpPr>
          <p:spPr>
            <a:xfrm>
              <a:off x="1490" y="1256"/>
              <a:ext cx="3457" cy="32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00" name="Rectangle 42"/>
            <p:cNvSpPr/>
            <p:nvPr/>
          </p:nvSpPr>
          <p:spPr>
            <a:xfrm>
              <a:off x="1537" y="1287"/>
              <a:ext cx="1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7901" name="Rectangle 43"/>
            <p:cNvSpPr/>
            <p:nvPr/>
          </p:nvSpPr>
          <p:spPr>
            <a:xfrm>
              <a:off x="1857" y="1287"/>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S</a:t>
              </a:r>
              <a:endParaRPr lang="en-US" altLang="zh-CN" sz="2800" b="1" dirty="0"/>
            </a:p>
          </p:txBody>
        </p:sp>
        <p:sp>
          <p:nvSpPr>
            <p:cNvPr id="37902" name="Rectangle 44"/>
            <p:cNvSpPr/>
            <p:nvPr/>
          </p:nvSpPr>
          <p:spPr>
            <a:xfrm>
              <a:off x="1949" y="1361"/>
              <a:ext cx="42" cy="1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i="1" dirty="0">
                  <a:solidFill>
                    <a:srgbClr val="000000"/>
                  </a:solidFill>
                </a:rPr>
                <a:t>i</a:t>
              </a:r>
              <a:endParaRPr lang="en-US" altLang="zh-CN" sz="2800" b="1" dirty="0"/>
            </a:p>
          </p:txBody>
        </p:sp>
        <p:sp>
          <p:nvSpPr>
            <p:cNvPr id="37903" name="Rectangle 45"/>
            <p:cNvSpPr/>
            <p:nvPr/>
          </p:nvSpPr>
          <p:spPr>
            <a:xfrm>
              <a:off x="2034" y="1287"/>
              <a:ext cx="9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7904" name="Rectangle 46"/>
            <p:cNvSpPr/>
            <p:nvPr/>
          </p:nvSpPr>
          <p:spPr>
            <a:xfrm>
              <a:off x="4039" y="1287"/>
              <a:ext cx="3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7905" name="Rectangle 47"/>
            <p:cNvSpPr/>
            <p:nvPr/>
          </p:nvSpPr>
          <p:spPr>
            <a:xfrm>
              <a:off x="4675" y="1287"/>
              <a:ext cx="133"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C</a:t>
              </a:r>
              <a:endParaRPr lang="en-US" altLang="zh-CN" sz="2800" b="1" dirty="0"/>
            </a:p>
          </p:txBody>
        </p:sp>
        <p:sp>
          <p:nvSpPr>
            <p:cNvPr id="37906" name="Rectangle 48"/>
            <p:cNvSpPr/>
            <p:nvPr/>
          </p:nvSpPr>
          <p:spPr>
            <a:xfrm>
              <a:off x="4801" y="1361"/>
              <a:ext cx="42" cy="1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i="1" dirty="0">
                  <a:solidFill>
                    <a:srgbClr val="000000"/>
                  </a:solidFill>
                </a:rPr>
                <a:t>i</a:t>
              </a:r>
              <a:endParaRPr lang="en-US" altLang="zh-CN" sz="2800" b="1" dirty="0"/>
            </a:p>
          </p:txBody>
        </p:sp>
        <p:sp>
          <p:nvSpPr>
            <p:cNvPr id="37907" name="Rectangle 49"/>
            <p:cNvSpPr/>
            <p:nvPr/>
          </p:nvSpPr>
          <p:spPr>
            <a:xfrm>
              <a:off x="4856" y="1287"/>
              <a:ext cx="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7908" name="Freeform 50"/>
            <p:cNvSpPr/>
            <p:nvPr/>
          </p:nvSpPr>
          <p:spPr>
            <a:xfrm>
              <a:off x="4585" y="1864"/>
              <a:ext cx="531" cy="511"/>
            </a:xfrm>
            <a:custGeom>
              <a:avLst/>
              <a:gdLst/>
              <a:ahLst/>
              <a:cxnLst>
                <a:cxn ang="0">
                  <a:pos x="531" y="511"/>
                </a:cxn>
                <a:cxn ang="0">
                  <a:pos x="531" y="170"/>
                </a:cxn>
                <a:cxn ang="0">
                  <a:pos x="0" y="170"/>
                </a:cxn>
                <a:cxn ang="0">
                  <a:pos x="0" y="0"/>
                </a:cxn>
              </a:cxnLst>
              <a:rect l="0" t="0" r="0" b="0"/>
              <a:pathLst>
                <a:path w="531" h="511">
                  <a:moveTo>
                    <a:pt x="531" y="511"/>
                  </a:moveTo>
                  <a:lnTo>
                    <a:pt x="531" y="170"/>
                  </a:lnTo>
                  <a:lnTo>
                    <a:pt x="0" y="170"/>
                  </a:lnTo>
                  <a:lnTo>
                    <a:pt x="0" y="0"/>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7909" name="Freeform 51"/>
            <p:cNvSpPr/>
            <p:nvPr/>
          </p:nvSpPr>
          <p:spPr>
            <a:xfrm>
              <a:off x="3841" y="1864"/>
              <a:ext cx="531" cy="511"/>
            </a:xfrm>
            <a:custGeom>
              <a:avLst/>
              <a:gdLst/>
              <a:ahLst/>
              <a:cxnLst>
                <a:cxn ang="0">
                  <a:pos x="0" y="511"/>
                </a:cxn>
                <a:cxn ang="0">
                  <a:pos x="0" y="170"/>
                </a:cxn>
                <a:cxn ang="0">
                  <a:pos x="531" y="170"/>
                </a:cxn>
                <a:cxn ang="0">
                  <a:pos x="531" y="0"/>
                </a:cxn>
              </a:cxnLst>
              <a:rect l="0" t="0" r="0" b="0"/>
              <a:pathLst>
                <a:path w="531" h="511">
                  <a:moveTo>
                    <a:pt x="0" y="511"/>
                  </a:moveTo>
                  <a:lnTo>
                    <a:pt x="0" y="170"/>
                  </a:lnTo>
                  <a:lnTo>
                    <a:pt x="531" y="170"/>
                  </a:lnTo>
                  <a:lnTo>
                    <a:pt x="531" y="0"/>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7910" name="Line 52"/>
            <p:cNvSpPr/>
            <p:nvPr/>
          </p:nvSpPr>
          <p:spPr>
            <a:xfrm>
              <a:off x="4473" y="1901"/>
              <a:ext cx="3" cy="340"/>
            </a:xfrm>
            <a:prstGeom prst="line">
              <a:avLst/>
            </a:prstGeom>
            <a:ln w="26988" cap="flat" cmpd="sng">
              <a:solidFill>
                <a:srgbClr val="000000"/>
              </a:solidFill>
              <a:prstDash val="solid"/>
              <a:headEnd type="none" w="med" len="med"/>
              <a:tailEnd type="none" w="med" len="med"/>
            </a:ln>
          </p:spPr>
        </p:sp>
        <p:sp>
          <p:nvSpPr>
            <p:cNvPr id="37911" name="Freeform 53"/>
            <p:cNvSpPr/>
            <p:nvPr/>
          </p:nvSpPr>
          <p:spPr>
            <a:xfrm>
              <a:off x="1731" y="1916"/>
              <a:ext cx="230" cy="511"/>
            </a:xfrm>
            <a:custGeom>
              <a:avLst/>
              <a:gdLst/>
              <a:ahLst/>
              <a:cxnLst>
                <a:cxn ang="0">
                  <a:pos x="230" y="511"/>
                </a:cxn>
                <a:cxn ang="0">
                  <a:pos x="230" y="171"/>
                </a:cxn>
                <a:cxn ang="0">
                  <a:pos x="0" y="171"/>
                </a:cxn>
                <a:cxn ang="0">
                  <a:pos x="0" y="0"/>
                </a:cxn>
              </a:cxnLst>
              <a:rect l="0" t="0" r="0" b="0"/>
              <a:pathLst>
                <a:path w="230" h="511">
                  <a:moveTo>
                    <a:pt x="230" y="511"/>
                  </a:moveTo>
                  <a:lnTo>
                    <a:pt x="230" y="171"/>
                  </a:lnTo>
                  <a:lnTo>
                    <a:pt x="0" y="171"/>
                  </a:lnTo>
                  <a:lnTo>
                    <a:pt x="0" y="0"/>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7912" name="Freeform 54"/>
            <p:cNvSpPr/>
            <p:nvPr/>
          </p:nvSpPr>
          <p:spPr>
            <a:xfrm>
              <a:off x="1290" y="1916"/>
              <a:ext cx="332" cy="511"/>
            </a:xfrm>
            <a:custGeom>
              <a:avLst/>
              <a:gdLst/>
              <a:ahLst/>
              <a:cxnLst>
                <a:cxn ang="0">
                  <a:pos x="0" y="511"/>
                </a:cxn>
                <a:cxn ang="0">
                  <a:pos x="0" y="171"/>
                </a:cxn>
                <a:cxn ang="0">
                  <a:pos x="332" y="171"/>
                </a:cxn>
                <a:cxn ang="0">
                  <a:pos x="332" y="0"/>
                </a:cxn>
              </a:cxnLst>
              <a:rect l="0" t="0" r="0" b="0"/>
              <a:pathLst>
                <a:path w="332" h="511">
                  <a:moveTo>
                    <a:pt x="0" y="511"/>
                  </a:moveTo>
                  <a:lnTo>
                    <a:pt x="0" y="171"/>
                  </a:lnTo>
                  <a:lnTo>
                    <a:pt x="332" y="171"/>
                  </a:lnTo>
                  <a:lnTo>
                    <a:pt x="332" y="0"/>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7913" name="Freeform 55"/>
            <p:cNvSpPr/>
            <p:nvPr/>
          </p:nvSpPr>
          <p:spPr>
            <a:xfrm>
              <a:off x="1838" y="1853"/>
              <a:ext cx="729" cy="512"/>
            </a:xfrm>
            <a:custGeom>
              <a:avLst/>
              <a:gdLst/>
              <a:ahLst/>
              <a:cxnLst>
                <a:cxn ang="0">
                  <a:pos x="729" y="512"/>
                </a:cxn>
                <a:cxn ang="0">
                  <a:pos x="729" y="171"/>
                </a:cxn>
                <a:cxn ang="0">
                  <a:pos x="0" y="171"/>
                </a:cxn>
                <a:cxn ang="0">
                  <a:pos x="0" y="0"/>
                </a:cxn>
              </a:cxnLst>
              <a:rect l="0" t="0" r="0" b="0"/>
              <a:pathLst>
                <a:path w="729" h="512">
                  <a:moveTo>
                    <a:pt x="729" y="512"/>
                  </a:moveTo>
                  <a:lnTo>
                    <a:pt x="729" y="171"/>
                  </a:lnTo>
                  <a:lnTo>
                    <a:pt x="0" y="171"/>
                  </a:lnTo>
                  <a:lnTo>
                    <a:pt x="0" y="0"/>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7914" name="Freeform 56"/>
            <p:cNvSpPr/>
            <p:nvPr/>
          </p:nvSpPr>
          <p:spPr>
            <a:xfrm>
              <a:off x="724" y="1861"/>
              <a:ext cx="797" cy="511"/>
            </a:xfrm>
            <a:custGeom>
              <a:avLst/>
              <a:gdLst/>
              <a:ahLst/>
              <a:cxnLst>
                <a:cxn ang="0">
                  <a:pos x="0" y="511"/>
                </a:cxn>
                <a:cxn ang="0">
                  <a:pos x="0" y="171"/>
                </a:cxn>
                <a:cxn ang="0">
                  <a:pos x="797" y="171"/>
                </a:cxn>
                <a:cxn ang="0">
                  <a:pos x="797" y="0"/>
                </a:cxn>
              </a:cxnLst>
              <a:rect l="0" t="0" r="0" b="0"/>
              <a:pathLst>
                <a:path w="797" h="511">
                  <a:moveTo>
                    <a:pt x="0" y="511"/>
                  </a:moveTo>
                  <a:lnTo>
                    <a:pt x="0" y="171"/>
                  </a:lnTo>
                  <a:lnTo>
                    <a:pt x="797" y="171"/>
                  </a:lnTo>
                  <a:lnTo>
                    <a:pt x="797" y="0"/>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7915" name="Line 57"/>
            <p:cNvSpPr/>
            <p:nvPr/>
          </p:nvSpPr>
          <p:spPr>
            <a:xfrm>
              <a:off x="2699" y="2427"/>
              <a:ext cx="0" cy="682"/>
            </a:xfrm>
            <a:prstGeom prst="line">
              <a:avLst/>
            </a:prstGeom>
            <a:ln w="26988" cap="flat" cmpd="sng">
              <a:solidFill>
                <a:srgbClr val="000000"/>
              </a:solidFill>
              <a:prstDash val="solid"/>
              <a:headEnd type="none" w="med" len="med"/>
              <a:tailEnd type="none" w="med" len="med"/>
            </a:ln>
          </p:spPr>
        </p:sp>
        <p:sp>
          <p:nvSpPr>
            <p:cNvPr id="37916" name="Line 58"/>
            <p:cNvSpPr/>
            <p:nvPr/>
          </p:nvSpPr>
          <p:spPr>
            <a:xfrm>
              <a:off x="4088" y="3198"/>
              <a:ext cx="0" cy="742"/>
            </a:xfrm>
            <a:prstGeom prst="line">
              <a:avLst/>
            </a:prstGeom>
            <a:ln w="26988" cap="flat" cmpd="sng">
              <a:solidFill>
                <a:srgbClr val="000000"/>
              </a:solidFill>
              <a:prstDash val="solid"/>
              <a:headEnd type="none" w="med" len="med"/>
              <a:tailEnd type="none" w="med" len="med"/>
            </a:ln>
          </p:spPr>
        </p:sp>
        <p:sp>
          <p:nvSpPr>
            <p:cNvPr id="37917" name="Line 59"/>
            <p:cNvSpPr/>
            <p:nvPr/>
          </p:nvSpPr>
          <p:spPr>
            <a:xfrm>
              <a:off x="2856" y="2946"/>
              <a:ext cx="0" cy="1023"/>
            </a:xfrm>
            <a:prstGeom prst="line">
              <a:avLst/>
            </a:prstGeom>
            <a:ln w="26988" cap="flat" cmpd="sng">
              <a:solidFill>
                <a:srgbClr val="000000"/>
              </a:solidFill>
              <a:prstDash val="solid"/>
              <a:headEnd type="none" w="med" len="med"/>
              <a:tailEnd type="none" w="med" len="med"/>
            </a:ln>
          </p:spPr>
        </p:sp>
        <p:sp>
          <p:nvSpPr>
            <p:cNvPr id="37918" name="Line 60"/>
            <p:cNvSpPr/>
            <p:nvPr/>
          </p:nvSpPr>
          <p:spPr>
            <a:xfrm>
              <a:off x="1627" y="2687"/>
              <a:ext cx="3" cy="1240"/>
            </a:xfrm>
            <a:prstGeom prst="line">
              <a:avLst/>
            </a:prstGeom>
            <a:ln w="26988" cap="flat" cmpd="sng">
              <a:solidFill>
                <a:srgbClr val="000000"/>
              </a:solidFill>
              <a:prstDash val="solid"/>
              <a:headEnd type="none" w="med" len="med"/>
              <a:tailEnd type="none" w="med" len="med"/>
            </a:ln>
          </p:spPr>
        </p:sp>
        <p:sp>
          <p:nvSpPr>
            <p:cNvPr id="37919" name="Line 61"/>
            <p:cNvSpPr/>
            <p:nvPr/>
          </p:nvSpPr>
          <p:spPr>
            <a:xfrm>
              <a:off x="4591" y="2396"/>
              <a:ext cx="3" cy="681"/>
            </a:xfrm>
            <a:prstGeom prst="line">
              <a:avLst/>
            </a:prstGeom>
            <a:ln w="26988" cap="flat" cmpd="sng">
              <a:solidFill>
                <a:srgbClr val="000000"/>
              </a:solidFill>
              <a:prstDash val="solid"/>
              <a:headEnd type="none" w="med" len="med"/>
              <a:tailEnd type="none" w="med" len="med"/>
            </a:ln>
          </p:spPr>
        </p:sp>
        <p:sp>
          <p:nvSpPr>
            <p:cNvPr id="37920" name="Line 62"/>
            <p:cNvSpPr/>
            <p:nvPr/>
          </p:nvSpPr>
          <p:spPr>
            <a:xfrm>
              <a:off x="2065" y="2467"/>
              <a:ext cx="3" cy="681"/>
            </a:xfrm>
            <a:prstGeom prst="line">
              <a:avLst/>
            </a:prstGeom>
            <a:ln w="26988" cap="flat" cmpd="sng">
              <a:solidFill>
                <a:srgbClr val="000000"/>
              </a:solidFill>
              <a:prstDash val="solid"/>
              <a:headEnd type="none" w="med" len="med"/>
              <a:tailEnd type="none" w="med" len="med"/>
            </a:ln>
          </p:spPr>
        </p:sp>
        <p:sp>
          <p:nvSpPr>
            <p:cNvPr id="37921" name="Line 63"/>
            <p:cNvSpPr/>
            <p:nvPr/>
          </p:nvSpPr>
          <p:spPr>
            <a:xfrm>
              <a:off x="785" y="2396"/>
              <a:ext cx="3" cy="681"/>
            </a:xfrm>
            <a:prstGeom prst="line">
              <a:avLst/>
            </a:prstGeom>
            <a:ln w="26988" cap="flat" cmpd="sng">
              <a:solidFill>
                <a:srgbClr val="000000"/>
              </a:solidFill>
              <a:prstDash val="solid"/>
              <a:headEnd type="none" w="med" len="med"/>
              <a:tailEnd type="none" w="med" len="med"/>
            </a:ln>
          </p:spPr>
        </p:sp>
        <p:sp>
          <p:nvSpPr>
            <p:cNvPr id="37922" name="Line 64"/>
            <p:cNvSpPr/>
            <p:nvPr/>
          </p:nvSpPr>
          <p:spPr>
            <a:xfrm>
              <a:off x="5003" y="2158"/>
              <a:ext cx="0" cy="681"/>
            </a:xfrm>
            <a:prstGeom prst="line">
              <a:avLst/>
            </a:prstGeom>
            <a:ln w="26988" cap="flat" cmpd="sng">
              <a:solidFill>
                <a:srgbClr val="000000"/>
              </a:solidFill>
              <a:prstDash val="solid"/>
              <a:headEnd type="none" w="med" len="med"/>
              <a:tailEnd type="none" w="med" len="med"/>
            </a:ln>
          </p:spPr>
        </p:sp>
        <p:sp>
          <p:nvSpPr>
            <p:cNvPr id="37923" name="Line 65"/>
            <p:cNvSpPr/>
            <p:nvPr/>
          </p:nvSpPr>
          <p:spPr>
            <a:xfrm>
              <a:off x="2573" y="2357"/>
              <a:ext cx="3" cy="495"/>
            </a:xfrm>
            <a:prstGeom prst="line">
              <a:avLst/>
            </a:prstGeom>
            <a:ln w="26988" cap="flat" cmpd="sng">
              <a:solidFill>
                <a:srgbClr val="000000"/>
              </a:solidFill>
              <a:prstDash val="solid"/>
              <a:headEnd type="none" w="med" len="med"/>
              <a:tailEnd type="none" w="med" len="med"/>
            </a:ln>
          </p:spPr>
        </p:sp>
        <p:sp>
          <p:nvSpPr>
            <p:cNvPr id="37924" name="Line 66"/>
            <p:cNvSpPr/>
            <p:nvPr/>
          </p:nvSpPr>
          <p:spPr>
            <a:xfrm>
              <a:off x="1944" y="2281"/>
              <a:ext cx="0" cy="681"/>
            </a:xfrm>
            <a:prstGeom prst="line">
              <a:avLst/>
            </a:prstGeom>
            <a:ln w="26988" cap="flat" cmpd="sng">
              <a:solidFill>
                <a:srgbClr val="000000"/>
              </a:solidFill>
              <a:prstDash val="solid"/>
              <a:headEnd type="none" w="med" len="med"/>
              <a:tailEnd type="none" w="med" len="med"/>
            </a:ln>
          </p:spPr>
        </p:sp>
        <p:sp>
          <p:nvSpPr>
            <p:cNvPr id="37925" name="Line 67"/>
            <p:cNvSpPr/>
            <p:nvPr/>
          </p:nvSpPr>
          <p:spPr>
            <a:xfrm>
              <a:off x="4327" y="2257"/>
              <a:ext cx="3" cy="341"/>
            </a:xfrm>
            <a:prstGeom prst="line">
              <a:avLst/>
            </a:prstGeom>
            <a:ln w="26988" cap="flat" cmpd="sng">
              <a:solidFill>
                <a:srgbClr val="000000"/>
              </a:solidFill>
              <a:prstDash val="solid"/>
              <a:headEnd type="none" w="med" len="med"/>
              <a:tailEnd type="none" w="med" len="med"/>
            </a:ln>
          </p:spPr>
        </p:sp>
        <p:sp>
          <p:nvSpPr>
            <p:cNvPr id="37926" name="Line 68"/>
            <p:cNvSpPr/>
            <p:nvPr/>
          </p:nvSpPr>
          <p:spPr>
            <a:xfrm>
              <a:off x="3715" y="2257"/>
              <a:ext cx="0" cy="341"/>
            </a:xfrm>
            <a:prstGeom prst="line">
              <a:avLst/>
            </a:prstGeom>
            <a:ln w="26988" cap="flat" cmpd="sng">
              <a:solidFill>
                <a:srgbClr val="000000"/>
              </a:solidFill>
              <a:prstDash val="solid"/>
              <a:headEnd type="none" w="med" len="med"/>
              <a:tailEnd type="none" w="med" len="med"/>
            </a:ln>
          </p:spPr>
        </p:sp>
        <p:sp>
          <p:nvSpPr>
            <p:cNvPr id="37927" name="Line 69"/>
            <p:cNvSpPr/>
            <p:nvPr/>
          </p:nvSpPr>
          <p:spPr>
            <a:xfrm>
              <a:off x="2452" y="2249"/>
              <a:ext cx="0" cy="341"/>
            </a:xfrm>
            <a:prstGeom prst="line">
              <a:avLst/>
            </a:prstGeom>
            <a:ln w="26988" cap="flat" cmpd="sng">
              <a:solidFill>
                <a:srgbClr val="000000"/>
              </a:solidFill>
              <a:prstDash val="solid"/>
              <a:headEnd type="none" w="med" len="med"/>
              <a:tailEnd type="none" w="med" len="med"/>
            </a:ln>
          </p:spPr>
        </p:sp>
        <p:sp>
          <p:nvSpPr>
            <p:cNvPr id="37928" name="Line 70"/>
            <p:cNvSpPr/>
            <p:nvPr/>
          </p:nvSpPr>
          <p:spPr>
            <a:xfrm>
              <a:off x="1821" y="2257"/>
              <a:ext cx="0" cy="341"/>
            </a:xfrm>
            <a:prstGeom prst="line">
              <a:avLst/>
            </a:prstGeom>
            <a:ln w="26988" cap="flat" cmpd="sng">
              <a:solidFill>
                <a:srgbClr val="000000"/>
              </a:solidFill>
              <a:prstDash val="solid"/>
              <a:headEnd type="none" w="med" len="med"/>
              <a:tailEnd type="none" w="med" len="med"/>
            </a:ln>
          </p:spPr>
        </p:sp>
        <p:sp>
          <p:nvSpPr>
            <p:cNvPr id="37929" name="Line 71"/>
            <p:cNvSpPr/>
            <p:nvPr/>
          </p:nvSpPr>
          <p:spPr>
            <a:xfrm>
              <a:off x="1189" y="2375"/>
              <a:ext cx="0" cy="341"/>
            </a:xfrm>
            <a:prstGeom prst="line">
              <a:avLst/>
            </a:prstGeom>
            <a:ln w="26988" cap="flat" cmpd="sng">
              <a:solidFill>
                <a:srgbClr val="000000"/>
              </a:solidFill>
              <a:prstDash val="solid"/>
              <a:headEnd type="none" w="med" len="med"/>
              <a:tailEnd type="none" w="med" len="med"/>
            </a:ln>
          </p:spPr>
        </p:sp>
        <p:sp>
          <p:nvSpPr>
            <p:cNvPr id="37930" name="Line 72"/>
            <p:cNvSpPr/>
            <p:nvPr/>
          </p:nvSpPr>
          <p:spPr>
            <a:xfrm>
              <a:off x="558" y="2375"/>
              <a:ext cx="0" cy="341"/>
            </a:xfrm>
            <a:prstGeom prst="line">
              <a:avLst/>
            </a:prstGeom>
            <a:ln w="26988" cap="flat" cmpd="sng">
              <a:solidFill>
                <a:srgbClr val="000000"/>
              </a:solidFill>
              <a:prstDash val="solid"/>
              <a:headEnd type="none" w="med" len="med"/>
              <a:tailEnd type="none" w="med" len="med"/>
            </a:ln>
          </p:spPr>
        </p:sp>
        <p:sp>
          <p:nvSpPr>
            <p:cNvPr id="37931" name="Rectangle 73"/>
            <p:cNvSpPr/>
            <p:nvPr/>
          </p:nvSpPr>
          <p:spPr>
            <a:xfrm>
              <a:off x="1436" y="3384"/>
              <a:ext cx="424" cy="252"/>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32" name="Rectangle 74"/>
            <p:cNvSpPr/>
            <p:nvPr/>
          </p:nvSpPr>
          <p:spPr>
            <a:xfrm>
              <a:off x="1603" y="3357"/>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1</a:t>
              </a:r>
              <a:endParaRPr lang="en-US" altLang="zh-CN" sz="2800" b="1" dirty="0"/>
            </a:p>
          </p:txBody>
        </p:sp>
        <p:sp>
          <p:nvSpPr>
            <p:cNvPr id="37933" name="Rectangle 75"/>
            <p:cNvSpPr/>
            <p:nvPr/>
          </p:nvSpPr>
          <p:spPr>
            <a:xfrm>
              <a:off x="1744" y="3429"/>
              <a:ext cx="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7934" name="Oval 76"/>
            <p:cNvSpPr/>
            <p:nvPr/>
          </p:nvSpPr>
          <p:spPr>
            <a:xfrm>
              <a:off x="1596" y="3310"/>
              <a:ext cx="71"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35" name="Rectangle 77"/>
            <p:cNvSpPr/>
            <p:nvPr/>
          </p:nvSpPr>
          <p:spPr>
            <a:xfrm>
              <a:off x="2663" y="3384"/>
              <a:ext cx="424" cy="252"/>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36" name="Rectangle 78"/>
            <p:cNvSpPr/>
            <p:nvPr/>
          </p:nvSpPr>
          <p:spPr>
            <a:xfrm>
              <a:off x="2823" y="3357"/>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1</a:t>
              </a:r>
              <a:endParaRPr lang="en-US" altLang="zh-CN" sz="2800" b="1" dirty="0"/>
            </a:p>
          </p:txBody>
        </p:sp>
        <p:sp>
          <p:nvSpPr>
            <p:cNvPr id="37937" name="Oval 80"/>
            <p:cNvSpPr/>
            <p:nvPr/>
          </p:nvSpPr>
          <p:spPr>
            <a:xfrm>
              <a:off x="2826" y="3927"/>
              <a:ext cx="67"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38" name="Rectangle 81"/>
            <p:cNvSpPr/>
            <p:nvPr/>
          </p:nvSpPr>
          <p:spPr>
            <a:xfrm>
              <a:off x="3892" y="3384"/>
              <a:ext cx="424" cy="252"/>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39" name="Rectangle 82"/>
            <p:cNvSpPr/>
            <p:nvPr/>
          </p:nvSpPr>
          <p:spPr>
            <a:xfrm>
              <a:off x="4049" y="3348"/>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1</a:t>
              </a:r>
              <a:endParaRPr lang="en-US" altLang="zh-CN" sz="2800" b="1" dirty="0"/>
            </a:p>
          </p:txBody>
        </p:sp>
        <p:sp>
          <p:nvSpPr>
            <p:cNvPr id="37940" name="Oval 84"/>
            <p:cNvSpPr/>
            <p:nvPr/>
          </p:nvSpPr>
          <p:spPr>
            <a:xfrm>
              <a:off x="4052" y="3310"/>
              <a:ext cx="70"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41" name="Oval 85"/>
            <p:cNvSpPr/>
            <p:nvPr/>
          </p:nvSpPr>
          <p:spPr>
            <a:xfrm>
              <a:off x="4052" y="3908"/>
              <a:ext cx="70"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42" name="Oval 86"/>
            <p:cNvSpPr/>
            <p:nvPr/>
          </p:nvSpPr>
          <p:spPr>
            <a:xfrm>
              <a:off x="1594" y="3908"/>
              <a:ext cx="70"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43" name="Oval 87"/>
            <p:cNvSpPr/>
            <p:nvPr/>
          </p:nvSpPr>
          <p:spPr>
            <a:xfrm>
              <a:off x="1594" y="3769"/>
              <a:ext cx="70"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44" name="Oval 88"/>
            <p:cNvSpPr/>
            <p:nvPr/>
          </p:nvSpPr>
          <p:spPr>
            <a:xfrm>
              <a:off x="2826" y="3769"/>
              <a:ext cx="67"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45" name="Oval 89"/>
            <p:cNvSpPr/>
            <p:nvPr/>
          </p:nvSpPr>
          <p:spPr>
            <a:xfrm>
              <a:off x="4052" y="3772"/>
              <a:ext cx="70"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46" name="Rectangle 90"/>
            <p:cNvSpPr/>
            <p:nvPr/>
          </p:nvSpPr>
          <p:spPr>
            <a:xfrm>
              <a:off x="1296" y="3987"/>
              <a:ext cx="3194" cy="325"/>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47" name="Rectangle 91"/>
            <p:cNvSpPr/>
            <p:nvPr/>
          </p:nvSpPr>
          <p:spPr>
            <a:xfrm>
              <a:off x="1343" y="4018"/>
              <a:ext cx="1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7948" name="Rectangle 92"/>
            <p:cNvSpPr/>
            <p:nvPr/>
          </p:nvSpPr>
          <p:spPr>
            <a:xfrm>
              <a:off x="1663" y="4018"/>
              <a:ext cx="122"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A</a:t>
              </a:r>
              <a:endParaRPr lang="en-US" altLang="zh-CN" sz="2800" b="1" dirty="0"/>
            </a:p>
          </p:txBody>
        </p:sp>
        <p:sp>
          <p:nvSpPr>
            <p:cNvPr id="37949" name="Rectangle 93"/>
            <p:cNvSpPr/>
            <p:nvPr/>
          </p:nvSpPr>
          <p:spPr>
            <a:xfrm>
              <a:off x="1778" y="4092"/>
              <a:ext cx="42" cy="1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i="1" dirty="0">
                  <a:solidFill>
                    <a:srgbClr val="000000"/>
                  </a:solidFill>
                </a:rPr>
                <a:t>i</a:t>
              </a:r>
              <a:endParaRPr lang="en-US" altLang="zh-CN" sz="2800" b="1" dirty="0"/>
            </a:p>
          </p:txBody>
        </p:sp>
        <p:sp>
          <p:nvSpPr>
            <p:cNvPr id="37950" name="Rectangle 94"/>
            <p:cNvSpPr/>
            <p:nvPr/>
          </p:nvSpPr>
          <p:spPr>
            <a:xfrm>
              <a:off x="1847" y="4018"/>
              <a:ext cx="4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7951" name="Rectangle 95"/>
            <p:cNvSpPr/>
            <p:nvPr/>
          </p:nvSpPr>
          <p:spPr>
            <a:xfrm>
              <a:off x="2797" y="4018"/>
              <a:ext cx="122"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B</a:t>
              </a:r>
              <a:endParaRPr lang="en-US" altLang="zh-CN" sz="2800" b="1" dirty="0"/>
            </a:p>
          </p:txBody>
        </p:sp>
        <p:sp>
          <p:nvSpPr>
            <p:cNvPr id="37952" name="Rectangle 96"/>
            <p:cNvSpPr/>
            <p:nvPr/>
          </p:nvSpPr>
          <p:spPr>
            <a:xfrm>
              <a:off x="2912" y="4092"/>
              <a:ext cx="42" cy="1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i="1" dirty="0">
                  <a:solidFill>
                    <a:srgbClr val="000000"/>
                  </a:solidFill>
                </a:rPr>
                <a:t>i</a:t>
              </a:r>
              <a:endParaRPr lang="en-US" altLang="zh-CN" sz="2800" b="1" dirty="0"/>
            </a:p>
          </p:txBody>
        </p:sp>
        <p:sp>
          <p:nvSpPr>
            <p:cNvPr id="37953" name="Rectangle 97"/>
            <p:cNvSpPr/>
            <p:nvPr/>
          </p:nvSpPr>
          <p:spPr>
            <a:xfrm>
              <a:off x="2982" y="4018"/>
              <a:ext cx="5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7954" name="Rectangle 98"/>
            <p:cNvSpPr/>
            <p:nvPr/>
          </p:nvSpPr>
          <p:spPr>
            <a:xfrm>
              <a:off x="4038" y="4018"/>
              <a:ext cx="133"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i="1" dirty="0">
                  <a:solidFill>
                    <a:srgbClr val="000000"/>
                  </a:solidFill>
                </a:rPr>
                <a:t>C</a:t>
              </a:r>
              <a:endParaRPr lang="en-US" altLang="zh-CN" sz="2800" b="1" dirty="0"/>
            </a:p>
          </p:txBody>
        </p:sp>
        <p:sp>
          <p:nvSpPr>
            <p:cNvPr id="37955" name="Rectangle 99"/>
            <p:cNvSpPr/>
            <p:nvPr/>
          </p:nvSpPr>
          <p:spPr>
            <a:xfrm>
              <a:off x="4164" y="4092"/>
              <a:ext cx="42" cy="1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i="1" dirty="0">
                  <a:solidFill>
                    <a:srgbClr val="000000"/>
                  </a:solidFill>
                </a:rPr>
                <a:t>i</a:t>
              </a:r>
              <a:endParaRPr lang="en-US" altLang="zh-CN" sz="2800" b="1" dirty="0"/>
            </a:p>
          </p:txBody>
        </p:sp>
        <p:sp>
          <p:nvSpPr>
            <p:cNvPr id="37956" name="Rectangle 100"/>
            <p:cNvSpPr/>
            <p:nvPr/>
          </p:nvSpPr>
          <p:spPr>
            <a:xfrm>
              <a:off x="4208" y="4089"/>
              <a:ext cx="51" cy="1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dirty="0">
                  <a:solidFill>
                    <a:srgbClr val="000000"/>
                  </a:solidFill>
                </a:rPr>
                <a:t>-</a:t>
              </a:r>
              <a:endParaRPr lang="en-US" altLang="zh-CN" sz="2800" b="1" dirty="0"/>
            </a:p>
          </p:txBody>
        </p:sp>
        <p:sp>
          <p:nvSpPr>
            <p:cNvPr id="37957" name="Rectangle 101"/>
            <p:cNvSpPr/>
            <p:nvPr/>
          </p:nvSpPr>
          <p:spPr>
            <a:xfrm>
              <a:off x="4264" y="4089"/>
              <a:ext cx="76" cy="1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900" dirty="0">
                  <a:solidFill>
                    <a:srgbClr val="000000"/>
                  </a:solidFill>
                </a:rPr>
                <a:t>1</a:t>
              </a:r>
              <a:endParaRPr lang="en-US" altLang="zh-CN" sz="2800" b="1" dirty="0"/>
            </a:p>
          </p:txBody>
        </p:sp>
        <p:sp>
          <p:nvSpPr>
            <p:cNvPr id="37958" name="Rectangle 102"/>
            <p:cNvSpPr/>
            <p:nvPr/>
          </p:nvSpPr>
          <p:spPr>
            <a:xfrm>
              <a:off x="4354" y="4018"/>
              <a:ext cx="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7959" name="Oval 103"/>
            <p:cNvSpPr/>
            <p:nvPr/>
          </p:nvSpPr>
          <p:spPr>
            <a:xfrm>
              <a:off x="2820" y="3310"/>
              <a:ext cx="70" cy="66"/>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60" name="Line 104"/>
            <p:cNvSpPr/>
            <p:nvPr/>
          </p:nvSpPr>
          <p:spPr>
            <a:xfrm>
              <a:off x="401" y="2598"/>
              <a:ext cx="5035" cy="2"/>
            </a:xfrm>
            <a:prstGeom prst="line">
              <a:avLst/>
            </a:prstGeom>
            <a:ln w="26988" cap="flat" cmpd="sng">
              <a:solidFill>
                <a:srgbClr val="000000"/>
              </a:solidFill>
              <a:prstDash val="solid"/>
              <a:headEnd type="none" w="med" len="med"/>
              <a:tailEnd type="none" w="med" len="med"/>
            </a:ln>
          </p:spPr>
        </p:sp>
        <p:sp>
          <p:nvSpPr>
            <p:cNvPr id="37961" name="Line 105"/>
            <p:cNvSpPr/>
            <p:nvPr/>
          </p:nvSpPr>
          <p:spPr>
            <a:xfrm>
              <a:off x="401" y="2703"/>
              <a:ext cx="5035" cy="2"/>
            </a:xfrm>
            <a:prstGeom prst="line">
              <a:avLst/>
            </a:prstGeom>
            <a:ln w="26988" cap="flat" cmpd="sng">
              <a:solidFill>
                <a:srgbClr val="000000"/>
              </a:solidFill>
              <a:prstDash val="solid"/>
              <a:headEnd type="none" w="med" len="med"/>
              <a:tailEnd type="none" w="med" len="med"/>
            </a:ln>
          </p:spPr>
        </p:sp>
        <p:sp>
          <p:nvSpPr>
            <p:cNvPr id="37962" name="Line 106"/>
            <p:cNvSpPr/>
            <p:nvPr/>
          </p:nvSpPr>
          <p:spPr>
            <a:xfrm>
              <a:off x="401" y="2842"/>
              <a:ext cx="5035" cy="0"/>
            </a:xfrm>
            <a:prstGeom prst="line">
              <a:avLst/>
            </a:prstGeom>
            <a:ln w="26988" cap="flat" cmpd="sng">
              <a:solidFill>
                <a:srgbClr val="000000"/>
              </a:solidFill>
              <a:prstDash val="solid"/>
              <a:headEnd type="none" w="med" len="med"/>
              <a:tailEnd type="none" w="med" len="med"/>
            </a:ln>
          </p:spPr>
        </p:sp>
        <p:sp>
          <p:nvSpPr>
            <p:cNvPr id="37963" name="Line 107"/>
            <p:cNvSpPr/>
            <p:nvPr/>
          </p:nvSpPr>
          <p:spPr>
            <a:xfrm>
              <a:off x="401" y="2973"/>
              <a:ext cx="5035" cy="0"/>
            </a:xfrm>
            <a:prstGeom prst="line">
              <a:avLst/>
            </a:prstGeom>
            <a:ln w="26988" cap="flat" cmpd="sng">
              <a:solidFill>
                <a:srgbClr val="000000"/>
              </a:solidFill>
              <a:prstDash val="solid"/>
              <a:headEnd type="none" w="med" len="med"/>
              <a:tailEnd type="none" w="med" len="med"/>
            </a:ln>
          </p:spPr>
        </p:sp>
        <p:sp>
          <p:nvSpPr>
            <p:cNvPr id="37964" name="Line 108"/>
            <p:cNvSpPr/>
            <p:nvPr/>
          </p:nvSpPr>
          <p:spPr>
            <a:xfrm>
              <a:off x="401" y="3088"/>
              <a:ext cx="5035" cy="0"/>
            </a:xfrm>
            <a:prstGeom prst="line">
              <a:avLst/>
            </a:prstGeom>
            <a:ln w="26988" cap="flat" cmpd="sng">
              <a:solidFill>
                <a:srgbClr val="000000"/>
              </a:solidFill>
              <a:prstDash val="solid"/>
              <a:headEnd type="none" w="med" len="med"/>
              <a:tailEnd type="none" w="med" len="med"/>
            </a:ln>
          </p:spPr>
        </p:sp>
        <p:sp>
          <p:nvSpPr>
            <p:cNvPr id="37965" name="Line 109"/>
            <p:cNvSpPr/>
            <p:nvPr/>
          </p:nvSpPr>
          <p:spPr>
            <a:xfrm>
              <a:off x="401" y="3198"/>
              <a:ext cx="5035" cy="0"/>
            </a:xfrm>
            <a:prstGeom prst="line">
              <a:avLst/>
            </a:prstGeom>
            <a:ln w="26988" cap="flat" cmpd="sng">
              <a:solidFill>
                <a:srgbClr val="000000"/>
              </a:solidFill>
              <a:prstDash val="solid"/>
              <a:headEnd type="none" w="med" len="med"/>
              <a:tailEnd type="none" w="med" len="med"/>
            </a:ln>
          </p:spPr>
        </p:sp>
        <p:sp>
          <p:nvSpPr>
            <p:cNvPr id="37966" name="Line 110"/>
            <p:cNvSpPr/>
            <p:nvPr/>
          </p:nvSpPr>
          <p:spPr>
            <a:xfrm>
              <a:off x="665" y="2485"/>
              <a:ext cx="0" cy="496"/>
            </a:xfrm>
            <a:prstGeom prst="line">
              <a:avLst/>
            </a:prstGeom>
            <a:ln w="26988" cap="flat" cmpd="sng">
              <a:solidFill>
                <a:srgbClr val="000000"/>
              </a:solidFill>
              <a:prstDash val="solid"/>
              <a:headEnd type="none" w="med" len="med"/>
              <a:tailEnd type="none" w="med" len="med"/>
            </a:ln>
          </p:spPr>
        </p:sp>
        <p:sp>
          <p:nvSpPr>
            <p:cNvPr id="37967" name="Line 111"/>
            <p:cNvSpPr/>
            <p:nvPr/>
          </p:nvSpPr>
          <p:spPr>
            <a:xfrm>
              <a:off x="1296" y="2485"/>
              <a:ext cx="0" cy="341"/>
            </a:xfrm>
            <a:prstGeom prst="line">
              <a:avLst/>
            </a:prstGeom>
            <a:ln w="26988" cap="flat" cmpd="sng">
              <a:solidFill>
                <a:srgbClr val="000000"/>
              </a:solidFill>
              <a:prstDash val="solid"/>
              <a:headEnd type="none" w="med" len="med"/>
              <a:tailEnd type="none" w="med" len="med"/>
            </a:ln>
          </p:spPr>
        </p:sp>
        <p:sp>
          <p:nvSpPr>
            <p:cNvPr id="37968" name="Line 112"/>
            <p:cNvSpPr/>
            <p:nvPr/>
          </p:nvSpPr>
          <p:spPr>
            <a:xfrm>
              <a:off x="5222" y="2485"/>
              <a:ext cx="3" cy="592"/>
            </a:xfrm>
            <a:prstGeom prst="line">
              <a:avLst/>
            </a:prstGeom>
            <a:ln w="26988" cap="flat" cmpd="sng">
              <a:solidFill>
                <a:srgbClr val="000000"/>
              </a:solidFill>
              <a:prstDash val="solid"/>
              <a:headEnd type="none" w="med" len="med"/>
              <a:tailEnd type="none" w="med" len="med"/>
            </a:ln>
          </p:spPr>
        </p:sp>
        <p:sp>
          <p:nvSpPr>
            <p:cNvPr id="37969" name="Line 113"/>
            <p:cNvSpPr/>
            <p:nvPr/>
          </p:nvSpPr>
          <p:spPr>
            <a:xfrm>
              <a:off x="1417" y="2485"/>
              <a:ext cx="0" cy="682"/>
            </a:xfrm>
            <a:prstGeom prst="line">
              <a:avLst/>
            </a:prstGeom>
            <a:ln w="26988" cap="flat" cmpd="sng">
              <a:solidFill>
                <a:srgbClr val="000000"/>
              </a:solidFill>
              <a:prstDash val="solid"/>
              <a:headEnd type="none" w="med" len="med"/>
              <a:tailEnd type="none" w="med" len="med"/>
            </a:ln>
          </p:spPr>
        </p:sp>
        <p:sp>
          <p:nvSpPr>
            <p:cNvPr id="37970" name="Oval 114"/>
            <p:cNvSpPr/>
            <p:nvPr/>
          </p:nvSpPr>
          <p:spPr>
            <a:xfrm>
              <a:off x="524" y="2671"/>
              <a:ext cx="68"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71" name="Oval 115"/>
            <p:cNvSpPr/>
            <p:nvPr/>
          </p:nvSpPr>
          <p:spPr>
            <a:xfrm>
              <a:off x="628" y="2939"/>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72" name="Oval 116"/>
            <p:cNvSpPr/>
            <p:nvPr/>
          </p:nvSpPr>
          <p:spPr>
            <a:xfrm>
              <a:off x="752" y="3057"/>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73" name="Oval 117"/>
            <p:cNvSpPr/>
            <p:nvPr/>
          </p:nvSpPr>
          <p:spPr>
            <a:xfrm>
              <a:off x="1159" y="2671"/>
              <a:ext cx="70"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74" name="Oval 118"/>
            <p:cNvSpPr/>
            <p:nvPr/>
          </p:nvSpPr>
          <p:spPr>
            <a:xfrm>
              <a:off x="1262" y="2810"/>
              <a:ext cx="71"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75" name="Oval 119"/>
            <p:cNvSpPr/>
            <p:nvPr/>
          </p:nvSpPr>
          <p:spPr>
            <a:xfrm>
              <a:off x="1386" y="3172"/>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76" name="Oval 120"/>
            <p:cNvSpPr/>
            <p:nvPr/>
          </p:nvSpPr>
          <p:spPr>
            <a:xfrm>
              <a:off x="1790" y="2566"/>
              <a:ext cx="70"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77" name="Oval 121"/>
            <p:cNvSpPr/>
            <p:nvPr/>
          </p:nvSpPr>
          <p:spPr>
            <a:xfrm>
              <a:off x="2034" y="3156"/>
              <a:ext cx="70"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78" name="Oval 122"/>
            <p:cNvSpPr/>
            <p:nvPr/>
          </p:nvSpPr>
          <p:spPr>
            <a:xfrm>
              <a:off x="1913" y="2944"/>
              <a:ext cx="68"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79" name="Oval 123"/>
            <p:cNvSpPr/>
            <p:nvPr/>
          </p:nvSpPr>
          <p:spPr>
            <a:xfrm>
              <a:off x="2421" y="2566"/>
              <a:ext cx="71"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80" name="Oval 124"/>
            <p:cNvSpPr/>
            <p:nvPr/>
          </p:nvSpPr>
          <p:spPr>
            <a:xfrm>
              <a:off x="2534" y="2808"/>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81" name="Oval 125"/>
            <p:cNvSpPr/>
            <p:nvPr/>
          </p:nvSpPr>
          <p:spPr>
            <a:xfrm>
              <a:off x="2666" y="3057"/>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82" name="Oval 126"/>
            <p:cNvSpPr/>
            <p:nvPr/>
          </p:nvSpPr>
          <p:spPr>
            <a:xfrm>
              <a:off x="3682" y="2564"/>
              <a:ext cx="67"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83" name="Oval 127"/>
            <p:cNvSpPr/>
            <p:nvPr/>
          </p:nvSpPr>
          <p:spPr>
            <a:xfrm>
              <a:off x="3926" y="2802"/>
              <a:ext cx="67"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84" name="Oval 128"/>
            <p:cNvSpPr/>
            <p:nvPr/>
          </p:nvSpPr>
          <p:spPr>
            <a:xfrm>
              <a:off x="4293" y="2564"/>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85" name="Oval 129"/>
            <p:cNvSpPr/>
            <p:nvPr/>
          </p:nvSpPr>
          <p:spPr>
            <a:xfrm>
              <a:off x="4557" y="3049"/>
              <a:ext cx="70"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86" name="Oval 130"/>
            <p:cNvSpPr/>
            <p:nvPr/>
          </p:nvSpPr>
          <p:spPr>
            <a:xfrm>
              <a:off x="4964" y="2813"/>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87" name="Oval 131"/>
            <p:cNvSpPr/>
            <p:nvPr/>
          </p:nvSpPr>
          <p:spPr>
            <a:xfrm>
              <a:off x="5191" y="3053"/>
              <a:ext cx="71"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88" name="Freeform 132"/>
            <p:cNvSpPr/>
            <p:nvPr/>
          </p:nvSpPr>
          <p:spPr>
            <a:xfrm>
              <a:off x="1015" y="2606"/>
              <a:ext cx="612" cy="1192"/>
            </a:xfrm>
            <a:custGeom>
              <a:avLst/>
              <a:gdLst/>
              <a:ahLst/>
              <a:cxnLst>
                <a:cxn ang="0">
                  <a:pos x="0" y="0"/>
                </a:cxn>
                <a:cxn ang="0">
                  <a:pos x="0" y="1192"/>
                </a:cxn>
                <a:cxn ang="0">
                  <a:pos x="612" y="1192"/>
                </a:cxn>
              </a:cxnLst>
              <a:rect l="0" t="0" r="0" b="0"/>
              <a:pathLst>
                <a:path w="612" h="1192">
                  <a:moveTo>
                    <a:pt x="0" y="0"/>
                  </a:moveTo>
                  <a:lnTo>
                    <a:pt x="0" y="1192"/>
                  </a:lnTo>
                  <a:lnTo>
                    <a:pt x="612" y="1192"/>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7989" name="Freeform 133"/>
            <p:cNvSpPr/>
            <p:nvPr/>
          </p:nvSpPr>
          <p:spPr>
            <a:xfrm>
              <a:off x="2365" y="2873"/>
              <a:ext cx="491" cy="931"/>
            </a:xfrm>
            <a:custGeom>
              <a:avLst/>
              <a:gdLst/>
              <a:ahLst/>
              <a:cxnLst>
                <a:cxn ang="0">
                  <a:pos x="0" y="0"/>
                </a:cxn>
                <a:cxn ang="0">
                  <a:pos x="0" y="931"/>
                </a:cxn>
                <a:cxn ang="0">
                  <a:pos x="491" y="931"/>
                </a:cxn>
              </a:cxnLst>
              <a:rect l="0" t="0" r="0" b="0"/>
              <a:pathLst>
                <a:path w="491" h="931">
                  <a:moveTo>
                    <a:pt x="0" y="0"/>
                  </a:moveTo>
                  <a:lnTo>
                    <a:pt x="0" y="931"/>
                  </a:lnTo>
                  <a:lnTo>
                    <a:pt x="491" y="931"/>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7990" name="Freeform 134"/>
            <p:cNvSpPr/>
            <p:nvPr/>
          </p:nvSpPr>
          <p:spPr>
            <a:xfrm>
              <a:off x="3592" y="3127"/>
              <a:ext cx="491" cy="682"/>
            </a:xfrm>
            <a:custGeom>
              <a:avLst/>
              <a:gdLst/>
              <a:ahLst/>
              <a:cxnLst>
                <a:cxn ang="0">
                  <a:pos x="0" y="0"/>
                </a:cxn>
                <a:cxn ang="0">
                  <a:pos x="0" y="682"/>
                </a:cxn>
                <a:cxn ang="0">
                  <a:pos x="491" y="682"/>
                </a:cxn>
              </a:cxnLst>
              <a:rect l="0" t="0" r="0" b="0"/>
              <a:pathLst>
                <a:path w="491" h="682">
                  <a:moveTo>
                    <a:pt x="0" y="0"/>
                  </a:moveTo>
                  <a:lnTo>
                    <a:pt x="0" y="682"/>
                  </a:lnTo>
                  <a:lnTo>
                    <a:pt x="491" y="682"/>
                  </a:lnTo>
                </a:path>
              </a:pathLst>
            </a:custGeom>
            <a:noFill/>
            <a:ln w="269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37991" name="Oval 135"/>
            <p:cNvSpPr/>
            <p:nvPr/>
          </p:nvSpPr>
          <p:spPr>
            <a:xfrm>
              <a:off x="979" y="2556"/>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92" name="Oval 136"/>
            <p:cNvSpPr/>
            <p:nvPr/>
          </p:nvSpPr>
          <p:spPr>
            <a:xfrm>
              <a:off x="1594" y="2671"/>
              <a:ext cx="70" cy="66"/>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93" name="Oval 137"/>
            <p:cNvSpPr/>
            <p:nvPr/>
          </p:nvSpPr>
          <p:spPr>
            <a:xfrm>
              <a:off x="2334" y="2808"/>
              <a:ext cx="68"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94" name="Oval 138"/>
            <p:cNvSpPr/>
            <p:nvPr/>
          </p:nvSpPr>
          <p:spPr>
            <a:xfrm>
              <a:off x="2826" y="2939"/>
              <a:ext cx="67"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95" name="Oval 139"/>
            <p:cNvSpPr/>
            <p:nvPr/>
          </p:nvSpPr>
          <p:spPr>
            <a:xfrm>
              <a:off x="3561" y="3054"/>
              <a:ext cx="70" cy="65"/>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96" name="Oval 140"/>
            <p:cNvSpPr/>
            <p:nvPr/>
          </p:nvSpPr>
          <p:spPr>
            <a:xfrm>
              <a:off x="4052" y="3167"/>
              <a:ext cx="70" cy="63"/>
            </a:xfrm>
            <a:prstGeom prst="ellipse">
              <a:avLst/>
            </a:prstGeom>
            <a:solidFill>
              <a:srgbClr val="000000"/>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97" name="Rectangle 141"/>
            <p:cNvSpPr/>
            <p:nvPr/>
          </p:nvSpPr>
          <p:spPr>
            <a:xfrm>
              <a:off x="1470" y="1576"/>
              <a:ext cx="424" cy="343"/>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998" name="Rectangle 142"/>
            <p:cNvSpPr/>
            <p:nvPr/>
          </p:nvSpPr>
          <p:spPr>
            <a:xfrm>
              <a:off x="1612" y="1673"/>
              <a:ext cx="144" cy="17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dirty="0">
                  <a:solidFill>
                    <a:srgbClr val="000000"/>
                  </a:solidFill>
                  <a:latin typeface="宋体" panose="02010600030101010101" pitchFamily="2" charset="-122"/>
                </a:rPr>
                <a:t>≥</a:t>
              </a:r>
              <a:endParaRPr lang="en-US" altLang="zh-CN" sz="2800" b="1" dirty="0"/>
            </a:p>
          </p:txBody>
        </p:sp>
        <p:sp>
          <p:nvSpPr>
            <p:cNvPr id="37999" name="Rectangle 143"/>
            <p:cNvSpPr/>
            <p:nvPr/>
          </p:nvSpPr>
          <p:spPr>
            <a:xfrm>
              <a:off x="1754" y="1667"/>
              <a:ext cx="72" cy="17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dirty="0">
                  <a:solidFill>
                    <a:srgbClr val="000000"/>
                  </a:solidFill>
                </a:rPr>
                <a:t>1</a:t>
              </a:r>
              <a:endParaRPr lang="en-US" altLang="zh-CN" sz="2800" b="1" dirty="0"/>
            </a:p>
          </p:txBody>
        </p:sp>
        <p:sp>
          <p:nvSpPr>
            <p:cNvPr id="38000" name="Rectangle 144"/>
            <p:cNvSpPr/>
            <p:nvPr/>
          </p:nvSpPr>
          <p:spPr>
            <a:xfrm>
              <a:off x="1828" y="1667"/>
              <a:ext cx="36" cy="17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dirty="0">
                  <a:solidFill>
                    <a:srgbClr val="000000"/>
                  </a:solidFill>
                </a:rPr>
                <a:t> </a:t>
              </a:r>
              <a:endParaRPr lang="en-US" altLang="zh-CN" sz="2800" b="1" dirty="0"/>
            </a:p>
          </p:txBody>
        </p:sp>
        <p:sp>
          <p:nvSpPr>
            <p:cNvPr id="38001" name="Rectangle 145"/>
            <p:cNvSpPr/>
            <p:nvPr/>
          </p:nvSpPr>
          <p:spPr>
            <a:xfrm>
              <a:off x="4257" y="1576"/>
              <a:ext cx="424" cy="343"/>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02" name="Rectangle 146"/>
            <p:cNvSpPr/>
            <p:nvPr/>
          </p:nvSpPr>
          <p:spPr>
            <a:xfrm>
              <a:off x="4399" y="1673"/>
              <a:ext cx="144" cy="17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dirty="0">
                  <a:solidFill>
                    <a:srgbClr val="000000"/>
                  </a:solidFill>
                  <a:latin typeface="宋体" panose="02010600030101010101" pitchFamily="2" charset="-122"/>
                </a:rPr>
                <a:t>≥</a:t>
              </a:r>
              <a:endParaRPr lang="en-US" altLang="zh-CN" sz="2800" b="1" dirty="0"/>
            </a:p>
          </p:txBody>
        </p:sp>
        <p:sp>
          <p:nvSpPr>
            <p:cNvPr id="38003" name="Rectangle 147"/>
            <p:cNvSpPr/>
            <p:nvPr/>
          </p:nvSpPr>
          <p:spPr>
            <a:xfrm>
              <a:off x="4541" y="1667"/>
              <a:ext cx="72" cy="17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dirty="0">
                  <a:solidFill>
                    <a:srgbClr val="000000"/>
                  </a:solidFill>
                </a:rPr>
                <a:t>1</a:t>
              </a:r>
              <a:endParaRPr lang="en-US" altLang="zh-CN" sz="2800" b="1" dirty="0"/>
            </a:p>
          </p:txBody>
        </p:sp>
        <p:sp>
          <p:nvSpPr>
            <p:cNvPr id="38004" name="Rectangle 148"/>
            <p:cNvSpPr/>
            <p:nvPr/>
          </p:nvSpPr>
          <p:spPr>
            <a:xfrm>
              <a:off x="4634" y="1586"/>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sp>
          <p:nvSpPr>
            <p:cNvPr id="38005" name="Line 149"/>
            <p:cNvSpPr/>
            <p:nvPr/>
          </p:nvSpPr>
          <p:spPr>
            <a:xfrm>
              <a:off x="1689" y="1405"/>
              <a:ext cx="0" cy="171"/>
            </a:xfrm>
            <a:prstGeom prst="line">
              <a:avLst/>
            </a:prstGeom>
            <a:ln w="26988" cap="flat" cmpd="sng">
              <a:solidFill>
                <a:srgbClr val="000000"/>
              </a:solidFill>
              <a:prstDash val="solid"/>
              <a:headEnd type="none" w="med" len="med"/>
              <a:tailEnd type="none" w="med" len="med"/>
            </a:ln>
          </p:spPr>
        </p:sp>
        <p:sp>
          <p:nvSpPr>
            <p:cNvPr id="38006" name="Line 150"/>
            <p:cNvSpPr/>
            <p:nvPr/>
          </p:nvSpPr>
          <p:spPr>
            <a:xfrm>
              <a:off x="4493" y="1405"/>
              <a:ext cx="0" cy="171"/>
            </a:xfrm>
            <a:prstGeom prst="line">
              <a:avLst/>
            </a:prstGeom>
            <a:ln w="26988" cap="flat" cmpd="sng">
              <a:solidFill>
                <a:srgbClr val="000000"/>
              </a:solidFill>
              <a:prstDash val="solid"/>
              <a:headEnd type="none" w="med" len="med"/>
              <a:tailEnd type="none" w="med" len="med"/>
            </a:ln>
          </p:spPr>
        </p:sp>
        <p:sp>
          <p:nvSpPr>
            <p:cNvPr id="38007" name="Oval 151"/>
            <p:cNvSpPr/>
            <p:nvPr/>
          </p:nvSpPr>
          <p:spPr>
            <a:xfrm>
              <a:off x="1650" y="1353"/>
              <a:ext cx="70" cy="65"/>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08" name="Oval 152"/>
            <p:cNvSpPr/>
            <p:nvPr/>
          </p:nvSpPr>
          <p:spPr>
            <a:xfrm>
              <a:off x="4453" y="1371"/>
              <a:ext cx="70" cy="63"/>
            </a:xfrm>
            <a:prstGeom prst="ellipse">
              <a:avLst/>
            </a:prstGeom>
            <a:solidFill>
              <a:srgbClr val="FFFFFF"/>
            </a:solidFill>
            <a:ln w="2698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09" name="Rectangle 153"/>
            <p:cNvSpPr/>
            <p:nvPr/>
          </p:nvSpPr>
          <p:spPr>
            <a:xfrm>
              <a:off x="479" y="2139"/>
              <a:ext cx="424" cy="344"/>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10" name="Rectangle 154"/>
            <p:cNvSpPr/>
            <p:nvPr/>
          </p:nvSpPr>
          <p:spPr>
            <a:xfrm>
              <a:off x="656" y="2178"/>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8011" name="Rectangle 155"/>
            <p:cNvSpPr/>
            <p:nvPr/>
          </p:nvSpPr>
          <p:spPr>
            <a:xfrm>
              <a:off x="815" y="2178"/>
              <a:ext cx="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8012" name="Rectangle 156"/>
            <p:cNvSpPr/>
            <p:nvPr/>
          </p:nvSpPr>
          <p:spPr>
            <a:xfrm>
              <a:off x="1111" y="2139"/>
              <a:ext cx="424" cy="344"/>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13" name="Rectangle 157"/>
            <p:cNvSpPr/>
            <p:nvPr/>
          </p:nvSpPr>
          <p:spPr>
            <a:xfrm>
              <a:off x="1287" y="2178"/>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8014" name="Rectangle 158"/>
            <p:cNvSpPr/>
            <p:nvPr/>
          </p:nvSpPr>
          <p:spPr>
            <a:xfrm>
              <a:off x="1447" y="2178"/>
              <a:ext cx="5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 </a:t>
              </a:r>
              <a:endParaRPr lang="en-US" altLang="zh-CN" sz="2800" b="1" dirty="0"/>
            </a:p>
          </p:txBody>
        </p:sp>
        <p:sp>
          <p:nvSpPr>
            <p:cNvPr id="38015" name="Rectangle 159"/>
            <p:cNvSpPr/>
            <p:nvPr/>
          </p:nvSpPr>
          <p:spPr>
            <a:xfrm>
              <a:off x="1742" y="2139"/>
              <a:ext cx="424" cy="344"/>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16" name="Rectangle 160"/>
            <p:cNvSpPr/>
            <p:nvPr/>
          </p:nvSpPr>
          <p:spPr>
            <a:xfrm>
              <a:off x="1918" y="2178"/>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8017" name="Rectangle 161"/>
            <p:cNvSpPr/>
            <p:nvPr/>
          </p:nvSpPr>
          <p:spPr>
            <a:xfrm>
              <a:off x="2086" y="2147"/>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sp>
          <p:nvSpPr>
            <p:cNvPr id="38018" name="Rectangle 162"/>
            <p:cNvSpPr/>
            <p:nvPr/>
          </p:nvSpPr>
          <p:spPr>
            <a:xfrm>
              <a:off x="2374" y="2139"/>
              <a:ext cx="424" cy="344"/>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19" name="Rectangle 163"/>
            <p:cNvSpPr/>
            <p:nvPr/>
          </p:nvSpPr>
          <p:spPr>
            <a:xfrm>
              <a:off x="2550" y="2178"/>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8020" name="Rectangle 164"/>
            <p:cNvSpPr/>
            <p:nvPr/>
          </p:nvSpPr>
          <p:spPr>
            <a:xfrm>
              <a:off x="2718" y="2147"/>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sp>
          <p:nvSpPr>
            <p:cNvPr id="38021" name="Rectangle 165"/>
            <p:cNvSpPr/>
            <p:nvPr/>
          </p:nvSpPr>
          <p:spPr>
            <a:xfrm>
              <a:off x="3637" y="2139"/>
              <a:ext cx="423" cy="344"/>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22" name="Rectangle 166"/>
            <p:cNvSpPr/>
            <p:nvPr/>
          </p:nvSpPr>
          <p:spPr>
            <a:xfrm>
              <a:off x="3813" y="2178"/>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8023" name="Rectangle 167"/>
            <p:cNvSpPr/>
            <p:nvPr/>
          </p:nvSpPr>
          <p:spPr>
            <a:xfrm>
              <a:off x="3980" y="2147"/>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sp>
          <p:nvSpPr>
            <p:cNvPr id="38024" name="Rectangle 168"/>
            <p:cNvSpPr/>
            <p:nvPr/>
          </p:nvSpPr>
          <p:spPr>
            <a:xfrm>
              <a:off x="4268" y="2139"/>
              <a:ext cx="424" cy="344"/>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25" name="Rectangle 169"/>
            <p:cNvSpPr/>
            <p:nvPr/>
          </p:nvSpPr>
          <p:spPr>
            <a:xfrm>
              <a:off x="4444" y="2178"/>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8026" name="Rectangle 170"/>
            <p:cNvSpPr/>
            <p:nvPr/>
          </p:nvSpPr>
          <p:spPr>
            <a:xfrm>
              <a:off x="4612" y="2147"/>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sp>
          <p:nvSpPr>
            <p:cNvPr id="38027" name="Rectangle 171"/>
            <p:cNvSpPr/>
            <p:nvPr/>
          </p:nvSpPr>
          <p:spPr>
            <a:xfrm>
              <a:off x="4899" y="2139"/>
              <a:ext cx="424" cy="344"/>
            </a:xfrm>
            <a:prstGeom prst="rect">
              <a:avLst/>
            </a:prstGeom>
            <a:solidFill>
              <a:srgbClr val="FFFFFF"/>
            </a:solidFill>
            <a:ln w="2698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28" name="Rectangle 172"/>
            <p:cNvSpPr/>
            <p:nvPr/>
          </p:nvSpPr>
          <p:spPr>
            <a:xfrm>
              <a:off x="5076" y="2178"/>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500" dirty="0">
                  <a:solidFill>
                    <a:srgbClr val="000000"/>
                  </a:solidFill>
                </a:rPr>
                <a:t>&amp;</a:t>
              </a:r>
              <a:endParaRPr lang="en-US" altLang="zh-CN" sz="2800" b="1" dirty="0"/>
            </a:p>
          </p:txBody>
        </p:sp>
        <p:sp>
          <p:nvSpPr>
            <p:cNvPr id="38029" name="Rectangle 173"/>
            <p:cNvSpPr/>
            <p:nvPr/>
          </p:nvSpPr>
          <p:spPr>
            <a:xfrm>
              <a:off x="5243" y="2147"/>
              <a:ext cx="58" cy="27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900" dirty="0">
                  <a:solidFill>
                    <a:srgbClr val="000000"/>
                  </a:solidFill>
                </a:rPr>
                <a:t> </a:t>
              </a:r>
              <a:endParaRPr lang="en-US" altLang="zh-CN"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37220"/>
                                        </p:tgtEl>
                                        <p:attrNameLst>
                                          <p:attrName>style.visibility</p:attrName>
                                        </p:attrNameLst>
                                      </p:cBhvr>
                                      <p:to>
                                        <p:strVal val="visible"/>
                                      </p:to>
                                    </p:set>
                                    <p:animEffect transition="in" filter="box(out)">
                                      <p:cBhvr>
                                        <p:cTn id="7" dur="500"/>
                                        <p:tgtEl>
                                          <p:spTgt spid="137220"/>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37218"/>
                                        </p:tgtEl>
                                        <p:attrNameLst>
                                          <p:attrName>style.visibility</p:attrName>
                                        </p:attrNameLst>
                                      </p:cBhvr>
                                      <p:to>
                                        <p:strVal val="visible"/>
                                      </p:to>
                                    </p:set>
                                    <p:animEffect transition="in" filter="box(out)">
                                      <p:cBhvr>
                                        <p:cTn id="12" dur="500"/>
                                        <p:tgtEl>
                                          <p:spTgt spid="137218"/>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7391"/>
                                        </p:tgtEl>
                                        <p:attrNameLst>
                                          <p:attrName>style.visibility</p:attrName>
                                        </p:attrNameLst>
                                      </p:cBhvr>
                                      <p:to>
                                        <p:strVal val="visible"/>
                                      </p:to>
                                    </p:set>
                                    <p:anim calcmode="lin" valueType="num">
                                      <p:cBhvr additive="base">
                                        <p:cTn id="17" dur="500" fill="hold"/>
                                        <p:tgtEl>
                                          <p:spTgt spid="137391"/>
                                        </p:tgtEl>
                                        <p:attrNameLst>
                                          <p:attrName>ppt_x</p:attrName>
                                        </p:attrNameLst>
                                      </p:cBhvr>
                                      <p:tavLst>
                                        <p:tav tm="0">
                                          <p:val>
                                            <p:strVal val="#ppt_x"/>
                                          </p:val>
                                        </p:tav>
                                        <p:tav tm="100000">
                                          <p:val>
                                            <p:strVal val="#ppt_x"/>
                                          </p:val>
                                        </p:tav>
                                      </p:tavLst>
                                    </p:anim>
                                    <p:anim calcmode="lin" valueType="num">
                                      <p:cBhvr additive="base">
                                        <p:cTn id="18" dur="500" fill="hold"/>
                                        <p:tgtEl>
                                          <p:spTgt spid="13739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37222"/>
                                        </p:tgtEl>
                                        <p:attrNameLst>
                                          <p:attrName>style.visibility</p:attrName>
                                        </p:attrNameLst>
                                      </p:cBhvr>
                                      <p:to>
                                        <p:strVal val="visible"/>
                                      </p:to>
                                    </p:set>
                                    <p:anim calcmode="lin" valueType="num">
                                      <p:cBhvr additive="base">
                                        <p:cTn id="23" dur="500" fill="hold"/>
                                        <p:tgtEl>
                                          <p:spTgt spid="137222"/>
                                        </p:tgtEl>
                                        <p:attrNameLst>
                                          <p:attrName>ppt_x</p:attrName>
                                        </p:attrNameLst>
                                      </p:cBhvr>
                                      <p:tavLst>
                                        <p:tav tm="0">
                                          <p:val>
                                            <p:strVal val="1+#ppt_w/2"/>
                                          </p:val>
                                        </p:tav>
                                        <p:tav tm="100000">
                                          <p:val>
                                            <p:strVal val="#ppt_x"/>
                                          </p:val>
                                        </p:tav>
                                      </p:tavLst>
                                    </p:anim>
                                    <p:anim calcmode="lin" valueType="num">
                                      <p:cBhvr additive="base">
                                        <p:cTn id="24" dur="500" fill="hold"/>
                                        <p:tgtEl>
                                          <p:spTgt spid="1372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33</a:t>
            </a:fld>
            <a:r>
              <a:rPr lang="zh-CN" altLang="en-US" sz="1400" dirty="0"/>
              <a:t>）</a:t>
            </a:r>
          </a:p>
        </p:txBody>
      </p:sp>
      <p:sp>
        <p:nvSpPr>
          <p:cNvPr id="38915" name="Text Box 2"/>
          <p:cNvSpPr txBox="1"/>
          <p:nvPr/>
        </p:nvSpPr>
        <p:spPr>
          <a:xfrm>
            <a:off x="442913" y="249238"/>
            <a:ext cx="3352800" cy="588962"/>
          </a:xfrm>
          <a:prstGeom prst="rect">
            <a:avLst/>
          </a:prstGeom>
          <a:noFill/>
          <a:ln w="9525" cap="flat" cmpd="sng">
            <a:solidFill>
              <a:srgbClr val="CC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dirty="0">
                <a:ea typeface="隶书" panose="02010509060101010101" pitchFamily="49" charset="-122"/>
              </a:rPr>
              <a:t>  </a:t>
            </a:r>
            <a:r>
              <a:rPr lang="zh-CN" altLang="en-US" b="1" dirty="0">
                <a:ea typeface="隶书" panose="02010509060101010101" pitchFamily="49" charset="-122"/>
              </a:rPr>
              <a:t>用与或非门实现</a:t>
            </a:r>
            <a:endParaRPr lang="zh-CN" altLang="en-US" sz="2400" dirty="0"/>
          </a:p>
        </p:txBody>
      </p:sp>
      <p:graphicFrame>
        <p:nvGraphicFramePr>
          <p:cNvPr id="138243" name="Object 3"/>
          <p:cNvGraphicFramePr>
            <a:graphicFrameLocks noChangeAspect="1"/>
          </p:cNvGraphicFramePr>
          <p:nvPr/>
        </p:nvGraphicFramePr>
        <p:xfrm>
          <a:off x="533400" y="1600200"/>
          <a:ext cx="4343400" cy="1787525"/>
        </p:xfrm>
        <a:graphic>
          <a:graphicData uri="http://schemas.openxmlformats.org/presentationml/2006/ole">
            <mc:AlternateContent xmlns:mc="http://schemas.openxmlformats.org/markup-compatibility/2006">
              <mc:Choice xmlns:v="urn:schemas-microsoft-com:vml" Requires="v">
                <p:oleObj spid="_x0000_s22649" r:id="rId5" imgW="1943100" imgH="800100" progId="Word.Picture.8">
                  <p:embed/>
                </p:oleObj>
              </mc:Choice>
              <mc:Fallback>
                <p:oleObj r:id="rId5" imgW="1943100" imgH="800100" progId="Word.Picture.8">
                  <p:embed/>
                  <p:pic>
                    <p:nvPicPr>
                      <p:cNvPr id="0" name="图片 3149"/>
                      <p:cNvPicPr/>
                      <p:nvPr/>
                    </p:nvPicPr>
                    <p:blipFill>
                      <a:blip r:embed="rId6"/>
                      <a:stretch>
                        <a:fillRect/>
                      </a:stretch>
                    </p:blipFill>
                    <p:spPr>
                      <a:xfrm>
                        <a:off x="533400" y="1600200"/>
                        <a:ext cx="4343400" cy="1787525"/>
                      </a:xfrm>
                      <a:prstGeom prst="rect">
                        <a:avLst/>
                      </a:prstGeom>
                      <a:solidFill>
                        <a:srgbClr val="F8F8F8"/>
                      </a:solidFill>
                      <a:ln w="38100">
                        <a:noFill/>
                        <a:miter/>
                      </a:ln>
                    </p:spPr>
                  </p:pic>
                </p:oleObj>
              </mc:Fallback>
            </mc:AlternateContent>
          </a:graphicData>
        </a:graphic>
      </p:graphicFrame>
      <p:graphicFrame>
        <p:nvGraphicFramePr>
          <p:cNvPr id="138244" name="Object 4"/>
          <p:cNvGraphicFramePr>
            <a:graphicFrameLocks noChangeAspect="1"/>
          </p:cNvGraphicFramePr>
          <p:nvPr/>
        </p:nvGraphicFramePr>
        <p:xfrm>
          <a:off x="4800600" y="1609725"/>
          <a:ext cx="4343400" cy="1768475"/>
        </p:xfrm>
        <a:graphic>
          <a:graphicData uri="http://schemas.openxmlformats.org/presentationml/2006/ole">
            <mc:AlternateContent xmlns:mc="http://schemas.openxmlformats.org/markup-compatibility/2006">
              <mc:Choice xmlns:v="urn:schemas-microsoft-com:vml" Requires="v">
                <p:oleObj spid="_x0000_s22650" r:id="rId7" imgW="1943100" imgH="790575" progId="Word.Picture.8">
                  <p:embed/>
                </p:oleObj>
              </mc:Choice>
              <mc:Fallback>
                <p:oleObj r:id="rId7" imgW="1943100" imgH="790575" progId="Word.Picture.8">
                  <p:embed/>
                  <p:pic>
                    <p:nvPicPr>
                      <p:cNvPr id="0" name="图片 3148"/>
                      <p:cNvPicPr/>
                      <p:nvPr/>
                    </p:nvPicPr>
                    <p:blipFill>
                      <a:blip r:embed="rId8"/>
                      <a:stretch>
                        <a:fillRect/>
                      </a:stretch>
                    </p:blipFill>
                    <p:spPr>
                      <a:xfrm>
                        <a:off x="4800600" y="1609725"/>
                        <a:ext cx="4343400" cy="1768475"/>
                      </a:xfrm>
                      <a:prstGeom prst="rect">
                        <a:avLst/>
                      </a:prstGeom>
                      <a:noFill/>
                      <a:ln w="38100">
                        <a:noFill/>
                        <a:miter/>
                      </a:ln>
                    </p:spPr>
                  </p:pic>
                </p:oleObj>
              </mc:Fallback>
            </mc:AlternateContent>
          </a:graphicData>
        </a:graphic>
      </p:graphicFrame>
      <p:graphicFrame>
        <p:nvGraphicFramePr>
          <p:cNvPr id="138245" name="Object 5"/>
          <p:cNvGraphicFramePr>
            <a:graphicFrameLocks noChangeAspect="1"/>
          </p:cNvGraphicFramePr>
          <p:nvPr/>
        </p:nvGraphicFramePr>
        <p:xfrm>
          <a:off x="79375" y="3470275"/>
          <a:ext cx="5407025" cy="577850"/>
        </p:xfrm>
        <a:graphic>
          <a:graphicData uri="http://schemas.openxmlformats.org/presentationml/2006/ole">
            <mc:AlternateContent xmlns:mc="http://schemas.openxmlformats.org/markup-compatibility/2006">
              <mc:Choice xmlns:v="urn:schemas-microsoft-com:vml" Requires="v">
                <p:oleObj spid="_x0000_s22651" r:id="rId9" imgW="2717800" imgH="241300" progId="Equation.3">
                  <p:embed/>
                </p:oleObj>
              </mc:Choice>
              <mc:Fallback>
                <p:oleObj r:id="rId9" imgW="2717800" imgH="241300" progId="Equation.3">
                  <p:embed/>
                  <p:pic>
                    <p:nvPicPr>
                      <p:cNvPr id="0" name="图片 3150"/>
                      <p:cNvPicPr/>
                      <p:nvPr/>
                    </p:nvPicPr>
                    <p:blipFill>
                      <a:blip r:embed="rId10"/>
                      <a:stretch>
                        <a:fillRect/>
                      </a:stretch>
                    </p:blipFill>
                    <p:spPr>
                      <a:xfrm>
                        <a:off x="79375" y="3470275"/>
                        <a:ext cx="5407025" cy="577850"/>
                      </a:xfrm>
                      <a:prstGeom prst="rect">
                        <a:avLst/>
                      </a:prstGeom>
                      <a:solidFill>
                        <a:srgbClr val="CCFFFF"/>
                      </a:solidFill>
                      <a:ln w="38100">
                        <a:noFill/>
                        <a:miter/>
                      </a:ln>
                    </p:spPr>
                  </p:pic>
                </p:oleObj>
              </mc:Fallback>
            </mc:AlternateContent>
          </a:graphicData>
        </a:graphic>
      </p:graphicFrame>
      <p:graphicFrame>
        <p:nvGraphicFramePr>
          <p:cNvPr id="138246" name="Object 6"/>
          <p:cNvGraphicFramePr>
            <a:graphicFrameLocks noChangeAspect="1"/>
          </p:cNvGraphicFramePr>
          <p:nvPr/>
        </p:nvGraphicFramePr>
        <p:xfrm>
          <a:off x="5676900" y="3489325"/>
          <a:ext cx="3316288" cy="579438"/>
        </p:xfrm>
        <a:graphic>
          <a:graphicData uri="http://schemas.openxmlformats.org/presentationml/2006/ole">
            <mc:AlternateContent xmlns:mc="http://schemas.openxmlformats.org/markup-compatibility/2006">
              <mc:Choice xmlns:v="urn:schemas-microsoft-com:vml" Requires="v">
                <p:oleObj spid="_x0000_s22652" r:id="rId11" imgW="1612900" imgH="241300" progId="Equation.3">
                  <p:embed/>
                </p:oleObj>
              </mc:Choice>
              <mc:Fallback>
                <p:oleObj r:id="rId11" imgW="1612900" imgH="241300" progId="Equation.3">
                  <p:embed/>
                  <p:pic>
                    <p:nvPicPr>
                      <p:cNvPr id="0" name="图片 3151"/>
                      <p:cNvPicPr/>
                      <p:nvPr/>
                    </p:nvPicPr>
                    <p:blipFill>
                      <a:blip r:embed="rId12"/>
                      <a:stretch>
                        <a:fillRect/>
                      </a:stretch>
                    </p:blipFill>
                    <p:spPr>
                      <a:xfrm>
                        <a:off x="5676900" y="3489325"/>
                        <a:ext cx="3316288" cy="579438"/>
                      </a:xfrm>
                      <a:prstGeom prst="rect">
                        <a:avLst/>
                      </a:prstGeom>
                      <a:solidFill>
                        <a:srgbClr val="CCFFFF"/>
                      </a:solidFill>
                      <a:ln w="38100">
                        <a:noFill/>
                        <a:miter/>
                      </a:ln>
                    </p:spPr>
                  </p:pic>
                </p:oleObj>
              </mc:Fallback>
            </mc:AlternateContent>
          </a:graphicData>
        </a:graphic>
      </p:graphicFrame>
      <p:sp>
        <p:nvSpPr>
          <p:cNvPr id="138247" name="Oval 7"/>
          <p:cNvSpPr/>
          <p:nvPr/>
        </p:nvSpPr>
        <p:spPr>
          <a:xfrm>
            <a:off x="1711325" y="2143125"/>
            <a:ext cx="5334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48" name="Oval 8"/>
          <p:cNvSpPr/>
          <p:nvPr/>
        </p:nvSpPr>
        <p:spPr>
          <a:xfrm>
            <a:off x="2490788" y="2489200"/>
            <a:ext cx="5334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49" name="Oval 9"/>
          <p:cNvSpPr/>
          <p:nvPr/>
        </p:nvSpPr>
        <p:spPr>
          <a:xfrm>
            <a:off x="3263900" y="2143125"/>
            <a:ext cx="5334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50" name="Oval 10"/>
          <p:cNvSpPr/>
          <p:nvPr/>
        </p:nvSpPr>
        <p:spPr>
          <a:xfrm>
            <a:off x="4021138" y="2524125"/>
            <a:ext cx="5334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51" name="Oval 11"/>
          <p:cNvSpPr/>
          <p:nvPr/>
        </p:nvSpPr>
        <p:spPr>
          <a:xfrm>
            <a:off x="6026150" y="2143125"/>
            <a:ext cx="1219200" cy="457200"/>
          </a:xfrm>
          <a:prstGeom prst="ellipse">
            <a:avLst/>
          </a:prstGeom>
          <a:noFill/>
          <a:ln w="38100" cap="flat" cmpd="sng">
            <a:solidFill>
              <a:srgbClr val="0000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52" name="Oval 12"/>
          <p:cNvSpPr/>
          <p:nvPr/>
        </p:nvSpPr>
        <p:spPr>
          <a:xfrm>
            <a:off x="5949950" y="2143125"/>
            <a:ext cx="533400" cy="838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38253" name="Line 13"/>
          <p:cNvSpPr/>
          <p:nvPr/>
        </p:nvSpPr>
        <p:spPr>
          <a:xfrm flipH="1">
            <a:off x="838200" y="2447925"/>
            <a:ext cx="914400" cy="990600"/>
          </a:xfrm>
          <a:prstGeom prst="line">
            <a:avLst/>
          </a:prstGeom>
          <a:ln w="38100" cap="flat" cmpd="sng">
            <a:solidFill>
              <a:schemeClr val="accent2"/>
            </a:solidFill>
            <a:prstDash val="solid"/>
            <a:headEnd type="none" w="med" len="med"/>
            <a:tailEnd type="none" w="med" len="med"/>
          </a:ln>
        </p:spPr>
      </p:sp>
      <p:sp>
        <p:nvSpPr>
          <p:cNvPr id="138254" name="Line 14"/>
          <p:cNvSpPr/>
          <p:nvPr/>
        </p:nvSpPr>
        <p:spPr>
          <a:xfrm flipH="1">
            <a:off x="2209800" y="2828925"/>
            <a:ext cx="304800" cy="685800"/>
          </a:xfrm>
          <a:prstGeom prst="line">
            <a:avLst/>
          </a:prstGeom>
          <a:ln w="38100" cap="flat" cmpd="sng">
            <a:solidFill>
              <a:schemeClr val="accent2"/>
            </a:solidFill>
            <a:prstDash val="solid"/>
            <a:headEnd type="none" w="med" len="med"/>
            <a:tailEnd type="none" w="med" len="med"/>
          </a:ln>
        </p:spPr>
      </p:sp>
      <p:sp>
        <p:nvSpPr>
          <p:cNvPr id="138255" name="Line 15"/>
          <p:cNvSpPr/>
          <p:nvPr/>
        </p:nvSpPr>
        <p:spPr>
          <a:xfrm flipH="1">
            <a:off x="3581400" y="2981325"/>
            <a:ext cx="609600" cy="533400"/>
          </a:xfrm>
          <a:prstGeom prst="line">
            <a:avLst/>
          </a:prstGeom>
          <a:ln w="38100" cap="flat" cmpd="sng">
            <a:solidFill>
              <a:schemeClr val="accent2"/>
            </a:solidFill>
            <a:prstDash val="solid"/>
            <a:headEnd type="none" w="med" len="med"/>
            <a:tailEnd type="none" w="med" len="med"/>
          </a:ln>
        </p:spPr>
      </p:sp>
      <p:sp>
        <p:nvSpPr>
          <p:cNvPr id="138256" name="Line 16"/>
          <p:cNvSpPr/>
          <p:nvPr/>
        </p:nvSpPr>
        <p:spPr>
          <a:xfrm>
            <a:off x="3581400" y="2524125"/>
            <a:ext cx="1219200" cy="990600"/>
          </a:xfrm>
          <a:prstGeom prst="line">
            <a:avLst/>
          </a:prstGeom>
          <a:ln w="38100" cap="flat" cmpd="sng">
            <a:solidFill>
              <a:schemeClr val="accent2"/>
            </a:solidFill>
            <a:prstDash val="solid"/>
            <a:headEnd type="none" w="med" len="med"/>
            <a:tailEnd type="none" w="med" len="med"/>
          </a:ln>
        </p:spPr>
      </p:sp>
      <p:grpSp>
        <p:nvGrpSpPr>
          <p:cNvPr id="138257" name="Group 17"/>
          <p:cNvGrpSpPr/>
          <p:nvPr/>
        </p:nvGrpSpPr>
        <p:grpSpPr>
          <a:xfrm>
            <a:off x="685800" y="1000125"/>
            <a:ext cx="5791200" cy="457200"/>
            <a:chOff x="432" y="528"/>
            <a:chExt cx="3648" cy="288"/>
          </a:xfrm>
        </p:grpSpPr>
        <p:sp>
          <p:nvSpPr>
            <p:cNvPr id="38940" name="Text Box 18"/>
            <p:cNvSpPr txBox="1"/>
            <p:nvPr/>
          </p:nvSpPr>
          <p:spPr>
            <a:xfrm>
              <a:off x="432" y="528"/>
              <a:ext cx="3648"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t>先求</a:t>
              </a:r>
              <a:r>
                <a:rPr lang="en-US" altLang="zh-CN" sz="2400" dirty="0"/>
                <a:t>S</a:t>
              </a:r>
              <a:r>
                <a:rPr lang="en-US" altLang="zh-CN" sz="2400" baseline="-25000" dirty="0"/>
                <a:t>i</a:t>
              </a:r>
              <a:r>
                <a:rPr lang="zh-CN" altLang="en-US" sz="2400" dirty="0"/>
                <a:t>和</a:t>
              </a:r>
              <a:r>
                <a:rPr lang="en-US" altLang="zh-CN" sz="2400" dirty="0"/>
                <a:t>C</a:t>
              </a:r>
              <a:r>
                <a:rPr lang="en-US" altLang="zh-CN" sz="2400" baseline="-25000" dirty="0"/>
                <a:t>i</a:t>
              </a:r>
              <a:r>
                <a:rPr lang="zh-CN" altLang="en-US" sz="2400" dirty="0"/>
                <a:t>。为此，合并值为</a:t>
              </a:r>
              <a:r>
                <a:rPr lang="en-US" altLang="zh-CN" sz="2400" dirty="0"/>
                <a:t>0</a:t>
              </a:r>
              <a:r>
                <a:rPr lang="zh-CN" altLang="en-US" sz="2400" dirty="0"/>
                <a:t>的最小项。</a:t>
              </a:r>
            </a:p>
          </p:txBody>
        </p:sp>
        <p:sp>
          <p:nvSpPr>
            <p:cNvPr id="38941" name="Line 19"/>
            <p:cNvSpPr/>
            <p:nvPr/>
          </p:nvSpPr>
          <p:spPr>
            <a:xfrm>
              <a:off x="864" y="576"/>
              <a:ext cx="144" cy="1"/>
            </a:xfrm>
            <a:prstGeom prst="line">
              <a:avLst/>
            </a:prstGeom>
            <a:ln w="9525" cap="flat" cmpd="sng">
              <a:solidFill>
                <a:schemeClr val="tx1"/>
              </a:solidFill>
              <a:prstDash val="solid"/>
              <a:headEnd type="none" w="med" len="med"/>
              <a:tailEnd type="none" w="med" len="med"/>
            </a:ln>
          </p:spPr>
        </p:sp>
        <p:sp>
          <p:nvSpPr>
            <p:cNvPr id="38942" name="Line 20"/>
            <p:cNvSpPr/>
            <p:nvPr/>
          </p:nvSpPr>
          <p:spPr>
            <a:xfrm>
              <a:off x="1211" y="576"/>
              <a:ext cx="144" cy="1"/>
            </a:xfrm>
            <a:prstGeom prst="line">
              <a:avLst/>
            </a:prstGeom>
            <a:ln w="9525" cap="flat" cmpd="sng">
              <a:solidFill>
                <a:schemeClr val="tx1"/>
              </a:solidFill>
              <a:prstDash val="solid"/>
              <a:headEnd type="none" w="med" len="med"/>
              <a:tailEnd type="none" w="med" len="med"/>
            </a:ln>
          </p:spPr>
        </p:sp>
      </p:grpSp>
      <p:sp>
        <p:nvSpPr>
          <p:cNvPr id="138261" name="Line 21"/>
          <p:cNvSpPr/>
          <p:nvPr/>
        </p:nvSpPr>
        <p:spPr>
          <a:xfrm>
            <a:off x="6330950" y="2962275"/>
            <a:ext cx="304800" cy="533400"/>
          </a:xfrm>
          <a:prstGeom prst="line">
            <a:avLst/>
          </a:prstGeom>
          <a:ln w="38100" cap="flat" cmpd="sng">
            <a:solidFill>
              <a:srgbClr val="CC3300"/>
            </a:solidFill>
            <a:prstDash val="solid"/>
            <a:headEnd type="none" w="med" len="med"/>
            <a:tailEnd type="none" w="med" len="med"/>
          </a:ln>
        </p:spPr>
      </p:sp>
      <p:sp>
        <p:nvSpPr>
          <p:cNvPr id="138262" name="Line 22"/>
          <p:cNvSpPr/>
          <p:nvPr/>
        </p:nvSpPr>
        <p:spPr>
          <a:xfrm>
            <a:off x="6711950" y="2616200"/>
            <a:ext cx="685800" cy="838200"/>
          </a:xfrm>
          <a:prstGeom prst="line">
            <a:avLst/>
          </a:prstGeom>
          <a:ln w="38100" cap="flat" cmpd="sng">
            <a:solidFill>
              <a:srgbClr val="0000FF"/>
            </a:solidFill>
            <a:prstDash val="solid"/>
            <a:headEnd type="none" w="med" len="med"/>
            <a:tailEnd type="none" w="med" len="med"/>
          </a:ln>
        </p:spPr>
      </p:sp>
      <p:grpSp>
        <p:nvGrpSpPr>
          <p:cNvPr id="138263" name="Group 23"/>
          <p:cNvGrpSpPr/>
          <p:nvPr/>
        </p:nvGrpSpPr>
        <p:grpSpPr>
          <a:xfrm>
            <a:off x="5797550" y="2082800"/>
            <a:ext cx="3200400" cy="457200"/>
            <a:chOff x="3408" y="2880"/>
            <a:chExt cx="2016" cy="288"/>
          </a:xfrm>
        </p:grpSpPr>
        <p:sp>
          <p:nvSpPr>
            <p:cNvPr id="38938" name="Freeform 24"/>
            <p:cNvSpPr/>
            <p:nvPr/>
          </p:nvSpPr>
          <p:spPr>
            <a:xfrm>
              <a:off x="3408" y="2880"/>
              <a:ext cx="496" cy="288"/>
            </a:xfrm>
            <a:custGeom>
              <a:avLst/>
              <a:gdLst/>
              <a:ahLst/>
              <a:cxnLst>
                <a:cxn ang="0">
                  <a:pos x="96" y="0"/>
                </a:cxn>
                <a:cxn ang="0">
                  <a:pos x="480" y="192"/>
                </a:cxn>
                <a:cxn ang="0">
                  <a:pos x="0" y="288"/>
                </a:cxn>
              </a:cxnLst>
              <a:rect l="0" t="0" r="0" b="0"/>
              <a:pathLst>
                <a:path w="496" h="288">
                  <a:moveTo>
                    <a:pt x="96" y="0"/>
                  </a:moveTo>
                  <a:cubicBezTo>
                    <a:pt x="296" y="72"/>
                    <a:pt x="496" y="144"/>
                    <a:pt x="480" y="192"/>
                  </a:cubicBezTo>
                  <a:cubicBezTo>
                    <a:pt x="464" y="240"/>
                    <a:pt x="232" y="264"/>
                    <a:pt x="0" y="288"/>
                  </a:cubicBezTo>
                </a:path>
              </a:pathLst>
            </a:custGeom>
            <a:noFill/>
            <a:ln w="38100" cap="flat" cmpd="sng">
              <a:solidFill>
                <a:srgbClr val="FF00FF">
                  <a:alpha val="100000"/>
                </a:srgbClr>
              </a:solidFill>
              <a:prstDash val="solid"/>
              <a:round/>
              <a:headEnd type="none" w="med" len="med"/>
              <a:tailEnd type="none" w="med" len="med"/>
            </a:ln>
          </p:spPr>
          <p:txBody>
            <a:bodyPr/>
            <a:lstStyle/>
            <a:p>
              <a:endParaRPr lang="zh-CN" altLang="en-US"/>
            </a:p>
          </p:txBody>
        </p:sp>
        <p:sp>
          <p:nvSpPr>
            <p:cNvPr id="38939" name="Freeform 25"/>
            <p:cNvSpPr/>
            <p:nvPr/>
          </p:nvSpPr>
          <p:spPr>
            <a:xfrm flipH="1">
              <a:off x="4928" y="2880"/>
              <a:ext cx="496" cy="288"/>
            </a:xfrm>
            <a:custGeom>
              <a:avLst/>
              <a:gdLst/>
              <a:ahLst/>
              <a:cxnLst>
                <a:cxn ang="0">
                  <a:pos x="96" y="0"/>
                </a:cxn>
                <a:cxn ang="0">
                  <a:pos x="480" y="192"/>
                </a:cxn>
                <a:cxn ang="0">
                  <a:pos x="0" y="288"/>
                </a:cxn>
              </a:cxnLst>
              <a:rect l="0" t="0" r="0" b="0"/>
              <a:pathLst>
                <a:path w="496" h="288">
                  <a:moveTo>
                    <a:pt x="96" y="0"/>
                  </a:moveTo>
                  <a:cubicBezTo>
                    <a:pt x="296" y="72"/>
                    <a:pt x="496" y="144"/>
                    <a:pt x="480" y="192"/>
                  </a:cubicBezTo>
                  <a:cubicBezTo>
                    <a:pt x="464" y="240"/>
                    <a:pt x="232" y="264"/>
                    <a:pt x="0" y="288"/>
                  </a:cubicBezTo>
                </a:path>
              </a:pathLst>
            </a:custGeom>
            <a:noFill/>
            <a:ln w="38100" cap="flat" cmpd="sng">
              <a:solidFill>
                <a:srgbClr val="FF00FF">
                  <a:alpha val="100000"/>
                </a:srgbClr>
              </a:solidFill>
              <a:prstDash val="solid"/>
              <a:round/>
              <a:headEnd type="none" w="med" len="med"/>
              <a:tailEnd type="none" w="med" len="med"/>
            </a:ln>
          </p:spPr>
          <p:txBody>
            <a:bodyPr/>
            <a:lstStyle/>
            <a:p>
              <a:endParaRPr lang="zh-CN" altLang="en-US"/>
            </a:p>
          </p:txBody>
        </p:sp>
      </p:grpSp>
      <p:sp>
        <p:nvSpPr>
          <p:cNvPr id="138266" name="Freeform 26"/>
          <p:cNvSpPr/>
          <p:nvPr/>
        </p:nvSpPr>
        <p:spPr>
          <a:xfrm>
            <a:off x="6407150" y="2463800"/>
            <a:ext cx="2133600" cy="990600"/>
          </a:xfrm>
          <a:custGeom>
            <a:avLst/>
            <a:gdLst/>
            <a:ahLst/>
            <a:cxnLst>
              <a:cxn ang="0">
                <a:pos x="0" y="0"/>
              </a:cxn>
              <a:cxn ang="0">
                <a:pos x="2147483646" y="2147483646"/>
              </a:cxn>
              <a:cxn ang="0">
                <a:pos x="2147483646" y="0"/>
              </a:cxn>
            </a:cxnLst>
            <a:rect l="0" t="0" r="0" b="0"/>
            <a:pathLst>
              <a:path w="1344" h="624">
                <a:moveTo>
                  <a:pt x="0" y="0"/>
                </a:moveTo>
                <a:lnTo>
                  <a:pt x="1344" y="624"/>
                </a:lnTo>
                <a:lnTo>
                  <a:pt x="1200" y="0"/>
                </a:lnTo>
              </a:path>
            </a:pathLst>
          </a:custGeom>
          <a:noFill/>
          <a:ln w="38100" cap="flat" cmpd="sng">
            <a:solidFill>
              <a:srgbClr val="FF00FF">
                <a:alpha val="100000"/>
              </a:srgbClr>
            </a:solidFill>
            <a:prstDash val="solid"/>
            <a:round/>
            <a:headEnd type="none" w="med" len="med"/>
            <a:tailEnd type="none" w="med" len="med"/>
          </a:ln>
        </p:spPr>
        <p:txBody>
          <a:bodyPr/>
          <a:lstStyle/>
          <a:p>
            <a:endParaRPr lang="zh-CN" altLang="en-US"/>
          </a:p>
        </p:txBody>
      </p:sp>
      <p:sp>
        <p:nvSpPr>
          <p:cNvPr id="138267" name="Text Box 27"/>
          <p:cNvSpPr txBox="1"/>
          <p:nvPr/>
        </p:nvSpPr>
        <p:spPr>
          <a:xfrm>
            <a:off x="609600" y="4200525"/>
            <a:ext cx="1981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t>再取反，得：</a:t>
            </a:r>
          </a:p>
        </p:txBody>
      </p:sp>
      <p:graphicFrame>
        <p:nvGraphicFramePr>
          <p:cNvPr id="138268" name="Object 28"/>
          <p:cNvGraphicFramePr>
            <a:graphicFrameLocks noChangeAspect="1"/>
          </p:cNvGraphicFramePr>
          <p:nvPr/>
        </p:nvGraphicFramePr>
        <p:xfrm>
          <a:off x="1308100" y="4822825"/>
          <a:ext cx="5837238" cy="673100"/>
        </p:xfrm>
        <a:graphic>
          <a:graphicData uri="http://schemas.openxmlformats.org/presentationml/2006/ole">
            <mc:AlternateContent xmlns:mc="http://schemas.openxmlformats.org/markup-compatibility/2006">
              <mc:Choice xmlns:v="urn:schemas-microsoft-com:vml" Requires="v">
                <p:oleObj spid="_x0000_s22653" r:id="rId13" imgW="2933700" imgH="279400" progId="Equation.3">
                  <p:embed/>
                </p:oleObj>
              </mc:Choice>
              <mc:Fallback>
                <p:oleObj r:id="rId13" imgW="2933700" imgH="279400" progId="Equation.3">
                  <p:embed/>
                  <p:pic>
                    <p:nvPicPr>
                      <p:cNvPr id="0" name="图片 3155"/>
                      <p:cNvPicPr/>
                      <p:nvPr/>
                    </p:nvPicPr>
                    <p:blipFill>
                      <a:blip r:embed="rId14"/>
                      <a:stretch>
                        <a:fillRect/>
                      </a:stretch>
                    </p:blipFill>
                    <p:spPr>
                      <a:xfrm>
                        <a:off x="1308100" y="4822825"/>
                        <a:ext cx="5837238" cy="673100"/>
                      </a:xfrm>
                      <a:prstGeom prst="rect">
                        <a:avLst/>
                      </a:prstGeom>
                      <a:solidFill>
                        <a:srgbClr val="CCFFFF"/>
                      </a:solidFill>
                      <a:ln w="38100">
                        <a:noFill/>
                        <a:miter/>
                      </a:ln>
                    </p:spPr>
                  </p:pic>
                </p:oleObj>
              </mc:Fallback>
            </mc:AlternateContent>
          </a:graphicData>
        </a:graphic>
      </p:graphicFrame>
      <p:graphicFrame>
        <p:nvGraphicFramePr>
          <p:cNvPr id="138269" name="Object 29"/>
          <p:cNvGraphicFramePr>
            <a:graphicFrameLocks noChangeAspect="1"/>
          </p:cNvGraphicFramePr>
          <p:nvPr/>
        </p:nvGraphicFramePr>
        <p:xfrm>
          <a:off x="2152650" y="5648325"/>
          <a:ext cx="3943350" cy="676275"/>
        </p:xfrm>
        <a:graphic>
          <a:graphicData uri="http://schemas.openxmlformats.org/presentationml/2006/ole">
            <mc:AlternateContent xmlns:mc="http://schemas.openxmlformats.org/markup-compatibility/2006">
              <mc:Choice xmlns:v="urn:schemas-microsoft-com:vml" Requires="v">
                <p:oleObj spid="_x0000_s22654" r:id="rId15" imgW="1917700" imgH="279400" progId="Equation.3">
                  <p:embed/>
                </p:oleObj>
              </mc:Choice>
              <mc:Fallback>
                <p:oleObj r:id="rId15" imgW="1917700" imgH="279400" progId="Equation.3">
                  <p:embed/>
                  <p:pic>
                    <p:nvPicPr>
                      <p:cNvPr id="0" name="图片 3152"/>
                      <p:cNvPicPr/>
                      <p:nvPr/>
                    </p:nvPicPr>
                    <p:blipFill>
                      <a:blip r:embed="rId16"/>
                      <a:stretch>
                        <a:fillRect/>
                      </a:stretch>
                    </p:blipFill>
                    <p:spPr>
                      <a:xfrm>
                        <a:off x="2152650" y="5648325"/>
                        <a:ext cx="3943350" cy="676275"/>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257"/>
                                        </p:tgtEl>
                                        <p:attrNameLst>
                                          <p:attrName>style.visibility</p:attrName>
                                        </p:attrNameLst>
                                      </p:cBhvr>
                                      <p:to>
                                        <p:strVal val="visible"/>
                                      </p:to>
                                    </p:set>
                                    <p:animEffect transition="in" filter="wipe(left)">
                                      <p:cBhvr>
                                        <p:cTn id="7" dur="500"/>
                                        <p:tgtEl>
                                          <p:spTgt spid="1382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8243"/>
                                        </p:tgtEl>
                                        <p:attrNameLst>
                                          <p:attrName>style.visibility</p:attrName>
                                        </p:attrNameLst>
                                      </p:cBhvr>
                                      <p:to>
                                        <p:strVal val="visible"/>
                                      </p:to>
                                    </p:set>
                                    <p:animEffect transition="in" filter="dissolve">
                                      <p:cBhvr>
                                        <p:cTn id="12" dur="500"/>
                                        <p:tgtEl>
                                          <p:spTgt spid="1382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38245"/>
                                        </p:tgtEl>
                                        <p:attrNameLst>
                                          <p:attrName>style.visibility</p:attrName>
                                        </p:attrNameLst>
                                      </p:cBhvr>
                                      <p:to>
                                        <p:strVal val="visible"/>
                                      </p:to>
                                    </p:set>
                                    <p:animEffect transition="in" filter="box(out)">
                                      <p:cBhvr>
                                        <p:cTn id="17" dur="500"/>
                                        <p:tgtEl>
                                          <p:spTgt spid="138245"/>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8247"/>
                                        </p:tgtEl>
                                        <p:attrNameLst>
                                          <p:attrName>style.visibility</p:attrName>
                                        </p:attrNameLst>
                                      </p:cBhvr>
                                      <p:to>
                                        <p:strVal val="visible"/>
                                      </p:to>
                                    </p:set>
                                    <p:animEffect transition="in" filter="wipe(left)">
                                      <p:cBhvr>
                                        <p:cTn id="22" dur="500"/>
                                        <p:tgtEl>
                                          <p:spTgt spid="138247"/>
                                        </p:tgtEl>
                                      </p:cBhvr>
                                    </p:animEffect>
                                  </p:childTnLst>
                                  <p:subTnLst>
                                    <p:set>
                                      <p:cBhvr override="childStyle">
                                        <p:cTn dur="1" fill="hold" display="0" masterRel="nextClick" afterEffect="1"/>
                                        <p:tgtEl>
                                          <p:spTgt spid="138247"/>
                                        </p:tgtEl>
                                        <p:attrNameLst>
                                          <p:attrName>style.visibility</p:attrName>
                                        </p:attrNameLst>
                                      </p:cBhvr>
                                      <p:to>
                                        <p:strVal val="hidden"/>
                                      </p:to>
                                    </p:set>
                                  </p:subTnLst>
                                </p:cTn>
                              </p:par>
                            </p:childTnLst>
                          </p:cTn>
                        </p:par>
                        <p:par>
                          <p:cTn id="23" fill="hold">
                            <p:stCondLst>
                              <p:cond delay="500"/>
                            </p:stCondLst>
                            <p:childTnLst>
                              <p:par>
                                <p:cTn id="24" presetID="18" presetClass="entr" presetSubtype="12" fill="hold" nodeType="afterEffect">
                                  <p:stCondLst>
                                    <p:cond delay="0"/>
                                  </p:stCondLst>
                                  <p:childTnLst>
                                    <p:set>
                                      <p:cBhvr>
                                        <p:cTn id="25" dur="1" fill="hold">
                                          <p:stCondLst>
                                            <p:cond delay="0"/>
                                          </p:stCondLst>
                                        </p:cTn>
                                        <p:tgtEl>
                                          <p:spTgt spid="138253"/>
                                        </p:tgtEl>
                                        <p:attrNameLst>
                                          <p:attrName>style.visibility</p:attrName>
                                        </p:attrNameLst>
                                      </p:cBhvr>
                                      <p:to>
                                        <p:strVal val="visible"/>
                                      </p:to>
                                    </p:set>
                                    <p:animEffect transition="in" filter="strips(downLeft)">
                                      <p:cBhvr>
                                        <p:cTn id="26" dur="500"/>
                                        <p:tgtEl>
                                          <p:spTgt spid="138253"/>
                                        </p:tgtEl>
                                      </p:cBhvr>
                                    </p:animEffect>
                                  </p:childTnLst>
                                  <p:subTnLst>
                                    <p:set>
                                      <p:cBhvr override="childStyle">
                                        <p:cTn dur="1" fill="hold" display="0" masterRel="nextClick" afterEffect="1"/>
                                        <p:tgtEl>
                                          <p:spTgt spid="13825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8248"/>
                                        </p:tgtEl>
                                        <p:attrNameLst>
                                          <p:attrName>style.visibility</p:attrName>
                                        </p:attrNameLst>
                                      </p:cBhvr>
                                      <p:to>
                                        <p:strVal val="visible"/>
                                      </p:to>
                                    </p:set>
                                    <p:animEffect transition="in" filter="wipe(left)">
                                      <p:cBhvr>
                                        <p:cTn id="31" dur="500"/>
                                        <p:tgtEl>
                                          <p:spTgt spid="138248"/>
                                        </p:tgtEl>
                                      </p:cBhvr>
                                    </p:animEffect>
                                  </p:childTnLst>
                                  <p:subTnLst>
                                    <p:set>
                                      <p:cBhvr override="childStyle">
                                        <p:cTn dur="1" fill="hold" display="0" masterRel="nextClick" afterEffect="1"/>
                                        <p:tgtEl>
                                          <p:spTgt spid="138248"/>
                                        </p:tgtEl>
                                        <p:attrNameLst>
                                          <p:attrName>style.visibility</p:attrName>
                                        </p:attrNameLst>
                                      </p:cBhvr>
                                      <p:to>
                                        <p:strVal val="hidden"/>
                                      </p:to>
                                    </p:set>
                                  </p:subTnLst>
                                </p:cTn>
                              </p:par>
                            </p:childTnLst>
                          </p:cTn>
                        </p:par>
                        <p:par>
                          <p:cTn id="32" fill="hold">
                            <p:stCondLst>
                              <p:cond delay="500"/>
                            </p:stCondLst>
                            <p:childTnLst>
                              <p:par>
                                <p:cTn id="33" presetID="18" presetClass="entr" presetSubtype="12" fill="hold" nodeType="afterEffect">
                                  <p:stCondLst>
                                    <p:cond delay="0"/>
                                  </p:stCondLst>
                                  <p:childTnLst>
                                    <p:set>
                                      <p:cBhvr>
                                        <p:cTn id="34" dur="1" fill="hold">
                                          <p:stCondLst>
                                            <p:cond delay="0"/>
                                          </p:stCondLst>
                                        </p:cTn>
                                        <p:tgtEl>
                                          <p:spTgt spid="138254"/>
                                        </p:tgtEl>
                                        <p:attrNameLst>
                                          <p:attrName>style.visibility</p:attrName>
                                        </p:attrNameLst>
                                      </p:cBhvr>
                                      <p:to>
                                        <p:strVal val="visible"/>
                                      </p:to>
                                    </p:set>
                                    <p:animEffect transition="in" filter="strips(downLeft)">
                                      <p:cBhvr>
                                        <p:cTn id="35" dur="500"/>
                                        <p:tgtEl>
                                          <p:spTgt spid="138254"/>
                                        </p:tgtEl>
                                      </p:cBhvr>
                                    </p:animEffect>
                                  </p:childTnLst>
                                  <p:subTnLst>
                                    <p:set>
                                      <p:cBhvr override="childStyle">
                                        <p:cTn dur="1" fill="hold" display="0" masterRel="nextClick" afterEffect="1"/>
                                        <p:tgtEl>
                                          <p:spTgt spid="138254"/>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8250"/>
                                        </p:tgtEl>
                                        <p:attrNameLst>
                                          <p:attrName>style.visibility</p:attrName>
                                        </p:attrNameLst>
                                      </p:cBhvr>
                                      <p:to>
                                        <p:strVal val="visible"/>
                                      </p:to>
                                    </p:set>
                                    <p:animEffect transition="in" filter="wipe(left)">
                                      <p:cBhvr>
                                        <p:cTn id="40" dur="500"/>
                                        <p:tgtEl>
                                          <p:spTgt spid="138250"/>
                                        </p:tgtEl>
                                      </p:cBhvr>
                                    </p:animEffect>
                                  </p:childTnLst>
                                  <p:subTnLst>
                                    <p:set>
                                      <p:cBhvr override="childStyle">
                                        <p:cTn dur="1" fill="hold" display="0" masterRel="nextClick" afterEffect="1"/>
                                        <p:tgtEl>
                                          <p:spTgt spid="138250"/>
                                        </p:tgtEl>
                                        <p:attrNameLst>
                                          <p:attrName>style.visibility</p:attrName>
                                        </p:attrNameLst>
                                      </p:cBhvr>
                                      <p:to>
                                        <p:strVal val="hidden"/>
                                      </p:to>
                                    </p:set>
                                  </p:subTnLst>
                                </p:cTn>
                              </p:par>
                            </p:childTnLst>
                          </p:cTn>
                        </p:par>
                        <p:par>
                          <p:cTn id="41" fill="hold">
                            <p:stCondLst>
                              <p:cond delay="500"/>
                            </p:stCondLst>
                            <p:childTnLst>
                              <p:par>
                                <p:cTn id="42" presetID="18" presetClass="entr" presetSubtype="12" fill="hold" nodeType="afterEffect">
                                  <p:stCondLst>
                                    <p:cond delay="0"/>
                                  </p:stCondLst>
                                  <p:childTnLst>
                                    <p:set>
                                      <p:cBhvr>
                                        <p:cTn id="43" dur="1" fill="hold">
                                          <p:stCondLst>
                                            <p:cond delay="0"/>
                                          </p:stCondLst>
                                        </p:cTn>
                                        <p:tgtEl>
                                          <p:spTgt spid="138255"/>
                                        </p:tgtEl>
                                        <p:attrNameLst>
                                          <p:attrName>style.visibility</p:attrName>
                                        </p:attrNameLst>
                                      </p:cBhvr>
                                      <p:to>
                                        <p:strVal val="visible"/>
                                      </p:to>
                                    </p:set>
                                    <p:animEffect transition="in" filter="strips(downLeft)">
                                      <p:cBhvr>
                                        <p:cTn id="44" dur="500"/>
                                        <p:tgtEl>
                                          <p:spTgt spid="138255"/>
                                        </p:tgtEl>
                                      </p:cBhvr>
                                    </p:animEffect>
                                  </p:childTnLst>
                                  <p:subTnLst>
                                    <p:set>
                                      <p:cBhvr override="childStyle">
                                        <p:cTn dur="1" fill="hold" display="0" masterRel="nextClick" afterEffect="1"/>
                                        <p:tgtEl>
                                          <p:spTgt spid="138255"/>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8249"/>
                                        </p:tgtEl>
                                        <p:attrNameLst>
                                          <p:attrName>style.visibility</p:attrName>
                                        </p:attrNameLst>
                                      </p:cBhvr>
                                      <p:to>
                                        <p:strVal val="visible"/>
                                      </p:to>
                                    </p:set>
                                    <p:animEffect transition="in" filter="wipe(left)">
                                      <p:cBhvr>
                                        <p:cTn id="49" dur="500"/>
                                        <p:tgtEl>
                                          <p:spTgt spid="138249"/>
                                        </p:tgtEl>
                                      </p:cBhvr>
                                    </p:animEffect>
                                  </p:childTnLst>
                                  <p:subTnLst>
                                    <p:set>
                                      <p:cBhvr override="childStyle">
                                        <p:cTn dur="1" fill="hold" display="0" masterRel="nextClick" afterEffect="1"/>
                                        <p:tgtEl>
                                          <p:spTgt spid="138249"/>
                                        </p:tgtEl>
                                        <p:attrNameLst>
                                          <p:attrName>style.visibility</p:attrName>
                                        </p:attrNameLst>
                                      </p:cBhvr>
                                      <p:to>
                                        <p:strVal val="hidden"/>
                                      </p:to>
                                    </p:set>
                                  </p:subTnLst>
                                </p:cTn>
                              </p:par>
                            </p:childTnLst>
                          </p:cTn>
                        </p:par>
                        <p:par>
                          <p:cTn id="50" fill="hold">
                            <p:stCondLst>
                              <p:cond delay="500"/>
                            </p:stCondLst>
                            <p:childTnLst>
                              <p:par>
                                <p:cTn id="51" presetID="18" presetClass="entr" presetSubtype="6" fill="hold" nodeType="afterEffect">
                                  <p:stCondLst>
                                    <p:cond delay="0"/>
                                  </p:stCondLst>
                                  <p:childTnLst>
                                    <p:set>
                                      <p:cBhvr>
                                        <p:cTn id="52" dur="1" fill="hold">
                                          <p:stCondLst>
                                            <p:cond delay="0"/>
                                          </p:stCondLst>
                                        </p:cTn>
                                        <p:tgtEl>
                                          <p:spTgt spid="138256"/>
                                        </p:tgtEl>
                                        <p:attrNameLst>
                                          <p:attrName>style.visibility</p:attrName>
                                        </p:attrNameLst>
                                      </p:cBhvr>
                                      <p:to>
                                        <p:strVal val="visible"/>
                                      </p:to>
                                    </p:set>
                                    <p:animEffect transition="in" filter="strips(downRight)">
                                      <p:cBhvr>
                                        <p:cTn id="53" dur="500"/>
                                        <p:tgtEl>
                                          <p:spTgt spid="138256"/>
                                        </p:tgtEl>
                                      </p:cBhvr>
                                    </p:animEffect>
                                  </p:childTnLst>
                                  <p:subTnLst>
                                    <p:set>
                                      <p:cBhvr override="childStyle">
                                        <p:cTn dur="1" fill="hold" display="0" masterRel="nextClick" afterEffect="1"/>
                                        <p:tgtEl>
                                          <p:spTgt spid="138256"/>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38244"/>
                                        </p:tgtEl>
                                        <p:attrNameLst>
                                          <p:attrName>style.visibility</p:attrName>
                                        </p:attrNameLst>
                                      </p:cBhvr>
                                      <p:to>
                                        <p:strVal val="visible"/>
                                      </p:to>
                                    </p:set>
                                    <p:animEffect transition="in" filter="dissolve">
                                      <p:cBhvr>
                                        <p:cTn id="58" dur="500"/>
                                        <p:tgtEl>
                                          <p:spTgt spid="138244"/>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32" fill="hold" nodeType="clickEffect">
                                  <p:stCondLst>
                                    <p:cond delay="0"/>
                                  </p:stCondLst>
                                  <p:childTnLst>
                                    <p:set>
                                      <p:cBhvr>
                                        <p:cTn id="62" dur="1" fill="hold">
                                          <p:stCondLst>
                                            <p:cond delay="0"/>
                                          </p:stCondLst>
                                        </p:cTn>
                                        <p:tgtEl>
                                          <p:spTgt spid="138246"/>
                                        </p:tgtEl>
                                        <p:attrNameLst>
                                          <p:attrName>style.visibility</p:attrName>
                                        </p:attrNameLst>
                                      </p:cBhvr>
                                      <p:to>
                                        <p:strVal val="visible"/>
                                      </p:to>
                                    </p:set>
                                    <p:animEffect transition="in" filter="box(out)">
                                      <p:cBhvr>
                                        <p:cTn id="63" dur="500"/>
                                        <p:tgtEl>
                                          <p:spTgt spid="138246"/>
                                        </p:tgtEl>
                                      </p:cBhvr>
                                    </p:animEffect>
                                  </p:childTnLst>
                                  <p:subTnLst>
                                    <p:audio>
                                      <p:cMediaNode>
                                        <p:cTn display="0" masterRel="sameClick">
                                          <p:stCondLst>
                                            <p:cond evt="begin" delay="0">
                                              <p:tn val="61"/>
                                            </p:cond>
                                          </p:stCondLst>
                                          <p:endCondLst>
                                            <p:cond evt="onStopAudio" delay="0">
                                              <p:tgtEl>
                                                <p:sldTgt/>
                                              </p:tgtEl>
                                            </p:cond>
                                          </p:endCondLst>
                                        </p:cTn>
                                        <p:tgtEl>
                                          <p:sndTgt r:embed="rId3" name="CAMERA.WAV"/>
                                        </p:tgtEl>
                                      </p:cMediaNode>
                                    </p:audio>
                                  </p:sub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138252"/>
                                        </p:tgtEl>
                                        <p:attrNameLst>
                                          <p:attrName>style.visibility</p:attrName>
                                        </p:attrNameLst>
                                      </p:cBhvr>
                                      <p:to>
                                        <p:strVal val="visible"/>
                                      </p:to>
                                    </p:set>
                                    <p:animEffect transition="in" filter="wipe(left)">
                                      <p:cBhvr>
                                        <p:cTn id="67" dur="500"/>
                                        <p:tgtEl>
                                          <p:spTgt spid="138252"/>
                                        </p:tgtEl>
                                      </p:cBhvr>
                                    </p:animEffect>
                                  </p:childTnLst>
                                  <p:subTnLst>
                                    <p:set>
                                      <p:cBhvr override="childStyle">
                                        <p:cTn dur="1" fill="hold" display="0" masterRel="nextClick" afterEffect="1"/>
                                        <p:tgtEl>
                                          <p:spTgt spid="138252"/>
                                        </p:tgtEl>
                                        <p:attrNameLst>
                                          <p:attrName>style.visibility</p:attrName>
                                        </p:attrNameLst>
                                      </p:cBhvr>
                                      <p:to>
                                        <p:strVal val="hidden"/>
                                      </p:to>
                                    </p:set>
                                  </p:subTnLst>
                                </p:cTn>
                              </p:par>
                            </p:childTnLst>
                          </p:cTn>
                        </p:par>
                        <p:par>
                          <p:cTn id="68" fill="hold">
                            <p:stCondLst>
                              <p:cond delay="1000"/>
                            </p:stCondLst>
                            <p:childTnLst>
                              <p:par>
                                <p:cTn id="69" presetID="18" presetClass="entr" presetSubtype="6" fill="hold" nodeType="afterEffect">
                                  <p:stCondLst>
                                    <p:cond delay="0"/>
                                  </p:stCondLst>
                                  <p:childTnLst>
                                    <p:set>
                                      <p:cBhvr>
                                        <p:cTn id="70" dur="1" fill="hold">
                                          <p:stCondLst>
                                            <p:cond delay="0"/>
                                          </p:stCondLst>
                                        </p:cTn>
                                        <p:tgtEl>
                                          <p:spTgt spid="138261"/>
                                        </p:tgtEl>
                                        <p:attrNameLst>
                                          <p:attrName>style.visibility</p:attrName>
                                        </p:attrNameLst>
                                      </p:cBhvr>
                                      <p:to>
                                        <p:strVal val="visible"/>
                                      </p:to>
                                    </p:set>
                                    <p:animEffect transition="in" filter="strips(downRight)">
                                      <p:cBhvr>
                                        <p:cTn id="71" dur="500"/>
                                        <p:tgtEl>
                                          <p:spTgt spid="138261"/>
                                        </p:tgtEl>
                                      </p:cBhvr>
                                    </p:animEffect>
                                  </p:childTnLst>
                                  <p:subTnLst>
                                    <p:set>
                                      <p:cBhvr override="childStyle">
                                        <p:cTn dur="1" fill="hold" display="0" masterRel="nextClick" afterEffect="1"/>
                                        <p:tgtEl>
                                          <p:spTgt spid="138261"/>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38251"/>
                                        </p:tgtEl>
                                        <p:attrNameLst>
                                          <p:attrName>style.visibility</p:attrName>
                                        </p:attrNameLst>
                                      </p:cBhvr>
                                      <p:to>
                                        <p:strVal val="visible"/>
                                      </p:to>
                                    </p:set>
                                    <p:animEffect transition="in" filter="wipe(left)">
                                      <p:cBhvr>
                                        <p:cTn id="76" dur="500"/>
                                        <p:tgtEl>
                                          <p:spTgt spid="138251"/>
                                        </p:tgtEl>
                                      </p:cBhvr>
                                    </p:animEffect>
                                  </p:childTnLst>
                                  <p:subTnLst>
                                    <p:set>
                                      <p:cBhvr override="childStyle">
                                        <p:cTn dur="1" fill="hold" display="0" masterRel="nextClick" afterEffect="1"/>
                                        <p:tgtEl>
                                          <p:spTgt spid="138251"/>
                                        </p:tgtEl>
                                        <p:attrNameLst>
                                          <p:attrName>style.visibility</p:attrName>
                                        </p:attrNameLst>
                                      </p:cBhvr>
                                      <p:to>
                                        <p:strVal val="hidden"/>
                                      </p:to>
                                    </p:set>
                                  </p:subTnLst>
                                </p:cTn>
                              </p:par>
                            </p:childTnLst>
                          </p:cTn>
                        </p:par>
                        <p:par>
                          <p:cTn id="77" fill="hold">
                            <p:stCondLst>
                              <p:cond delay="500"/>
                            </p:stCondLst>
                            <p:childTnLst>
                              <p:par>
                                <p:cTn id="78" presetID="18" presetClass="entr" presetSubtype="6" fill="hold" nodeType="afterEffect">
                                  <p:stCondLst>
                                    <p:cond delay="0"/>
                                  </p:stCondLst>
                                  <p:childTnLst>
                                    <p:set>
                                      <p:cBhvr>
                                        <p:cTn id="79" dur="1" fill="hold">
                                          <p:stCondLst>
                                            <p:cond delay="0"/>
                                          </p:stCondLst>
                                        </p:cTn>
                                        <p:tgtEl>
                                          <p:spTgt spid="138262"/>
                                        </p:tgtEl>
                                        <p:attrNameLst>
                                          <p:attrName>style.visibility</p:attrName>
                                        </p:attrNameLst>
                                      </p:cBhvr>
                                      <p:to>
                                        <p:strVal val="visible"/>
                                      </p:to>
                                    </p:set>
                                    <p:animEffect transition="in" filter="strips(downRight)">
                                      <p:cBhvr>
                                        <p:cTn id="80" dur="500"/>
                                        <p:tgtEl>
                                          <p:spTgt spid="138262"/>
                                        </p:tgtEl>
                                      </p:cBhvr>
                                    </p:animEffect>
                                  </p:childTnLst>
                                  <p:subTnLst>
                                    <p:set>
                                      <p:cBhvr override="childStyle">
                                        <p:cTn dur="1" fill="hold" display="0" masterRel="nextClick" afterEffect="1"/>
                                        <p:tgtEl>
                                          <p:spTgt spid="138262"/>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16" presetClass="entr" presetSubtype="37" fill="hold" nodeType="clickEffect">
                                  <p:stCondLst>
                                    <p:cond delay="0"/>
                                  </p:stCondLst>
                                  <p:childTnLst>
                                    <p:set>
                                      <p:cBhvr>
                                        <p:cTn id="84" dur="1" fill="hold">
                                          <p:stCondLst>
                                            <p:cond delay="0"/>
                                          </p:stCondLst>
                                        </p:cTn>
                                        <p:tgtEl>
                                          <p:spTgt spid="138263"/>
                                        </p:tgtEl>
                                        <p:attrNameLst>
                                          <p:attrName>style.visibility</p:attrName>
                                        </p:attrNameLst>
                                      </p:cBhvr>
                                      <p:to>
                                        <p:strVal val="visible"/>
                                      </p:to>
                                    </p:set>
                                    <p:animEffect transition="in" filter="barn(outVertical)">
                                      <p:cBhvr>
                                        <p:cTn id="85" dur="500"/>
                                        <p:tgtEl>
                                          <p:spTgt spid="138263"/>
                                        </p:tgtEl>
                                      </p:cBhvr>
                                    </p:animEffect>
                                  </p:childTnLst>
                                  <p:subTnLst>
                                    <p:set>
                                      <p:cBhvr override="childStyle">
                                        <p:cTn dur="1" fill="hold" display="0" masterRel="nextClick" afterEffect="1"/>
                                        <p:tgtEl>
                                          <p:spTgt spid="138263"/>
                                        </p:tgtEl>
                                        <p:attrNameLst>
                                          <p:attrName>style.visibility</p:attrName>
                                        </p:attrNameLst>
                                      </p:cBhvr>
                                      <p:to>
                                        <p:strVal val="hidden"/>
                                      </p:to>
                                    </p:set>
                                  </p:subTnLst>
                                </p:cTn>
                              </p:par>
                            </p:childTnLst>
                          </p:cTn>
                        </p:par>
                        <p:par>
                          <p:cTn id="86" fill="hold">
                            <p:stCondLst>
                              <p:cond delay="500"/>
                            </p:stCondLst>
                            <p:childTnLst>
                              <p:par>
                                <p:cTn id="87" presetID="18" presetClass="entr" presetSubtype="6" fill="hold" nodeType="afterEffect">
                                  <p:stCondLst>
                                    <p:cond delay="0"/>
                                  </p:stCondLst>
                                  <p:childTnLst>
                                    <p:set>
                                      <p:cBhvr>
                                        <p:cTn id="88" dur="1" fill="hold">
                                          <p:stCondLst>
                                            <p:cond delay="0"/>
                                          </p:stCondLst>
                                        </p:cTn>
                                        <p:tgtEl>
                                          <p:spTgt spid="138266"/>
                                        </p:tgtEl>
                                        <p:attrNameLst>
                                          <p:attrName>style.visibility</p:attrName>
                                        </p:attrNameLst>
                                      </p:cBhvr>
                                      <p:to>
                                        <p:strVal val="visible"/>
                                      </p:to>
                                    </p:set>
                                    <p:animEffect transition="in" filter="strips(downRight)">
                                      <p:cBhvr>
                                        <p:cTn id="89" dur="500"/>
                                        <p:tgtEl>
                                          <p:spTgt spid="138266"/>
                                        </p:tgtEl>
                                      </p:cBhvr>
                                    </p:animEffect>
                                  </p:childTnLst>
                                  <p:subTnLst>
                                    <p:set>
                                      <p:cBhvr override="childStyle">
                                        <p:cTn dur="1" fill="hold" display="0" masterRel="nextClick" afterEffect="1"/>
                                        <p:tgtEl>
                                          <p:spTgt spid="138266"/>
                                        </p:tgtEl>
                                        <p:attrNameLst>
                                          <p:attrName>style.visibility</p:attrName>
                                        </p:attrNameLst>
                                      </p:cBhvr>
                                      <p:to>
                                        <p:strVal val="hidden"/>
                                      </p:to>
                                    </p:set>
                                  </p:sub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iterate type="lt">
                                    <p:tmPct val="100000"/>
                                  </p:iterate>
                                  <p:childTnLst>
                                    <p:set>
                                      <p:cBhvr>
                                        <p:cTn id="93" dur="1" fill="hold">
                                          <p:stCondLst>
                                            <p:cond delay="0"/>
                                          </p:stCondLst>
                                        </p:cTn>
                                        <p:tgtEl>
                                          <p:spTgt spid="138267">
                                            <p:txEl>
                                              <p:pRg st="0" end="0"/>
                                            </p:txEl>
                                          </p:spTgt>
                                        </p:tgtEl>
                                        <p:attrNameLst>
                                          <p:attrName>style.visibility</p:attrName>
                                        </p:attrNameLst>
                                      </p:cBhvr>
                                      <p:to>
                                        <p:strVal val="visible"/>
                                      </p:to>
                                    </p:set>
                                    <p:animEffect transition="in" filter="wipe(up)">
                                      <p:cBhvr>
                                        <p:cTn id="94" dur="75"/>
                                        <p:tgtEl>
                                          <p:spTgt spid="138267">
                                            <p:txEl>
                                              <p:pRg st="0" end="0"/>
                                            </p:txEl>
                                          </p:spTgt>
                                        </p:tgtEl>
                                      </p:cBhvr>
                                    </p:animEffect>
                                  </p:childTnLst>
                                  <p:subTnLst>
                                    <p:audio>
                                      <p:cMediaNode>
                                        <p:cTn display="0" masterRel="sameClick">
                                          <p:stCondLst>
                                            <p:cond evt="begin" delay="0">
                                              <p:tn val="92"/>
                                            </p:cond>
                                          </p:stCondLst>
                                          <p:endCondLst>
                                            <p:cond evt="onStopAudio" delay="0">
                                              <p:tgtEl>
                                                <p:sldTgt/>
                                              </p:tgtEl>
                                            </p:cond>
                                          </p:endCondLst>
                                        </p:cTn>
                                        <p:tgtEl>
                                          <p:sndTgt r:embed="rId4" name="TYPE.WAV"/>
                                        </p:tgtEl>
                                      </p:cMediaNode>
                                    </p:audio>
                                  </p:subTnLst>
                                </p:cTn>
                              </p:par>
                            </p:childTnLst>
                          </p:cTn>
                        </p:par>
                      </p:childTnLst>
                    </p:cTn>
                  </p:par>
                  <p:par>
                    <p:cTn id="95" fill="hold">
                      <p:stCondLst>
                        <p:cond delay="indefinite"/>
                      </p:stCondLst>
                      <p:childTnLst>
                        <p:par>
                          <p:cTn id="96" fill="hold">
                            <p:stCondLst>
                              <p:cond delay="0"/>
                            </p:stCondLst>
                            <p:childTnLst>
                              <p:par>
                                <p:cTn id="97" presetID="4" presetClass="entr" presetSubtype="32" fill="hold" nodeType="clickEffect">
                                  <p:stCondLst>
                                    <p:cond delay="0"/>
                                  </p:stCondLst>
                                  <p:childTnLst>
                                    <p:set>
                                      <p:cBhvr>
                                        <p:cTn id="98" dur="1" fill="hold">
                                          <p:stCondLst>
                                            <p:cond delay="0"/>
                                          </p:stCondLst>
                                        </p:cTn>
                                        <p:tgtEl>
                                          <p:spTgt spid="138268"/>
                                        </p:tgtEl>
                                        <p:attrNameLst>
                                          <p:attrName>style.visibility</p:attrName>
                                        </p:attrNameLst>
                                      </p:cBhvr>
                                      <p:to>
                                        <p:strVal val="visible"/>
                                      </p:to>
                                    </p:set>
                                    <p:animEffect transition="in" filter="box(out)">
                                      <p:cBhvr>
                                        <p:cTn id="99" dur="500"/>
                                        <p:tgtEl>
                                          <p:spTgt spid="138268"/>
                                        </p:tgtEl>
                                      </p:cBhvr>
                                    </p:animEffect>
                                  </p:childTnLst>
                                  <p:subTnLst>
                                    <p:audio>
                                      <p:cMediaNode>
                                        <p:cTn display="0" masterRel="sameClick">
                                          <p:stCondLst>
                                            <p:cond evt="begin" delay="0">
                                              <p:tn val="97"/>
                                            </p:cond>
                                          </p:stCondLst>
                                          <p:endCondLst>
                                            <p:cond evt="onStopAudio" delay="0">
                                              <p:tgtEl>
                                                <p:sldTgt/>
                                              </p:tgtEl>
                                            </p:cond>
                                          </p:endCondLst>
                                        </p:cTn>
                                        <p:tgtEl>
                                          <p:sndTgt r:embed="rId3" name="CAMERA.WAV"/>
                                        </p:tgtEl>
                                      </p:cMediaNode>
                                    </p:audio>
                                  </p:subTnLst>
                                </p:cTn>
                              </p:par>
                            </p:childTnLst>
                          </p:cTn>
                        </p:par>
                      </p:childTnLst>
                    </p:cTn>
                  </p:par>
                  <p:par>
                    <p:cTn id="100" fill="hold">
                      <p:stCondLst>
                        <p:cond delay="indefinite"/>
                      </p:stCondLst>
                      <p:childTnLst>
                        <p:par>
                          <p:cTn id="101" fill="hold">
                            <p:stCondLst>
                              <p:cond delay="0"/>
                            </p:stCondLst>
                            <p:childTnLst>
                              <p:par>
                                <p:cTn id="102" presetID="4" presetClass="entr" presetSubtype="32" fill="hold" nodeType="clickEffect">
                                  <p:stCondLst>
                                    <p:cond delay="0"/>
                                  </p:stCondLst>
                                  <p:childTnLst>
                                    <p:set>
                                      <p:cBhvr>
                                        <p:cTn id="103" dur="1" fill="hold">
                                          <p:stCondLst>
                                            <p:cond delay="0"/>
                                          </p:stCondLst>
                                        </p:cTn>
                                        <p:tgtEl>
                                          <p:spTgt spid="138269"/>
                                        </p:tgtEl>
                                        <p:attrNameLst>
                                          <p:attrName>style.visibility</p:attrName>
                                        </p:attrNameLst>
                                      </p:cBhvr>
                                      <p:to>
                                        <p:strVal val="visible"/>
                                      </p:to>
                                    </p:set>
                                    <p:animEffect transition="in" filter="box(out)">
                                      <p:cBhvr>
                                        <p:cTn id="104" dur="500"/>
                                        <p:tgtEl>
                                          <p:spTgt spid="138269"/>
                                        </p:tgtEl>
                                      </p:cBhvr>
                                    </p:animEffect>
                                  </p:childTnLst>
                                  <p:subTnLst>
                                    <p:audio>
                                      <p:cMediaNode>
                                        <p:cTn display="0" masterRel="sameClick">
                                          <p:stCondLst>
                                            <p:cond evt="begin" delay="0">
                                              <p:tn val="102"/>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6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34</a:t>
            </a:fld>
            <a:r>
              <a:rPr lang="zh-CN" altLang="en-US" sz="1400" dirty="0"/>
              <a:t>）</a:t>
            </a:r>
          </a:p>
        </p:txBody>
      </p:sp>
      <p:graphicFrame>
        <p:nvGraphicFramePr>
          <p:cNvPr id="139266" name="Object 2"/>
          <p:cNvGraphicFramePr>
            <a:graphicFrameLocks noChangeAspect="1"/>
          </p:cNvGraphicFramePr>
          <p:nvPr/>
        </p:nvGraphicFramePr>
        <p:xfrm>
          <a:off x="1527175" y="1597025"/>
          <a:ext cx="6249988" cy="5167313"/>
        </p:xfrm>
        <a:graphic>
          <a:graphicData uri="http://schemas.openxmlformats.org/presentationml/2006/ole">
            <mc:AlternateContent xmlns:mc="http://schemas.openxmlformats.org/markup-compatibility/2006">
              <mc:Choice xmlns:v="urn:schemas-microsoft-com:vml" Requires="v">
                <p:oleObj spid="_x0000_s23613" r:id="rId3" imgW="2009775" imgH="1647825" progId="Word.Picture.8">
                  <p:embed/>
                </p:oleObj>
              </mc:Choice>
              <mc:Fallback>
                <p:oleObj r:id="rId3" imgW="2009775" imgH="1647825" progId="Word.Picture.8">
                  <p:embed/>
                  <p:pic>
                    <p:nvPicPr>
                      <p:cNvPr id="0" name="图片 3156"/>
                      <p:cNvPicPr/>
                      <p:nvPr/>
                    </p:nvPicPr>
                    <p:blipFill>
                      <a:blip r:embed="rId4"/>
                      <a:srcRect l="-1254" t="-1967" r="-1433" b="-1529"/>
                      <a:stretch>
                        <a:fillRect/>
                      </a:stretch>
                    </p:blipFill>
                    <p:spPr>
                      <a:xfrm>
                        <a:off x="1527175" y="1597025"/>
                        <a:ext cx="6249988" cy="5167313"/>
                      </a:xfrm>
                      <a:prstGeom prst="rect">
                        <a:avLst/>
                      </a:prstGeom>
                      <a:solidFill>
                        <a:srgbClr val="CCFFFF"/>
                      </a:solidFill>
                      <a:ln w="38100">
                        <a:noFill/>
                        <a:miter/>
                      </a:ln>
                    </p:spPr>
                  </p:pic>
                </p:oleObj>
              </mc:Fallback>
            </mc:AlternateContent>
          </a:graphicData>
        </a:graphic>
      </p:graphicFrame>
      <p:graphicFrame>
        <p:nvGraphicFramePr>
          <p:cNvPr id="39940" name="Object 3"/>
          <p:cNvGraphicFramePr>
            <a:graphicFrameLocks noChangeAspect="1"/>
          </p:cNvGraphicFramePr>
          <p:nvPr/>
        </p:nvGraphicFramePr>
        <p:xfrm>
          <a:off x="2022475" y="168275"/>
          <a:ext cx="5305425" cy="641350"/>
        </p:xfrm>
        <a:graphic>
          <a:graphicData uri="http://schemas.openxmlformats.org/presentationml/2006/ole">
            <mc:AlternateContent xmlns:mc="http://schemas.openxmlformats.org/markup-compatibility/2006">
              <mc:Choice xmlns:v="urn:schemas-microsoft-com:vml" Requires="v">
                <p:oleObj spid="_x0000_s23614" r:id="rId5" imgW="2667000" imgH="266700" progId="Equation.3">
                  <p:embed/>
                </p:oleObj>
              </mc:Choice>
              <mc:Fallback>
                <p:oleObj r:id="rId5" imgW="2667000" imgH="266700" progId="Equation.3">
                  <p:embed/>
                  <p:pic>
                    <p:nvPicPr>
                      <p:cNvPr id="0" name="图片 3154"/>
                      <p:cNvPicPr/>
                      <p:nvPr/>
                    </p:nvPicPr>
                    <p:blipFill>
                      <a:blip r:embed="rId6"/>
                      <a:stretch>
                        <a:fillRect/>
                      </a:stretch>
                    </p:blipFill>
                    <p:spPr>
                      <a:xfrm>
                        <a:off x="2022475" y="168275"/>
                        <a:ext cx="5305425" cy="641350"/>
                      </a:xfrm>
                      <a:prstGeom prst="rect">
                        <a:avLst/>
                      </a:prstGeom>
                      <a:solidFill>
                        <a:srgbClr val="CCFFFF"/>
                      </a:solidFill>
                      <a:ln w="38100">
                        <a:noFill/>
                        <a:miter/>
                      </a:ln>
                    </p:spPr>
                  </p:pic>
                </p:oleObj>
              </mc:Fallback>
            </mc:AlternateContent>
          </a:graphicData>
        </a:graphic>
      </p:graphicFrame>
      <p:graphicFrame>
        <p:nvGraphicFramePr>
          <p:cNvPr id="39941" name="Object 4"/>
          <p:cNvGraphicFramePr>
            <a:graphicFrameLocks noChangeAspect="1"/>
          </p:cNvGraphicFramePr>
          <p:nvPr/>
        </p:nvGraphicFramePr>
        <p:xfrm>
          <a:off x="2986088" y="882650"/>
          <a:ext cx="3341687" cy="676275"/>
        </p:xfrm>
        <a:graphic>
          <a:graphicData uri="http://schemas.openxmlformats.org/presentationml/2006/ole">
            <mc:AlternateContent xmlns:mc="http://schemas.openxmlformats.org/markup-compatibility/2006">
              <mc:Choice xmlns:v="urn:schemas-microsoft-com:vml" Requires="v">
                <p:oleObj spid="_x0000_s23615" r:id="rId7" imgW="1625600" imgH="279400" progId="Equation.3">
                  <p:embed/>
                </p:oleObj>
              </mc:Choice>
              <mc:Fallback>
                <p:oleObj r:id="rId7" imgW="1625600" imgH="279400" progId="Equation.3">
                  <p:embed/>
                  <p:pic>
                    <p:nvPicPr>
                      <p:cNvPr id="0" name="图片 3153"/>
                      <p:cNvPicPr/>
                      <p:nvPr/>
                    </p:nvPicPr>
                    <p:blipFill>
                      <a:blip r:embed="rId8"/>
                      <a:stretch>
                        <a:fillRect/>
                      </a:stretch>
                    </p:blipFill>
                    <p:spPr>
                      <a:xfrm>
                        <a:off x="2986088" y="882650"/>
                        <a:ext cx="3341687" cy="676275"/>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9266"/>
                                        </p:tgtEl>
                                        <p:attrNameLst>
                                          <p:attrName>style.visibility</p:attrName>
                                        </p:attrNameLst>
                                      </p:cBhvr>
                                      <p:to>
                                        <p:strVal val="visible"/>
                                      </p:to>
                                    </p:set>
                                    <p:animEffect transition="in" filter="dissolve">
                                      <p:cBhvr>
                                        <p:cTn id="7" dur="500"/>
                                        <p:tgtEl>
                                          <p:spTgt spid="139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35</a:t>
            </a:fld>
            <a:r>
              <a:rPr lang="zh-CN" altLang="en-US" sz="1400" dirty="0"/>
              <a:t>）</a:t>
            </a:r>
          </a:p>
        </p:txBody>
      </p:sp>
      <p:sp>
        <p:nvSpPr>
          <p:cNvPr id="140290" name="Text Box 2"/>
          <p:cNvSpPr txBox="1"/>
          <p:nvPr/>
        </p:nvSpPr>
        <p:spPr>
          <a:xfrm>
            <a:off x="363538" y="585788"/>
            <a:ext cx="5867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0"/>
              </a:spcBef>
              <a:buNone/>
            </a:pPr>
            <a:r>
              <a:rPr lang="zh-CN" altLang="en-US" sz="2400" dirty="0">
                <a:ea typeface="黑体" panose="02010609060101010101" pitchFamily="49" charset="-122"/>
              </a:rPr>
              <a:t>实现多位二进制数相加的电路称为加法器</a:t>
            </a:r>
            <a:r>
              <a:rPr lang="zh-CN" altLang="en-US" sz="2400" dirty="0"/>
              <a:t>。</a:t>
            </a:r>
          </a:p>
        </p:txBody>
      </p:sp>
      <p:sp>
        <p:nvSpPr>
          <p:cNvPr id="140291" name="Text Box 3"/>
          <p:cNvSpPr txBox="1"/>
          <p:nvPr/>
        </p:nvSpPr>
        <p:spPr>
          <a:xfrm>
            <a:off x="609600" y="1004888"/>
            <a:ext cx="3733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黑体" panose="02010609060101010101" pitchFamily="49" charset="-122"/>
              </a:rPr>
              <a:t>1</a:t>
            </a:r>
            <a:r>
              <a:rPr lang="zh-CN" altLang="en-US" sz="2400" b="1" dirty="0">
                <a:ea typeface="黑体" panose="02010609060101010101" pitchFamily="49" charset="-122"/>
              </a:rPr>
              <a:t>、</a:t>
            </a:r>
            <a:r>
              <a:rPr lang="en-US" altLang="zh-CN" sz="2400" b="1" dirty="0">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位串行进位加法器</a:t>
            </a:r>
            <a:endParaRPr lang="zh-CN" altLang="en-US" sz="3600" dirty="0">
              <a:latin typeface="黑体" panose="02010609060101010101" pitchFamily="49" charset="-122"/>
              <a:ea typeface="黑体" panose="02010609060101010101" pitchFamily="49" charset="-122"/>
            </a:endParaRPr>
          </a:p>
        </p:txBody>
      </p:sp>
      <p:sp>
        <p:nvSpPr>
          <p:cNvPr id="140293" name="Oval 5"/>
          <p:cNvSpPr/>
          <p:nvPr/>
        </p:nvSpPr>
        <p:spPr>
          <a:xfrm>
            <a:off x="4800600" y="628650"/>
            <a:ext cx="1524000" cy="4572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0294" name="Text Box 6"/>
          <p:cNvSpPr txBox="1">
            <a:spLocks noChangeArrowheads="1"/>
          </p:cNvSpPr>
          <p:nvPr/>
        </p:nvSpPr>
        <p:spPr bwMode="auto">
          <a:xfrm>
            <a:off x="457200" y="1395413"/>
            <a:ext cx="8229600" cy="822325"/>
          </a:xfrm>
          <a:prstGeom prst="rect">
            <a:avLst/>
          </a:prstGeom>
          <a:noFill/>
          <a:ln>
            <a:noFill/>
          </a:ln>
          <a:effectLst/>
        </p:spPr>
        <p:txBody>
          <a:bodyPr>
            <a:spAutoFit/>
          </a:bodyPr>
          <a:lstStyle/>
          <a:p>
            <a:pPr marR="0" defTabSz="914400" eaLnBrk="1" hangingPunct="1">
              <a:spcBef>
                <a:spcPct val="50000"/>
              </a:spcBef>
              <a:buClrTx/>
              <a:buSzTx/>
              <a:buFontTx/>
              <a:buNone/>
              <a:defRPr/>
            </a:pPr>
            <a:r>
              <a:rPr kumimoji="1" lang="zh-CN" altLang="en-US" sz="2400" kern="1200" cap="none" spc="0" normalizeH="0" baseline="0" noProof="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构成</a:t>
            </a:r>
            <a:r>
              <a:rPr kumimoji="1" lang="zh-CN" altLang="en-US" sz="2400" b="0" kern="1200" cap="none" spc="0" normalizeH="0" baseline="0" noProof="0">
                <a:latin typeface="黑体" panose="02010609060101010101" pitchFamily="49" charset="-122"/>
                <a:ea typeface="黑体" panose="02010609060101010101" pitchFamily="49" charset="-122"/>
                <a:cs typeface="+mn-cs"/>
              </a:rPr>
              <a:t>：把</a:t>
            </a:r>
            <a:r>
              <a:rPr kumimoji="1" lang="en-US" altLang="zh-CN" sz="2400" b="0" kern="1200" cap="none" spc="0" normalizeH="0" baseline="0" noProof="0">
                <a:latin typeface="黑体" panose="02010609060101010101" pitchFamily="49" charset="-122"/>
                <a:ea typeface="黑体" panose="02010609060101010101" pitchFamily="49" charset="-122"/>
                <a:cs typeface="+mn-cs"/>
              </a:rPr>
              <a:t>4</a:t>
            </a:r>
            <a:r>
              <a:rPr kumimoji="1" lang="zh-CN" altLang="en-US" sz="2400" b="0" kern="1200" cap="none" spc="0" normalizeH="0" baseline="0" noProof="0">
                <a:latin typeface="黑体" panose="02010609060101010101" pitchFamily="49" charset="-122"/>
                <a:ea typeface="黑体" panose="02010609060101010101" pitchFamily="49" charset="-122"/>
                <a:cs typeface="+mn-cs"/>
              </a:rPr>
              <a:t>个全加器串联起来，低位全加器的进位输出连接到相邻的高位全加器的进位输入。</a:t>
            </a:r>
          </a:p>
        </p:txBody>
      </p:sp>
      <p:graphicFrame>
        <p:nvGraphicFramePr>
          <p:cNvPr id="140295" name="Object 7"/>
          <p:cNvGraphicFramePr>
            <a:graphicFrameLocks noChangeAspect="1"/>
          </p:cNvGraphicFramePr>
          <p:nvPr/>
        </p:nvGraphicFramePr>
        <p:xfrm>
          <a:off x="76200" y="2185988"/>
          <a:ext cx="8991600" cy="2679700"/>
        </p:xfrm>
        <a:graphic>
          <a:graphicData uri="http://schemas.openxmlformats.org/presentationml/2006/ole">
            <mc:AlternateContent xmlns:mc="http://schemas.openxmlformats.org/markup-compatibility/2006">
              <mc:Choice xmlns:v="urn:schemas-microsoft-com:vml" Requires="v">
                <p:oleObj spid="_x0000_s24597" r:id="rId6" imgW="3419475" imgH="1019175" progId="Word.Picture.8">
                  <p:embed/>
                </p:oleObj>
              </mc:Choice>
              <mc:Fallback>
                <p:oleObj r:id="rId6" imgW="3419475" imgH="1019175" progId="Word.Picture.8">
                  <p:embed/>
                  <p:pic>
                    <p:nvPicPr>
                      <p:cNvPr id="0" name="图片 3157"/>
                      <p:cNvPicPr/>
                      <p:nvPr/>
                    </p:nvPicPr>
                    <p:blipFill>
                      <a:blip r:embed="rId7"/>
                      <a:stretch>
                        <a:fillRect/>
                      </a:stretch>
                    </p:blipFill>
                    <p:spPr>
                      <a:xfrm>
                        <a:off x="76200" y="2185988"/>
                        <a:ext cx="8991600" cy="2679700"/>
                      </a:xfrm>
                      <a:prstGeom prst="rect">
                        <a:avLst/>
                      </a:prstGeom>
                      <a:solidFill>
                        <a:srgbClr val="CCFFFF"/>
                      </a:solidFill>
                      <a:ln w="38100">
                        <a:noFill/>
                        <a:miter/>
                      </a:ln>
                    </p:spPr>
                  </p:pic>
                </p:oleObj>
              </mc:Fallback>
            </mc:AlternateContent>
          </a:graphicData>
        </a:graphic>
      </p:graphicFrame>
      <p:sp>
        <p:nvSpPr>
          <p:cNvPr id="40968" name="Text Box 9"/>
          <p:cNvSpPr txBox="1"/>
          <p:nvPr/>
        </p:nvSpPr>
        <p:spPr>
          <a:xfrm>
            <a:off x="257175" y="182563"/>
            <a:ext cx="3611563" cy="427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t>    </a:t>
            </a:r>
            <a:r>
              <a:rPr lang="zh-CN" altLang="en-US" sz="2800" b="1" dirty="0">
                <a:solidFill>
                  <a:srgbClr val="A50021"/>
                </a:solidFill>
                <a:ea typeface="黑体" panose="02010609060101010101" pitchFamily="49" charset="-122"/>
              </a:rPr>
              <a:t>二、加法器</a:t>
            </a:r>
            <a:endParaRPr lang="zh-CN" altLang="en-US" sz="2800" b="1" dirty="0">
              <a:ea typeface="黑体" panose="02010609060101010101" pitchFamily="49" charset="-122"/>
            </a:endParaRPr>
          </a:p>
        </p:txBody>
      </p:sp>
      <p:sp>
        <p:nvSpPr>
          <p:cNvPr id="140298" name="Text Box 10"/>
          <p:cNvSpPr txBox="1">
            <a:spLocks noChangeArrowheads="1"/>
          </p:cNvSpPr>
          <p:nvPr/>
        </p:nvSpPr>
        <p:spPr bwMode="auto">
          <a:xfrm>
            <a:off x="242888" y="4879975"/>
            <a:ext cx="8669338" cy="1917700"/>
          </a:xfrm>
          <a:prstGeom prst="rect">
            <a:avLst/>
          </a:prstGeom>
          <a:noFill/>
          <a:ln>
            <a:noFill/>
          </a:ln>
          <a:effectLst/>
        </p:spPr>
        <p:txBody>
          <a:bodyPr>
            <a:spAutoFit/>
          </a:bodyPr>
          <a:lstStyle/>
          <a:p>
            <a:pPr marR="0" algn="just" defTabSz="914400" eaLnBrk="1" hangingPunct="1">
              <a:buClrTx/>
              <a:buSzTx/>
              <a:buFontTx/>
              <a:buNone/>
              <a:defRPr/>
            </a:pPr>
            <a:r>
              <a:rPr kumimoji="1" lang="en-US" altLang="zh-CN" sz="2400" kern="1200" cap="none" spc="0" normalizeH="0" baseline="0" noProof="0">
                <a:latin typeface="宋体-方正超大字符集" pitchFamily="65" charset="-122"/>
                <a:ea typeface="宋体-方正超大字符集" pitchFamily="65" charset="-122"/>
                <a:cs typeface="+mn-cs"/>
              </a:rPr>
              <a:t>        </a:t>
            </a:r>
            <a:r>
              <a:rPr kumimoji="1" lang="zh-CN" altLang="en-US" sz="2400" kern="1200" cap="none" spc="0" normalizeH="0" baseline="0" noProof="0">
                <a:latin typeface="黑体" panose="02010609060101010101" pitchFamily="49" charset="-122"/>
                <a:ea typeface="黑体" panose="02010609060101010101" pitchFamily="49" charset="-122"/>
                <a:cs typeface="+mn-cs"/>
              </a:rPr>
              <a:t>由于每一位相加结果，必须等到低一位的进位产生以后才能建立，因此这种结构也叫做</a:t>
            </a:r>
            <a:r>
              <a:rPr kumimoji="1" lang="zh-CN" altLang="en-US" sz="2400" kern="1200" cap="none" spc="0" normalizeH="0" baseline="0" noProof="0">
                <a:solidFill>
                  <a:srgbClr val="FF0000"/>
                </a:solidFill>
                <a:latin typeface="黑体" panose="02010609060101010101" pitchFamily="49" charset="-122"/>
                <a:ea typeface="黑体" panose="02010609060101010101" pitchFamily="49" charset="-122"/>
                <a:cs typeface="+mn-cs"/>
              </a:rPr>
              <a:t>逐位进位加法器</a:t>
            </a:r>
            <a:r>
              <a:rPr kumimoji="1" lang="zh-CN" altLang="en-US" sz="2400" kern="1200" cap="none" spc="0" normalizeH="0" baseline="0" noProof="0">
                <a:latin typeface="黑体" panose="02010609060101010101" pitchFamily="49" charset="-122"/>
                <a:ea typeface="黑体" panose="02010609060101010101" pitchFamily="49" charset="-122"/>
                <a:cs typeface="+mn-cs"/>
              </a:rPr>
              <a:t>。</a:t>
            </a:r>
          </a:p>
          <a:p>
            <a:pPr marR="0" algn="just" defTabSz="914400" eaLnBrk="1" hangingPunct="1">
              <a:buClrTx/>
              <a:buSzTx/>
              <a:buFontTx/>
              <a:buNone/>
              <a:defRPr/>
            </a:pPr>
            <a:r>
              <a:rPr kumimoji="1" lang="zh-CN" altLang="en-US" sz="2400" kern="1200" cap="none" spc="0" normalizeH="0" baseline="0" noProof="0">
                <a:latin typeface="黑体" panose="02010609060101010101" pitchFamily="49" charset="-122"/>
                <a:ea typeface="黑体" panose="02010609060101010101" pitchFamily="49" charset="-122"/>
                <a:cs typeface="+mn-cs"/>
              </a:rPr>
              <a:t>　　其</a:t>
            </a:r>
            <a:r>
              <a:rPr kumimoji="1" lang="zh-CN" altLang="en-US" sz="2400" kern="1200" cap="none" spc="0" normalizeH="0" baseline="0" noProof="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特点</a:t>
            </a:r>
            <a:r>
              <a:rPr kumimoji="1" lang="zh-CN" altLang="en-US" sz="2400" kern="1200" cap="none" spc="0" normalizeH="0" baseline="0" noProof="0">
                <a:latin typeface="黑体" panose="02010609060101010101" pitchFamily="49" charset="-122"/>
                <a:ea typeface="黑体" panose="02010609060101010101" pitchFamily="49" charset="-122"/>
                <a:cs typeface="+mn-cs"/>
              </a:rPr>
              <a:t>是</a:t>
            </a:r>
            <a:r>
              <a:rPr kumimoji="1" lang="zh-CN" altLang="en-US" sz="2400" kern="1200" cap="none" spc="0" normalizeH="0" baseline="0" noProof="0">
                <a:solidFill>
                  <a:srgbClr val="FF0000"/>
                </a:solidFill>
                <a:latin typeface="黑体" panose="02010609060101010101" pitchFamily="49" charset="-122"/>
                <a:ea typeface="黑体" panose="02010609060101010101" pitchFamily="49" charset="-122"/>
                <a:cs typeface="+mn-cs"/>
              </a:rPr>
              <a:t>结构简单</a:t>
            </a:r>
            <a:r>
              <a:rPr kumimoji="1" lang="zh-CN" altLang="en-US" sz="2400" kern="1200" cap="none" spc="0" normalizeH="0" baseline="0" noProof="0">
                <a:latin typeface="黑体" panose="02010609060101010101" pitchFamily="49" charset="-122"/>
                <a:ea typeface="黑体" panose="02010609060101010101" pitchFamily="49" charset="-122"/>
                <a:cs typeface="+mn-cs"/>
              </a:rPr>
              <a:t>，最大</a:t>
            </a:r>
            <a:r>
              <a:rPr kumimoji="1" lang="zh-CN" altLang="en-US" sz="2400" kern="1200" cap="none" spc="0" normalizeH="0" baseline="0" noProof="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缺点</a:t>
            </a:r>
            <a:r>
              <a:rPr kumimoji="1" lang="zh-CN" altLang="en-US" sz="2400" kern="1200" cap="none" spc="0" normalizeH="0" baseline="0" noProof="0">
                <a:latin typeface="黑体" panose="02010609060101010101" pitchFamily="49" charset="-122"/>
                <a:ea typeface="黑体" panose="02010609060101010101" pitchFamily="49" charset="-122"/>
                <a:cs typeface="+mn-cs"/>
              </a:rPr>
              <a:t>是</a:t>
            </a:r>
            <a:r>
              <a:rPr kumimoji="1" lang="zh-CN" altLang="en-US" sz="2400" kern="1200" cap="none" spc="0" normalizeH="0" baseline="0" noProof="0">
                <a:solidFill>
                  <a:srgbClr val="FF0000"/>
                </a:solidFill>
                <a:latin typeface="黑体" panose="02010609060101010101" pitchFamily="49" charset="-122"/>
                <a:ea typeface="黑体" panose="02010609060101010101" pitchFamily="49" charset="-122"/>
                <a:cs typeface="+mn-cs"/>
              </a:rPr>
              <a:t>运算速度慢</a:t>
            </a:r>
            <a:r>
              <a:rPr kumimoji="1" lang="zh-CN" altLang="en-US" sz="2400" kern="1200" cap="none" spc="0" normalizeH="0" baseline="0" noProof="0">
                <a:latin typeface="黑体" panose="02010609060101010101" pitchFamily="49" charset="-122"/>
                <a:ea typeface="黑体" panose="02010609060101010101" pitchFamily="49" charset="-122"/>
                <a:cs typeface="+mn-cs"/>
              </a:rPr>
              <a:t>。为了提高运算速度，必须减小或消除由于进位信号逐位传递所消耗的时间，采用</a:t>
            </a:r>
            <a:r>
              <a:rPr kumimoji="1" lang="zh-CN" altLang="en-US" sz="2400" kern="1200" cap="none" spc="0" normalizeH="0" baseline="0" noProof="0">
                <a:solidFill>
                  <a:srgbClr val="FF0000"/>
                </a:solidFill>
                <a:latin typeface="黑体" panose="02010609060101010101" pitchFamily="49" charset="-122"/>
                <a:ea typeface="黑体" panose="02010609060101010101" pitchFamily="49" charset="-122"/>
                <a:cs typeface="+mn-cs"/>
              </a:rPr>
              <a:t>超前进位加法器</a:t>
            </a:r>
            <a:r>
              <a:rPr kumimoji="1" lang="zh-CN" altLang="en-US" sz="2400" kern="1200" cap="none" spc="0" normalizeH="0" baseline="0" noProof="0">
                <a:latin typeface="黑体" panose="02010609060101010101" pitchFamily="49" charset="-122"/>
                <a:ea typeface="黑体" panose="02010609060101010101" pitchFamily="49" charset="-122"/>
                <a:cs typeface="+mn-cs"/>
              </a:rPr>
              <a:t>。</a:t>
            </a:r>
          </a:p>
        </p:txBody>
      </p:sp>
    </p:spTree>
  </p:cSld>
  <p:clrMapOvr>
    <a:masterClrMapping/>
  </p:clrMapOvr>
  <p:transition>
    <p:sndAc>
      <p:stSnd>
        <p:snd r:embed="rId4"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checkerboard(across)">
                                      <p:cBhvr>
                                        <p:cTn id="7" dur="500"/>
                                        <p:tgtEl>
                                          <p:spTgt spid="140290"/>
                                        </p:tgtEl>
                                      </p:cBhvr>
                                    </p:animEffect>
                                  </p:childTnLst>
                                </p:cTn>
                              </p:par>
                            </p:childTnLst>
                          </p:cTn>
                        </p:par>
                        <p:par>
                          <p:cTn id="8" fill="hold">
                            <p:stCondLst>
                              <p:cond delay="500"/>
                            </p:stCondLst>
                            <p:childTnLst>
                              <p:par>
                                <p:cTn id="9" presetID="19" presetClass="entr" presetSubtype="10" fill="hold" nodeType="afterEffect">
                                  <p:stCondLst>
                                    <p:cond delay="0"/>
                                  </p:stCondLst>
                                  <p:childTnLst>
                                    <p:set>
                                      <p:cBhvr>
                                        <p:cTn id="10" dur="1" fill="hold">
                                          <p:stCondLst>
                                            <p:cond delay="0"/>
                                          </p:stCondLst>
                                        </p:cTn>
                                        <p:tgtEl>
                                          <p:spTgt spid="140293"/>
                                        </p:tgtEl>
                                        <p:attrNameLst>
                                          <p:attrName>style.visibility</p:attrName>
                                        </p:attrNameLst>
                                      </p:cBhvr>
                                      <p:to>
                                        <p:strVal val="visible"/>
                                      </p:to>
                                    </p:set>
                                    <p:anim calcmode="lin" valueType="num">
                                      <p:cBhvr>
                                        <p:cTn id="11" dur="5000" fill="hold"/>
                                        <p:tgtEl>
                                          <p:spTgt spid="140293"/>
                                        </p:tgtEl>
                                        <p:attrNameLst>
                                          <p:attrName>ppt_w</p:attrName>
                                        </p:attrNameLst>
                                      </p:cBhvr>
                                      <p:tavLst>
                                        <p:tav tm="0" fmla="#ppt_w*sin(2.5*pi*$)">
                                          <p:val>
                                            <p:fltVal val="0"/>
                                          </p:val>
                                        </p:tav>
                                        <p:tav tm="100000">
                                          <p:val>
                                            <p:fltVal val="1"/>
                                          </p:val>
                                        </p:tav>
                                      </p:tavLst>
                                    </p:anim>
                                    <p:anim calcmode="lin" valueType="num">
                                      <p:cBhvr>
                                        <p:cTn id="12" dur="5000" fill="hold"/>
                                        <p:tgtEl>
                                          <p:spTgt spid="140293"/>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402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40294">
                                            <p:txEl>
                                              <p:pRg st="0" end="0"/>
                                            </p:txEl>
                                          </p:spTgt>
                                        </p:tgtEl>
                                        <p:attrNameLst>
                                          <p:attrName>style.visibility</p:attrName>
                                        </p:attrNameLst>
                                      </p:cBhvr>
                                      <p:to>
                                        <p:strVal val="visible"/>
                                      </p:to>
                                    </p:set>
                                    <p:anim calcmode="lin" valueType="num">
                                      <p:cBhvr additive="base">
                                        <p:cTn id="21" dur="500" fill="hold"/>
                                        <p:tgtEl>
                                          <p:spTgt spid="14029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029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5" name="CARBRAKE.WAV"/>
                                        </p:tgtEl>
                                      </p:cMediaNode>
                                    </p:audio>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0295"/>
                                        </p:tgtEl>
                                        <p:attrNameLst>
                                          <p:attrName>style.visibility</p:attrName>
                                        </p:attrNameLst>
                                      </p:cBhvr>
                                      <p:to>
                                        <p:strVal val="visible"/>
                                      </p:to>
                                    </p:set>
                                    <p:animEffect transition="in" filter="dissolve">
                                      <p:cBhvr>
                                        <p:cTn id="27" dur="500"/>
                                        <p:tgtEl>
                                          <p:spTgt spid="14029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0298">
                                            <p:txEl>
                                              <p:pRg st="0" end="0"/>
                                            </p:txEl>
                                          </p:spTgt>
                                        </p:tgtEl>
                                        <p:attrNameLst>
                                          <p:attrName>style.visibility</p:attrName>
                                        </p:attrNameLst>
                                      </p:cBhvr>
                                      <p:to>
                                        <p:strVal val="visible"/>
                                      </p:to>
                                    </p:set>
                                    <p:animEffect transition="in" filter="wipe(up)">
                                      <p:cBhvr>
                                        <p:cTn id="32" dur="500"/>
                                        <p:tgtEl>
                                          <p:spTgt spid="14029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40298">
                                            <p:txEl>
                                              <p:pRg st="1" end="1"/>
                                            </p:txEl>
                                          </p:spTgt>
                                        </p:tgtEl>
                                        <p:attrNameLst>
                                          <p:attrName>style.visibility</p:attrName>
                                        </p:attrNameLst>
                                      </p:cBhvr>
                                      <p:to>
                                        <p:strVal val="visible"/>
                                      </p:to>
                                    </p:set>
                                    <p:animEffect transition="in" filter="wipe(up)">
                                      <p:cBhvr>
                                        <p:cTn id="37" dur="500"/>
                                        <p:tgtEl>
                                          <p:spTgt spid="1402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P spid="140291" grpId="0"/>
      <p:bldP spid="140294" grpId="0" build="p"/>
      <p:bldP spid="14029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36</a:t>
            </a:fld>
            <a:r>
              <a:rPr lang="zh-CN" altLang="en-US" sz="1400" dirty="0"/>
              <a:t>）</a:t>
            </a:r>
          </a:p>
        </p:txBody>
      </p:sp>
      <p:sp>
        <p:nvSpPr>
          <p:cNvPr id="43011" name="Text Box 2"/>
          <p:cNvSpPr txBox="1"/>
          <p:nvPr/>
        </p:nvSpPr>
        <p:spPr>
          <a:xfrm>
            <a:off x="590550" y="195263"/>
            <a:ext cx="5486400" cy="3651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黑体" panose="02010609060101010101" pitchFamily="49" charset="-122"/>
              </a:rPr>
              <a:t>2</a:t>
            </a:r>
            <a:r>
              <a:rPr lang="zh-CN" altLang="en-US" sz="2400" b="1" dirty="0">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超前进位加法器（并行进位加法器）</a:t>
            </a:r>
          </a:p>
        </p:txBody>
      </p:sp>
      <p:graphicFrame>
        <p:nvGraphicFramePr>
          <p:cNvPr id="142345" name="Object 9"/>
          <p:cNvGraphicFramePr>
            <a:graphicFrameLocks noChangeAspect="1"/>
          </p:cNvGraphicFramePr>
          <p:nvPr/>
        </p:nvGraphicFramePr>
        <p:xfrm>
          <a:off x="595313" y="998538"/>
          <a:ext cx="6716712" cy="496887"/>
        </p:xfrm>
        <a:graphic>
          <a:graphicData uri="http://schemas.openxmlformats.org/presentationml/2006/ole">
            <mc:AlternateContent xmlns:mc="http://schemas.openxmlformats.org/markup-compatibility/2006">
              <mc:Choice xmlns:v="urn:schemas-microsoft-com:vml" Requires="v">
                <p:oleObj spid="_x0000_s25681" r:id="rId5" imgW="3086100" imgH="228600" progId="Equation.3">
                  <p:embed/>
                </p:oleObj>
              </mc:Choice>
              <mc:Fallback>
                <p:oleObj r:id="rId5" imgW="3086100" imgH="228600" progId="Equation.3">
                  <p:embed/>
                  <p:pic>
                    <p:nvPicPr>
                      <p:cNvPr id="0" name="图片 3159"/>
                      <p:cNvPicPr/>
                      <p:nvPr/>
                    </p:nvPicPr>
                    <p:blipFill>
                      <a:blip r:embed="rId6"/>
                      <a:stretch>
                        <a:fillRect/>
                      </a:stretch>
                    </p:blipFill>
                    <p:spPr>
                      <a:xfrm>
                        <a:off x="595313" y="998538"/>
                        <a:ext cx="6716712" cy="496887"/>
                      </a:xfrm>
                      <a:prstGeom prst="rect">
                        <a:avLst/>
                      </a:prstGeom>
                      <a:solidFill>
                        <a:srgbClr val="CCFFFF"/>
                      </a:solidFill>
                      <a:ln w="38100">
                        <a:noFill/>
                        <a:miter/>
                      </a:ln>
                    </p:spPr>
                  </p:pic>
                </p:oleObj>
              </mc:Fallback>
            </mc:AlternateContent>
          </a:graphicData>
        </a:graphic>
      </p:graphicFrame>
      <p:sp>
        <p:nvSpPr>
          <p:cNvPr id="142350" name="Text Box 14"/>
          <p:cNvSpPr txBox="1"/>
          <p:nvPr/>
        </p:nvSpPr>
        <p:spPr>
          <a:xfrm>
            <a:off x="604838" y="609600"/>
            <a:ext cx="7700962" cy="3651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位加法器中，第</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位全加器的输入进位信号的表达式为</a:t>
            </a:r>
          </a:p>
        </p:txBody>
      </p:sp>
      <p:sp>
        <p:nvSpPr>
          <p:cNvPr id="142351" name="Text Box 15"/>
          <p:cNvSpPr txBox="1"/>
          <p:nvPr/>
        </p:nvSpPr>
        <p:spPr>
          <a:xfrm>
            <a:off x="547688" y="1581150"/>
            <a:ext cx="7832725" cy="3651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黑体" panose="02010609060101010101" pitchFamily="49" charset="-122"/>
                <a:ea typeface="黑体" panose="02010609060101010101" pitchFamily="49" charset="-122"/>
              </a:rPr>
              <a:t>第</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位全加器的输入进位信号的表达式为</a:t>
            </a:r>
          </a:p>
        </p:txBody>
      </p:sp>
      <p:graphicFrame>
        <p:nvGraphicFramePr>
          <p:cNvPr id="142352" name="Object 16"/>
          <p:cNvGraphicFramePr>
            <a:graphicFrameLocks noChangeAspect="1"/>
          </p:cNvGraphicFramePr>
          <p:nvPr/>
        </p:nvGraphicFramePr>
        <p:xfrm>
          <a:off x="549275" y="1993900"/>
          <a:ext cx="5664200" cy="993775"/>
        </p:xfrm>
        <a:graphic>
          <a:graphicData uri="http://schemas.openxmlformats.org/presentationml/2006/ole">
            <mc:AlternateContent xmlns:mc="http://schemas.openxmlformats.org/markup-compatibility/2006">
              <mc:Choice xmlns:v="urn:schemas-microsoft-com:vml" Requires="v">
                <p:oleObj spid="_x0000_s25682" r:id="rId7" imgW="2603500" imgH="457200" progId="Equation.3">
                  <p:embed/>
                </p:oleObj>
              </mc:Choice>
              <mc:Fallback>
                <p:oleObj r:id="rId7" imgW="2603500" imgH="457200" progId="Equation.3">
                  <p:embed/>
                  <p:pic>
                    <p:nvPicPr>
                      <p:cNvPr id="0" name="图片 3158"/>
                      <p:cNvPicPr/>
                      <p:nvPr/>
                    </p:nvPicPr>
                    <p:blipFill>
                      <a:blip r:embed="rId8"/>
                      <a:stretch>
                        <a:fillRect/>
                      </a:stretch>
                    </p:blipFill>
                    <p:spPr>
                      <a:xfrm>
                        <a:off x="549275" y="1993900"/>
                        <a:ext cx="5664200" cy="993775"/>
                      </a:xfrm>
                      <a:prstGeom prst="rect">
                        <a:avLst/>
                      </a:prstGeom>
                      <a:solidFill>
                        <a:srgbClr val="CCFFFF"/>
                      </a:solidFill>
                      <a:ln w="38100">
                        <a:noFill/>
                        <a:miter/>
                      </a:ln>
                    </p:spPr>
                  </p:pic>
                </p:oleObj>
              </mc:Fallback>
            </mc:AlternateContent>
          </a:graphicData>
        </a:graphic>
      </p:graphicFrame>
      <p:sp>
        <p:nvSpPr>
          <p:cNvPr id="142353" name="Text Box 17"/>
          <p:cNvSpPr txBox="1"/>
          <p:nvPr/>
        </p:nvSpPr>
        <p:spPr>
          <a:xfrm>
            <a:off x="490538" y="3009900"/>
            <a:ext cx="7889875" cy="3651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黑体" panose="02010609060101010101" pitchFamily="49" charset="-122"/>
                <a:ea typeface="黑体" panose="02010609060101010101" pitchFamily="49" charset="-122"/>
              </a:rPr>
              <a:t>第</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位全加器的输入进位信号的表达式为      </a:t>
            </a:r>
          </a:p>
        </p:txBody>
      </p:sp>
      <p:graphicFrame>
        <p:nvGraphicFramePr>
          <p:cNvPr id="142354" name="Object 18"/>
          <p:cNvGraphicFramePr>
            <a:graphicFrameLocks noChangeAspect="1"/>
          </p:cNvGraphicFramePr>
          <p:nvPr/>
        </p:nvGraphicFramePr>
        <p:xfrm>
          <a:off x="477838" y="3408363"/>
          <a:ext cx="8123237" cy="993775"/>
        </p:xfrm>
        <a:graphic>
          <a:graphicData uri="http://schemas.openxmlformats.org/presentationml/2006/ole">
            <mc:AlternateContent xmlns:mc="http://schemas.openxmlformats.org/markup-compatibility/2006">
              <mc:Choice xmlns:v="urn:schemas-microsoft-com:vml" Requires="v">
                <p:oleObj spid="_x0000_s25683" r:id="rId9" imgW="3733800" imgH="457200" progId="Equation.3">
                  <p:embed/>
                </p:oleObj>
              </mc:Choice>
              <mc:Fallback>
                <p:oleObj r:id="rId9" imgW="3733800" imgH="457200" progId="Equation.3">
                  <p:embed/>
                  <p:pic>
                    <p:nvPicPr>
                      <p:cNvPr id="0" name="图片 3160"/>
                      <p:cNvPicPr/>
                      <p:nvPr/>
                    </p:nvPicPr>
                    <p:blipFill>
                      <a:blip r:embed="rId10"/>
                      <a:stretch>
                        <a:fillRect/>
                      </a:stretch>
                    </p:blipFill>
                    <p:spPr>
                      <a:xfrm>
                        <a:off x="477838" y="3408363"/>
                        <a:ext cx="8123237" cy="993775"/>
                      </a:xfrm>
                      <a:prstGeom prst="rect">
                        <a:avLst/>
                      </a:prstGeom>
                      <a:solidFill>
                        <a:srgbClr val="CCFFFF"/>
                      </a:solidFill>
                      <a:ln w="38100">
                        <a:noFill/>
                        <a:miter/>
                      </a:ln>
                    </p:spPr>
                  </p:pic>
                </p:oleObj>
              </mc:Fallback>
            </mc:AlternateContent>
          </a:graphicData>
        </a:graphic>
      </p:graphicFrame>
      <p:sp>
        <p:nvSpPr>
          <p:cNvPr id="142355" name="Text Box 19"/>
          <p:cNvSpPr txBox="1"/>
          <p:nvPr/>
        </p:nvSpPr>
        <p:spPr>
          <a:xfrm>
            <a:off x="247650" y="4475163"/>
            <a:ext cx="8572500" cy="7302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而</a:t>
            </a:r>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位加法器输出进位信号的表达式，即第</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位加法运算时产生的要送给更高位的进位信号的表达式为</a:t>
            </a:r>
          </a:p>
        </p:txBody>
      </p:sp>
      <p:graphicFrame>
        <p:nvGraphicFramePr>
          <p:cNvPr id="142356" name="Object 20"/>
          <p:cNvGraphicFramePr>
            <a:graphicFrameLocks noChangeAspect="1"/>
          </p:cNvGraphicFramePr>
          <p:nvPr/>
        </p:nvGraphicFramePr>
        <p:xfrm>
          <a:off x="525463" y="5253038"/>
          <a:ext cx="5913437" cy="1490662"/>
        </p:xfrm>
        <a:graphic>
          <a:graphicData uri="http://schemas.openxmlformats.org/presentationml/2006/ole">
            <mc:AlternateContent xmlns:mc="http://schemas.openxmlformats.org/markup-compatibility/2006">
              <mc:Choice xmlns:v="urn:schemas-microsoft-com:vml" Requires="v">
                <p:oleObj spid="_x0000_s25684" r:id="rId11" imgW="2717800" imgH="685800" progId="Equation.3">
                  <p:embed/>
                </p:oleObj>
              </mc:Choice>
              <mc:Fallback>
                <p:oleObj r:id="rId11" imgW="2717800" imgH="685800" progId="Equation.3">
                  <p:embed/>
                  <p:pic>
                    <p:nvPicPr>
                      <p:cNvPr id="0" name="图片 3161"/>
                      <p:cNvPicPr/>
                      <p:nvPr/>
                    </p:nvPicPr>
                    <p:blipFill>
                      <a:blip r:embed="rId12"/>
                      <a:stretch>
                        <a:fillRect/>
                      </a:stretch>
                    </p:blipFill>
                    <p:spPr>
                      <a:xfrm>
                        <a:off x="525463" y="5253038"/>
                        <a:ext cx="5913437" cy="1490662"/>
                      </a:xfrm>
                      <a:prstGeom prst="rect">
                        <a:avLst/>
                      </a:prstGeom>
                      <a:solidFill>
                        <a:srgbClr val="CCFFFF"/>
                      </a:solidFill>
                      <a:ln w="38100">
                        <a:noFill/>
                        <a:miter/>
                      </a:ln>
                    </p:spPr>
                  </p:pic>
                </p:oleObj>
              </mc:Fallback>
            </mc:AlternateContent>
          </a:graphicData>
        </a:graphic>
      </p:graphicFrame>
    </p:spTree>
  </p:cSld>
  <p:clrMapOvr>
    <a:masterClrMapping/>
  </p:clrMapOvr>
  <p:transition>
    <p:sndAc>
      <p:stSnd>
        <p:snd r:embed="rId4"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2350"/>
                                        </p:tgtEl>
                                        <p:attrNameLst>
                                          <p:attrName>style.visibility</p:attrName>
                                        </p:attrNameLst>
                                      </p:cBhvr>
                                      <p:to>
                                        <p:strVal val="visible"/>
                                      </p:to>
                                    </p:set>
                                    <p:animEffect transition="in" filter="blinds(horizontal)">
                                      <p:cBhvr>
                                        <p:cTn id="7" dur="500"/>
                                        <p:tgtEl>
                                          <p:spTgt spid="1423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2345"/>
                                        </p:tgtEl>
                                        <p:attrNameLst>
                                          <p:attrName>style.visibility</p:attrName>
                                        </p:attrNameLst>
                                      </p:cBhvr>
                                      <p:to>
                                        <p:strVal val="visible"/>
                                      </p:to>
                                    </p:set>
                                    <p:animEffect transition="in" filter="dissolve">
                                      <p:cBhvr>
                                        <p:cTn id="12" dur="500"/>
                                        <p:tgtEl>
                                          <p:spTgt spid="1423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2351"/>
                                        </p:tgtEl>
                                        <p:attrNameLst>
                                          <p:attrName>style.visibility</p:attrName>
                                        </p:attrNameLst>
                                      </p:cBhvr>
                                      <p:to>
                                        <p:strVal val="visible"/>
                                      </p:to>
                                    </p:set>
                                    <p:animEffect transition="in" filter="blinds(horizontal)">
                                      <p:cBhvr>
                                        <p:cTn id="17" dur="500"/>
                                        <p:tgtEl>
                                          <p:spTgt spid="14235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2352"/>
                                        </p:tgtEl>
                                        <p:attrNameLst>
                                          <p:attrName>style.visibility</p:attrName>
                                        </p:attrNameLst>
                                      </p:cBhvr>
                                      <p:to>
                                        <p:strVal val="visible"/>
                                      </p:to>
                                    </p:set>
                                    <p:animEffect transition="in" filter="dissolve">
                                      <p:cBhvr>
                                        <p:cTn id="22" dur="500"/>
                                        <p:tgtEl>
                                          <p:spTgt spid="14235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2353"/>
                                        </p:tgtEl>
                                        <p:attrNameLst>
                                          <p:attrName>style.visibility</p:attrName>
                                        </p:attrNameLst>
                                      </p:cBhvr>
                                      <p:to>
                                        <p:strVal val="visible"/>
                                      </p:to>
                                    </p:set>
                                    <p:animEffect transition="in" filter="blinds(horizontal)">
                                      <p:cBhvr>
                                        <p:cTn id="27" dur="500"/>
                                        <p:tgtEl>
                                          <p:spTgt spid="14235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2354"/>
                                        </p:tgtEl>
                                        <p:attrNameLst>
                                          <p:attrName>style.visibility</p:attrName>
                                        </p:attrNameLst>
                                      </p:cBhvr>
                                      <p:to>
                                        <p:strVal val="visible"/>
                                      </p:to>
                                    </p:set>
                                    <p:animEffect transition="in" filter="dissolve">
                                      <p:cBhvr>
                                        <p:cTn id="32" dur="500"/>
                                        <p:tgtEl>
                                          <p:spTgt spid="14235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2355"/>
                                        </p:tgtEl>
                                        <p:attrNameLst>
                                          <p:attrName>style.visibility</p:attrName>
                                        </p:attrNameLst>
                                      </p:cBhvr>
                                      <p:to>
                                        <p:strVal val="visible"/>
                                      </p:to>
                                    </p:set>
                                    <p:animEffect transition="in" filter="blinds(horizontal)">
                                      <p:cBhvr>
                                        <p:cTn id="37" dur="500"/>
                                        <p:tgtEl>
                                          <p:spTgt spid="14235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42356"/>
                                        </p:tgtEl>
                                        <p:attrNameLst>
                                          <p:attrName>style.visibility</p:attrName>
                                        </p:attrNameLst>
                                      </p:cBhvr>
                                      <p:to>
                                        <p:strVal val="visible"/>
                                      </p:to>
                                    </p:set>
                                    <p:animEffect transition="in" filter="dissolve">
                                      <p:cBhvr>
                                        <p:cTn id="42" dur="500"/>
                                        <p:tgtEl>
                                          <p:spTgt spid="142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0" grpId="0"/>
      <p:bldP spid="142351" grpId="0"/>
      <p:bldP spid="142353" grpId="0"/>
      <p:bldP spid="1423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37</a:t>
            </a:fld>
            <a:r>
              <a:rPr lang="zh-CN" altLang="en-US" sz="1400" dirty="0"/>
              <a:t>）</a:t>
            </a:r>
          </a:p>
        </p:txBody>
      </p:sp>
      <p:pic>
        <p:nvPicPr>
          <p:cNvPr id="144391" name="Picture 7"/>
          <p:cNvPicPr>
            <a:picLocks noChangeAspect="1"/>
          </p:cNvPicPr>
          <p:nvPr/>
        </p:nvPicPr>
        <p:blipFill>
          <a:blip r:embed="rId4"/>
          <a:stretch>
            <a:fillRect/>
          </a:stretch>
        </p:blipFill>
        <p:spPr>
          <a:xfrm>
            <a:off x="6137275" y="4786313"/>
            <a:ext cx="2600325" cy="2028825"/>
          </a:xfrm>
          <a:prstGeom prst="rect">
            <a:avLst/>
          </a:prstGeom>
          <a:noFill/>
          <a:ln w="38100">
            <a:noFill/>
          </a:ln>
        </p:spPr>
      </p:pic>
      <p:sp>
        <p:nvSpPr>
          <p:cNvPr id="45060" name="Text Box 4"/>
          <p:cNvSpPr txBox="1"/>
          <p:nvPr/>
        </p:nvSpPr>
        <p:spPr>
          <a:xfrm>
            <a:off x="182563" y="68263"/>
            <a:ext cx="8764587" cy="219075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显而易见，只要</a:t>
            </a:r>
            <a:r>
              <a:rPr lang="en-US" altLang="zh-CN" sz="2400" b="1" dirty="0">
                <a:ea typeface="黑体" panose="02010609060101010101" pitchFamily="49" charset="-122"/>
              </a:rPr>
              <a:t>A</a:t>
            </a:r>
            <a:r>
              <a:rPr lang="en-US" altLang="zh-CN" sz="2400" b="1" baseline="-25000" dirty="0">
                <a:ea typeface="黑体" panose="02010609060101010101" pitchFamily="49" charset="-122"/>
              </a:rPr>
              <a:t>3</a:t>
            </a:r>
            <a:r>
              <a:rPr lang="zh-CN" altLang="en-US" sz="2400" b="1" dirty="0">
                <a:ea typeface="黑体" panose="02010609060101010101" pitchFamily="49" charset="-122"/>
              </a:rPr>
              <a:t>、</a:t>
            </a:r>
            <a:r>
              <a:rPr lang="en-US" altLang="zh-CN" sz="2400" b="1" dirty="0">
                <a:ea typeface="黑体" panose="02010609060101010101" pitchFamily="49" charset="-122"/>
              </a:rPr>
              <a:t>A</a:t>
            </a:r>
            <a:r>
              <a:rPr lang="en-US" altLang="zh-CN" sz="2400" b="1" baseline="-25000" dirty="0">
                <a:ea typeface="黑体" panose="02010609060101010101" pitchFamily="49" charset="-122"/>
              </a:rPr>
              <a:t>2</a:t>
            </a:r>
            <a:r>
              <a:rPr lang="zh-CN" altLang="en-US" sz="2400" b="1" dirty="0">
                <a:ea typeface="黑体" panose="02010609060101010101" pitchFamily="49" charset="-122"/>
              </a:rPr>
              <a:t>、</a:t>
            </a:r>
            <a:r>
              <a:rPr lang="en-US" altLang="zh-CN" sz="2400" b="1" dirty="0">
                <a:ea typeface="黑体" panose="02010609060101010101" pitchFamily="49" charset="-122"/>
              </a:rPr>
              <a:t>A</a:t>
            </a:r>
            <a:r>
              <a:rPr lang="en-US" altLang="zh-CN" sz="2400" b="1" baseline="-25000" dirty="0">
                <a:ea typeface="黑体" panose="02010609060101010101" pitchFamily="49" charset="-122"/>
              </a:rPr>
              <a:t>1</a:t>
            </a:r>
            <a:r>
              <a:rPr lang="zh-CN" altLang="en-US" sz="2400" b="1" dirty="0">
                <a:ea typeface="黑体" panose="02010609060101010101" pitchFamily="49" charset="-122"/>
              </a:rPr>
              <a:t>、</a:t>
            </a:r>
            <a:r>
              <a:rPr lang="en-US" altLang="zh-CN" sz="2400" b="1" dirty="0">
                <a:ea typeface="黑体" panose="02010609060101010101" pitchFamily="49" charset="-122"/>
              </a:rPr>
              <a:t>A</a:t>
            </a:r>
            <a:r>
              <a:rPr lang="en-US" altLang="zh-CN" sz="2400" b="1" baseline="-25000" dirty="0">
                <a:ea typeface="黑体" panose="02010609060101010101" pitchFamily="49" charset="-122"/>
              </a:rPr>
              <a:t>0 </a:t>
            </a:r>
            <a:r>
              <a:rPr lang="zh-CN" altLang="en-US" sz="2400" b="1" dirty="0">
                <a:ea typeface="黑体" panose="02010609060101010101" pitchFamily="49" charset="-122"/>
              </a:rPr>
              <a:t>、</a:t>
            </a:r>
            <a:r>
              <a:rPr lang="en-US" altLang="zh-CN" sz="2400" b="1" dirty="0">
                <a:ea typeface="黑体" panose="02010609060101010101" pitchFamily="49" charset="-122"/>
              </a:rPr>
              <a:t>B</a:t>
            </a:r>
            <a:r>
              <a:rPr lang="en-US" altLang="zh-CN" sz="2400" b="1" baseline="-25000" dirty="0">
                <a:ea typeface="黑体" panose="02010609060101010101" pitchFamily="49" charset="-122"/>
              </a:rPr>
              <a:t>3</a:t>
            </a:r>
            <a:r>
              <a:rPr lang="zh-CN" altLang="en-US" sz="2400" b="1" dirty="0">
                <a:ea typeface="黑体" panose="02010609060101010101" pitchFamily="49" charset="-122"/>
              </a:rPr>
              <a:t>、</a:t>
            </a:r>
            <a:r>
              <a:rPr lang="en-US" altLang="zh-CN" sz="2400" b="1" dirty="0">
                <a:ea typeface="黑体" panose="02010609060101010101" pitchFamily="49" charset="-122"/>
              </a:rPr>
              <a:t>B</a:t>
            </a:r>
            <a:r>
              <a:rPr lang="en-US" altLang="zh-CN" sz="2400" b="1" baseline="-25000" dirty="0">
                <a:ea typeface="黑体" panose="02010609060101010101" pitchFamily="49" charset="-122"/>
              </a:rPr>
              <a:t>2</a:t>
            </a:r>
            <a:r>
              <a:rPr lang="zh-CN" altLang="en-US" sz="2400" b="1" dirty="0">
                <a:ea typeface="黑体" panose="02010609060101010101" pitchFamily="49" charset="-122"/>
              </a:rPr>
              <a:t>、</a:t>
            </a:r>
            <a:r>
              <a:rPr lang="en-US" altLang="zh-CN" sz="2400" b="1" dirty="0">
                <a:ea typeface="黑体" panose="02010609060101010101" pitchFamily="49" charset="-122"/>
              </a:rPr>
              <a:t>B</a:t>
            </a:r>
            <a:r>
              <a:rPr lang="en-US" altLang="zh-CN" sz="2400" b="1" baseline="-25000" dirty="0">
                <a:ea typeface="黑体" panose="02010609060101010101" pitchFamily="49" charset="-122"/>
              </a:rPr>
              <a:t>1</a:t>
            </a:r>
            <a:r>
              <a:rPr lang="zh-CN" altLang="en-US" sz="2400" b="1" dirty="0">
                <a:ea typeface="黑体" panose="02010609060101010101" pitchFamily="49" charset="-122"/>
              </a:rPr>
              <a:t>、</a:t>
            </a:r>
            <a:r>
              <a:rPr lang="en-US" altLang="zh-CN" sz="2400" b="1" dirty="0">
                <a:ea typeface="黑体" panose="02010609060101010101" pitchFamily="49" charset="-122"/>
              </a:rPr>
              <a:t>B</a:t>
            </a:r>
            <a:r>
              <a:rPr lang="en-US" altLang="zh-CN" sz="2400" b="1" baseline="-25000" dirty="0">
                <a:ea typeface="黑体" panose="02010609060101010101" pitchFamily="49" charset="-122"/>
              </a:rPr>
              <a:t>0</a:t>
            </a:r>
            <a:r>
              <a:rPr lang="zh-CN" altLang="en-US" sz="2400" b="1" dirty="0">
                <a:latin typeface="黑体" panose="02010609060101010101" pitchFamily="49" charset="-122"/>
                <a:ea typeface="黑体" panose="02010609060101010101" pitchFamily="49" charset="-122"/>
              </a:rPr>
              <a:t>和</a:t>
            </a:r>
            <a:r>
              <a:rPr lang="en-US" altLang="zh-CN" sz="2400" b="1" dirty="0">
                <a:ea typeface="黑体" panose="02010609060101010101" pitchFamily="49" charset="-122"/>
              </a:rPr>
              <a:t>C</a:t>
            </a:r>
            <a:r>
              <a:rPr lang="en-US" altLang="zh-CN" sz="2400" b="1" baseline="-25000" dirty="0">
                <a:ea typeface="黑体" panose="02010609060101010101" pitchFamily="49" charset="-122"/>
              </a:rPr>
              <a:t>0-1</a:t>
            </a:r>
            <a:r>
              <a:rPr lang="zh-CN" altLang="en-US" sz="2400" b="1" dirty="0">
                <a:latin typeface="黑体" panose="02010609060101010101" pitchFamily="49" charset="-122"/>
                <a:ea typeface="黑体" panose="02010609060101010101" pitchFamily="49" charset="-122"/>
              </a:rPr>
              <a:t>给出之后，便可按上述表达式直接确定</a:t>
            </a:r>
            <a:r>
              <a:rPr lang="en-US" altLang="zh-CN" sz="2400" b="1" dirty="0">
                <a:ea typeface="黑体" panose="02010609060101010101" pitchFamily="49" charset="-122"/>
              </a:rPr>
              <a:t>C</a:t>
            </a:r>
            <a:r>
              <a:rPr lang="en-US" altLang="zh-CN" sz="2400" b="1" baseline="-25000" dirty="0">
                <a:ea typeface="黑体" panose="02010609060101010101" pitchFamily="49" charset="-122"/>
              </a:rPr>
              <a:t>3</a:t>
            </a:r>
            <a:r>
              <a:rPr lang="zh-CN" altLang="en-US" sz="2400" b="1" dirty="0">
                <a:ea typeface="黑体" panose="02010609060101010101" pitchFamily="49" charset="-122"/>
              </a:rPr>
              <a:t>、</a:t>
            </a:r>
            <a:r>
              <a:rPr lang="en-US" altLang="zh-CN" sz="2400" b="1" dirty="0">
                <a:ea typeface="黑体" panose="02010609060101010101" pitchFamily="49" charset="-122"/>
              </a:rPr>
              <a:t>C</a:t>
            </a:r>
            <a:r>
              <a:rPr lang="en-US" altLang="zh-CN" sz="2400" b="1" baseline="-25000" dirty="0">
                <a:ea typeface="黑体" panose="02010609060101010101" pitchFamily="49" charset="-122"/>
              </a:rPr>
              <a:t>2</a:t>
            </a:r>
            <a:r>
              <a:rPr lang="zh-CN" altLang="en-US" sz="2400" b="1" dirty="0">
                <a:ea typeface="黑体" panose="02010609060101010101" pitchFamily="49" charset="-122"/>
              </a:rPr>
              <a:t>、</a:t>
            </a:r>
            <a:r>
              <a:rPr lang="en-US" altLang="zh-CN" sz="2400" b="1" dirty="0">
                <a:ea typeface="黑体" panose="02010609060101010101" pitchFamily="49" charset="-122"/>
              </a:rPr>
              <a:t>C</a:t>
            </a:r>
            <a:r>
              <a:rPr lang="en-US" altLang="zh-CN" sz="2400" b="1" baseline="-25000" dirty="0">
                <a:ea typeface="黑体" panose="02010609060101010101" pitchFamily="49" charset="-122"/>
              </a:rPr>
              <a:t>1</a:t>
            </a:r>
            <a:r>
              <a:rPr lang="zh-CN" altLang="en-US" sz="2400" b="1" dirty="0">
                <a:ea typeface="黑体" panose="02010609060101010101" pitchFamily="49" charset="-122"/>
              </a:rPr>
              <a:t>、</a:t>
            </a:r>
            <a:r>
              <a:rPr lang="en-US" altLang="zh-CN" sz="2400" b="1" dirty="0">
                <a:ea typeface="黑体" panose="02010609060101010101" pitchFamily="49" charset="-122"/>
              </a:rPr>
              <a:t>C</a:t>
            </a:r>
            <a:r>
              <a:rPr lang="en-US" altLang="zh-CN" sz="2400" b="1" baseline="-25000" dirty="0">
                <a:ea typeface="黑体" panose="02010609060101010101" pitchFamily="49" charset="-122"/>
              </a:rPr>
              <a:t>0</a:t>
            </a:r>
            <a:r>
              <a:rPr lang="zh-CN" altLang="en-US" sz="2400" b="1" dirty="0">
                <a:latin typeface="黑体" panose="02010609060101010101" pitchFamily="49" charset="-122"/>
                <a:ea typeface="黑体" panose="02010609060101010101" pitchFamily="49" charset="-122"/>
              </a:rPr>
              <a:t>。因此如果用门电路实现上述逻辑关系，并将结果送到相应全加器的进位输入端，就会极大地提高加法运算速度，因为高位的全加运算再也不需等待了。</a:t>
            </a:r>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位超前进位加法器就是由四个全加器和相应的进位逻辑电路组成的。</a:t>
            </a:r>
          </a:p>
        </p:txBody>
      </p:sp>
      <p:pic>
        <p:nvPicPr>
          <p:cNvPr id="144389" name="Picture 5"/>
          <p:cNvPicPr>
            <a:picLocks noChangeAspect="1"/>
          </p:cNvPicPr>
          <p:nvPr/>
        </p:nvPicPr>
        <p:blipFill>
          <a:blip r:embed="rId5"/>
          <a:stretch>
            <a:fillRect/>
          </a:stretch>
        </p:blipFill>
        <p:spPr>
          <a:xfrm>
            <a:off x="106363" y="3067050"/>
            <a:ext cx="5238750" cy="3733800"/>
          </a:xfrm>
          <a:prstGeom prst="rect">
            <a:avLst/>
          </a:prstGeom>
          <a:noFill/>
          <a:ln w="38100">
            <a:noFill/>
          </a:ln>
        </p:spPr>
      </p:pic>
      <p:pic>
        <p:nvPicPr>
          <p:cNvPr id="144390" name="Picture 6"/>
          <p:cNvPicPr>
            <a:picLocks noChangeAspect="1"/>
          </p:cNvPicPr>
          <p:nvPr/>
        </p:nvPicPr>
        <p:blipFill>
          <a:blip r:embed="rId6"/>
          <a:stretch>
            <a:fillRect/>
          </a:stretch>
        </p:blipFill>
        <p:spPr>
          <a:xfrm>
            <a:off x="6218238" y="2846388"/>
            <a:ext cx="2495550" cy="2000250"/>
          </a:xfrm>
          <a:prstGeom prst="rect">
            <a:avLst/>
          </a:prstGeom>
          <a:noFill/>
          <a:ln w="38100">
            <a:noFill/>
          </a:ln>
        </p:spPr>
      </p:pic>
      <p:sp>
        <p:nvSpPr>
          <p:cNvPr id="144392" name="Text Box 8"/>
          <p:cNvSpPr txBox="1"/>
          <p:nvPr/>
        </p:nvSpPr>
        <p:spPr>
          <a:xfrm>
            <a:off x="200025" y="2311400"/>
            <a:ext cx="8764588" cy="73025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图</a:t>
            </a:r>
            <a:r>
              <a:rPr lang="en-US" altLang="zh-CN" sz="2400" b="1" dirty="0">
                <a:latin typeface="黑体" panose="02010609060101010101" pitchFamily="49" charset="-122"/>
                <a:ea typeface="黑体" panose="02010609060101010101" pitchFamily="49" charset="-122"/>
              </a:rPr>
              <a:t>(a)</a:t>
            </a:r>
            <a:r>
              <a:rPr lang="zh-CN" altLang="en-US" sz="2400" b="1" dirty="0">
                <a:latin typeface="黑体" panose="02010609060101010101" pitchFamily="49" charset="-122"/>
                <a:ea typeface="黑体" panose="02010609060101010101" pitchFamily="49" charset="-122"/>
              </a:rPr>
              <a:t>是</a:t>
            </a:r>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位超前进位加法器的逻辑电路结构示意图。图</a:t>
            </a:r>
            <a:r>
              <a:rPr lang="en-US" altLang="zh-CN" sz="2400" b="1" dirty="0">
                <a:latin typeface="黑体" panose="02010609060101010101" pitchFamily="49" charset="-122"/>
                <a:ea typeface="黑体" panose="02010609060101010101" pitchFamily="49" charset="-122"/>
              </a:rPr>
              <a:t>(b)</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(c)</a:t>
            </a:r>
            <a:r>
              <a:rPr lang="zh-CN" altLang="en-US" sz="2400" b="1" dirty="0">
                <a:latin typeface="黑体" panose="02010609060101010101" pitchFamily="49" charset="-122"/>
                <a:ea typeface="黑体" panose="02010609060101010101" pitchFamily="49" charset="-122"/>
              </a:rPr>
              <a:t>是相应的</a:t>
            </a:r>
            <a:r>
              <a:rPr lang="en-US" altLang="zh-CN" sz="2400" b="1" dirty="0">
                <a:latin typeface="黑体" panose="02010609060101010101" pitchFamily="49" charset="-122"/>
                <a:ea typeface="黑体" panose="02010609060101010101" pitchFamily="49" charset="-122"/>
              </a:rPr>
              <a:t>CMOS</a:t>
            </a:r>
            <a:r>
              <a:rPr lang="zh-CN" altLang="en-US" sz="2400" b="1" dirty="0">
                <a:latin typeface="黑体" panose="02010609060101010101" pitchFamily="49" charset="-122"/>
                <a:ea typeface="黑体" panose="02010609060101010101" pitchFamily="49" charset="-122"/>
              </a:rPr>
              <a:t>与</a:t>
            </a:r>
            <a:r>
              <a:rPr lang="en-US" altLang="zh-CN" sz="2400" b="1" dirty="0">
                <a:latin typeface="黑体" panose="02010609060101010101" pitchFamily="49" charset="-122"/>
                <a:ea typeface="黑体" panose="02010609060101010101" pitchFamily="49" charset="-122"/>
              </a:rPr>
              <a:t>TTL</a:t>
            </a:r>
            <a:r>
              <a:rPr lang="zh-CN" altLang="en-US" sz="2400" b="1" dirty="0">
                <a:latin typeface="黑体" panose="02010609060101010101" pitchFamily="49" charset="-122"/>
                <a:ea typeface="黑体" panose="02010609060101010101" pitchFamily="49" charset="-122"/>
              </a:rPr>
              <a:t>集成电路的型号与引脚图。</a:t>
            </a:r>
          </a:p>
        </p:txBody>
      </p:sp>
    </p:spTree>
  </p:cSld>
  <p:clrMapOvr>
    <a:masterClrMapping/>
  </p:clrMapOvr>
  <p:transition>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4392"/>
                                        </p:tgtEl>
                                        <p:attrNameLst>
                                          <p:attrName>style.visibility</p:attrName>
                                        </p:attrNameLst>
                                      </p:cBhvr>
                                      <p:to>
                                        <p:strVal val="visible"/>
                                      </p:to>
                                    </p:set>
                                    <p:animEffect transition="in" filter="blinds(horizontal)">
                                      <p:cBhvr>
                                        <p:cTn id="7" dur="500"/>
                                        <p:tgtEl>
                                          <p:spTgt spid="14439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44389"/>
                                        </p:tgtEl>
                                        <p:attrNameLst>
                                          <p:attrName>style.visibility</p:attrName>
                                        </p:attrNameLst>
                                      </p:cBhvr>
                                      <p:to>
                                        <p:strVal val="visible"/>
                                      </p:to>
                                    </p:set>
                                    <p:anim calcmode="lin" valueType="num">
                                      <p:cBhvr additive="base">
                                        <p:cTn id="11" dur="500" fill="hold"/>
                                        <p:tgtEl>
                                          <p:spTgt spid="144389"/>
                                        </p:tgtEl>
                                        <p:attrNameLst>
                                          <p:attrName>ppt_x</p:attrName>
                                        </p:attrNameLst>
                                      </p:cBhvr>
                                      <p:tavLst>
                                        <p:tav tm="0">
                                          <p:val>
                                            <p:strVal val="0-#ppt_w/2"/>
                                          </p:val>
                                        </p:tav>
                                        <p:tav tm="100000">
                                          <p:val>
                                            <p:strVal val="#ppt_x"/>
                                          </p:val>
                                        </p:tav>
                                      </p:tavLst>
                                    </p:anim>
                                    <p:anim calcmode="lin" valueType="num">
                                      <p:cBhvr additive="base">
                                        <p:cTn id="12" dur="500" fill="hold"/>
                                        <p:tgtEl>
                                          <p:spTgt spid="14438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44390"/>
                                        </p:tgtEl>
                                        <p:attrNameLst>
                                          <p:attrName>style.visibility</p:attrName>
                                        </p:attrNameLst>
                                      </p:cBhvr>
                                      <p:to>
                                        <p:strVal val="visible"/>
                                      </p:to>
                                    </p:set>
                                    <p:anim calcmode="lin" valueType="num">
                                      <p:cBhvr additive="base">
                                        <p:cTn id="16" dur="500" fill="hold"/>
                                        <p:tgtEl>
                                          <p:spTgt spid="144390"/>
                                        </p:tgtEl>
                                        <p:attrNameLst>
                                          <p:attrName>ppt_x</p:attrName>
                                        </p:attrNameLst>
                                      </p:cBhvr>
                                      <p:tavLst>
                                        <p:tav tm="0">
                                          <p:val>
                                            <p:strVal val="1+#ppt_w/2"/>
                                          </p:val>
                                        </p:tav>
                                        <p:tav tm="100000">
                                          <p:val>
                                            <p:strVal val="#ppt_x"/>
                                          </p:val>
                                        </p:tav>
                                      </p:tavLst>
                                    </p:anim>
                                    <p:anim calcmode="lin" valueType="num">
                                      <p:cBhvr additive="base">
                                        <p:cTn id="17" dur="500" fill="hold"/>
                                        <p:tgtEl>
                                          <p:spTgt spid="14439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44391"/>
                                        </p:tgtEl>
                                        <p:attrNameLst>
                                          <p:attrName>style.visibility</p:attrName>
                                        </p:attrNameLst>
                                      </p:cBhvr>
                                      <p:to>
                                        <p:strVal val="visible"/>
                                      </p:to>
                                    </p:set>
                                    <p:anim calcmode="lin" valueType="num">
                                      <p:cBhvr additive="base">
                                        <p:cTn id="21" dur="500" fill="hold"/>
                                        <p:tgtEl>
                                          <p:spTgt spid="144391"/>
                                        </p:tgtEl>
                                        <p:attrNameLst>
                                          <p:attrName>ppt_x</p:attrName>
                                        </p:attrNameLst>
                                      </p:cBhvr>
                                      <p:tavLst>
                                        <p:tav tm="0">
                                          <p:val>
                                            <p:strVal val="#ppt_x"/>
                                          </p:val>
                                        </p:tav>
                                        <p:tav tm="100000">
                                          <p:val>
                                            <p:strVal val="#ppt_x"/>
                                          </p:val>
                                        </p:tav>
                                      </p:tavLst>
                                    </p:anim>
                                    <p:anim calcmode="lin" valueType="num">
                                      <p:cBhvr additive="base">
                                        <p:cTn id="22" dur="500" fill="hold"/>
                                        <p:tgtEl>
                                          <p:spTgt spid="144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38</a:t>
            </a:fld>
            <a:r>
              <a:rPr lang="zh-CN" altLang="en-US" sz="1400" dirty="0"/>
              <a:t>）</a:t>
            </a:r>
          </a:p>
        </p:txBody>
      </p:sp>
      <p:sp>
        <p:nvSpPr>
          <p:cNvPr id="148482" name="Text Box 2"/>
          <p:cNvSpPr txBox="1"/>
          <p:nvPr/>
        </p:nvSpPr>
        <p:spPr>
          <a:xfrm>
            <a:off x="295275" y="638175"/>
            <a:ext cx="8443913" cy="854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ea typeface="黑体" panose="02010609060101010101" pitchFamily="49" charset="-122"/>
              </a:rPr>
              <a:t>    </a:t>
            </a:r>
            <a:r>
              <a:rPr lang="zh-CN" altLang="en-US" sz="2800" b="1" dirty="0">
                <a:ea typeface="黑体" panose="02010609060101010101" pitchFamily="49" charset="-122"/>
              </a:rPr>
              <a:t>用来完成两个二进制数的大小比较的逻辑电路称为数值比较器，简称比较器。</a:t>
            </a:r>
          </a:p>
        </p:txBody>
      </p:sp>
      <p:sp>
        <p:nvSpPr>
          <p:cNvPr id="148483" name="Oval 3"/>
          <p:cNvSpPr/>
          <p:nvPr/>
        </p:nvSpPr>
        <p:spPr>
          <a:xfrm>
            <a:off x="2733675" y="1036638"/>
            <a:ext cx="1905000" cy="5334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48484" name="Rectangle 4"/>
          <p:cNvSpPr/>
          <p:nvPr/>
        </p:nvSpPr>
        <p:spPr>
          <a:xfrm>
            <a:off x="333375" y="1733550"/>
            <a:ext cx="3962400" cy="604838"/>
          </a:xfrm>
          <a:prstGeom prst="rect">
            <a:avLst/>
          </a:prstGeom>
          <a:solidFill>
            <a:srgbClr val="0000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2800" b="1" dirty="0">
                <a:solidFill>
                  <a:schemeClr val="bg1"/>
                </a:solidFill>
                <a:latin typeface="黑体" panose="02010609060101010101" pitchFamily="49" charset="-122"/>
                <a:ea typeface="黑体" panose="02010609060101010101" pitchFamily="49" charset="-122"/>
              </a:rPr>
              <a:t>一、</a:t>
            </a:r>
            <a:r>
              <a:rPr lang="en-US" altLang="zh-CN" sz="2800" b="1" dirty="0">
                <a:solidFill>
                  <a:schemeClr val="bg1"/>
                </a:solidFill>
                <a:latin typeface="黑体" panose="02010609060101010101" pitchFamily="49" charset="-122"/>
                <a:ea typeface="黑体" panose="02010609060101010101" pitchFamily="49" charset="-122"/>
              </a:rPr>
              <a:t>1</a:t>
            </a:r>
            <a:r>
              <a:rPr lang="zh-CN" altLang="en-US" sz="2800" b="1" dirty="0">
                <a:solidFill>
                  <a:schemeClr val="bg1"/>
                </a:solidFill>
                <a:latin typeface="黑体" panose="02010609060101010101" pitchFamily="49" charset="-122"/>
                <a:ea typeface="黑体" panose="02010609060101010101" pitchFamily="49" charset="-122"/>
              </a:rPr>
              <a:t>位数值比较器</a:t>
            </a:r>
            <a:endParaRPr lang="zh-CN" altLang="en-US" sz="2400" dirty="0">
              <a:latin typeface="黑体" panose="02010609060101010101" pitchFamily="49" charset="-122"/>
              <a:ea typeface="黑体" panose="02010609060101010101" pitchFamily="49" charset="-122"/>
            </a:endParaRPr>
          </a:p>
        </p:txBody>
      </p:sp>
      <p:sp>
        <p:nvSpPr>
          <p:cNvPr id="148485" name="Text Box 5"/>
          <p:cNvSpPr txBox="1"/>
          <p:nvPr/>
        </p:nvSpPr>
        <p:spPr>
          <a:xfrm>
            <a:off x="228600" y="2471738"/>
            <a:ext cx="8548688" cy="946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    </a:t>
            </a:r>
            <a:r>
              <a:rPr lang="zh-CN" altLang="en-US" sz="2800" b="1" dirty="0">
                <a:latin typeface="黑体" panose="02010609060101010101" pitchFamily="49" charset="-122"/>
                <a:ea typeface="黑体" panose="02010609060101010101" pitchFamily="49" charset="-122"/>
              </a:rPr>
              <a:t>设</a:t>
            </a:r>
            <a:r>
              <a:rPr lang="en-US" altLang="zh-CN" sz="2800" b="1" i="1" dirty="0">
                <a:ea typeface="黑体" panose="02010609060101010101" pitchFamily="49" charset="-122"/>
              </a:rPr>
              <a:t>A</a:t>
            </a:r>
            <a:r>
              <a:rPr lang="en-US" altLang="zh-CN" sz="2800" b="1" i="1" baseline="-25000" dirty="0">
                <a:ea typeface="黑体" panose="02010609060101010101" pitchFamily="49" charset="-122"/>
              </a:rPr>
              <a:t>i</a:t>
            </a:r>
            <a:r>
              <a:rPr lang="zh-CN" altLang="en-US" sz="2800" b="1" dirty="0">
                <a:ea typeface="黑体" panose="02010609060101010101" pitchFamily="49" charset="-122"/>
              </a:rPr>
              <a:t>＞</a:t>
            </a:r>
            <a:r>
              <a:rPr lang="en-US" altLang="zh-CN" sz="2800" b="1" i="1" dirty="0">
                <a:ea typeface="黑体" panose="02010609060101010101" pitchFamily="49" charset="-122"/>
              </a:rPr>
              <a:t>B</a:t>
            </a:r>
            <a:r>
              <a:rPr lang="en-US" altLang="zh-CN" sz="2800" b="1" i="1" baseline="-25000" dirty="0">
                <a:ea typeface="黑体" panose="02010609060101010101" pitchFamily="49" charset="-122"/>
              </a:rPr>
              <a:t>i</a:t>
            </a:r>
            <a:r>
              <a:rPr lang="zh-CN" altLang="en-US" sz="2800" b="1" dirty="0">
                <a:latin typeface="黑体" panose="02010609060101010101" pitchFamily="49" charset="-122"/>
                <a:ea typeface="黑体" panose="02010609060101010101" pitchFamily="49" charset="-122"/>
              </a:rPr>
              <a:t>时</a:t>
            </a:r>
            <a:r>
              <a:rPr lang="en-US" altLang="zh-CN" sz="2800" b="1" i="1" dirty="0">
                <a:ea typeface="黑体" panose="02010609060101010101" pitchFamily="49" charset="-122"/>
              </a:rPr>
              <a:t>L</a:t>
            </a:r>
            <a:r>
              <a:rPr lang="en-US" altLang="zh-CN" sz="2800" b="1" i="1" baseline="-25000" dirty="0">
                <a:ea typeface="黑体" panose="02010609060101010101" pitchFamily="49" charset="-122"/>
              </a:rPr>
              <a:t>i</a:t>
            </a:r>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 </a:t>
            </a:r>
            <a:r>
              <a:rPr lang="en-US" altLang="zh-CN" sz="2800" b="1" i="1" dirty="0">
                <a:ea typeface="黑体" panose="02010609060101010101" pitchFamily="49" charset="-122"/>
              </a:rPr>
              <a:t>A</a:t>
            </a:r>
            <a:r>
              <a:rPr lang="en-US" altLang="zh-CN" sz="2800" b="1" i="1" baseline="-25000" dirty="0">
                <a:ea typeface="黑体" panose="02010609060101010101" pitchFamily="49" charset="-122"/>
              </a:rPr>
              <a:t>i</a:t>
            </a:r>
            <a:r>
              <a:rPr lang="zh-CN" altLang="en-US" sz="2800" b="1" dirty="0">
                <a:ea typeface="黑体" panose="02010609060101010101" pitchFamily="49" charset="-122"/>
              </a:rPr>
              <a:t>＝</a:t>
            </a:r>
            <a:r>
              <a:rPr lang="en-US" altLang="zh-CN" sz="2800" b="1" i="1" dirty="0">
                <a:ea typeface="黑体" panose="02010609060101010101" pitchFamily="49" charset="-122"/>
              </a:rPr>
              <a:t>B</a:t>
            </a:r>
            <a:r>
              <a:rPr lang="en-US" altLang="zh-CN" sz="2800" b="1" i="1" baseline="-25000" dirty="0">
                <a:ea typeface="黑体" panose="02010609060101010101" pitchFamily="49" charset="-122"/>
              </a:rPr>
              <a:t>i</a:t>
            </a:r>
            <a:r>
              <a:rPr lang="zh-CN" altLang="en-US" sz="2800" b="1" dirty="0">
                <a:latin typeface="黑体" panose="02010609060101010101" pitchFamily="49" charset="-122"/>
                <a:ea typeface="黑体" panose="02010609060101010101" pitchFamily="49" charset="-122"/>
              </a:rPr>
              <a:t>时</a:t>
            </a:r>
            <a:r>
              <a:rPr lang="en-US" altLang="zh-CN" sz="2800" b="1" i="1" dirty="0">
                <a:ea typeface="黑体" panose="02010609060101010101" pitchFamily="49" charset="-122"/>
              </a:rPr>
              <a:t>G</a:t>
            </a:r>
            <a:r>
              <a:rPr lang="en-US" altLang="zh-CN" sz="2800" b="1" i="1" baseline="-25000" dirty="0">
                <a:ea typeface="黑体" panose="02010609060101010101" pitchFamily="49" charset="-122"/>
              </a:rPr>
              <a:t>i</a:t>
            </a:r>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 </a:t>
            </a:r>
            <a:r>
              <a:rPr lang="en-US" altLang="zh-CN" sz="2800" b="1" i="1" dirty="0">
                <a:ea typeface="黑体" panose="02010609060101010101" pitchFamily="49" charset="-122"/>
              </a:rPr>
              <a:t>A</a:t>
            </a:r>
            <a:r>
              <a:rPr lang="en-US" altLang="zh-CN" sz="2800" b="1" i="1" baseline="-25000" dirty="0">
                <a:ea typeface="黑体" panose="02010609060101010101" pitchFamily="49" charset="-122"/>
              </a:rPr>
              <a:t>i</a:t>
            </a:r>
            <a:r>
              <a:rPr lang="zh-CN" altLang="en-US" sz="2800" b="1" dirty="0">
                <a:ea typeface="黑体" panose="02010609060101010101" pitchFamily="49" charset="-122"/>
              </a:rPr>
              <a:t>＜</a:t>
            </a:r>
            <a:r>
              <a:rPr lang="en-US" altLang="zh-CN" sz="2800" b="1" i="1" dirty="0">
                <a:ea typeface="黑体" panose="02010609060101010101" pitchFamily="49" charset="-122"/>
              </a:rPr>
              <a:t>B</a:t>
            </a:r>
            <a:r>
              <a:rPr lang="en-US" altLang="zh-CN" sz="2800" b="1" i="1" baseline="-25000" dirty="0">
                <a:ea typeface="黑体" panose="02010609060101010101" pitchFamily="49" charset="-122"/>
              </a:rPr>
              <a:t>i</a:t>
            </a:r>
            <a:r>
              <a:rPr lang="zh-CN" altLang="en-US" sz="2800" b="1" dirty="0">
                <a:latin typeface="黑体" panose="02010609060101010101" pitchFamily="49" charset="-122"/>
                <a:ea typeface="黑体" panose="02010609060101010101" pitchFamily="49" charset="-122"/>
              </a:rPr>
              <a:t>时</a:t>
            </a:r>
            <a:r>
              <a:rPr lang="en-US" altLang="zh-CN" sz="2800" b="1" i="1" dirty="0">
                <a:ea typeface="黑体" panose="02010609060101010101" pitchFamily="49" charset="-122"/>
              </a:rPr>
              <a:t>M</a:t>
            </a:r>
            <a:r>
              <a:rPr lang="en-US" altLang="zh-CN" sz="2800" b="1" i="1" baseline="-25000" dirty="0">
                <a:ea typeface="黑体" panose="02010609060101010101" pitchFamily="49" charset="-122"/>
              </a:rPr>
              <a:t>i</a:t>
            </a:r>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。得</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位数值比较器的真值表。</a:t>
            </a:r>
          </a:p>
        </p:txBody>
      </p:sp>
      <p:sp>
        <p:nvSpPr>
          <p:cNvPr id="47111" name="Text Box 7"/>
          <p:cNvSpPr txBox="1"/>
          <p:nvPr/>
        </p:nvSpPr>
        <p:spPr>
          <a:xfrm>
            <a:off x="528638" y="128588"/>
            <a:ext cx="7943850" cy="427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0000FF"/>
                </a:solidFill>
                <a:latin typeface="黑体" panose="02010609060101010101" pitchFamily="49" charset="-122"/>
                <a:ea typeface="黑体" panose="02010609060101010101" pitchFamily="49" charset="-122"/>
              </a:rPr>
              <a:t>2.2.2 </a:t>
            </a:r>
            <a:r>
              <a:rPr lang="zh-CN" altLang="en-US" sz="2800" b="1" dirty="0">
                <a:solidFill>
                  <a:srgbClr val="0000FF"/>
                </a:solidFill>
                <a:latin typeface="黑体" panose="02010609060101010101" pitchFamily="49" charset="-122"/>
                <a:ea typeface="黑体" panose="02010609060101010101" pitchFamily="49" charset="-122"/>
              </a:rPr>
              <a:t>数值比较器                                                                                           </a:t>
            </a:r>
          </a:p>
        </p:txBody>
      </p:sp>
      <p:grpSp>
        <p:nvGrpSpPr>
          <p:cNvPr id="148566" name="Group 86"/>
          <p:cNvGrpSpPr/>
          <p:nvPr/>
        </p:nvGrpSpPr>
        <p:grpSpPr>
          <a:xfrm>
            <a:off x="438150" y="3854450"/>
            <a:ext cx="8410575" cy="2316163"/>
            <a:chOff x="276" y="2428"/>
            <a:chExt cx="5298" cy="1459"/>
          </a:xfrm>
        </p:grpSpPr>
        <p:sp>
          <p:nvSpPr>
            <p:cNvPr id="47113" name="Rectangle 69"/>
            <p:cNvSpPr/>
            <p:nvPr/>
          </p:nvSpPr>
          <p:spPr>
            <a:xfrm>
              <a:off x="1651" y="2754"/>
              <a:ext cx="3923" cy="1133"/>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800" b="1" dirty="0"/>
                <a:t>0                    1                    0</a:t>
              </a:r>
            </a:p>
            <a:p>
              <a:pPr marL="0" lvl="0" indent="0" algn="ctr" eaLnBrk="1" hangingPunct="1">
                <a:spcBef>
                  <a:spcPct val="0"/>
                </a:spcBef>
                <a:buNone/>
              </a:pPr>
              <a:r>
                <a:rPr lang="en-US" altLang="zh-CN" sz="2800" b="1" dirty="0"/>
                <a:t>0                    0                    1</a:t>
              </a:r>
            </a:p>
            <a:p>
              <a:pPr marL="0" lvl="0" indent="0" algn="ctr" eaLnBrk="1" hangingPunct="1">
                <a:spcBef>
                  <a:spcPct val="0"/>
                </a:spcBef>
                <a:buNone/>
              </a:pPr>
              <a:r>
                <a:rPr lang="en-US" altLang="zh-CN" sz="2800" b="1" dirty="0"/>
                <a:t>1                    0                    0</a:t>
              </a:r>
            </a:p>
            <a:p>
              <a:pPr marL="0" lvl="0" indent="0" algn="ctr" eaLnBrk="1" hangingPunct="1">
                <a:spcBef>
                  <a:spcPct val="0"/>
                </a:spcBef>
                <a:buNone/>
              </a:pPr>
              <a:r>
                <a:rPr lang="en-US" altLang="zh-CN" sz="2800" b="1" dirty="0"/>
                <a:t>0                    1                    0</a:t>
              </a:r>
            </a:p>
          </p:txBody>
        </p:sp>
        <p:sp>
          <p:nvSpPr>
            <p:cNvPr id="47114" name="Rectangle 68"/>
            <p:cNvSpPr/>
            <p:nvPr/>
          </p:nvSpPr>
          <p:spPr>
            <a:xfrm>
              <a:off x="276" y="2754"/>
              <a:ext cx="1375" cy="1133"/>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800" b="1" dirty="0"/>
                <a:t>0          0</a:t>
              </a:r>
            </a:p>
            <a:p>
              <a:pPr marL="0" lvl="0" indent="0" algn="ctr" eaLnBrk="1" hangingPunct="1">
                <a:spcBef>
                  <a:spcPct val="0"/>
                </a:spcBef>
                <a:buNone/>
              </a:pPr>
              <a:r>
                <a:rPr lang="en-US" altLang="zh-CN" sz="2800" b="1" dirty="0"/>
                <a:t>0          1</a:t>
              </a:r>
            </a:p>
            <a:p>
              <a:pPr marL="0" lvl="0" indent="0" algn="ctr" eaLnBrk="1" hangingPunct="1">
                <a:spcBef>
                  <a:spcPct val="0"/>
                </a:spcBef>
                <a:buNone/>
              </a:pPr>
              <a:r>
                <a:rPr lang="en-US" altLang="zh-CN" sz="2800" b="1" dirty="0"/>
                <a:t>1          0</a:t>
              </a:r>
            </a:p>
            <a:p>
              <a:pPr marL="0" lvl="0" indent="0" algn="ctr" eaLnBrk="1" hangingPunct="1">
                <a:spcBef>
                  <a:spcPct val="0"/>
                </a:spcBef>
                <a:buNone/>
              </a:pPr>
              <a:r>
                <a:rPr lang="en-US" altLang="zh-CN" sz="2800" b="1" dirty="0"/>
                <a:t>1          1</a:t>
              </a:r>
            </a:p>
          </p:txBody>
        </p:sp>
        <p:sp>
          <p:nvSpPr>
            <p:cNvPr id="47115" name="Rectangle 67"/>
            <p:cNvSpPr/>
            <p:nvPr/>
          </p:nvSpPr>
          <p:spPr>
            <a:xfrm>
              <a:off x="1651" y="2428"/>
              <a:ext cx="3923" cy="326"/>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800" b="1" i="1" dirty="0"/>
                <a:t>L</a:t>
              </a:r>
              <a:r>
                <a:rPr lang="en-US" altLang="zh-CN" sz="2800" b="1" i="1" baseline="-25000" dirty="0"/>
                <a:t>i</a:t>
              </a:r>
              <a:r>
                <a:rPr lang="en-US" altLang="zh-CN" sz="2800" b="1" i="1" dirty="0"/>
                <a:t> </a:t>
              </a:r>
              <a:r>
                <a:rPr lang="en-US" altLang="zh-CN" sz="2800" b="1" dirty="0"/>
                <a:t>(</a:t>
              </a:r>
              <a:r>
                <a:rPr lang="en-US" altLang="zh-CN" sz="2800" b="1" i="1" dirty="0"/>
                <a:t>A</a:t>
              </a:r>
              <a:r>
                <a:rPr lang="en-US" altLang="zh-CN" sz="2800" b="1" i="1" baseline="-25000" dirty="0"/>
                <a:t>i</a:t>
              </a:r>
              <a:r>
                <a:rPr lang="en-US" altLang="zh-CN" sz="2800" b="1" i="1" dirty="0"/>
                <a:t>&gt; B</a:t>
              </a:r>
              <a:r>
                <a:rPr lang="en-US" altLang="zh-CN" sz="2800" b="1" i="1" baseline="-25000" dirty="0"/>
                <a:t>i</a:t>
              </a:r>
              <a:r>
                <a:rPr lang="en-US" altLang="zh-CN" sz="2800" b="1" dirty="0"/>
                <a:t>)</a:t>
              </a:r>
              <a:r>
                <a:rPr lang="en-US" altLang="zh-CN" sz="2800" b="1" i="1" dirty="0"/>
                <a:t>      G</a:t>
              </a:r>
              <a:r>
                <a:rPr lang="en-US" altLang="zh-CN" sz="2800" b="1" i="1" baseline="-25000" dirty="0"/>
                <a:t>i</a:t>
              </a:r>
              <a:r>
                <a:rPr lang="en-US" altLang="zh-CN" sz="2800" b="1" i="1" dirty="0"/>
                <a:t> </a:t>
              </a:r>
              <a:r>
                <a:rPr lang="en-US" altLang="zh-CN" sz="2800" b="1" dirty="0"/>
                <a:t>(</a:t>
              </a:r>
              <a:r>
                <a:rPr lang="en-US" altLang="zh-CN" sz="2800" b="1" i="1" dirty="0"/>
                <a:t>A</a:t>
              </a:r>
              <a:r>
                <a:rPr lang="en-US" altLang="zh-CN" sz="2800" b="1" i="1" baseline="-25000" dirty="0"/>
                <a:t>i</a:t>
              </a:r>
              <a:r>
                <a:rPr lang="en-US" altLang="zh-CN" sz="2800" b="1" i="1" dirty="0"/>
                <a:t>= B</a:t>
              </a:r>
              <a:r>
                <a:rPr lang="en-US" altLang="zh-CN" sz="2800" b="1" i="1" baseline="-25000" dirty="0"/>
                <a:t>i</a:t>
              </a:r>
              <a:r>
                <a:rPr lang="en-US" altLang="zh-CN" sz="2800" b="1" dirty="0"/>
                <a:t>)    </a:t>
              </a:r>
              <a:r>
                <a:rPr lang="en-US" altLang="zh-CN" sz="2800" b="1" i="1" dirty="0"/>
                <a:t>  M</a:t>
              </a:r>
              <a:r>
                <a:rPr lang="en-US" altLang="zh-CN" sz="2800" b="1" i="1" baseline="-25000" dirty="0"/>
                <a:t>i</a:t>
              </a:r>
              <a:r>
                <a:rPr lang="en-US" altLang="zh-CN" sz="2800" b="1" i="1" dirty="0"/>
                <a:t> </a:t>
              </a:r>
              <a:r>
                <a:rPr lang="en-US" altLang="zh-CN" sz="2800" b="1" dirty="0"/>
                <a:t>(</a:t>
              </a:r>
              <a:r>
                <a:rPr lang="en-US" altLang="zh-CN" sz="2800" b="1" i="1" dirty="0"/>
                <a:t>A</a:t>
              </a:r>
              <a:r>
                <a:rPr lang="en-US" altLang="zh-CN" sz="2800" b="1" i="1" baseline="-25000" dirty="0"/>
                <a:t>i</a:t>
              </a:r>
              <a:r>
                <a:rPr lang="en-US" altLang="zh-CN" sz="2800" b="1" i="1" dirty="0"/>
                <a:t>&lt; B</a:t>
              </a:r>
              <a:r>
                <a:rPr lang="en-US" altLang="zh-CN" sz="2800" b="1" i="1" baseline="-25000" dirty="0"/>
                <a:t>i</a:t>
              </a:r>
              <a:r>
                <a:rPr lang="en-US" altLang="zh-CN" sz="2800" b="1" dirty="0"/>
                <a:t>)</a:t>
              </a:r>
              <a:r>
                <a:rPr lang="en-US" altLang="zh-CN" sz="2800" b="1" i="1" dirty="0"/>
                <a:t> </a:t>
              </a:r>
            </a:p>
          </p:txBody>
        </p:sp>
        <p:sp>
          <p:nvSpPr>
            <p:cNvPr id="47116" name="Rectangle 66"/>
            <p:cNvSpPr/>
            <p:nvPr/>
          </p:nvSpPr>
          <p:spPr>
            <a:xfrm>
              <a:off x="276" y="2428"/>
              <a:ext cx="1375" cy="326"/>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800" b="1" i="1" dirty="0"/>
                <a:t>A</a:t>
              </a:r>
              <a:r>
                <a:rPr lang="en-US" altLang="zh-CN" sz="2800" b="1" i="1" baseline="-25000" dirty="0"/>
                <a:t>i</a:t>
              </a:r>
              <a:r>
                <a:rPr lang="en-US" altLang="zh-CN" sz="2800" b="1" i="1" dirty="0"/>
                <a:t>         B</a:t>
              </a:r>
              <a:r>
                <a:rPr lang="en-US" altLang="zh-CN" sz="2800" b="1" i="1" baseline="-25000" dirty="0"/>
                <a:t>i</a:t>
              </a:r>
            </a:p>
          </p:txBody>
        </p:sp>
        <p:sp>
          <p:nvSpPr>
            <p:cNvPr id="47117" name="Line 70"/>
            <p:cNvSpPr/>
            <p:nvPr/>
          </p:nvSpPr>
          <p:spPr>
            <a:xfrm>
              <a:off x="276" y="2428"/>
              <a:ext cx="5298" cy="0"/>
            </a:xfrm>
            <a:prstGeom prst="line">
              <a:avLst/>
            </a:prstGeom>
            <a:ln w="28575" cap="sq" cmpd="sng">
              <a:solidFill>
                <a:schemeClr val="tx1"/>
              </a:solidFill>
              <a:prstDash val="solid"/>
              <a:headEnd type="none" w="med" len="med"/>
              <a:tailEnd type="none" w="med" len="med"/>
            </a:ln>
          </p:spPr>
        </p:sp>
        <p:sp>
          <p:nvSpPr>
            <p:cNvPr id="47118" name="Line 71"/>
            <p:cNvSpPr/>
            <p:nvPr/>
          </p:nvSpPr>
          <p:spPr>
            <a:xfrm>
              <a:off x="276" y="2754"/>
              <a:ext cx="5298" cy="0"/>
            </a:xfrm>
            <a:prstGeom prst="line">
              <a:avLst/>
            </a:prstGeom>
            <a:ln w="12700" cap="flat" cmpd="sng">
              <a:solidFill>
                <a:schemeClr val="tx1"/>
              </a:solidFill>
              <a:prstDash val="solid"/>
              <a:headEnd type="none" w="med" len="med"/>
              <a:tailEnd type="none" w="med" len="med"/>
            </a:ln>
          </p:spPr>
        </p:sp>
        <p:sp>
          <p:nvSpPr>
            <p:cNvPr id="47119" name="Line 72"/>
            <p:cNvSpPr/>
            <p:nvPr/>
          </p:nvSpPr>
          <p:spPr>
            <a:xfrm>
              <a:off x="276" y="3887"/>
              <a:ext cx="5298" cy="0"/>
            </a:xfrm>
            <a:prstGeom prst="line">
              <a:avLst/>
            </a:prstGeom>
            <a:ln w="28575" cap="sq" cmpd="sng">
              <a:solidFill>
                <a:schemeClr val="tx1"/>
              </a:solidFill>
              <a:prstDash val="solid"/>
              <a:headEnd type="none" w="med" len="med"/>
              <a:tailEnd type="none" w="med" len="med"/>
            </a:ln>
          </p:spPr>
        </p:sp>
        <p:sp>
          <p:nvSpPr>
            <p:cNvPr id="47120" name="Line 73"/>
            <p:cNvSpPr/>
            <p:nvPr/>
          </p:nvSpPr>
          <p:spPr>
            <a:xfrm>
              <a:off x="276" y="2428"/>
              <a:ext cx="0" cy="1459"/>
            </a:xfrm>
            <a:prstGeom prst="line">
              <a:avLst/>
            </a:prstGeom>
            <a:ln w="28575" cap="sq" cmpd="sng">
              <a:solidFill>
                <a:schemeClr val="tx1"/>
              </a:solidFill>
              <a:prstDash val="solid"/>
              <a:headEnd type="none" w="med" len="med"/>
              <a:tailEnd type="none" w="med" len="med"/>
            </a:ln>
          </p:spPr>
        </p:sp>
        <p:sp>
          <p:nvSpPr>
            <p:cNvPr id="47121" name="Line 74"/>
            <p:cNvSpPr/>
            <p:nvPr/>
          </p:nvSpPr>
          <p:spPr>
            <a:xfrm>
              <a:off x="1651" y="2428"/>
              <a:ext cx="0" cy="1459"/>
            </a:xfrm>
            <a:prstGeom prst="line">
              <a:avLst/>
            </a:prstGeom>
            <a:ln w="12700" cap="flat" cmpd="sng">
              <a:solidFill>
                <a:schemeClr val="tx1"/>
              </a:solidFill>
              <a:prstDash val="solid"/>
              <a:headEnd type="none" w="med" len="med"/>
              <a:tailEnd type="none" w="med" len="med"/>
            </a:ln>
          </p:spPr>
        </p:sp>
        <p:sp>
          <p:nvSpPr>
            <p:cNvPr id="47122" name="Line 75"/>
            <p:cNvSpPr/>
            <p:nvPr/>
          </p:nvSpPr>
          <p:spPr>
            <a:xfrm>
              <a:off x="5574" y="2428"/>
              <a:ext cx="0" cy="1459"/>
            </a:xfrm>
            <a:prstGeom prst="line">
              <a:avLst/>
            </a:prstGeom>
            <a:ln w="28575" cap="sq" cmpd="sng">
              <a:solidFill>
                <a:schemeClr val="tx1"/>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blinds(horizontal)">
                                      <p:cBhvr>
                                        <p:cTn id="7" dur="500"/>
                                        <p:tgtEl>
                                          <p:spTgt spid="148482"/>
                                        </p:tgtEl>
                                      </p:cBhvr>
                                    </p:animEffect>
                                  </p:childTnLst>
                                </p:cTn>
                              </p:par>
                            </p:childTnLst>
                          </p:cTn>
                        </p:par>
                        <p:par>
                          <p:cTn id="8" fill="hold">
                            <p:stCondLst>
                              <p:cond delay="500"/>
                            </p:stCondLst>
                            <p:childTnLst>
                              <p:par>
                                <p:cTn id="9" presetID="19" presetClass="entr" presetSubtype="10" fill="hold" nodeType="afterEffect">
                                  <p:stCondLst>
                                    <p:cond delay="0"/>
                                  </p:stCondLst>
                                  <p:childTnLst>
                                    <p:set>
                                      <p:cBhvr>
                                        <p:cTn id="10" dur="1" fill="hold">
                                          <p:stCondLst>
                                            <p:cond delay="0"/>
                                          </p:stCondLst>
                                        </p:cTn>
                                        <p:tgtEl>
                                          <p:spTgt spid="148483"/>
                                        </p:tgtEl>
                                        <p:attrNameLst>
                                          <p:attrName>style.visibility</p:attrName>
                                        </p:attrNameLst>
                                      </p:cBhvr>
                                      <p:to>
                                        <p:strVal val="visible"/>
                                      </p:to>
                                    </p:set>
                                    <p:anim calcmode="lin" valueType="num">
                                      <p:cBhvr>
                                        <p:cTn id="11" dur="5000" fill="hold"/>
                                        <p:tgtEl>
                                          <p:spTgt spid="148483"/>
                                        </p:tgtEl>
                                        <p:attrNameLst>
                                          <p:attrName>ppt_w</p:attrName>
                                        </p:attrNameLst>
                                      </p:cBhvr>
                                      <p:tavLst>
                                        <p:tav tm="0" fmla="#ppt_w*sin(2.5*pi*$)">
                                          <p:val>
                                            <p:fltVal val="0"/>
                                          </p:val>
                                        </p:tav>
                                        <p:tav tm="100000">
                                          <p:val>
                                            <p:fltVal val="1"/>
                                          </p:val>
                                        </p:tav>
                                      </p:tavLst>
                                    </p:anim>
                                    <p:anim calcmode="lin" valueType="num">
                                      <p:cBhvr>
                                        <p:cTn id="12" dur="5000" fill="hold"/>
                                        <p:tgtEl>
                                          <p:spTgt spid="14848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8484"/>
                                        </p:tgtEl>
                                        <p:attrNameLst>
                                          <p:attrName>style.visibility</p:attrName>
                                        </p:attrNameLst>
                                      </p:cBhvr>
                                      <p:to>
                                        <p:strVal val="visible"/>
                                      </p:to>
                                    </p:set>
                                    <p:animEffect transition="in" filter="box(out)">
                                      <p:cBhvr>
                                        <p:cTn id="17" dur="500"/>
                                        <p:tgtEl>
                                          <p:spTgt spid="14848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48485">
                                            <p:txEl>
                                              <p:pRg st="0" end="0"/>
                                            </p:txEl>
                                          </p:spTgt>
                                        </p:tgtEl>
                                        <p:attrNameLst>
                                          <p:attrName>style.visibility</p:attrName>
                                        </p:attrNameLst>
                                      </p:cBhvr>
                                      <p:to>
                                        <p:strVal val="visible"/>
                                      </p:to>
                                    </p:set>
                                    <p:anim calcmode="lin" valueType="num">
                                      <p:cBhvr additive="base">
                                        <p:cTn id="22" dur="500" fill="hold"/>
                                        <p:tgtEl>
                                          <p:spTgt spid="148485">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4848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2" name="CARBRAKE.WAV"/>
                                        </p:tgtEl>
                                      </p:cMediaNode>
                                    </p:audio>
                                  </p:sub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48566"/>
                                        </p:tgtEl>
                                        <p:attrNameLst>
                                          <p:attrName>style.visibility</p:attrName>
                                        </p:attrNameLst>
                                      </p:cBhvr>
                                      <p:to>
                                        <p:strVal val="visible"/>
                                      </p:to>
                                    </p:set>
                                    <p:anim calcmode="lin" valueType="num">
                                      <p:cBhvr additive="base">
                                        <p:cTn id="28" dur="500" fill="hold"/>
                                        <p:tgtEl>
                                          <p:spTgt spid="148566"/>
                                        </p:tgtEl>
                                        <p:attrNameLst>
                                          <p:attrName>ppt_x</p:attrName>
                                        </p:attrNameLst>
                                      </p:cBhvr>
                                      <p:tavLst>
                                        <p:tav tm="0">
                                          <p:val>
                                            <p:strVal val="#ppt_x"/>
                                          </p:val>
                                        </p:tav>
                                        <p:tav tm="100000">
                                          <p:val>
                                            <p:strVal val="#ppt_x"/>
                                          </p:val>
                                        </p:tav>
                                      </p:tavLst>
                                    </p:anim>
                                    <p:anim calcmode="lin" valueType="num">
                                      <p:cBhvr additive="base">
                                        <p:cTn id="29" dur="500" fill="hold"/>
                                        <p:tgtEl>
                                          <p:spTgt spid="1485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p:bldP spid="148484" grpId="0" animBg="1"/>
      <p:bldP spid="14848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39</a:t>
            </a:fld>
            <a:r>
              <a:rPr lang="zh-CN" altLang="en-US" sz="1400" dirty="0"/>
              <a:t>）</a:t>
            </a:r>
          </a:p>
        </p:txBody>
      </p:sp>
      <p:sp>
        <p:nvSpPr>
          <p:cNvPr id="48131" name="Text Box 4"/>
          <p:cNvSpPr txBox="1"/>
          <p:nvPr/>
        </p:nvSpPr>
        <p:spPr>
          <a:xfrm>
            <a:off x="457200" y="295275"/>
            <a:ext cx="685800" cy="223678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隶书" panose="02010509060101010101" pitchFamily="49" charset="-122"/>
              </a:rPr>
              <a:t>逻辑表达式</a:t>
            </a:r>
            <a:endParaRPr lang="zh-CN" altLang="en-US" sz="2400" b="1" dirty="0">
              <a:ea typeface="隶书" panose="02010509060101010101" pitchFamily="49" charset="-122"/>
            </a:endParaRPr>
          </a:p>
        </p:txBody>
      </p:sp>
      <p:sp>
        <p:nvSpPr>
          <p:cNvPr id="149509" name="Text Box 5"/>
          <p:cNvSpPr txBox="1"/>
          <p:nvPr/>
        </p:nvSpPr>
        <p:spPr>
          <a:xfrm>
            <a:off x="500063" y="4008438"/>
            <a:ext cx="685800" cy="1382712"/>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隶书" panose="02010509060101010101" pitchFamily="49" charset="-122"/>
              </a:rPr>
              <a:t>逻辑图</a:t>
            </a:r>
            <a:endParaRPr lang="zh-CN" altLang="en-US" sz="2400" b="1" dirty="0">
              <a:ea typeface="隶书" panose="02010509060101010101" pitchFamily="49" charset="-122"/>
            </a:endParaRPr>
          </a:p>
        </p:txBody>
      </p:sp>
      <p:grpSp>
        <p:nvGrpSpPr>
          <p:cNvPr id="149552" name="Group 48"/>
          <p:cNvGrpSpPr/>
          <p:nvPr/>
        </p:nvGrpSpPr>
        <p:grpSpPr>
          <a:xfrm>
            <a:off x="1882775" y="473075"/>
            <a:ext cx="2781300" cy="1644650"/>
            <a:chOff x="1448" y="517"/>
            <a:chExt cx="1849" cy="1205"/>
          </a:xfrm>
        </p:grpSpPr>
        <p:graphicFrame>
          <p:nvGraphicFramePr>
            <p:cNvPr id="48265" name="Object 45"/>
            <p:cNvGraphicFramePr>
              <a:graphicFrameLocks noChangeAspect="1"/>
            </p:cNvGraphicFramePr>
            <p:nvPr/>
          </p:nvGraphicFramePr>
          <p:xfrm>
            <a:off x="1630" y="517"/>
            <a:ext cx="1667" cy="1205"/>
          </p:xfrm>
          <a:graphic>
            <a:graphicData uri="http://schemas.openxmlformats.org/presentationml/2006/ole">
              <mc:AlternateContent xmlns:mc="http://schemas.openxmlformats.org/markup-compatibility/2006">
                <mc:Choice xmlns:v="urn:schemas-microsoft-com:vml" Requires="v">
                  <p:oleObj spid="_x0000_s26645" r:id="rId3" imgW="1054100" imgH="762000" progId="Equation.3">
                    <p:embed/>
                  </p:oleObj>
                </mc:Choice>
                <mc:Fallback>
                  <p:oleObj r:id="rId3" imgW="1054100" imgH="762000" progId="Equation.3">
                    <p:embed/>
                    <p:pic>
                      <p:nvPicPr>
                        <p:cNvPr id="0" name="图片 3147"/>
                        <p:cNvPicPr/>
                        <p:nvPr/>
                      </p:nvPicPr>
                      <p:blipFill>
                        <a:blip r:embed="rId4"/>
                        <a:stretch>
                          <a:fillRect/>
                        </a:stretch>
                      </p:blipFill>
                      <p:spPr>
                        <a:xfrm>
                          <a:off x="1630" y="517"/>
                          <a:ext cx="1667" cy="1205"/>
                        </a:xfrm>
                        <a:prstGeom prst="rect">
                          <a:avLst/>
                        </a:prstGeom>
                        <a:noFill/>
                        <a:ln w="38100">
                          <a:noFill/>
                          <a:miter/>
                        </a:ln>
                      </p:spPr>
                    </p:pic>
                  </p:oleObj>
                </mc:Fallback>
              </mc:AlternateContent>
            </a:graphicData>
          </a:graphic>
        </p:graphicFrame>
        <p:sp>
          <p:nvSpPr>
            <p:cNvPr id="48266" name="AutoShape 46"/>
            <p:cNvSpPr/>
            <p:nvPr/>
          </p:nvSpPr>
          <p:spPr>
            <a:xfrm>
              <a:off x="1448" y="667"/>
              <a:ext cx="144" cy="903"/>
            </a:xfrm>
            <a:prstGeom prst="leftBrace">
              <a:avLst>
                <a:gd name="adj1" fmla="val 52256"/>
                <a:gd name="adj2" fmla="val 50000"/>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149751" name="Group 247"/>
          <p:cNvGrpSpPr/>
          <p:nvPr/>
        </p:nvGrpSpPr>
        <p:grpSpPr>
          <a:xfrm>
            <a:off x="1795463" y="2300288"/>
            <a:ext cx="6257925" cy="4343400"/>
            <a:chOff x="816" y="1449"/>
            <a:chExt cx="3942" cy="2736"/>
          </a:xfrm>
        </p:grpSpPr>
        <p:sp>
          <p:nvSpPr>
            <p:cNvPr id="48135" name="AutoShape 54"/>
            <p:cNvSpPr>
              <a:spLocks noChangeAspect="1" noTextEdit="1"/>
            </p:cNvSpPr>
            <p:nvPr/>
          </p:nvSpPr>
          <p:spPr>
            <a:xfrm>
              <a:off x="816" y="1449"/>
              <a:ext cx="3942" cy="2736"/>
            </a:xfrm>
            <a:prstGeom prst="rect">
              <a:avLst/>
            </a:prstGeom>
            <a:solidFill>
              <a:srgbClr val="CCFFFF"/>
            </a:solidFill>
            <a:ln w="9525">
              <a:noFill/>
            </a:ln>
          </p:spPr>
          <p:txBody>
            <a:bodyPr/>
            <a:lstStyle/>
            <a:p>
              <a:endParaRPr lang="zh-CN" altLang="en-US"/>
            </a:p>
          </p:txBody>
        </p:sp>
        <p:sp>
          <p:nvSpPr>
            <p:cNvPr id="48136" name="Line 245"/>
            <p:cNvSpPr/>
            <p:nvPr/>
          </p:nvSpPr>
          <p:spPr>
            <a:xfrm>
              <a:off x="2501" y="2372"/>
              <a:ext cx="612" cy="0"/>
            </a:xfrm>
            <a:prstGeom prst="line">
              <a:avLst/>
            </a:prstGeom>
            <a:ln w="33338" cap="flat" cmpd="sng">
              <a:solidFill>
                <a:srgbClr val="000000"/>
              </a:solidFill>
              <a:prstDash val="solid"/>
              <a:headEnd type="none" w="med" len="med"/>
              <a:tailEnd type="none" w="med" len="med"/>
            </a:ln>
          </p:spPr>
        </p:sp>
        <p:sp>
          <p:nvSpPr>
            <p:cNvPr id="48137" name="Line 218"/>
            <p:cNvSpPr/>
            <p:nvPr/>
          </p:nvSpPr>
          <p:spPr>
            <a:xfrm>
              <a:off x="2342" y="3945"/>
              <a:ext cx="1367" cy="0"/>
            </a:xfrm>
            <a:prstGeom prst="line">
              <a:avLst/>
            </a:prstGeom>
            <a:ln w="33338" cap="flat" cmpd="sng">
              <a:solidFill>
                <a:srgbClr val="000000"/>
              </a:solidFill>
              <a:prstDash val="solid"/>
              <a:headEnd type="none" w="med" len="med"/>
              <a:tailEnd type="none" w="med" len="med"/>
            </a:ln>
          </p:spPr>
        </p:sp>
        <p:sp>
          <p:nvSpPr>
            <p:cNvPr id="48138" name="Line 217"/>
            <p:cNvSpPr/>
            <p:nvPr/>
          </p:nvSpPr>
          <p:spPr>
            <a:xfrm>
              <a:off x="2810" y="3738"/>
              <a:ext cx="1106" cy="0"/>
            </a:xfrm>
            <a:prstGeom prst="line">
              <a:avLst/>
            </a:prstGeom>
            <a:ln w="33338" cap="flat" cmpd="sng">
              <a:solidFill>
                <a:srgbClr val="000000"/>
              </a:solidFill>
              <a:prstDash val="solid"/>
              <a:headEnd type="none" w="med" len="med"/>
              <a:tailEnd type="none" w="med" len="med"/>
            </a:ln>
          </p:spPr>
        </p:sp>
        <p:sp>
          <p:nvSpPr>
            <p:cNvPr id="48139" name="Line 206"/>
            <p:cNvSpPr/>
            <p:nvPr/>
          </p:nvSpPr>
          <p:spPr>
            <a:xfrm>
              <a:off x="3500" y="2921"/>
              <a:ext cx="306" cy="0"/>
            </a:xfrm>
            <a:prstGeom prst="line">
              <a:avLst/>
            </a:prstGeom>
            <a:ln w="33338" cap="flat" cmpd="sng">
              <a:solidFill>
                <a:srgbClr val="000000"/>
              </a:solidFill>
              <a:prstDash val="solid"/>
              <a:headEnd type="none" w="med" len="med"/>
              <a:tailEnd type="none" w="med" len="med"/>
            </a:ln>
          </p:spPr>
        </p:sp>
        <p:sp>
          <p:nvSpPr>
            <p:cNvPr id="48140" name="Line 204"/>
            <p:cNvSpPr/>
            <p:nvPr/>
          </p:nvSpPr>
          <p:spPr>
            <a:xfrm>
              <a:off x="3509" y="2678"/>
              <a:ext cx="306" cy="0"/>
            </a:xfrm>
            <a:prstGeom prst="line">
              <a:avLst/>
            </a:prstGeom>
            <a:ln w="33338" cap="flat" cmpd="sng">
              <a:solidFill>
                <a:srgbClr val="000000"/>
              </a:solidFill>
              <a:prstDash val="solid"/>
              <a:headEnd type="none" w="med" len="med"/>
              <a:tailEnd type="none" w="med" len="med"/>
            </a:ln>
          </p:spPr>
        </p:sp>
        <p:sp>
          <p:nvSpPr>
            <p:cNvPr id="48141" name="Line 152"/>
            <p:cNvSpPr/>
            <p:nvPr/>
          </p:nvSpPr>
          <p:spPr>
            <a:xfrm>
              <a:off x="1142" y="3061"/>
              <a:ext cx="642" cy="0"/>
            </a:xfrm>
            <a:prstGeom prst="line">
              <a:avLst/>
            </a:prstGeom>
            <a:ln w="33338" cap="flat" cmpd="sng">
              <a:solidFill>
                <a:srgbClr val="000000"/>
              </a:solidFill>
              <a:prstDash val="solid"/>
              <a:headEnd type="none" w="med" len="med"/>
              <a:tailEnd type="none" w="med" len="med"/>
            </a:ln>
          </p:spPr>
        </p:sp>
        <p:sp>
          <p:nvSpPr>
            <p:cNvPr id="48142" name="Rectangle 56"/>
            <p:cNvSpPr/>
            <p:nvPr/>
          </p:nvSpPr>
          <p:spPr>
            <a:xfrm>
              <a:off x="1455" y="2594"/>
              <a:ext cx="62" cy="29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3100" dirty="0">
                  <a:solidFill>
                    <a:srgbClr val="000000"/>
                  </a:solidFill>
                </a:rPr>
                <a:t> </a:t>
              </a:r>
              <a:endParaRPr lang="en-US" altLang="zh-CN" sz="2800" b="1" dirty="0"/>
            </a:p>
          </p:txBody>
        </p:sp>
        <p:sp>
          <p:nvSpPr>
            <p:cNvPr id="48143" name="Line 57"/>
            <p:cNvSpPr/>
            <p:nvPr/>
          </p:nvSpPr>
          <p:spPr>
            <a:xfrm>
              <a:off x="4058" y="2786"/>
              <a:ext cx="306" cy="0"/>
            </a:xfrm>
            <a:prstGeom prst="line">
              <a:avLst/>
            </a:prstGeom>
            <a:ln w="33338" cap="flat" cmpd="sng">
              <a:solidFill>
                <a:srgbClr val="000000"/>
              </a:solidFill>
              <a:prstDash val="solid"/>
              <a:headEnd type="none" w="med" len="med"/>
              <a:tailEnd type="none" w="med" len="med"/>
            </a:ln>
          </p:spPr>
        </p:sp>
        <p:sp>
          <p:nvSpPr>
            <p:cNvPr id="48144" name="Line 61"/>
            <p:cNvSpPr/>
            <p:nvPr/>
          </p:nvSpPr>
          <p:spPr>
            <a:xfrm>
              <a:off x="1137" y="2039"/>
              <a:ext cx="642" cy="0"/>
            </a:xfrm>
            <a:prstGeom prst="line">
              <a:avLst/>
            </a:prstGeom>
            <a:ln w="33338" cap="flat" cmpd="sng">
              <a:solidFill>
                <a:srgbClr val="000000"/>
              </a:solidFill>
              <a:prstDash val="solid"/>
              <a:headEnd type="none" w="med" len="med"/>
              <a:tailEnd type="none" w="med" len="med"/>
            </a:ln>
          </p:spPr>
        </p:sp>
        <p:sp>
          <p:nvSpPr>
            <p:cNvPr id="48145" name="Rectangle 62"/>
            <p:cNvSpPr/>
            <p:nvPr/>
          </p:nvSpPr>
          <p:spPr>
            <a:xfrm>
              <a:off x="863" y="1909"/>
              <a:ext cx="165"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i="1" dirty="0">
                  <a:solidFill>
                    <a:srgbClr val="000000"/>
                  </a:solidFill>
                </a:rPr>
                <a:t>A</a:t>
              </a:r>
              <a:r>
                <a:rPr lang="en-US" altLang="zh-CN" sz="2600" i="1" baseline="-25000" dirty="0">
                  <a:solidFill>
                    <a:srgbClr val="000000"/>
                  </a:solidFill>
                </a:rPr>
                <a:t>i</a:t>
              </a:r>
              <a:endParaRPr lang="en-US" altLang="zh-CN" sz="2800" b="1" dirty="0"/>
            </a:p>
          </p:txBody>
        </p:sp>
        <p:sp>
          <p:nvSpPr>
            <p:cNvPr id="48146" name="Rectangle 65"/>
            <p:cNvSpPr/>
            <p:nvPr/>
          </p:nvSpPr>
          <p:spPr>
            <a:xfrm>
              <a:off x="1213" y="2846"/>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i="1" dirty="0">
                  <a:solidFill>
                    <a:srgbClr val="000000"/>
                  </a:solidFill>
                </a:rPr>
                <a:t> </a:t>
              </a:r>
              <a:endParaRPr lang="en-US" altLang="zh-CN" sz="2800" b="1" dirty="0"/>
            </a:p>
          </p:txBody>
        </p:sp>
        <p:sp>
          <p:nvSpPr>
            <p:cNvPr id="48147" name="Rectangle 66"/>
            <p:cNvSpPr/>
            <p:nvPr/>
          </p:nvSpPr>
          <p:spPr>
            <a:xfrm>
              <a:off x="1213" y="3125"/>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i="1" dirty="0">
                  <a:solidFill>
                    <a:srgbClr val="000000"/>
                  </a:solidFill>
                </a:rPr>
                <a:t> </a:t>
              </a:r>
              <a:endParaRPr lang="en-US" altLang="zh-CN" sz="2800" b="1" dirty="0"/>
            </a:p>
          </p:txBody>
        </p:sp>
        <p:sp>
          <p:nvSpPr>
            <p:cNvPr id="48148" name="Rectangle 67"/>
            <p:cNvSpPr/>
            <p:nvPr/>
          </p:nvSpPr>
          <p:spPr>
            <a:xfrm>
              <a:off x="881" y="2946"/>
              <a:ext cx="165"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i="1" dirty="0">
                  <a:solidFill>
                    <a:srgbClr val="000000"/>
                  </a:solidFill>
                </a:rPr>
                <a:t>B</a:t>
              </a:r>
              <a:r>
                <a:rPr lang="en-US" altLang="zh-CN" sz="2600" i="1" baseline="-25000" dirty="0">
                  <a:solidFill>
                    <a:srgbClr val="000000"/>
                  </a:solidFill>
                </a:rPr>
                <a:t>i</a:t>
              </a:r>
              <a:endParaRPr lang="en-US" altLang="zh-CN" sz="2800" b="1" baseline="-25000" dirty="0"/>
            </a:p>
          </p:txBody>
        </p:sp>
        <p:sp>
          <p:nvSpPr>
            <p:cNvPr id="48149" name="Rectangle 69"/>
            <p:cNvSpPr/>
            <p:nvPr/>
          </p:nvSpPr>
          <p:spPr>
            <a:xfrm>
              <a:off x="1384" y="3405"/>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i="1" dirty="0">
                  <a:solidFill>
                    <a:srgbClr val="000000"/>
                  </a:solidFill>
                </a:rPr>
                <a:t> </a:t>
              </a:r>
              <a:endParaRPr lang="en-US" altLang="zh-CN" sz="2800" b="1" dirty="0"/>
            </a:p>
          </p:txBody>
        </p:sp>
        <p:sp>
          <p:nvSpPr>
            <p:cNvPr id="48150" name="Freeform 82"/>
            <p:cNvSpPr/>
            <p:nvPr/>
          </p:nvSpPr>
          <p:spPr>
            <a:xfrm rot="5400000" flipV="1">
              <a:off x="3241" y="2426"/>
              <a:ext cx="401" cy="120"/>
            </a:xfrm>
            <a:custGeom>
              <a:avLst/>
              <a:gdLst/>
              <a:ahLst/>
              <a:cxnLst>
                <a:cxn ang="0">
                  <a:pos x="0" y="0"/>
                </a:cxn>
                <a:cxn ang="0">
                  <a:pos x="0" y="0"/>
                </a:cxn>
                <a:cxn ang="0">
                  <a:pos x="173" y="0"/>
                </a:cxn>
              </a:cxnLst>
              <a:rect l="0" t="0" r="0" b="0"/>
              <a:pathLst>
                <a:path w="428" h="259">
                  <a:moveTo>
                    <a:pt x="0" y="0"/>
                  </a:moveTo>
                  <a:lnTo>
                    <a:pt x="0" y="259"/>
                  </a:lnTo>
                  <a:lnTo>
                    <a:pt x="428" y="259"/>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sp>
          <p:nvSpPr>
            <p:cNvPr id="48151" name="Freeform 84"/>
            <p:cNvSpPr/>
            <p:nvPr/>
          </p:nvSpPr>
          <p:spPr>
            <a:xfrm>
              <a:off x="1346" y="2643"/>
              <a:ext cx="65" cy="63"/>
            </a:xfrm>
            <a:custGeom>
              <a:avLst/>
              <a:gdLst/>
              <a:ahLst/>
              <a:cxnLst>
                <a:cxn ang="0">
                  <a:pos x="36" y="0"/>
                </a:cxn>
                <a:cxn ang="0">
                  <a:pos x="22" y="0"/>
                </a:cxn>
                <a:cxn ang="0">
                  <a:pos x="8" y="7"/>
                </a:cxn>
                <a:cxn ang="0">
                  <a:pos x="0" y="14"/>
                </a:cxn>
                <a:cxn ang="0">
                  <a:pos x="0" y="28"/>
                </a:cxn>
                <a:cxn ang="0">
                  <a:pos x="0" y="42"/>
                </a:cxn>
                <a:cxn ang="0">
                  <a:pos x="8" y="56"/>
                </a:cxn>
                <a:cxn ang="0">
                  <a:pos x="22" y="63"/>
                </a:cxn>
                <a:cxn ang="0">
                  <a:pos x="36" y="63"/>
                </a:cxn>
                <a:cxn ang="0">
                  <a:pos x="43" y="63"/>
                </a:cxn>
                <a:cxn ang="0">
                  <a:pos x="58" y="56"/>
                </a:cxn>
                <a:cxn ang="0">
                  <a:pos x="65" y="42"/>
                </a:cxn>
                <a:cxn ang="0">
                  <a:pos x="65" y="28"/>
                </a:cxn>
                <a:cxn ang="0">
                  <a:pos x="65" y="14"/>
                </a:cxn>
                <a:cxn ang="0">
                  <a:pos x="58" y="7"/>
                </a:cxn>
                <a:cxn ang="0">
                  <a:pos x="43" y="0"/>
                </a:cxn>
                <a:cxn ang="0">
                  <a:pos x="36" y="0"/>
                </a:cxn>
              </a:cxnLst>
              <a:rect l="0" t="0" r="0" b="0"/>
              <a:pathLst>
                <a:path w="65" h="63">
                  <a:moveTo>
                    <a:pt x="36" y="0"/>
                  </a:moveTo>
                  <a:lnTo>
                    <a:pt x="22" y="0"/>
                  </a:lnTo>
                  <a:lnTo>
                    <a:pt x="8" y="7"/>
                  </a:lnTo>
                  <a:lnTo>
                    <a:pt x="0" y="14"/>
                  </a:lnTo>
                  <a:lnTo>
                    <a:pt x="0" y="28"/>
                  </a:lnTo>
                  <a:lnTo>
                    <a:pt x="0" y="42"/>
                  </a:lnTo>
                  <a:lnTo>
                    <a:pt x="8" y="56"/>
                  </a:lnTo>
                  <a:lnTo>
                    <a:pt x="22" y="63"/>
                  </a:lnTo>
                  <a:lnTo>
                    <a:pt x="36" y="63"/>
                  </a:lnTo>
                  <a:lnTo>
                    <a:pt x="43" y="63"/>
                  </a:lnTo>
                  <a:lnTo>
                    <a:pt x="58" y="56"/>
                  </a:lnTo>
                  <a:lnTo>
                    <a:pt x="65" y="42"/>
                  </a:lnTo>
                  <a:lnTo>
                    <a:pt x="65" y="28"/>
                  </a:lnTo>
                  <a:lnTo>
                    <a:pt x="65" y="14"/>
                  </a:lnTo>
                  <a:lnTo>
                    <a:pt x="58" y="7"/>
                  </a:lnTo>
                  <a:lnTo>
                    <a:pt x="43" y="0"/>
                  </a:lnTo>
                  <a:lnTo>
                    <a:pt x="36" y="0"/>
                  </a:lnTo>
                  <a:close/>
                </a:path>
              </a:pathLst>
            </a:custGeom>
            <a:solidFill>
              <a:srgbClr val="FFFFFF">
                <a:alpha val="100000"/>
              </a:srgbClr>
            </a:solidFill>
            <a:ln w="9525">
              <a:noFill/>
            </a:ln>
          </p:spPr>
          <p:txBody>
            <a:bodyPr/>
            <a:lstStyle/>
            <a:p>
              <a:endParaRPr lang="zh-CN" altLang="en-US"/>
            </a:p>
          </p:txBody>
        </p:sp>
        <p:sp>
          <p:nvSpPr>
            <p:cNvPr id="48152" name="Freeform 85"/>
            <p:cNvSpPr/>
            <p:nvPr/>
          </p:nvSpPr>
          <p:spPr>
            <a:xfrm>
              <a:off x="1085" y="2004"/>
              <a:ext cx="65" cy="63"/>
            </a:xfrm>
            <a:custGeom>
              <a:avLst/>
              <a:gdLst/>
              <a:ahLst/>
              <a:cxnLst>
                <a:cxn ang="0">
                  <a:pos x="36" y="0"/>
                </a:cxn>
                <a:cxn ang="0">
                  <a:pos x="22" y="0"/>
                </a:cxn>
                <a:cxn ang="0">
                  <a:pos x="8" y="7"/>
                </a:cxn>
                <a:cxn ang="0">
                  <a:pos x="0" y="14"/>
                </a:cxn>
                <a:cxn ang="0">
                  <a:pos x="0" y="28"/>
                </a:cxn>
                <a:cxn ang="0">
                  <a:pos x="0" y="42"/>
                </a:cxn>
                <a:cxn ang="0">
                  <a:pos x="8" y="56"/>
                </a:cxn>
                <a:cxn ang="0">
                  <a:pos x="22" y="63"/>
                </a:cxn>
                <a:cxn ang="0">
                  <a:pos x="36" y="63"/>
                </a:cxn>
                <a:cxn ang="0">
                  <a:pos x="43" y="63"/>
                </a:cxn>
                <a:cxn ang="0">
                  <a:pos x="58" y="56"/>
                </a:cxn>
                <a:cxn ang="0">
                  <a:pos x="65" y="42"/>
                </a:cxn>
                <a:cxn ang="0">
                  <a:pos x="65" y="28"/>
                </a:cxn>
                <a:cxn ang="0">
                  <a:pos x="65" y="14"/>
                </a:cxn>
                <a:cxn ang="0">
                  <a:pos x="58" y="7"/>
                </a:cxn>
                <a:cxn ang="0">
                  <a:pos x="43" y="0"/>
                </a:cxn>
                <a:cxn ang="0">
                  <a:pos x="36" y="0"/>
                </a:cxn>
              </a:cxnLst>
              <a:rect l="0" t="0" r="0" b="0"/>
              <a:pathLst>
                <a:path w="65" h="63">
                  <a:moveTo>
                    <a:pt x="36" y="0"/>
                  </a:moveTo>
                  <a:lnTo>
                    <a:pt x="22" y="0"/>
                  </a:lnTo>
                  <a:lnTo>
                    <a:pt x="8" y="7"/>
                  </a:lnTo>
                  <a:lnTo>
                    <a:pt x="0" y="14"/>
                  </a:lnTo>
                  <a:lnTo>
                    <a:pt x="0" y="28"/>
                  </a:lnTo>
                  <a:lnTo>
                    <a:pt x="0" y="42"/>
                  </a:lnTo>
                  <a:lnTo>
                    <a:pt x="8" y="56"/>
                  </a:lnTo>
                  <a:lnTo>
                    <a:pt x="22" y="63"/>
                  </a:lnTo>
                  <a:lnTo>
                    <a:pt x="36" y="63"/>
                  </a:lnTo>
                  <a:lnTo>
                    <a:pt x="43" y="63"/>
                  </a:lnTo>
                  <a:lnTo>
                    <a:pt x="58" y="56"/>
                  </a:lnTo>
                  <a:lnTo>
                    <a:pt x="65" y="42"/>
                  </a:lnTo>
                  <a:lnTo>
                    <a:pt x="65" y="28"/>
                  </a:lnTo>
                  <a:lnTo>
                    <a:pt x="65" y="14"/>
                  </a:lnTo>
                  <a:lnTo>
                    <a:pt x="58"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sp>
          <p:nvSpPr>
            <p:cNvPr id="48153" name="Freeform 86"/>
            <p:cNvSpPr/>
            <p:nvPr/>
          </p:nvSpPr>
          <p:spPr>
            <a:xfrm>
              <a:off x="1346" y="3552"/>
              <a:ext cx="65" cy="70"/>
            </a:xfrm>
            <a:custGeom>
              <a:avLst/>
              <a:gdLst/>
              <a:ahLst/>
              <a:cxnLst>
                <a:cxn ang="0">
                  <a:pos x="36" y="0"/>
                </a:cxn>
                <a:cxn ang="0">
                  <a:pos x="22" y="0"/>
                </a:cxn>
                <a:cxn ang="0">
                  <a:pos x="8" y="7"/>
                </a:cxn>
                <a:cxn ang="0">
                  <a:pos x="0" y="21"/>
                </a:cxn>
                <a:cxn ang="0">
                  <a:pos x="0" y="35"/>
                </a:cxn>
                <a:cxn ang="0">
                  <a:pos x="0" y="49"/>
                </a:cxn>
                <a:cxn ang="0">
                  <a:pos x="8" y="56"/>
                </a:cxn>
                <a:cxn ang="0">
                  <a:pos x="22" y="63"/>
                </a:cxn>
                <a:cxn ang="0">
                  <a:pos x="36" y="70"/>
                </a:cxn>
                <a:cxn ang="0">
                  <a:pos x="43" y="63"/>
                </a:cxn>
                <a:cxn ang="0">
                  <a:pos x="58" y="56"/>
                </a:cxn>
                <a:cxn ang="0">
                  <a:pos x="65" y="49"/>
                </a:cxn>
                <a:cxn ang="0">
                  <a:pos x="65" y="35"/>
                </a:cxn>
                <a:cxn ang="0">
                  <a:pos x="65" y="21"/>
                </a:cxn>
                <a:cxn ang="0">
                  <a:pos x="58" y="7"/>
                </a:cxn>
                <a:cxn ang="0">
                  <a:pos x="43" y="0"/>
                </a:cxn>
                <a:cxn ang="0">
                  <a:pos x="36" y="0"/>
                </a:cxn>
              </a:cxnLst>
              <a:rect l="0" t="0" r="0" b="0"/>
              <a:pathLst>
                <a:path w="65" h="70">
                  <a:moveTo>
                    <a:pt x="36" y="0"/>
                  </a:moveTo>
                  <a:lnTo>
                    <a:pt x="22" y="0"/>
                  </a:lnTo>
                  <a:lnTo>
                    <a:pt x="8" y="7"/>
                  </a:lnTo>
                  <a:lnTo>
                    <a:pt x="0" y="21"/>
                  </a:lnTo>
                  <a:lnTo>
                    <a:pt x="0" y="35"/>
                  </a:lnTo>
                  <a:lnTo>
                    <a:pt x="0" y="49"/>
                  </a:lnTo>
                  <a:lnTo>
                    <a:pt x="8" y="56"/>
                  </a:lnTo>
                  <a:lnTo>
                    <a:pt x="22" y="63"/>
                  </a:lnTo>
                  <a:lnTo>
                    <a:pt x="36" y="70"/>
                  </a:lnTo>
                  <a:lnTo>
                    <a:pt x="43" y="63"/>
                  </a:lnTo>
                  <a:lnTo>
                    <a:pt x="58" y="56"/>
                  </a:lnTo>
                  <a:lnTo>
                    <a:pt x="65" y="49"/>
                  </a:lnTo>
                  <a:lnTo>
                    <a:pt x="65" y="35"/>
                  </a:lnTo>
                  <a:lnTo>
                    <a:pt x="65" y="21"/>
                  </a:lnTo>
                  <a:lnTo>
                    <a:pt x="58" y="7"/>
                  </a:lnTo>
                  <a:lnTo>
                    <a:pt x="43" y="0"/>
                  </a:lnTo>
                  <a:lnTo>
                    <a:pt x="36" y="0"/>
                  </a:lnTo>
                  <a:close/>
                </a:path>
              </a:pathLst>
            </a:custGeom>
            <a:solidFill>
              <a:srgbClr val="FFFFFF">
                <a:alpha val="100000"/>
              </a:srgbClr>
            </a:solidFill>
            <a:ln w="9525">
              <a:noFill/>
            </a:ln>
          </p:spPr>
          <p:txBody>
            <a:bodyPr/>
            <a:lstStyle/>
            <a:p>
              <a:endParaRPr lang="zh-CN" altLang="en-US"/>
            </a:p>
          </p:txBody>
        </p:sp>
        <p:sp>
          <p:nvSpPr>
            <p:cNvPr id="48154" name="Freeform 87"/>
            <p:cNvSpPr/>
            <p:nvPr/>
          </p:nvSpPr>
          <p:spPr>
            <a:xfrm>
              <a:off x="1076" y="3030"/>
              <a:ext cx="65" cy="70"/>
            </a:xfrm>
            <a:custGeom>
              <a:avLst/>
              <a:gdLst/>
              <a:ahLst/>
              <a:cxnLst>
                <a:cxn ang="0">
                  <a:pos x="36" y="0"/>
                </a:cxn>
                <a:cxn ang="0">
                  <a:pos x="22" y="0"/>
                </a:cxn>
                <a:cxn ang="0">
                  <a:pos x="8" y="7"/>
                </a:cxn>
                <a:cxn ang="0">
                  <a:pos x="0" y="21"/>
                </a:cxn>
                <a:cxn ang="0">
                  <a:pos x="0" y="35"/>
                </a:cxn>
                <a:cxn ang="0">
                  <a:pos x="0" y="49"/>
                </a:cxn>
                <a:cxn ang="0">
                  <a:pos x="8" y="56"/>
                </a:cxn>
                <a:cxn ang="0">
                  <a:pos x="22" y="63"/>
                </a:cxn>
                <a:cxn ang="0">
                  <a:pos x="36" y="70"/>
                </a:cxn>
                <a:cxn ang="0">
                  <a:pos x="43" y="63"/>
                </a:cxn>
                <a:cxn ang="0">
                  <a:pos x="58" y="56"/>
                </a:cxn>
                <a:cxn ang="0">
                  <a:pos x="65" y="49"/>
                </a:cxn>
                <a:cxn ang="0">
                  <a:pos x="65" y="35"/>
                </a:cxn>
                <a:cxn ang="0">
                  <a:pos x="65" y="21"/>
                </a:cxn>
                <a:cxn ang="0">
                  <a:pos x="58" y="7"/>
                </a:cxn>
                <a:cxn ang="0">
                  <a:pos x="43" y="0"/>
                </a:cxn>
                <a:cxn ang="0">
                  <a:pos x="36" y="0"/>
                </a:cxn>
              </a:cxnLst>
              <a:rect l="0" t="0" r="0" b="0"/>
              <a:pathLst>
                <a:path w="65" h="70">
                  <a:moveTo>
                    <a:pt x="36" y="0"/>
                  </a:moveTo>
                  <a:lnTo>
                    <a:pt x="22" y="0"/>
                  </a:lnTo>
                  <a:lnTo>
                    <a:pt x="8" y="7"/>
                  </a:lnTo>
                  <a:lnTo>
                    <a:pt x="0" y="21"/>
                  </a:lnTo>
                  <a:lnTo>
                    <a:pt x="0" y="35"/>
                  </a:lnTo>
                  <a:lnTo>
                    <a:pt x="0" y="49"/>
                  </a:lnTo>
                  <a:lnTo>
                    <a:pt x="8" y="56"/>
                  </a:lnTo>
                  <a:lnTo>
                    <a:pt x="22" y="63"/>
                  </a:lnTo>
                  <a:lnTo>
                    <a:pt x="36" y="70"/>
                  </a:lnTo>
                  <a:lnTo>
                    <a:pt x="43" y="63"/>
                  </a:lnTo>
                  <a:lnTo>
                    <a:pt x="58" y="56"/>
                  </a:lnTo>
                  <a:lnTo>
                    <a:pt x="65" y="49"/>
                  </a:lnTo>
                  <a:lnTo>
                    <a:pt x="65" y="35"/>
                  </a:lnTo>
                  <a:lnTo>
                    <a:pt x="65" y="21"/>
                  </a:lnTo>
                  <a:lnTo>
                    <a:pt x="58"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nvGrpSpPr>
            <p:cNvPr id="48155" name="Group 136"/>
            <p:cNvGrpSpPr/>
            <p:nvPr/>
          </p:nvGrpSpPr>
          <p:grpSpPr>
            <a:xfrm>
              <a:off x="1612" y="1738"/>
              <a:ext cx="514" cy="553"/>
              <a:chOff x="1810" y="2620"/>
              <a:chExt cx="514" cy="553"/>
            </a:xfrm>
          </p:grpSpPr>
          <p:sp>
            <p:nvSpPr>
              <p:cNvPr id="48259" name="Rectangle 72"/>
              <p:cNvSpPr/>
              <p:nvPr/>
            </p:nvSpPr>
            <p:spPr>
              <a:xfrm>
                <a:off x="1810" y="2620"/>
                <a:ext cx="428" cy="553"/>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60" name="Rectangle 73"/>
              <p:cNvSpPr/>
              <p:nvPr/>
            </p:nvSpPr>
            <p:spPr>
              <a:xfrm>
                <a:off x="1810" y="2620"/>
                <a:ext cx="428" cy="553"/>
              </a:xfrm>
              <a:prstGeom prst="rect">
                <a:avLst/>
              </a:prstGeom>
              <a:noFill/>
              <a:ln w="333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61" name="Rectangle 74"/>
              <p:cNvSpPr/>
              <p:nvPr/>
            </p:nvSpPr>
            <p:spPr>
              <a:xfrm>
                <a:off x="2022" y="2760"/>
                <a:ext cx="104"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1</a:t>
                </a:r>
                <a:endParaRPr lang="en-US" altLang="zh-CN" sz="2800" b="1" dirty="0"/>
              </a:p>
            </p:txBody>
          </p:sp>
          <p:sp>
            <p:nvSpPr>
              <p:cNvPr id="48262" name="Rectangle 75"/>
              <p:cNvSpPr/>
              <p:nvPr/>
            </p:nvSpPr>
            <p:spPr>
              <a:xfrm>
                <a:off x="2126" y="2760"/>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 </a:t>
                </a:r>
                <a:endParaRPr lang="en-US" altLang="zh-CN" sz="2800" b="1" dirty="0"/>
              </a:p>
            </p:txBody>
          </p:sp>
          <p:sp>
            <p:nvSpPr>
              <p:cNvPr id="48263" name="Freeform 88"/>
              <p:cNvSpPr/>
              <p:nvPr/>
            </p:nvSpPr>
            <p:spPr>
              <a:xfrm>
                <a:off x="2252" y="2886"/>
                <a:ext cx="72" cy="63"/>
              </a:xfrm>
              <a:custGeom>
                <a:avLst/>
                <a:gdLst/>
                <a:ahLst/>
                <a:cxnLst>
                  <a:cxn ang="0">
                    <a:pos x="36" y="0"/>
                  </a:cxn>
                  <a:cxn ang="0">
                    <a:pos x="22" y="0"/>
                  </a:cxn>
                  <a:cxn ang="0">
                    <a:pos x="15" y="7"/>
                  </a:cxn>
                  <a:cxn ang="0">
                    <a:pos x="8" y="14"/>
                  </a:cxn>
                  <a:cxn ang="0">
                    <a:pos x="0" y="28"/>
                  </a:cxn>
                  <a:cxn ang="0">
                    <a:pos x="8" y="42"/>
                  </a:cxn>
                  <a:cxn ang="0">
                    <a:pos x="15" y="56"/>
                  </a:cxn>
                  <a:cxn ang="0">
                    <a:pos x="22" y="63"/>
                  </a:cxn>
                  <a:cxn ang="0">
                    <a:pos x="36" y="63"/>
                  </a:cxn>
                  <a:cxn ang="0">
                    <a:pos x="50" y="63"/>
                  </a:cxn>
                  <a:cxn ang="0">
                    <a:pos x="65" y="56"/>
                  </a:cxn>
                  <a:cxn ang="0">
                    <a:pos x="72" y="42"/>
                  </a:cxn>
                  <a:cxn ang="0">
                    <a:pos x="72" y="28"/>
                  </a:cxn>
                  <a:cxn ang="0">
                    <a:pos x="72" y="14"/>
                  </a:cxn>
                  <a:cxn ang="0">
                    <a:pos x="65" y="7"/>
                  </a:cxn>
                  <a:cxn ang="0">
                    <a:pos x="50" y="0"/>
                  </a:cxn>
                  <a:cxn ang="0">
                    <a:pos x="36" y="0"/>
                  </a:cxn>
                </a:cxnLst>
                <a:rect l="0" t="0" r="0" b="0"/>
                <a:pathLst>
                  <a:path w="72" h="63">
                    <a:moveTo>
                      <a:pt x="36" y="0"/>
                    </a:moveTo>
                    <a:lnTo>
                      <a:pt x="22" y="0"/>
                    </a:lnTo>
                    <a:lnTo>
                      <a:pt x="15" y="7"/>
                    </a:lnTo>
                    <a:lnTo>
                      <a:pt x="8" y="14"/>
                    </a:lnTo>
                    <a:lnTo>
                      <a:pt x="0" y="28"/>
                    </a:lnTo>
                    <a:lnTo>
                      <a:pt x="8" y="42"/>
                    </a:lnTo>
                    <a:lnTo>
                      <a:pt x="15" y="56"/>
                    </a:lnTo>
                    <a:lnTo>
                      <a:pt x="22" y="63"/>
                    </a:lnTo>
                    <a:lnTo>
                      <a:pt x="36" y="63"/>
                    </a:lnTo>
                    <a:lnTo>
                      <a:pt x="50" y="63"/>
                    </a:lnTo>
                    <a:lnTo>
                      <a:pt x="65" y="56"/>
                    </a:lnTo>
                    <a:lnTo>
                      <a:pt x="72" y="42"/>
                    </a:lnTo>
                    <a:lnTo>
                      <a:pt x="72" y="28"/>
                    </a:lnTo>
                    <a:lnTo>
                      <a:pt x="72" y="14"/>
                    </a:lnTo>
                    <a:lnTo>
                      <a:pt x="65" y="7"/>
                    </a:lnTo>
                    <a:lnTo>
                      <a:pt x="50" y="0"/>
                    </a:lnTo>
                    <a:lnTo>
                      <a:pt x="36" y="0"/>
                    </a:lnTo>
                    <a:close/>
                  </a:path>
                </a:pathLst>
              </a:custGeom>
              <a:solidFill>
                <a:srgbClr val="FFFFFF">
                  <a:alpha val="100000"/>
                </a:srgbClr>
              </a:solidFill>
              <a:ln w="9525">
                <a:noFill/>
              </a:ln>
            </p:spPr>
            <p:txBody>
              <a:bodyPr/>
              <a:lstStyle/>
              <a:p>
                <a:endParaRPr lang="zh-CN" altLang="en-US"/>
              </a:p>
            </p:txBody>
          </p:sp>
          <p:sp>
            <p:nvSpPr>
              <p:cNvPr id="48264" name="Freeform 89"/>
              <p:cNvSpPr/>
              <p:nvPr/>
            </p:nvSpPr>
            <p:spPr>
              <a:xfrm>
                <a:off x="2252" y="2886"/>
                <a:ext cx="72" cy="63"/>
              </a:xfrm>
              <a:custGeom>
                <a:avLst/>
                <a:gdLst/>
                <a:ahLst/>
                <a:cxnLst>
                  <a:cxn ang="0">
                    <a:pos x="36" y="0"/>
                  </a:cxn>
                  <a:cxn ang="0">
                    <a:pos x="22" y="0"/>
                  </a:cxn>
                  <a:cxn ang="0">
                    <a:pos x="15" y="7"/>
                  </a:cxn>
                  <a:cxn ang="0">
                    <a:pos x="8" y="14"/>
                  </a:cxn>
                  <a:cxn ang="0">
                    <a:pos x="0" y="28"/>
                  </a:cxn>
                  <a:cxn ang="0">
                    <a:pos x="8" y="42"/>
                  </a:cxn>
                  <a:cxn ang="0">
                    <a:pos x="15" y="56"/>
                  </a:cxn>
                  <a:cxn ang="0">
                    <a:pos x="22" y="63"/>
                  </a:cxn>
                  <a:cxn ang="0">
                    <a:pos x="36" y="63"/>
                  </a:cxn>
                  <a:cxn ang="0">
                    <a:pos x="50" y="63"/>
                  </a:cxn>
                  <a:cxn ang="0">
                    <a:pos x="65" y="56"/>
                  </a:cxn>
                  <a:cxn ang="0">
                    <a:pos x="72" y="42"/>
                  </a:cxn>
                  <a:cxn ang="0">
                    <a:pos x="72" y="28"/>
                  </a:cxn>
                  <a:cxn ang="0">
                    <a:pos x="72" y="14"/>
                  </a:cxn>
                  <a:cxn ang="0">
                    <a:pos x="65" y="7"/>
                  </a:cxn>
                  <a:cxn ang="0">
                    <a:pos x="50" y="0"/>
                  </a:cxn>
                  <a:cxn ang="0">
                    <a:pos x="36" y="0"/>
                  </a:cxn>
                </a:cxnLst>
                <a:rect l="0" t="0" r="0" b="0"/>
                <a:pathLst>
                  <a:path w="72" h="63">
                    <a:moveTo>
                      <a:pt x="36" y="0"/>
                    </a:moveTo>
                    <a:lnTo>
                      <a:pt x="22" y="0"/>
                    </a:lnTo>
                    <a:lnTo>
                      <a:pt x="15" y="7"/>
                    </a:lnTo>
                    <a:lnTo>
                      <a:pt x="8" y="14"/>
                    </a:lnTo>
                    <a:lnTo>
                      <a:pt x="0" y="28"/>
                    </a:lnTo>
                    <a:lnTo>
                      <a:pt x="8" y="42"/>
                    </a:lnTo>
                    <a:lnTo>
                      <a:pt x="15" y="56"/>
                    </a:lnTo>
                    <a:lnTo>
                      <a:pt x="22" y="63"/>
                    </a:lnTo>
                    <a:lnTo>
                      <a:pt x="36" y="63"/>
                    </a:lnTo>
                    <a:lnTo>
                      <a:pt x="50" y="63"/>
                    </a:lnTo>
                    <a:lnTo>
                      <a:pt x="65" y="56"/>
                    </a:lnTo>
                    <a:lnTo>
                      <a:pt x="72" y="42"/>
                    </a:lnTo>
                    <a:lnTo>
                      <a:pt x="72" y="28"/>
                    </a:lnTo>
                    <a:lnTo>
                      <a:pt x="72" y="14"/>
                    </a:lnTo>
                    <a:lnTo>
                      <a:pt x="65" y="7"/>
                    </a:lnTo>
                    <a:lnTo>
                      <a:pt x="50"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48156" name="Group 138"/>
            <p:cNvGrpSpPr/>
            <p:nvPr/>
          </p:nvGrpSpPr>
          <p:grpSpPr>
            <a:xfrm>
              <a:off x="3627" y="2520"/>
              <a:ext cx="428" cy="545"/>
              <a:chOff x="3465" y="3096"/>
              <a:chExt cx="428" cy="545"/>
            </a:xfrm>
          </p:grpSpPr>
          <p:sp>
            <p:nvSpPr>
              <p:cNvPr id="48255" name="Rectangle 100"/>
              <p:cNvSpPr/>
              <p:nvPr/>
            </p:nvSpPr>
            <p:spPr>
              <a:xfrm>
                <a:off x="3465" y="3096"/>
                <a:ext cx="428" cy="545"/>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56" name="Rectangle 101"/>
              <p:cNvSpPr/>
              <p:nvPr/>
            </p:nvSpPr>
            <p:spPr>
              <a:xfrm>
                <a:off x="3465" y="3096"/>
                <a:ext cx="428" cy="545"/>
              </a:xfrm>
              <a:prstGeom prst="rect">
                <a:avLst/>
              </a:prstGeom>
              <a:noFill/>
              <a:ln w="333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57" name="Rectangle 102"/>
              <p:cNvSpPr/>
              <p:nvPr/>
            </p:nvSpPr>
            <p:spPr>
              <a:xfrm>
                <a:off x="3566" y="3221"/>
                <a:ext cx="31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≥1</a:t>
                </a:r>
                <a:endParaRPr lang="en-US" altLang="zh-CN" sz="2800" b="1" dirty="0"/>
              </a:p>
            </p:txBody>
          </p:sp>
          <p:sp>
            <p:nvSpPr>
              <p:cNvPr id="48258" name="Rectangle 103"/>
              <p:cNvSpPr/>
              <p:nvPr/>
            </p:nvSpPr>
            <p:spPr>
              <a:xfrm>
                <a:off x="3803" y="3221"/>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 </a:t>
                </a:r>
                <a:endParaRPr lang="en-US" altLang="zh-CN" sz="2800" b="1" dirty="0"/>
              </a:p>
            </p:txBody>
          </p:sp>
        </p:grpSp>
        <p:sp>
          <p:nvSpPr>
            <p:cNvPr id="48157" name="Rectangle 106"/>
            <p:cNvSpPr/>
            <p:nvPr/>
          </p:nvSpPr>
          <p:spPr>
            <a:xfrm>
              <a:off x="4497" y="3720"/>
              <a:ext cx="211"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i="1" dirty="0">
                  <a:solidFill>
                    <a:srgbClr val="000000"/>
                  </a:solidFill>
                </a:rPr>
                <a:t>M</a:t>
              </a:r>
              <a:r>
                <a:rPr lang="en-US" altLang="zh-CN" sz="2600" i="1" baseline="-25000" dirty="0">
                  <a:solidFill>
                    <a:srgbClr val="000000"/>
                  </a:solidFill>
                </a:rPr>
                <a:t>i</a:t>
              </a:r>
              <a:endParaRPr lang="en-US" altLang="zh-CN" sz="2800" b="1" baseline="-25000" dirty="0"/>
            </a:p>
          </p:txBody>
        </p:sp>
        <p:sp>
          <p:nvSpPr>
            <p:cNvPr id="48158" name="Rectangle 109"/>
            <p:cNvSpPr/>
            <p:nvPr/>
          </p:nvSpPr>
          <p:spPr>
            <a:xfrm>
              <a:off x="4476" y="2652"/>
              <a:ext cx="188"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i="1" dirty="0">
                  <a:solidFill>
                    <a:srgbClr val="000000"/>
                  </a:solidFill>
                </a:rPr>
                <a:t>G</a:t>
              </a:r>
              <a:r>
                <a:rPr lang="en-US" altLang="zh-CN" sz="2600" i="1" baseline="-25000" dirty="0">
                  <a:solidFill>
                    <a:srgbClr val="000000"/>
                  </a:solidFill>
                </a:rPr>
                <a:t>i</a:t>
              </a:r>
              <a:endParaRPr lang="en-US" altLang="zh-CN" sz="2800" b="1" baseline="-25000" dirty="0"/>
            </a:p>
          </p:txBody>
        </p:sp>
        <p:sp>
          <p:nvSpPr>
            <p:cNvPr id="48159" name="Rectangle 111"/>
            <p:cNvSpPr/>
            <p:nvPr/>
          </p:nvSpPr>
          <p:spPr>
            <a:xfrm>
              <a:off x="4559" y="3235"/>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 </a:t>
              </a:r>
              <a:endParaRPr lang="en-US" altLang="zh-CN" sz="2800" b="1" dirty="0"/>
            </a:p>
          </p:txBody>
        </p:sp>
        <p:sp>
          <p:nvSpPr>
            <p:cNvPr id="48160" name="Rectangle 112"/>
            <p:cNvSpPr/>
            <p:nvPr/>
          </p:nvSpPr>
          <p:spPr>
            <a:xfrm>
              <a:off x="4475" y="1623"/>
              <a:ext cx="154"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i="1" dirty="0">
                  <a:solidFill>
                    <a:srgbClr val="000000"/>
                  </a:solidFill>
                </a:rPr>
                <a:t>L</a:t>
              </a:r>
              <a:r>
                <a:rPr lang="en-US" altLang="zh-CN" sz="2600" i="1" baseline="-25000" dirty="0">
                  <a:solidFill>
                    <a:srgbClr val="000000"/>
                  </a:solidFill>
                </a:rPr>
                <a:t>i</a:t>
              </a:r>
              <a:endParaRPr lang="en-US" altLang="zh-CN" sz="2800" b="1" baseline="-25000" dirty="0"/>
            </a:p>
          </p:txBody>
        </p:sp>
        <p:sp>
          <p:nvSpPr>
            <p:cNvPr id="48161" name="Freeform 115"/>
            <p:cNvSpPr/>
            <p:nvPr/>
          </p:nvSpPr>
          <p:spPr>
            <a:xfrm>
              <a:off x="4172" y="2956"/>
              <a:ext cx="64" cy="63"/>
            </a:xfrm>
            <a:custGeom>
              <a:avLst/>
              <a:gdLst/>
              <a:ahLst/>
              <a:cxnLst>
                <a:cxn ang="0">
                  <a:pos x="35" y="0"/>
                </a:cxn>
                <a:cxn ang="0">
                  <a:pos x="21" y="0"/>
                </a:cxn>
                <a:cxn ang="0">
                  <a:pos x="7" y="7"/>
                </a:cxn>
                <a:cxn ang="0">
                  <a:pos x="0" y="14"/>
                </a:cxn>
                <a:cxn ang="0">
                  <a:pos x="0" y="28"/>
                </a:cxn>
                <a:cxn ang="0">
                  <a:pos x="0" y="42"/>
                </a:cxn>
                <a:cxn ang="0">
                  <a:pos x="7" y="56"/>
                </a:cxn>
                <a:cxn ang="0">
                  <a:pos x="21" y="63"/>
                </a:cxn>
                <a:cxn ang="0">
                  <a:pos x="35" y="63"/>
                </a:cxn>
                <a:cxn ang="0">
                  <a:pos x="42" y="63"/>
                </a:cxn>
                <a:cxn ang="0">
                  <a:pos x="57" y="56"/>
                </a:cxn>
                <a:cxn ang="0">
                  <a:pos x="64" y="42"/>
                </a:cxn>
                <a:cxn ang="0">
                  <a:pos x="64" y="28"/>
                </a:cxn>
                <a:cxn ang="0">
                  <a:pos x="64" y="14"/>
                </a:cxn>
                <a:cxn ang="0">
                  <a:pos x="57" y="7"/>
                </a:cxn>
                <a:cxn ang="0">
                  <a:pos x="42" y="0"/>
                </a:cxn>
                <a:cxn ang="0">
                  <a:pos x="35" y="0"/>
                </a:cxn>
              </a:cxnLst>
              <a:rect l="0" t="0" r="0" b="0"/>
              <a:pathLst>
                <a:path w="64" h="63">
                  <a:moveTo>
                    <a:pt x="35" y="0"/>
                  </a:moveTo>
                  <a:lnTo>
                    <a:pt x="21" y="0"/>
                  </a:lnTo>
                  <a:lnTo>
                    <a:pt x="7" y="7"/>
                  </a:lnTo>
                  <a:lnTo>
                    <a:pt x="0" y="14"/>
                  </a:lnTo>
                  <a:lnTo>
                    <a:pt x="0" y="28"/>
                  </a:lnTo>
                  <a:lnTo>
                    <a:pt x="0" y="42"/>
                  </a:lnTo>
                  <a:lnTo>
                    <a:pt x="7" y="56"/>
                  </a:lnTo>
                  <a:lnTo>
                    <a:pt x="21" y="63"/>
                  </a:lnTo>
                  <a:lnTo>
                    <a:pt x="35" y="63"/>
                  </a:lnTo>
                  <a:lnTo>
                    <a:pt x="42" y="63"/>
                  </a:lnTo>
                  <a:lnTo>
                    <a:pt x="57" y="56"/>
                  </a:lnTo>
                  <a:lnTo>
                    <a:pt x="64" y="42"/>
                  </a:lnTo>
                  <a:lnTo>
                    <a:pt x="64" y="28"/>
                  </a:lnTo>
                  <a:lnTo>
                    <a:pt x="64" y="14"/>
                  </a:lnTo>
                  <a:lnTo>
                    <a:pt x="57" y="7"/>
                  </a:lnTo>
                  <a:lnTo>
                    <a:pt x="42" y="0"/>
                  </a:lnTo>
                  <a:lnTo>
                    <a:pt x="35" y="0"/>
                  </a:lnTo>
                  <a:close/>
                </a:path>
              </a:pathLst>
            </a:custGeom>
            <a:solidFill>
              <a:srgbClr val="FFFFFF">
                <a:alpha val="100000"/>
              </a:srgbClr>
            </a:solidFill>
            <a:ln w="9525">
              <a:noFill/>
            </a:ln>
          </p:spPr>
          <p:txBody>
            <a:bodyPr/>
            <a:lstStyle/>
            <a:p>
              <a:endParaRPr lang="zh-CN" altLang="en-US"/>
            </a:p>
          </p:txBody>
        </p:sp>
        <p:sp>
          <p:nvSpPr>
            <p:cNvPr id="48162" name="Freeform 116"/>
            <p:cNvSpPr/>
            <p:nvPr/>
          </p:nvSpPr>
          <p:spPr>
            <a:xfrm>
              <a:off x="4361" y="3811"/>
              <a:ext cx="64" cy="63"/>
            </a:xfrm>
            <a:custGeom>
              <a:avLst/>
              <a:gdLst/>
              <a:ahLst/>
              <a:cxnLst>
                <a:cxn ang="0">
                  <a:pos x="35" y="0"/>
                </a:cxn>
                <a:cxn ang="0">
                  <a:pos x="21" y="0"/>
                </a:cxn>
                <a:cxn ang="0">
                  <a:pos x="7" y="7"/>
                </a:cxn>
                <a:cxn ang="0">
                  <a:pos x="0" y="14"/>
                </a:cxn>
                <a:cxn ang="0">
                  <a:pos x="0" y="28"/>
                </a:cxn>
                <a:cxn ang="0">
                  <a:pos x="0" y="42"/>
                </a:cxn>
                <a:cxn ang="0">
                  <a:pos x="7" y="56"/>
                </a:cxn>
                <a:cxn ang="0">
                  <a:pos x="21" y="63"/>
                </a:cxn>
                <a:cxn ang="0">
                  <a:pos x="35" y="63"/>
                </a:cxn>
                <a:cxn ang="0">
                  <a:pos x="42" y="63"/>
                </a:cxn>
                <a:cxn ang="0">
                  <a:pos x="57" y="56"/>
                </a:cxn>
                <a:cxn ang="0">
                  <a:pos x="64" y="42"/>
                </a:cxn>
                <a:cxn ang="0">
                  <a:pos x="64" y="28"/>
                </a:cxn>
                <a:cxn ang="0">
                  <a:pos x="64" y="14"/>
                </a:cxn>
                <a:cxn ang="0">
                  <a:pos x="57" y="7"/>
                </a:cxn>
                <a:cxn ang="0">
                  <a:pos x="42" y="0"/>
                </a:cxn>
                <a:cxn ang="0">
                  <a:pos x="35" y="0"/>
                </a:cxn>
              </a:cxnLst>
              <a:rect l="0" t="0" r="0" b="0"/>
              <a:pathLst>
                <a:path w="64" h="63">
                  <a:moveTo>
                    <a:pt x="35" y="0"/>
                  </a:moveTo>
                  <a:lnTo>
                    <a:pt x="21" y="0"/>
                  </a:lnTo>
                  <a:lnTo>
                    <a:pt x="7" y="7"/>
                  </a:lnTo>
                  <a:lnTo>
                    <a:pt x="0" y="14"/>
                  </a:lnTo>
                  <a:lnTo>
                    <a:pt x="0" y="28"/>
                  </a:lnTo>
                  <a:lnTo>
                    <a:pt x="0" y="42"/>
                  </a:lnTo>
                  <a:lnTo>
                    <a:pt x="7" y="56"/>
                  </a:lnTo>
                  <a:lnTo>
                    <a:pt x="21" y="63"/>
                  </a:lnTo>
                  <a:lnTo>
                    <a:pt x="35" y="63"/>
                  </a:lnTo>
                  <a:lnTo>
                    <a:pt x="42" y="63"/>
                  </a:lnTo>
                  <a:lnTo>
                    <a:pt x="57" y="56"/>
                  </a:lnTo>
                  <a:lnTo>
                    <a:pt x="64" y="42"/>
                  </a:lnTo>
                  <a:lnTo>
                    <a:pt x="64" y="28"/>
                  </a:lnTo>
                  <a:lnTo>
                    <a:pt x="64" y="14"/>
                  </a:lnTo>
                  <a:lnTo>
                    <a:pt x="57" y="7"/>
                  </a:lnTo>
                  <a:lnTo>
                    <a:pt x="42" y="0"/>
                  </a:lnTo>
                  <a:lnTo>
                    <a:pt x="35"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sp>
          <p:nvSpPr>
            <p:cNvPr id="48163" name="Freeform 117"/>
            <p:cNvSpPr/>
            <p:nvPr/>
          </p:nvSpPr>
          <p:spPr>
            <a:xfrm>
              <a:off x="4179" y="3711"/>
              <a:ext cx="64" cy="63"/>
            </a:xfrm>
            <a:custGeom>
              <a:avLst/>
              <a:gdLst/>
              <a:ahLst/>
              <a:cxnLst>
                <a:cxn ang="0">
                  <a:pos x="35" y="0"/>
                </a:cxn>
                <a:cxn ang="0">
                  <a:pos x="21" y="0"/>
                </a:cxn>
                <a:cxn ang="0">
                  <a:pos x="7" y="7"/>
                </a:cxn>
                <a:cxn ang="0">
                  <a:pos x="0" y="14"/>
                </a:cxn>
                <a:cxn ang="0">
                  <a:pos x="0" y="28"/>
                </a:cxn>
                <a:cxn ang="0">
                  <a:pos x="0" y="42"/>
                </a:cxn>
                <a:cxn ang="0">
                  <a:pos x="7" y="56"/>
                </a:cxn>
                <a:cxn ang="0">
                  <a:pos x="21" y="63"/>
                </a:cxn>
                <a:cxn ang="0">
                  <a:pos x="35" y="63"/>
                </a:cxn>
                <a:cxn ang="0">
                  <a:pos x="43" y="63"/>
                </a:cxn>
                <a:cxn ang="0">
                  <a:pos x="57" y="56"/>
                </a:cxn>
                <a:cxn ang="0">
                  <a:pos x="64" y="42"/>
                </a:cxn>
                <a:cxn ang="0">
                  <a:pos x="64" y="28"/>
                </a:cxn>
                <a:cxn ang="0">
                  <a:pos x="64" y="14"/>
                </a:cxn>
                <a:cxn ang="0">
                  <a:pos x="57" y="7"/>
                </a:cxn>
                <a:cxn ang="0">
                  <a:pos x="43" y="0"/>
                </a:cxn>
                <a:cxn ang="0">
                  <a:pos x="35" y="0"/>
                </a:cxn>
              </a:cxnLst>
              <a:rect l="0" t="0" r="0" b="0"/>
              <a:pathLst>
                <a:path w="64" h="63">
                  <a:moveTo>
                    <a:pt x="35" y="0"/>
                  </a:moveTo>
                  <a:lnTo>
                    <a:pt x="21" y="0"/>
                  </a:lnTo>
                  <a:lnTo>
                    <a:pt x="7" y="7"/>
                  </a:lnTo>
                  <a:lnTo>
                    <a:pt x="0" y="14"/>
                  </a:lnTo>
                  <a:lnTo>
                    <a:pt x="0" y="28"/>
                  </a:lnTo>
                  <a:lnTo>
                    <a:pt x="0" y="42"/>
                  </a:lnTo>
                  <a:lnTo>
                    <a:pt x="7" y="56"/>
                  </a:lnTo>
                  <a:lnTo>
                    <a:pt x="21" y="63"/>
                  </a:lnTo>
                  <a:lnTo>
                    <a:pt x="35" y="63"/>
                  </a:lnTo>
                  <a:lnTo>
                    <a:pt x="43" y="63"/>
                  </a:lnTo>
                  <a:lnTo>
                    <a:pt x="57" y="56"/>
                  </a:lnTo>
                  <a:lnTo>
                    <a:pt x="64" y="42"/>
                  </a:lnTo>
                  <a:lnTo>
                    <a:pt x="64" y="28"/>
                  </a:lnTo>
                  <a:lnTo>
                    <a:pt x="64" y="14"/>
                  </a:lnTo>
                  <a:lnTo>
                    <a:pt x="57" y="7"/>
                  </a:lnTo>
                  <a:lnTo>
                    <a:pt x="43" y="0"/>
                  </a:lnTo>
                  <a:lnTo>
                    <a:pt x="35" y="0"/>
                  </a:lnTo>
                  <a:close/>
                </a:path>
              </a:pathLst>
            </a:custGeom>
            <a:solidFill>
              <a:srgbClr val="FFFFFF">
                <a:alpha val="100000"/>
              </a:srgbClr>
            </a:solidFill>
            <a:ln w="9525">
              <a:noFill/>
            </a:ln>
          </p:spPr>
          <p:txBody>
            <a:bodyPr/>
            <a:lstStyle/>
            <a:p>
              <a:endParaRPr lang="zh-CN" altLang="en-US"/>
            </a:p>
          </p:txBody>
        </p:sp>
        <p:sp>
          <p:nvSpPr>
            <p:cNvPr id="48164" name="Freeform 119"/>
            <p:cNvSpPr/>
            <p:nvPr/>
          </p:nvSpPr>
          <p:spPr>
            <a:xfrm>
              <a:off x="4164" y="3327"/>
              <a:ext cx="72" cy="69"/>
            </a:xfrm>
            <a:custGeom>
              <a:avLst/>
              <a:gdLst/>
              <a:ahLst/>
              <a:cxnLst>
                <a:cxn ang="0">
                  <a:pos x="36" y="0"/>
                </a:cxn>
                <a:cxn ang="0">
                  <a:pos x="22" y="0"/>
                </a:cxn>
                <a:cxn ang="0">
                  <a:pos x="15" y="7"/>
                </a:cxn>
                <a:cxn ang="0">
                  <a:pos x="8" y="21"/>
                </a:cxn>
                <a:cxn ang="0">
                  <a:pos x="0" y="35"/>
                </a:cxn>
                <a:cxn ang="0">
                  <a:pos x="8" y="49"/>
                </a:cxn>
                <a:cxn ang="0">
                  <a:pos x="15" y="55"/>
                </a:cxn>
                <a:cxn ang="0">
                  <a:pos x="22" y="62"/>
                </a:cxn>
                <a:cxn ang="0">
                  <a:pos x="36" y="69"/>
                </a:cxn>
                <a:cxn ang="0">
                  <a:pos x="50" y="62"/>
                </a:cxn>
                <a:cxn ang="0">
                  <a:pos x="58" y="55"/>
                </a:cxn>
                <a:cxn ang="0">
                  <a:pos x="65" y="49"/>
                </a:cxn>
                <a:cxn ang="0">
                  <a:pos x="72" y="35"/>
                </a:cxn>
                <a:cxn ang="0">
                  <a:pos x="65" y="21"/>
                </a:cxn>
                <a:cxn ang="0">
                  <a:pos x="58" y="7"/>
                </a:cxn>
                <a:cxn ang="0">
                  <a:pos x="50" y="0"/>
                </a:cxn>
                <a:cxn ang="0">
                  <a:pos x="36" y="0"/>
                </a:cxn>
              </a:cxnLst>
              <a:rect l="0" t="0" r="0" b="0"/>
              <a:pathLst>
                <a:path w="72" h="69">
                  <a:moveTo>
                    <a:pt x="36" y="0"/>
                  </a:moveTo>
                  <a:lnTo>
                    <a:pt x="22" y="0"/>
                  </a:lnTo>
                  <a:lnTo>
                    <a:pt x="15" y="7"/>
                  </a:lnTo>
                  <a:lnTo>
                    <a:pt x="8" y="21"/>
                  </a:lnTo>
                  <a:lnTo>
                    <a:pt x="0" y="35"/>
                  </a:lnTo>
                  <a:lnTo>
                    <a:pt x="8" y="49"/>
                  </a:lnTo>
                  <a:lnTo>
                    <a:pt x="15" y="55"/>
                  </a:lnTo>
                  <a:lnTo>
                    <a:pt x="22" y="62"/>
                  </a:lnTo>
                  <a:lnTo>
                    <a:pt x="36" y="69"/>
                  </a:lnTo>
                  <a:lnTo>
                    <a:pt x="50" y="62"/>
                  </a:lnTo>
                  <a:lnTo>
                    <a:pt x="58" y="55"/>
                  </a:lnTo>
                  <a:lnTo>
                    <a:pt x="65" y="49"/>
                  </a:lnTo>
                  <a:lnTo>
                    <a:pt x="72" y="35"/>
                  </a:lnTo>
                  <a:lnTo>
                    <a:pt x="65" y="21"/>
                  </a:lnTo>
                  <a:lnTo>
                    <a:pt x="58" y="7"/>
                  </a:lnTo>
                  <a:lnTo>
                    <a:pt x="50" y="0"/>
                  </a:lnTo>
                  <a:lnTo>
                    <a:pt x="36" y="0"/>
                  </a:lnTo>
                  <a:close/>
                </a:path>
              </a:pathLst>
            </a:custGeom>
            <a:solidFill>
              <a:srgbClr val="FFFFFF">
                <a:alpha val="100000"/>
              </a:srgbClr>
            </a:solidFill>
            <a:ln w="9525">
              <a:noFill/>
            </a:ln>
          </p:spPr>
          <p:txBody>
            <a:bodyPr/>
            <a:lstStyle/>
            <a:p>
              <a:endParaRPr lang="zh-CN" altLang="en-US"/>
            </a:p>
          </p:txBody>
        </p:sp>
        <p:sp>
          <p:nvSpPr>
            <p:cNvPr id="48165" name="Freeform 120"/>
            <p:cNvSpPr/>
            <p:nvPr/>
          </p:nvSpPr>
          <p:spPr>
            <a:xfrm>
              <a:off x="4344" y="2751"/>
              <a:ext cx="72" cy="69"/>
            </a:xfrm>
            <a:custGeom>
              <a:avLst/>
              <a:gdLst/>
              <a:ahLst/>
              <a:cxnLst>
                <a:cxn ang="0">
                  <a:pos x="36" y="0"/>
                </a:cxn>
                <a:cxn ang="0">
                  <a:pos x="22" y="0"/>
                </a:cxn>
                <a:cxn ang="0">
                  <a:pos x="15" y="7"/>
                </a:cxn>
                <a:cxn ang="0">
                  <a:pos x="8" y="21"/>
                </a:cxn>
                <a:cxn ang="0">
                  <a:pos x="0" y="35"/>
                </a:cxn>
                <a:cxn ang="0">
                  <a:pos x="8" y="49"/>
                </a:cxn>
                <a:cxn ang="0">
                  <a:pos x="15" y="55"/>
                </a:cxn>
                <a:cxn ang="0">
                  <a:pos x="22" y="62"/>
                </a:cxn>
                <a:cxn ang="0">
                  <a:pos x="36" y="69"/>
                </a:cxn>
                <a:cxn ang="0">
                  <a:pos x="50" y="62"/>
                </a:cxn>
                <a:cxn ang="0">
                  <a:pos x="58" y="55"/>
                </a:cxn>
                <a:cxn ang="0">
                  <a:pos x="65" y="49"/>
                </a:cxn>
                <a:cxn ang="0">
                  <a:pos x="72" y="35"/>
                </a:cxn>
                <a:cxn ang="0">
                  <a:pos x="65" y="21"/>
                </a:cxn>
                <a:cxn ang="0">
                  <a:pos x="58" y="7"/>
                </a:cxn>
                <a:cxn ang="0">
                  <a:pos x="50" y="0"/>
                </a:cxn>
                <a:cxn ang="0">
                  <a:pos x="36" y="0"/>
                </a:cxn>
              </a:cxnLst>
              <a:rect l="0" t="0" r="0" b="0"/>
              <a:pathLst>
                <a:path w="72" h="69">
                  <a:moveTo>
                    <a:pt x="36" y="0"/>
                  </a:moveTo>
                  <a:lnTo>
                    <a:pt x="22" y="0"/>
                  </a:lnTo>
                  <a:lnTo>
                    <a:pt x="15" y="7"/>
                  </a:lnTo>
                  <a:lnTo>
                    <a:pt x="8" y="21"/>
                  </a:lnTo>
                  <a:lnTo>
                    <a:pt x="0" y="35"/>
                  </a:lnTo>
                  <a:lnTo>
                    <a:pt x="8" y="49"/>
                  </a:lnTo>
                  <a:lnTo>
                    <a:pt x="15" y="55"/>
                  </a:lnTo>
                  <a:lnTo>
                    <a:pt x="22" y="62"/>
                  </a:lnTo>
                  <a:lnTo>
                    <a:pt x="36" y="69"/>
                  </a:lnTo>
                  <a:lnTo>
                    <a:pt x="50" y="62"/>
                  </a:lnTo>
                  <a:lnTo>
                    <a:pt x="58" y="55"/>
                  </a:lnTo>
                  <a:lnTo>
                    <a:pt x="65" y="49"/>
                  </a:lnTo>
                  <a:lnTo>
                    <a:pt x="72" y="35"/>
                  </a:lnTo>
                  <a:lnTo>
                    <a:pt x="65" y="21"/>
                  </a:lnTo>
                  <a:lnTo>
                    <a:pt x="58" y="7"/>
                  </a:lnTo>
                  <a:lnTo>
                    <a:pt x="50"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nvGrpSpPr>
            <p:cNvPr id="48166" name="Group 137"/>
            <p:cNvGrpSpPr/>
            <p:nvPr/>
          </p:nvGrpSpPr>
          <p:grpSpPr>
            <a:xfrm>
              <a:off x="2956" y="2012"/>
              <a:ext cx="429" cy="546"/>
              <a:chOff x="2623" y="2732"/>
              <a:chExt cx="429" cy="546"/>
            </a:xfrm>
          </p:grpSpPr>
          <p:sp>
            <p:nvSpPr>
              <p:cNvPr id="48251" name="Rectangle 121"/>
              <p:cNvSpPr/>
              <p:nvPr/>
            </p:nvSpPr>
            <p:spPr>
              <a:xfrm>
                <a:off x="2623" y="2732"/>
                <a:ext cx="429" cy="54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52" name="Rectangle 122"/>
              <p:cNvSpPr/>
              <p:nvPr/>
            </p:nvSpPr>
            <p:spPr>
              <a:xfrm>
                <a:off x="2623" y="2732"/>
                <a:ext cx="429" cy="546"/>
              </a:xfrm>
              <a:prstGeom prst="rect">
                <a:avLst/>
              </a:prstGeom>
              <a:noFill/>
              <a:ln w="333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53" name="Rectangle 123"/>
              <p:cNvSpPr/>
              <p:nvPr/>
            </p:nvSpPr>
            <p:spPr>
              <a:xfrm>
                <a:off x="2806" y="2858"/>
                <a:ext cx="16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&amp;</a:t>
                </a:r>
                <a:endParaRPr lang="en-US" altLang="zh-CN" sz="2800" b="1" dirty="0"/>
              </a:p>
            </p:txBody>
          </p:sp>
          <p:sp>
            <p:nvSpPr>
              <p:cNvPr id="48254" name="Rectangle 124"/>
              <p:cNvSpPr/>
              <p:nvPr/>
            </p:nvSpPr>
            <p:spPr>
              <a:xfrm>
                <a:off x="2968" y="2858"/>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 </a:t>
                </a:r>
                <a:endParaRPr lang="en-US" altLang="zh-CN" sz="2800" b="1" dirty="0"/>
              </a:p>
            </p:txBody>
          </p:sp>
        </p:grpSp>
        <p:grpSp>
          <p:nvGrpSpPr>
            <p:cNvPr id="48167" name="Group 140"/>
            <p:cNvGrpSpPr/>
            <p:nvPr/>
          </p:nvGrpSpPr>
          <p:grpSpPr>
            <a:xfrm>
              <a:off x="1612" y="2764"/>
              <a:ext cx="514" cy="553"/>
              <a:chOff x="1810" y="2620"/>
              <a:chExt cx="514" cy="553"/>
            </a:xfrm>
          </p:grpSpPr>
          <p:sp>
            <p:nvSpPr>
              <p:cNvPr id="48245" name="Rectangle 141"/>
              <p:cNvSpPr/>
              <p:nvPr/>
            </p:nvSpPr>
            <p:spPr>
              <a:xfrm>
                <a:off x="1810" y="2620"/>
                <a:ext cx="428" cy="553"/>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46" name="Rectangle 142"/>
              <p:cNvSpPr/>
              <p:nvPr/>
            </p:nvSpPr>
            <p:spPr>
              <a:xfrm>
                <a:off x="1810" y="2620"/>
                <a:ext cx="428" cy="553"/>
              </a:xfrm>
              <a:prstGeom prst="rect">
                <a:avLst/>
              </a:prstGeom>
              <a:noFill/>
              <a:ln w="333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47" name="Rectangle 143"/>
              <p:cNvSpPr/>
              <p:nvPr/>
            </p:nvSpPr>
            <p:spPr>
              <a:xfrm>
                <a:off x="2022" y="2760"/>
                <a:ext cx="104"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1</a:t>
                </a:r>
                <a:endParaRPr lang="en-US" altLang="zh-CN" sz="2800" b="1" dirty="0"/>
              </a:p>
            </p:txBody>
          </p:sp>
          <p:sp>
            <p:nvSpPr>
              <p:cNvPr id="48248" name="Rectangle 144"/>
              <p:cNvSpPr/>
              <p:nvPr/>
            </p:nvSpPr>
            <p:spPr>
              <a:xfrm>
                <a:off x="2126" y="2760"/>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 </a:t>
                </a:r>
                <a:endParaRPr lang="en-US" altLang="zh-CN" sz="2800" b="1" dirty="0"/>
              </a:p>
            </p:txBody>
          </p:sp>
          <p:sp>
            <p:nvSpPr>
              <p:cNvPr id="48249" name="Freeform 145"/>
              <p:cNvSpPr/>
              <p:nvPr/>
            </p:nvSpPr>
            <p:spPr>
              <a:xfrm>
                <a:off x="2252" y="2886"/>
                <a:ext cx="72" cy="63"/>
              </a:xfrm>
              <a:custGeom>
                <a:avLst/>
                <a:gdLst/>
                <a:ahLst/>
                <a:cxnLst>
                  <a:cxn ang="0">
                    <a:pos x="36" y="0"/>
                  </a:cxn>
                  <a:cxn ang="0">
                    <a:pos x="22" y="0"/>
                  </a:cxn>
                  <a:cxn ang="0">
                    <a:pos x="15" y="7"/>
                  </a:cxn>
                  <a:cxn ang="0">
                    <a:pos x="8" y="14"/>
                  </a:cxn>
                  <a:cxn ang="0">
                    <a:pos x="0" y="28"/>
                  </a:cxn>
                  <a:cxn ang="0">
                    <a:pos x="8" y="42"/>
                  </a:cxn>
                  <a:cxn ang="0">
                    <a:pos x="15" y="56"/>
                  </a:cxn>
                  <a:cxn ang="0">
                    <a:pos x="22" y="63"/>
                  </a:cxn>
                  <a:cxn ang="0">
                    <a:pos x="36" y="63"/>
                  </a:cxn>
                  <a:cxn ang="0">
                    <a:pos x="50" y="63"/>
                  </a:cxn>
                  <a:cxn ang="0">
                    <a:pos x="65" y="56"/>
                  </a:cxn>
                  <a:cxn ang="0">
                    <a:pos x="72" y="42"/>
                  </a:cxn>
                  <a:cxn ang="0">
                    <a:pos x="72" y="28"/>
                  </a:cxn>
                  <a:cxn ang="0">
                    <a:pos x="72" y="14"/>
                  </a:cxn>
                  <a:cxn ang="0">
                    <a:pos x="65" y="7"/>
                  </a:cxn>
                  <a:cxn ang="0">
                    <a:pos x="50" y="0"/>
                  </a:cxn>
                  <a:cxn ang="0">
                    <a:pos x="36" y="0"/>
                  </a:cxn>
                </a:cxnLst>
                <a:rect l="0" t="0" r="0" b="0"/>
                <a:pathLst>
                  <a:path w="72" h="63">
                    <a:moveTo>
                      <a:pt x="36" y="0"/>
                    </a:moveTo>
                    <a:lnTo>
                      <a:pt x="22" y="0"/>
                    </a:lnTo>
                    <a:lnTo>
                      <a:pt x="15" y="7"/>
                    </a:lnTo>
                    <a:lnTo>
                      <a:pt x="8" y="14"/>
                    </a:lnTo>
                    <a:lnTo>
                      <a:pt x="0" y="28"/>
                    </a:lnTo>
                    <a:lnTo>
                      <a:pt x="8" y="42"/>
                    </a:lnTo>
                    <a:lnTo>
                      <a:pt x="15" y="56"/>
                    </a:lnTo>
                    <a:lnTo>
                      <a:pt x="22" y="63"/>
                    </a:lnTo>
                    <a:lnTo>
                      <a:pt x="36" y="63"/>
                    </a:lnTo>
                    <a:lnTo>
                      <a:pt x="50" y="63"/>
                    </a:lnTo>
                    <a:lnTo>
                      <a:pt x="65" y="56"/>
                    </a:lnTo>
                    <a:lnTo>
                      <a:pt x="72" y="42"/>
                    </a:lnTo>
                    <a:lnTo>
                      <a:pt x="72" y="28"/>
                    </a:lnTo>
                    <a:lnTo>
                      <a:pt x="72" y="14"/>
                    </a:lnTo>
                    <a:lnTo>
                      <a:pt x="65" y="7"/>
                    </a:lnTo>
                    <a:lnTo>
                      <a:pt x="50" y="0"/>
                    </a:lnTo>
                    <a:lnTo>
                      <a:pt x="36" y="0"/>
                    </a:lnTo>
                    <a:close/>
                  </a:path>
                </a:pathLst>
              </a:custGeom>
              <a:solidFill>
                <a:srgbClr val="FFFFFF">
                  <a:alpha val="100000"/>
                </a:srgbClr>
              </a:solidFill>
              <a:ln w="9525">
                <a:noFill/>
              </a:ln>
            </p:spPr>
            <p:txBody>
              <a:bodyPr/>
              <a:lstStyle/>
              <a:p>
                <a:endParaRPr lang="zh-CN" altLang="en-US"/>
              </a:p>
            </p:txBody>
          </p:sp>
          <p:sp>
            <p:nvSpPr>
              <p:cNvPr id="48250" name="Freeform 146"/>
              <p:cNvSpPr/>
              <p:nvPr/>
            </p:nvSpPr>
            <p:spPr>
              <a:xfrm>
                <a:off x="2252" y="2886"/>
                <a:ext cx="72" cy="63"/>
              </a:xfrm>
              <a:custGeom>
                <a:avLst/>
                <a:gdLst/>
                <a:ahLst/>
                <a:cxnLst>
                  <a:cxn ang="0">
                    <a:pos x="36" y="0"/>
                  </a:cxn>
                  <a:cxn ang="0">
                    <a:pos x="22" y="0"/>
                  </a:cxn>
                  <a:cxn ang="0">
                    <a:pos x="15" y="7"/>
                  </a:cxn>
                  <a:cxn ang="0">
                    <a:pos x="8" y="14"/>
                  </a:cxn>
                  <a:cxn ang="0">
                    <a:pos x="0" y="28"/>
                  </a:cxn>
                  <a:cxn ang="0">
                    <a:pos x="8" y="42"/>
                  </a:cxn>
                  <a:cxn ang="0">
                    <a:pos x="15" y="56"/>
                  </a:cxn>
                  <a:cxn ang="0">
                    <a:pos x="22" y="63"/>
                  </a:cxn>
                  <a:cxn ang="0">
                    <a:pos x="36" y="63"/>
                  </a:cxn>
                  <a:cxn ang="0">
                    <a:pos x="50" y="63"/>
                  </a:cxn>
                  <a:cxn ang="0">
                    <a:pos x="65" y="56"/>
                  </a:cxn>
                  <a:cxn ang="0">
                    <a:pos x="72" y="42"/>
                  </a:cxn>
                  <a:cxn ang="0">
                    <a:pos x="72" y="28"/>
                  </a:cxn>
                  <a:cxn ang="0">
                    <a:pos x="72" y="14"/>
                  </a:cxn>
                  <a:cxn ang="0">
                    <a:pos x="65" y="7"/>
                  </a:cxn>
                  <a:cxn ang="0">
                    <a:pos x="50" y="0"/>
                  </a:cxn>
                  <a:cxn ang="0">
                    <a:pos x="36" y="0"/>
                  </a:cxn>
                </a:cxnLst>
                <a:rect l="0" t="0" r="0" b="0"/>
                <a:pathLst>
                  <a:path w="72" h="63">
                    <a:moveTo>
                      <a:pt x="36" y="0"/>
                    </a:moveTo>
                    <a:lnTo>
                      <a:pt x="22" y="0"/>
                    </a:lnTo>
                    <a:lnTo>
                      <a:pt x="15" y="7"/>
                    </a:lnTo>
                    <a:lnTo>
                      <a:pt x="8" y="14"/>
                    </a:lnTo>
                    <a:lnTo>
                      <a:pt x="0" y="28"/>
                    </a:lnTo>
                    <a:lnTo>
                      <a:pt x="8" y="42"/>
                    </a:lnTo>
                    <a:lnTo>
                      <a:pt x="15" y="56"/>
                    </a:lnTo>
                    <a:lnTo>
                      <a:pt x="22" y="63"/>
                    </a:lnTo>
                    <a:lnTo>
                      <a:pt x="36" y="63"/>
                    </a:lnTo>
                    <a:lnTo>
                      <a:pt x="50" y="63"/>
                    </a:lnTo>
                    <a:lnTo>
                      <a:pt x="65" y="56"/>
                    </a:lnTo>
                    <a:lnTo>
                      <a:pt x="72" y="42"/>
                    </a:lnTo>
                    <a:lnTo>
                      <a:pt x="72" y="28"/>
                    </a:lnTo>
                    <a:lnTo>
                      <a:pt x="72" y="14"/>
                    </a:lnTo>
                    <a:lnTo>
                      <a:pt x="65" y="7"/>
                    </a:lnTo>
                    <a:lnTo>
                      <a:pt x="50"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8168" name="Line 153"/>
            <p:cNvSpPr/>
            <p:nvPr/>
          </p:nvSpPr>
          <p:spPr>
            <a:xfrm>
              <a:off x="2349" y="1494"/>
              <a:ext cx="0" cy="2565"/>
            </a:xfrm>
            <a:prstGeom prst="line">
              <a:avLst/>
            </a:prstGeom>
            <a:ln w="33401" cap="flat" cmpd="sng">
              <a:solidFill>
                <a:schemeClr val="tx1"/>
              </a:solidFill>
              <a:prstDash val="solid"/>
              <a:headEnd type="none" w="med" len="med"/>
              <a:tailEnd type="none" w="med" len="med"/>
            </a:ln>
          </p:spPr>
        </p:sp>
        <p:sp>
          <p:nvSpPr>
            <p:cNvPr id="48169" name="Line 154"/>
            <p:cNvSpPr/>
            <p:nvPr/>
          </p:nvSpPr>
          <p:spPr>
            <a:xfrm>
              <a:off x="2502" y="1503"/>
              <a:ext cx="0" cy="2556"/>
            </a:xfrm>
            <a:prstGeom prst="line">
              <a:avLst/>
            </a:prstGeom>
            <a:ln w="33401" cap="flat" cmpd="sng">
              <a:solidFill>
                <a:schemeClr val="tx1"/>
              </a:solidFill>
              <a:prstDash val="solid"/>
              <a:headEnd type="none" w="med" len="med"/>
              <a:tailEnd type="none" w="med" len="med"/>
            </a:ln>
          </p:spPr>
        </p:sp>
        <p:sp>
          <p:nvSpPr>
            <p:cNvPr id="48170" name="Line 155"/>
            <p:cNvSpPr/>
            <p:nvPr/>
          </p:nvSpPr>
          <p:spPr>
            <a:xfrm>
              <a:off x="2646" y="1494"/>
              <a:ext cx="0" cy="2565"/>
            </a:xfrm>
            <a:prstGeom prst="line">
              <a:avLst/>
            </a:prstGeom>
            <a:ln w="33401" cap="flat" cmpd="sng">
              <a:solidFill>
                <a:schemeClr val="tx1"/>
              </a:solidFill>
              <a:prstDash val="solid"/>
              <a:headEnd type="none" w="med" len="med"/>
              <a:tailEnd type="none" w="med" len="med"/>
            </a:ln>
          </p:spPr>
        </p:sp>
        <p:sp>
          <p:nvSpPr>
            <p:cNvPr id="48171" name="Line 156"/>
            <p:cNvSpPr/>
            <p:nvPr/>
          </p:nvSpPr>
          <p:spPr>
            <a:xfrm>
              <a:off x="2799" y="1503"/>
              <a:ext cx="0" cy="2547"/>
            </a:xfrm>
            <a:prstGeom prst="line">
              <a:avLst/>
            </a:prstGeom>
            <a:ln w="33401" cap="flat" cmpd="sng">
              <a:solidFill>
                <a:schemeClr val="tx1"/>
              </a:solidFill>
              <a:prstDash val="solid"/>
              <a:headEnd type="none" w="med" len="med"/>
              <a:tailEnd type="none" w="med" len="med"/>
            </a:ln>
          </p:spPr>
        </p:sp>
        <p:sp>
          <p:nvSpPr>
            <p:cNvPr id="48172" name="Line 157"/>
            <p:cNvSpPr/>
            <p:nvPr/>
          </p:nvSpPr>
          <p:spPr>
            <a:xfrm>
              <a:off x="2141" y="2035"/>
              <a:ext cx="642" cy="0"/>
            </a:xfrm>
            <a:prstGeom prst="line">
              <a:avLst/>
            </a:prstGeom>
            <a:ln w="33338" cap="flat" cmpd="sng">
              <a:solidFill>
                <a:srgbClr val="000000"/>
              </a:solidFill>
              <a:prstDash val="solid"/>
              <a:headEnd type="none" w="med" len="med"/>
              <a:tailEnd type="none" w="med" len="med"/>
            </a:ln>
          </p:spPr>
        </p:sp>
        <p:grpSp>
          <p:nvGrpSpPr>
            <p:cNvPr id="48173" name="Group 159"/>
            <p:cNvGrpSpPr/>
            <p:nvPr/>
          </p:nvGrpSpPr>
          <p:grpSpPr>
            <a:xfrm>
              <a:off x="2766" y="1995"/>
              <a:ext cx="64" cy="63"/>
              <a:chOff x="1596" y="3795"/>
              <a:chExt cx="64" cy="63"/>
            </a:xfrm>
          </p:grpSpPr>
          <p:sp>
            <p:nvSpPr>
              <p:cNvPr id="48243" name="Freeform 160"/>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44" name="Freeform 161"/>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48174" name="Group 162"/>
            <p:cNvGrpSpPr/>
            <p:nvPr/>
          </p:nvGrpSpPr>
          <p:grpSpPr>
            <a:xfrm>
              <a:off x="2613" y="2553"/>
              <a:ext cx="64" cy="63"/>
              <a:chOff x="1596" y="3795"/>
              <a:chExt cx="64" cy="63"/>
            </a:xfrm>
          </p:grpSpPr>
          <p:sp>
            <p:nvSpPr>
              <p:cNvPr id="48241" name="Freeform 163"/>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42" name="Freeform 164"/>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8175" name="Line 165"/>
            <p:cNvSpPr/>
            <p:nvPr/>
          </p:nvSpPr>
          <p:spPr>
            <a:xfrm>
              <a:off x="1451" y="2587"/>
              <a:ext cx="1194" cy="0"/>
            </a:xfrm>
            <a:prstGeom prst="line">
              <a:avLst/>
            </a:prstGeom>
            <a:ln w="33338" cap="flat" cmpd="sng">
              <a:solidFill>
                <a:srgbClr val="000000"/>
              </a:solidFill>
              <a:prstDash val="solid"/>
              <a:headEnd type="none" w="med" len="med"/>
              <a:tailEnd type="none" w="med" len="med"/>
            </a:ln>
          </p:spPr>
        </p:sp>
        <p:sp>
          <p:nvSpPr>
            <p:cNvPr id="48176" name="Line 166"/>
            <p:cNvSpPr/>
            <p:nvPr/>
          </p:nvSpPr>
          <p:spPr>
            <a:xfrm flipV="1">
              <a:off x="1458" y="2034"/>
              <a:ext cx="0" cy="558"/>
            </a:xfrm>
            <a:prstGeom prst="line">
              <a:avLst/>
            </a:prstGeom>
            <a:ln w="38100" cap="flat" cmpd="sng">
              <a:solidFill>
                <a:schemeClr val="tx1"/>
              </a:solidFill>
              <a:prstDash val="solid"/>
              <a:headEnd type="none" w="med" len="med"/>
              <a:tailEnd type="none" w="med" len="med"/>
            </a:ln>
          </p:spPr>
        </p:sp>
        <p:grpSp>
          <p:nvGrpSpPr>
            <p:cNvPr id="48177" name="Group 167"/>
            <p:cNvGrpSpPr/>
            <p:nvPr/>
          </p:nvGrpSpPr>
          <p:grpSpPr>
            <a:xfrm>
              <a:off x="1425" y="2004"/>
              <a:ext cx="64" cy="63"/>
              <a:chOff x="1596" y="3795"/>
              <a:chExt cx="64" cy="63"/>
            </a:xfrm>
          </p:grpSpPr>
          <p:sp>
            <p:nvSpPr>
              <p:cNvPr id="48239" name="Freeform 168"/>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40" name="Freeform 169"/>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8178" name="Line 170"/>
            <p:cNvSpPr/>
            <p:nvPr/>
          </p:nvSpPr>
          <p:spPr>
            <a:xfrm>
              <a:off x="2780" y="2192"/>
              <a:ext cx="180" cy="0"/>
            </a:xfrm>
            <a:prstGeom prst="line">
              <a:avLst/>
            </a:prstGeom>
            <a:ln w="33338" cap="flat" cmpd="sng">
              <a:solidFill>
                <a:srgbClr val="000000"/>
              </a:solidFill>
              <a:prstDash val="solid"/>
              <a:headEnd type="none" w="med" len="med"/>
              <a:tailEnd type="none" w="med" len="med"/>
            </a:ln>
          </p:spPr>
        </p:sp>
        <p:sp>
          <p:nvSpPr>
            <p:cNvPr id="48179" name="Line 171"/>
            <p:cNvSpPr/>
            <p:nvPr/>
          </p:nvSpPr>
          <p:spPr>
            <a:xfrm>
              <a:off x="2636" y="3218"/>
              <a:ext cx="468" cy="0"/>
            </a:xfrm>
            <a:prstGeom prst="line">
              <a:avLst/>
            </a:prstGeom>
            <a:ln w="33338" cap="flat" cmpd="sng">
              <a:solidFill>
                <a:srgbClr val="000000"/>
              </a:solidFill>
              <a:prstDash val="solid"/>
              <a:headEnd type="none" w="med" len="med"/>
              <a:tailEnd type="none" w="med" len="med"/>
            </a:ln>
          </p:spPr>
        </p:sp>
        <p:grpSp>
          <p:nvGrpSpPr>
            <p:cNvPr id="48180" name="Group 172"/>
            <p:cNvGrpSpPr/>
            <p:nvPr/>
          </p:nvGrpSpPr>
          <p:grpSpPr>
            <a:xfrm>
              <a:off x="2766" y="2157"/>
              <a:ext cx="64" cy="63"/>
              <a:chOff x="1596" y="3795"/>
              <a:chExt cx="64" cy="63"/>
            </a:xfrm>
          </p:grpSpPr>
          <p:sp>
            <p:nvSpPr>
              <p:cNvPr id="48237" name="Freeform 173"/>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38" name="Freeform 174"/>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48181" name="Group 175"/>
            <p:cNvGrpSpPr/>
            <p:nvPr/>
          </p:nvGrpSpPr>
          <p:grpSpPr>
            <a:xfrm>
              <a:off x="2469" y="2346"/>
              <a:ext cx="64" cy="63"/>
              <a:chOff x="1596" y="3795"/>
              <a:chExt cx="64" cy="63"/>
            </a:xfrm>
          </p:grpSpPr>
          <p:sp>
            <p:nvSpPr>
              <p:cNvPr id="48235" name="Freeform 176"/>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36" name="Freeform 177"/>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48182" name="Group 178"/>
            <p:cNvGrpSpPr/>
            <p:nvPr/>
          </p:nvGrpSpPr>
          <p:grpSpPr>
            <a:xfrm>
              <a:off x="2956" y="3038"/>
              <a:ext cx="429" cy="546"/>
              <a:chOff x="2623" y="2732"/>
              <a:chExt cx="429" cy="546"/>
            </a:xfrm>
          </p:grpSpPr>
          <p:sp>
            <p:nvSpPr>
              <p:cNvPr id="48231" name="Rectangle 179"/>
              <p:cNvSpPr/>
              <p:nvPr/>
            </p:nvSpPr>
            <p:spPr>
              <a:xfrm>
                <a:off x="2623" y="2732"/>
                <a:ext cx="429" cy="54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32" name="Rectangle 180"/>
              <p:cNvSpPr/>
              <p:nvPr/>
            </p:nvSpPr>
            <p:spPr>
              <a:xfrm>
                <a:off x="2623" y="2732"/>
                <a:ext cx="429" cy="546"/>
              </a:xfrm>
              <a:prstGeom prst="rect">
                <a:avLst/>
              </a:prstGeom>
              <a:noFill/>
              <a:ln w="333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33" name="Rectangle 181"/>
              <p:cNvSpPr/>
              <p:nvPr/>
            </p:nvSpPr>
            <p:spPr>
              <a:xfrm>
                <a:off x="2806" y="2858"/>
                <a:ext cx="16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&amp;</a:t>
                </a:r>
                <a:endParaRPr lang="en-US" altLang="zh-CN" sz="2800" b="1" dirty="0"/>
              </a:p>
            </p:txBody>
          </p:sp>
          <p:sp>
            <p:nvSpPr>
              <p:cNvPr id="48234" name="Rectangle 182"/>
              <p:cNvSpPr/>
              <p:nvPr/>
            </p:nvSpPr>
            <p:spPr>
              <a:xfrm>
                <a:off x="2968" y="2858"/>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 </a:t>
                </a:r>
                <a:endParaRPr lang="en-US" altLang="zh-CN" sz="2800" b="1" dirty="0"/>
              </a:p>
            </p:txBody>
          </p:sp>
        </p:grpSp>
        <p:sp>
          <p:nvSpPr>
            <p:cNvPr id="48183" name="Line 183"/>
            <p:cNvSpPr/>
            <p:nvPr/>
          </p:nvSpPr>
          <p:spPr>
            <a:xfrm>
              <a:off x="2141" y="3061"/>
              <a:ext cx="327" cy="0"/>
            </a:xfrm>
            <a:prstGeom prst="line">
              <a:avLst/>
            </a:prstGeom>
            <a:ln w="33338" cap="flat" cmpd="sng">
              <a:solidFill>
                <a:srgbClr val="000000"/>
              </a:solidFill>
              <a:prstDash val="solid"/>
              <a:headEnd type="none" w="med" len="med"/>
              <a:tailEnd type="none" w="med" len="med"/>
            </a:ln>
          </p:spPr>
        </p:sp>
        <p:grpSp>
          <p:nvGrpSpPr>
            <p:cNvPr id="48184" name="Group 184"/>
            <p:cNvGrpSpPr/>
            <p:nvPr/>
          </p:nvGrpSpPr>
          <p:grpSpPr>
            <a:xfrm>
              <a:off x="2469" y="3030"/>
              <a:ext cx="64" cy="63"/>
              <a:chOff x="1596" y="3795"/>
              <a:chExt cx="64" cy="63"/>
            </a:xfrm>
          </p:grpSpPr>
          <p:sp>
            <p:nvSpPr>
              <p:cNvPr id="48229" name="Freeform 185"/>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30" name="Freeform 186"/>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8185" name="Line 187"/>
            <p:cNvSpPr/>
            <p:nvPr/>
          </p:nvSpPr>
          <p:spPr>
            <a:xfrm flipV="1">
              <a:off x="1458" y="3051"/>
              <a:ext cx="0" cy="558"/>
            </a:xfrm>
            <a:prstGeom prst="line">
              <a:avLst/>
            </a:prstGeom>
            <a:ln w="38100" cap="flat" cmpd="sng">
              <a:solidFill>
                <a:schemeClr val="tx1"/>
              </a:solidFill>
              <a:prstDash val="solid"/>
              <a:headEnd type="none" w="med" len="med"/>
              <a:tailEnd type="none" w="med" len="med"/>
            </a:ln>
          </p:spPr>
        </p:sp>
        <p:sp>
          <p:nvSpPr>
            <p:cNvPr id="48186" name="Line 189"/>
            <p:cNvSpPr/>
            <p:nvPr/>
          </p:nvSpPr>
          <p:spPr>
            <a:xfrm>
              <a:off x="1451" y="3604"/>
              <a:ext cx="897" cy="0"/>
            </a:xfrm>
            <a:prstGeom prst="line">
              <a:avLst/>
            </a:prstGeom>
            <a:ln w="33338" cap="flat" cmpd="sng">
              <a:solidFill>
                <a:srgbClr val="000000"/>
              </a:solidFill>
              <a:prstDash val="solid"/>
              <a:headEnd type="none" w="med" len="med"/>
              <a:tailEnd type="none" w="med" len="med"/>
            </a:ln>
          </p:spPr>
        </p:sp>
        <p:grpSp>
          <p:nvGrpSpPr>
            <p:cNvPr id="48187" name="Group 190"/>
            <p:cNvGrpSpPr/>
            <p:nvPr/>
          </p:nvGrpSpPr>
          <p:grpSpPr>
            <a:xfrm>
              <a:off x="1425" y="3039"/>
              <a:ext cx="64" cy="63"/>
              <a:chOff x="1596" y="3795"/>
              <a:chExt cx="64" cy="63"/>
            </a:xfrm>
          </p:grpSpPr>
          <p:sp>
            <p:nvSpPr>
              <p:cNvPr id="48227" name="Freeform 191"/>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28" name="Freeform 192"/>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48188" name="Group 193"/>
            <p:cNvGrpSpPr/>
            <p:nvPr/>
          </p:nvGrpSpPr>
          <p:grpSpPr>
            <a:xfrm>
              <a:off x="2316" y="3570"/>
              <a:ext cx="64" cy="63"/>
              <a:chOff x="1596" y="3795"/>
              <a:chExt cx="64" cy="63"/>
            </a:xfrm>
          </p:grpSpPr>
          <p:sp>
            <p:nvSpPr>
              <p:cNvPr id="48225" name="Freeform 194"/>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26" name="Freeform 195"/>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8189" name="Line 196"/>
            <p:cNvSpPr/>
            <p:nvPr/>
          </p:nvSpPr>
          <p:spPr>
            <a:xfrm>
              <a:off x="2348" y="3398"/>
              <a:ext cx="612" cy="0"/>
            </a:xfrm>
            <a:prstGeom prst="line">
              <a:avLst/>
            </a:prstGeom>
            <a:ln w="33338" cap="flat" cmpd="sng">
              <a:solidFill>
                <a:srgbClr val="000000"/>
              </a:solidFill>
              <a:prstDash val="solid"/>
              <a:headEnd type="none" w="med" len="med"/>
              <a:tailEnd type="none" w="med" len="med"/>
            </a:ln>
          </p:spPr>
        </p:sp>
        <p:grpSp>
          <p:nvGrpSpPr>
            <p:cNvPr id="48190" name="Group 197"/>
            <p:cNvGrpSpPr/>
            <p:nvPr/>
          </p:nvGrpSpPr>
          <p:grpSpPr>
            <a:xfrm>
              <a:off x="2613" y="3183"/>
              <a:ext cx="64" cy="63"/>
              <a:chOff x="1596" y="3795"/>
              <a:chExt cx="64" cy="63"/>
            </a:xfrm>
          </p:grpSpPr>
          <p:sp>
            <p:nvSpPr>
              <p:cNvPr id="48223" name="Freeform 198"/>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24" name="Freeform 199"/>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48191" name="Group 200"/>
            <p:cNvGrpSpPr/>
            <p:nvPr/>
          </p:nvGrpSpPr>
          <p:grpSpPr>
            <a:xfrm>
              <a:off x="2307" y="3372"/>
              <a:ext cx="64" cy="63"/>
              <a:chOff x="1596" y="3795"/>
              <a:chExt cx="64" cy="63"/>
            </a:xfrm>
          </p:grpSpPr>
          <p:sp>
            <p:nvSpPr>
              <p:cNvPr id="48221" name="Freeform 201"/>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22" name="Freeform 202"/>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8192" name="Freeform 205"/>
            <p:cNvSpPr/>
            <p:nvPr/>
          </p:nvSpPr>
          <p:spPr>
            <a:xfrm rot="-5400000">
              <a:off x="3241" y="3047"/>
              <a:ext cx="401" cy="120"/>
            </a:xfrm>
            <a:custGeom>
              <a:avLst/>
              <a:gdLst/>
              <a:ahLst/>
              <a:cxnLst>
                <a:cxn ang="0">
                  <a:pos x="0" y="0"/>
                </a:cxn>
                <a:cxn ang="0">
                  <a:pos x="0" y="0"/>
                </a:cxn>
                <a:cxn ang="0">
                  <a:pos x="173" y="0"/>
                </a:cxn>
              </a:cxnLst>
              <a:rect l="0" t="0" r="0" b="0"/>
              <a:pathLst>
                <a:path w="428" h="259">
                  <a:moveTo>
                    <a:pt x="0" y="0"/>
                  </a:moveTo>
                  <a:lnTo>
                    <a:pt x="0" y="259"/>
                  </a:lnTo>
                  <a:lnTo>
                    <a:pt x="428" y="259"/>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nvGrpSpPr>
            <p:cNvPr id="48193" name="Group 207"/>
            <p:cNvGrpSpPr/>
            <p:nvPr/>
          </p:nvGrpSpPr>
          <p:grpSpPr>
            <a:xfrm>
              <a:off x="3631" y="3587"/>
              <a:ext cx="429" cy="546"/>
              <a:chOff x="2623" y="2732"/>
              <a:chExt cx="429" cy="546"/>
            </a:xfrm>
          </p:grpSpPr>
          <p:sp>
            <p:nvSpPr>
              <p:cNvPr id="48217" name="Rectangle 208"/>
              <p:cNvSpPr/>
              <p:nvPr/>
            </p:nvSpPr>
            <p:spPr>
              <a:xfrm>
                <a:off x="2623" y="2732"/>
                <a:ext cx="429" cy="54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18" name="Rectangle 209"/>
              <p:cNvSpPr/>
              <p:nvPr/>
            </p:nvSpPr>
            <p:spPr>
              <a:xfrm>
                <a:off x="2623" y="2732"/>
                <a:ext cx="429" cy="546"/>
              </a:xfrm>
              <a:prstGeom prst="rect">
                <a:avLst/>
              </a:prstGeom>
              <a:noFill/>
              <a:ln w="333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19" name="Rectangle 210"/>
              <p:cNvSpPr/>
              <p:nvPr/>
            </p:nvSpPr>
            <p:spPr>
              <a:xfrm>
                <a:off x="2806" y="2858"/>
                <a:ext cx="16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&amp;</a:t>
                </a:r>
                <a:endParaRPr lang="en-US" altLang="zh-CN" sz="2800" b="1" dirty="0"/>
              </a:p>
            </p:txBody>
          </p:sp>
          <p:sp>
            <p:nvSpPr>
              <p:cNvPr id="48220" name="Rectangle 211"/>
              <p:cNvSpPr/>
              <p:nvPr/>
            </p:nvSpPr>
            <p:spPr>
              <a:xfrm>
                <a:off x="2968" y="2858"/>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 </a:t>
                </a:r>
                <a:endParaRPr lang="en-US" altLang="zh-CN" sz="2800" b="1" dirty="0"/>
              </a:p>
            </p:txBody>
          </p:sp>
        </p:grpSp>
        <p:grpSp>
          <p:nvGrpSpPr>
            <p:cNvPr id="48194" name="Group 219"/>
            <p:cNvGrpSpPr/>
            <p:nvPr/>
          </p:nvGrpSpPr>
          <p:grpSpPr>
            <a:xfrm>
              <a:off x="2766" y="3705"/>
              <a:ext cx="64" cy="63"/>
              <a:chOff x="1596" y="3795"/>
              <a:chExt cx="64" cy="63"/>
            </a:xfrm>
          </p:grpSpPr>
          <p:sp>
            <p:nvSpPr>
              <p:cNvPr id="48215" name="Freeform 220"/>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16" name="Freeform 221"/>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48195" name="Group 222"/>
            <p:cNvGrpSpPr/>
            <p:nvPr/>
          </p:nvGrpSpPr>
          <p:grpSpPr>
            <a:xfrm>
              <a:off x="2316" y="3912"/>
              <a:ext cx="64" cy="63"/>
              <a:chOff x="1596" y="3795"/>
              <a:chExt cx="64" cy="63"/>
            </a:xfrm>
          </p:grpSpPr>
          <p:sp>
            <p:nvSpPr>
              <p:cNvPr id="48213" name="Freeform 223"/>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14" name="Freeform 224"/>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8196" name="Line 225"/>
            <p:cNvSpPr/>
            <p:nvPr/>
          </p:nvSpPr>
          <p:spPr>
            <a:xfrm>
              <a:off x="4058" y="3848"/>
              <a:ext cx="306" cy="0"/>
            </a:xfrm>
            <a:prstGeom prst="line">
              <a:avLst/>
            </a:prstGeom>
            <a:ln w="33338" cap="flat" cmpd="sng">
              <a:solidFill>
                <a:srgbClr val="000000"/>
              </a:solidFill>
              <a:prstDash val="solid"/>
              <a:headEnd type="none" w="med" len="med"/>
              <a:tailEnd type="none" w="med" len="med"/>
            </a:ln>
          </p:spPr>
        </p:sp>
        <p:sp>
          <p:nvSpPr>
            <p:cNvPr id="48197" name="Line 226"/>
            <p:cNvSpPr/>
            <p:nvPr/>
          </p:nvSpPr>
          <p:spPr>
            <a:xfrm>
              <a:off x="2504" y="1848"/>
              <a:ext cx="1367" cy="0"/>
            </a:xfrm>
            <a:prstGeom prst="line">
              <a:avLst/>
            </a:prstGeom>
            <a:ln w="33338" cap="flat" cmpd="sng">
              <a:solidFill>
                <a:srgbClr val="000000"/>
              </a:solidFill>
              <a:prstDash val="solid"/>
              <a:headEnd type="none" w="med" len="med"/>
              <a:tailEnd type="none" w="med" len="med"/>
            </a:ln>
          </p:spPr>
        </p:sp>
        <p:sp>
          <p:nvSpPr>
            <p:cNvPr id="48198" name="Line 227"/>
            <p:cNvSpPr/>
            <p:nvPr/>
          </p:nvSpPr>
          <p:spPr>
            <a:xfrm>
              <a:off x="2657" y="1641"/>
              <a:ext cx="1106" cy="0"/>
            </a:xfrm>
            <a:prstGeom prst="line">
              <a:avLst/>
            </a:prstGeom>
            <a:ln w="33338" cap="flat" cmpd="sng">
              <a:solidFill>
                <a:srgbClr val="000000"/>
              </a:solidFill>
              <a:prstDash val="solid"/>
              <a:headEnd type="none" w="med" len="med"/>
              <a:tailEnd type="none" w="med" len="med"/>
            </a:ln>
          </p:spPr>
        </p:sp>
        <p:sp>
          <p:nvSpPr>
            <p:cNvPr id="48199" name="Freeform 228"/>
            <p:cNvSpPr/>
            <p:nvPr/>
          </p:nvSpPr>
          <p:spPr>
            <a:xfrm>
              <a:off x="4352" y="1714"/>
              <a:ext cx="64" cy="63"/>
            </a:xfrm>
            <a:custGeom>
              <a:avLst/>
              <a:gdLst/>
              <a:ahLst/>
              <a:cxnLst>
                <a:cxn ang="0">
                  <a:pos x="35" y="0"/>
                </a:cxn>
                <a:cxn ang="0">
                  <a:pos x="21" y="0"/>
                </a:cxn>
                <a:cxn ang="0">
                  <a:pos x="7" y="7"/>
                </a:cxn>
                <a:cxn ang="0">
                  <a:pos x="0" y="14"/>
                </a:cxn>
                <a:cxn ang="0">
                  <a:pos x="0" y="28"/>
                </a:cxn>
                <a:cxn ang="0">
                  <a:pos x="0" y="42"/>
                </a:cxn>
                <a:cxn ang="0">
                  <a:pos x="7" y="56"/>
                </a:cxn>
                <a:cxn ang="0">
                  <a:pos x="21" y="63"/>
                </a:cxn>
                <a:cxn ang="0">
                  <a:pos x="35" y="63"/>
                </a:cxn>
                <a:cxn ang="0">
                  <a:pos x="42" y="63"/>
                </a:cxn>
                <a:cxn ang="0">
                  <a:pos x="57" y="56"/>
                </a:cxn>
                <a:cxn ang="0">
                  <a:pos x="64" y="42"/>
                </a:cxn>
                <a:cxn ang="0">
                  <a:pos x="64" y="28"/>
                </a:cxn>
                <a:cxn ang="0">
                  <a:pos x="64" y="14"/>
                </a:cxn>
                <a:cxn ang="0">
                  <a:pos x="57" y="7"/>
                </a:cxn>
                <a:cxn ang="0">
                  <a:pos x="42" y="0"/>
                </a:cxn>
                <a:cxn ang="0">
                  <a:pos x="35" y="0"/>
                </a:cxn>
              </a:cxnLst>
              <a:rect l="0" t="0" r="0" b="0"/>
              <a:pathLst>
                <a:path w="64" h="63">
                  <a:moveTo>
                    <a:pt x="35" y="0"/>
                  </a:moveTo>
                  <a:lnTo>
                    <a:pt x="21" y="0"/>
                  </a:lnTo>
                  <a:lnTo>
                    <a:pt x="7" y="7"/>
                  </a:lnTo>
                  <a:lnTo>
                    <a:pt x="0" y="14"/>
                  </a:lnTo>
                  <a:lnTo>
                    <a:pt x="0" y="28"/>
                  </a:lnTo>
                  <a:lnTo>
                    <a:pt x="0" y="42"/>
                  </a:lnTo>
                  <a:lnTo>
                    <a:pt x="7" y="56"/>
                  </a:lnTo>
                  <a:lnTo>
                    <a:pt x="21" y="63"/>
                  </a:lnTo>
                  <a:lnTo>
                    <a:pt x="35" y="63"/>
                  </a:lnTo>
                  <a:lnTo>
                    <a:pt x="42" y="63"/>
                  </a:lnTo>
                  <a:lnTo>
                    <a:pt x="57" y="56"/>
                  </a:lnTo>
                  <a:lnTo>
                    <a:pt x="64" y="42"/>
                  </a:lnTo>
                  <a:lnTo>
                    <a:pt x="64" y="28"/>
                  </a:lnTo>
                  <a:lnTo>
                    <a:pt x="64" y="14"/>
                  </a:lnTo>
                  <a:lnTo>
                    <a:pt x="57" y="7"/>
                  </a:lnTo>
                  <a:lnTo>
                    <a:pt x="42" y="0"/>
                  </a:lnTo>
                  <a:lnTo>
                    <a:pt x="35"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sp>
          <p:nvSpPr>
            <p:cNvPr id="48200" name="Freeform 229"/>
            <p:cNvSpPr/>
            <p:nvPr/>
          </p:nvSpPr>
          <p:spPr>
            <a:xfrm>
              <a:off x="4170" y="1614"/>
              <a:ext cx="64" cy="63"/>
            </a:xfrm>
            <a:custGeom>
              <a:avLst/>
              <a:gdLst/>
              <a:ahLst/>
              <a:cxnLst>
                <a:cxn ang="0">
                  <a:pos x="35" y="0"/>
                </a:cxn>
                <a:cxn ang="0">
                  <a:pos x="21" y="0"/>
                </a:cxn>
                <a:cxn ang="0">
                  <a:pos x="7" y="7"/>
                </a:cxn>
                <a:cxn ang="0">
                  <a:pos x="0" y="14"/>
                </a:cxn>
                <a:cxn ang="0">
                  <a:pos x="0" y="28"/>
                </a:cxn>
                <a:cxn ang="0">
                  <a:pos x="0" y="42"/>
                </a:cxn>
                <a:cxn ang="0">
                  <a:pos x="7" y="56"/>
                </a:cxn>
                <a:cxn ang="0">
                  <a:pos x="21" y="63"/>
                </a:cxn>
                <a:cxn ang="0">
                  <a:pos x="35" y="63"/>
                </a:cxn>
                <a:cxn ang="0">
                  <a:pos x="43" y="63"/>
                </a:cxn>
                <a:cxn ang="0">
                  <a:pos x="57" y="56"/>
                </a:cxn>
                <a:cxn ang="0">
                  <a:pos x="64" y="42"/>
                </a:cxn>
                <a:cxn ang="0">
                  <a:pos x="64" y="28"/>
                </a:cxn>
                <a:cxn ang="0">
                  <a:pos x="64" y="14"/>
                </a:cxn>
                <a:cxn ang="0">
                  <a:pos x="57" y="7"/>
                </a:cxn>
                <a:cxn ang="0">
                  <a:pos x="43" y="0"/>
                </a:cxn>
                <a:cxn ang="0">
                  <a:pos x="35" y="0"/>
                </a:cxn>
              </a:cxnLst>
              <a:rect l="0" t="0" r="0" b="0"/>
              <a:pathLst>
                <a:path w="64" h="63">
                  <a:moveTo>
                    <a:pt x="35" y="0"/>
                  </a:moveTo>
                  <a:lnTo>
                    <a:pt x="21" y="0"/>
                  </a:lnTo>
                  <a:lnTo>
                    <a:pt x="7" y="7"/>
                  </a:lnTo>
                  <a:lnTo>
                    <a:pt x="0" y="14"/>
                  </a:lnTo>
                  <a:lnTo>
                    <a:pt x="0" y="28"/>
                  </a:lnTo>
                  <a:lnTo>
                    <a:pt x="0" y="42"/>
                  </a:lnTo>
                  <a:lnTo>
                    <a:pt x="7" y="56"/>
                  </a:lnTo>
                  <a:lnTo>
                    <a:pt x="21" y="63"/>
                  </a:lnTo>
                  <a:lnTo>
                    <a:pt x="35" y="63"/>
                  </a:lnTo>
                  <a:lnTo>
                    <a:pt x="43" y="63"/>
                  </a:lnTo>
                  <a:lnTo>
                    <a:pt x="57" y="56"/>
                  </a:lnTo>
                  <a:lnTo>
                    <a:pt x="64" y="42"/>
                  </a:lnTo>
                  <a:lnTo>
                    <a:pt x="64" y="28"/>
                  </a:lnTo>
                  <a:lnTo>
                    <a:pt x="64" y="14"/>
                  </a:lnTo>
                  <a:lnTo>
                    <a:pt x="57" y="7"/>
                  </a:lnTo>
                  <a:lnTo>
                    <a:pt x="43" y="0"/>
                  </a:lnTo>
                  <a:lnTo>
                    <a:pt x="35" y="0"/>
                  </a:lnTo>
                  <a:close/>
                </a:path>
              </a:pathLst>
            </a:custGeom>
            <a:solidFill>
              <a:srgbClr val="FFFFFF">
                <a:alpha val="100000"/>
              </a:srgbClr>
            </a:solidFill>
            <a:ln w="9525">
              <a:noFill/>
            </a:ln>
          </p:spPr>
          <p:txBody>
            <a:bodyPr/>
            <a:lstStyle/>
            <a:p>
              <a:endParaRPr lang="zh-CN" altLang="en-US"/>
            </a:p>
          </p:txBody>
        </p:sp>
        <p:grpSp>
          <p:nvGrpSpPr>
            <p:cNvPr id="48201" name="Group 233"/>
            <p:cNvGrpSpPr/>
            <p:nvPr/>
          </p:nvGrpSpPr>
          <p:grpSpPr>
            <a:xfrm>
              <a:off x="3622" y="1490"/>
              <a:ext cx="429" cy="546"/>
              <a:chOff x="2623" y="2732"/>
              <a:chExt cx="429" cy="546"/>
            </a:xfrm>
          </p:grpSpPr>
          <p:sp>
            <p:nvSpPr>
              <p:cNvPr id="48209" name="Rectangle 234"/>
              <p:cNvSpPr/>
              <p:nvPr/>
            </p:nvSpPr>
            <p:spPr>
              <a:xfrm>
                <a:off x="2623" y="2732"/>
                <a:ext cx="429" cy="54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10" name="Rectangle 235"/>
              <p:cNvSpPr/>
              <p:nvPr/>
            </p:nvSpPr>
            <p:spPr>
              <a:xfrm>
                <a:off x="2623" y="2732"/>
                <a:ext cx="429" cy="546"/>
              </a:xfrm>
              <a:prstGeom prst="rect">
                <a:avLst/>
              </a:prstGeom>
              <a:noFill/>
              <a:ln w="333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8211" name="Rectangle 236"/>
              <p:cNvSpPr/>
              <p:nvPr/>
            </p:nvSpPr>
            <p:spPr>
              <a:xfrm>
                <a:off x="2806" y="2858"/>
                <a:ext cx="16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&amp;</a:t>
                </a:r>
                <a:endParaRPr lang="en-US" altLang="zh-CN" sz="2800" b="1" dirty="0"/>
              </a:p>
            </p:txBody>
          </p:sp>
          <p:sp>
            <p:nvSpPr>
              <p:cNvPr id="48212" name="Rectangle 237"/>
              <p:cNvSpPr/>
              <p:nvPr/>
            </p:nvSpPr>
            <p:spPr>
              <a:xfrm>
                <a:off x="2968" y="2858"/>
                <a:ext cx="52" cy="2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600" dirty="0">
                    <a:solidFill>
                      <a:srgbClr val="000000"/>
                    </a:solidFill>
                  </a:rPr>
                  <a:t> </a:t>
                </a:r>
                <a:endParaRPr lang="en-US" altLang="zh-CN" sz="2800" b="1" dirty="0"/>
              </a:p>
            </p:txBody>
          </p:sp>
        </p:grpSp>
        <p:grpSp>
          <p:nvGrpSpPr>
            <p:cNvPr id="48202" name="Group 238"/>
            <p:cNvGrpSpPr/>
            <p:nvPr/>
          </p:nvGrpSpPr>
          <p:grpSpPr>
            <a:xfrm>
              <a:off x="2613" y="1608"/>
              <a:ext cx="64" cy="63"/>
              <a:chOff x="1596" y="3795"/>
              <a:chExt cx="64" cy="63"/>
            </a:xfrm>
          </p:grpSpPr>
          <p:sp>
            <p:nvSpPr>
              <p:cNvPr id="48207" name="Freeform 239"/>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08" name="Freeform 240"/>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48203" name="Group 241"/>
            <p:cNvGrpSpPr/>
            <p:nvPr/>
          </p:nvGrpSpPr>
          <p:grpSpPr>
            <a:xfrm>
              <a:off x="2469" y="1815"/>
              <a:ext cx="64" cy="63"/>
              <a:chOff x="1596" y="3795"/>
              <a:chExt cx="64" cy="63"/>
            </a:xfrm>
          </p:grpSpPr>
          <p:sp>
            <p:nvSpPr>
              <p:cNvPr id="48205" name="Freeform 242"/>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close/>
                  </a:path>
                </a:pathLst>
              </a:custGeom>
              <a:solidFill>
                <a:srgbClr val="000000">
                  <a:alpha val="100000"/>
                </a:srgbClr>
              </a:solidFill>
              <a:ln w="9525">
                <a:noFill/>
              </a:ln>
            </p:spPr>
            <p:txBody>
              <a:bodyPr/>
              <a:lstStyle/>
              <a:p>
                <a:endParaRPr lang="zh-CN" altLang="en-US"/>
              </a:p>
            </p:txBody>
          </p:sp>
          <p:sp>
            <p:nvSpPr>
              <p:cNvPr id="48206" name="Freeform 243"/>
              <p:cNvSpPr/>
              <p:nvPr/>
            </p:nvSpPr>
            <p:spPr>
              <a:xfrm>
                <a:off x="1596" y="3795"/>
                <a:ext cx="64" cy="63"/>
              </a:xfrm>
              <a:custGeom>
                <a:avLst/>
                <a:gdLst/>
                <a:ahLst/>
                <a:cxnLst>
                  <a:cxn ang="0">
                    <a:pos x="36" y="0"/>
                  </a:cxn>
                  <a:cxn ang="0">
                    <a:pos x="22" y="0"/>
                  </a:cxn>
                  <a:cxn ang="0">
                    <a:pos x="7" y="7"/>
                  </a:cxn>
                  <a:cxn ang="0">
                    <a:pos x="0" y="14"/>
                  </a:cxn>
                  <a:cxn ang="0">
                    <a:pos x="0" y="28"/>
                  </a:cxn>
                  <a:cxn ang="0">
                    <a:pos x="0" y="42"/>
                  </a:cxn>
                  <a:cxn ang="0">
                    <a:pos x="7" y="56"/>
                  </a:cxn>
                  <a:cxn ang="0">
                    <a:pos x="22" y="63"/>
                  </a:cxn>
                  <a:cxn ang="0">
                    <a:pos x="36" y="63"/>
                  </a:cxn>
                  <a:cxn ang="0">
                    <a:pos x="43" y="63"/>
                  </a:cxn>
                  <a:cxn ang="0">
                    <a:pos x="57" y="56"/>
                  </a:cxn>
                  <a:cxn ang="0">
                    <a:pos x="64" y="42"/>
                  </a:cxn>
                  <a:cxn ang="0">
                    <a:pos x="64" y="28"/>
                  </a:cxn>
                  <a:cxn ang="0">
                    <a:pos x="64" y="14"/>
                  </a:cxn>
                  <a:cxn ang="0">
                    <a:pos x="57" y="7"/>
                  </a:cxn>
                  <a:cxn ang="0">
                    <a:pos x="43" y="0"/>
                  </a:cxn>
                  <a:cxn ang="0">
                    <a:pos x="36" y="0"/>
                  </a:cxn>
                </a:cxnLst>
                <a:rect l="0" t="0" r="0" b="0"/>
                <a:pathLst>
                  <a:path w="64" h="63">
                    <a:moveTo>
                      <a:pt x="36" y="0"/>
                    </a:moveTo>
                    <a:lnTo>
                      <a:pt x="22" y="0"/>
                    </a:lnTo>
                    <a:lnTo>
                      <a:pt x="7" y="7"/>
                    </a:lnTo>
                    <a:lnTo>
                      <a:pt x="0" y="14"/>
                    </a:lnTo>
                    <a:lnTo>
                      <a:pt x="0" y="28"/>
                    </a:lnTo>
                    <a:lnTo>
                      <a:pt x="0" y="42"/>
                    </a:lnTo>
                    <a:lnTo>
                      <a:pt x="7" y="56"/>
                    </a:lnTo>
                    <a:lnTo>
                      <a:pt x="22" y="63"/>
                    </a:lnTo>
                    <a:lnTo>
                      <a:pt x="36" y="63"/>
                    </a:lnTo>
                    <a:lnTo>
                      <a:pt x="43" y="63"/>
                    </a:lnTo>
                    <a:lnTo>
                      <a:pt x="57" y="56"/>
                    </a:lnTo>
                    <a:lnTo>
                      <a:pt x="64" y="42"/>
                    </a:lnTo>
                    <a:lnTo>
                      <a:pt x="64" y="28"/>
                    </a:lnTo>
                    <a:lnTo>
                      <a:pt x="64" y="14"/>
                    </a:lnTo>
                    <a:lnTo>
                      <a:pt x="57" y="7"/>
                    </a:lnTo>
                    <a:lnTo>
                      <a:pt x="43" y="0"/>
                    </a:lnTo>
                    <a:lnTo>
                      <a:pt x="36" y="0"/>
                    </a:lnTo>
                  </a:path>
                </a:pathLst>
              </a:custGeom>
              <a:noFill/>
              <a:ln w="3333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8204" name="Line 244"/>
            <p:cNvSpPr/>
            <p:nvPr/>
          </p:nvSpPr>
          <p:spPr>
            <a:xfrm>
              <a:off x="4049" y="1751"/>
              <a:ext cx="306" cy="0"/>
            </a:xfrm>
            <a:prstGeom prst="line">
              <a:avLst/>
            </a:prstGeom>
            <a:ln w="33338" cap="flat" cmpd="sng">
              <a:solidFill>
                <a:srgbClr val="000000"/>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9552"/>
                                        </p:tgtEl>
                                        <p:attrNameLst>
                                          <p:attrName>style.visibility</p:attrName>
                                        </p:attrNameLst>
                                      </p:cBhvr>
                                      <p:to>
                                        <p:strVal val="visible"/>
                                      </p:to>
                                    </p:set>
                                    <p:animEffect transition="in" filter="blinds(horizontal)">
                                      <p:cBhvr>
                                        <p:cTn id="7" dur="500"/>
                                        <p:tgtEl>
                                          <p:spTgt spid="1495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09"/>
                                        </p:tgtEl>
                                        <p:attrNameLst>
                                          <p:attrName>style.visibility</p:attrName>
                                        </p:attrNameLst>
                                      </p:cBhvr>
                                      <p:to>
                                        <p:strVal val="visible"/>
                                      </p:to>
                                    </p:set>
                                    <p:animEffect transition="in" filter="wipe(left)">
                                      <p:cBhvr>
                                        <p:cTn id="12" dur="500"/>
                                        <p:tgtEl>
                                          <p:spTgt spid="14950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9751"/>
                                        </p:tgtEl>
                                        <p:attrNameLst>
                                          <p:attrName>style.visibility</p:attrName>
                                        </p:attrNameLst>
                                      </p:cBhvr>
                                      <p:to>
                                        <p:strVal val="visible"/>
                                      </p:to>
                                    </p:set>
                                    <p:anim calcmode="lin" valueType="num">
                                      <p:cBhvr additive="base">
                                        <p:cTn id="17" dur="500" fill="hold"/>
                                        <p:tgtEl>
                                          <p:spTgt spid="149751"/>
                                        </p:tgtEl>
                                        <p:attrNameLst>
                                          <p:attrName>ppt_x</p:attrName>
                                        </p:attrNameLst>
                                      </p:cBhvr>
                                      <p:tavLst>
                                        <p:tav tm="0">
                                          <p:val>
                                            <p:strVal val="#ppt_x"/>
                                          </p:val>
                                        </p:tav>
                                        <p:tav tm="100000">
                                          <p:val>
                                            <p:strVal val="#ppt_x"/>
                                          </p:val>
                                        </p:tav>
                                      </p:tavLst>
                                    </p:anim>
                                    <p:anim calcmode="lin" valueType="num">
                                      <p:cBhvr additive="base">
                                        <p:cTn id="18" dur="500" fill="hold"/>
                                        <p:tgtEl>
                                          <p:spTgt spid="1497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4"/>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a:t>
            </a:fld>
            <a:r>
              <a:rPr lang="zh-CN" altLang="en-US" sz="1400" dirty="0"/>
              <a:t>）</a:t>
            </a:r>
          </a:p>
        </p:txBody>
      </p:sp>
      <p:sp>
        <p:nvSpPr>
          <p:cNvPr id="119810" name="Rectangle 2"/>
          <p:cNvSpPr/>
          <p:nvPr/>
        </p:nvSpPr>
        <p:spPr>
          <a:xfrm>
            <a:off x="250825" y="177800"/>
            <a:ext cx="8653463" cy="17081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0"/>
              </a:spcBef>
              <a:buClr>
                <a:schemeClr val="accent2"/>
              </a:buClr>
              <a:buSzPct val="80000"/>
              <a:buFont typeface="Wingdings" panose="05000000000000000000" pitchFamily="2" charset="2"/>
              <a:buNone/>
            </a:pPr>
            <a:r>
              <a:rPr lang="zh-CN" altLang="en-US" sz="2800" dirty="0">
                <a:ea typeface="黑体" panose="02010609060101010101" pitchFamily="49" charset="-122"/>
              </a:rPr>
              <a:t>　</a:t>
            </a:r>
            <a:r>
              <a:rPr lang="zh-CN" altLang="en-US" sz="2800" b="1" dirty="0">
                <a:ea typeface="黑体" panose="02010609060101010101" pitchFamily="49" charset="-122"/>
              </a:rPr>
              <a:t>二、组合电路逻辑功能的表示方法</a:t>
            </a:r>
            <a:endParaRPr lang="zh-CN" altLang="en-US" sz="2800" b="1" dirty="0">
              <a:latin typeface="黑体" panose="02010609060101010101" pitchFamily="49" charset="-122"/>
            </a:endParaRPr>
          </a:p>
          <a:p>
            <a:pPr marL="0" lvl="0" indent="0" eaLnBrk="1" hangingPunct="1">
              <a:spcBef>
                <a:spcPct val="0"/>
              </a:spcBef>
              <a:buClr>
                <a:schemeClr val="accent2"/>
              </a:buClr>
              <a:buSzPct val="80000"/>
              <a:buFont typeface="Wingdings" panose="05000000000000000000" pitchFamily="2" charset="2"/>
              <a:buNone/>
            </a:pPr>
            <a:r>
              <a:rPr lang="zh-CN" altLang="en-US" sz="2800" b="1" dirty="0">
                <a:ea typeface="黑体" panose="02010609060101010101" pitchFamily="49" charset="-122"/>
              </a:rPr>
              <a:t>    用来表示逻辑函数的几种方法</a:t>
            </a:r>
            <a:r>
              <a:rPr lang="en-US" altLang="zh-CN" sz="2800" b="1" dirty="0">
                <a:ea typeface="黑体" panose="02010609060101010101" pitchFamily="49" charset="-122"/>
              </a:rPr>
              <a:t>——</a:t>
            </a:r>
            <a:r>
              <a:rPr lang="zh-CN" altLang="en-US" sz="2800" b="1" dirty="0">
                <a:ea typeface="黑体" panose="02010609060101010101" pitchFamily="49" charset="-122"/>
              </a:rPr>
              <a:t>逻辑图、真值表、卡诺图、逻辑表达式及波形图等，都可以用来表示组合电路的逻辑功能。</a:t>
            </a:r>
          </a:p>
        </p:txBody>
      </p:sp>
      <p:sp>
        <p:nvSpPr>
          <p:cNvPr id="119812" name="Text Box 4"/>
          <p:cNvSpPr txBox="1"/>
          <p:nvPr/>
        </p:nvSpPr>
        <p:spPr>
          <a:xfrm>
            <a:off x="247650" y="2252663"/>
            <a:ext cx="8731250" cy="34163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ea typeface="黑体" panose="02010609060101010101" pitchFamily="49" charset="-122"/>
              </a:rPr>
              <a:t>    </a:t>
            </a:r>
            <a:r>
              <a:rPr lang="zh-CN" altLang="en-US" sz="2800" b="1" dirty="0">
                <a:ea typeface="黑体" panose="02010609060101010101" pitchFamily="49" charset="-122"/>
              </a:rPr>
              <a:t>三、组合逻辑电路的分类</a:t>
            </a:r>
          </a:p>
          <a:p>
            <a:pPr marL="0" lvl="0" indent="0" eaLnBrk="1" hangingPunct="1">
              <a:spcBef>
                <a:spcPct val="0"/>
              </a:spcBef>
              <a:buNone/>
            </a:pPr>
            <a:r>
              <a:rPr lang="zh-CN" altLang="en-US" sz="2800" b="1" dirty="0">
                <a:ea typeface="黑体" panose="02010609060101010101" pitchFamily="49" charset="-122"/>
              </a:rPr>
              <a:t>    </a:t>
            </a:r>
            <a:r>
              <a:rPr lang="en-US" altLang="zh-CN" sz="2800" b="1" dirty="0">
                <a:ea typeface="黑体" panose="02010609060101010101" pitchFamily="49" charset="-122"/>
              </a:rPr>
              <a:t>1</a:t>
            </a:r>
            <a:r>
              <a:rPr lang="zh-CN" altLang="en-US" sz="2800" b="1" dirty="0">
                <a:ea typeface="黑体" panose="02010609060101010101" pitchFamily="49" charset="-122"/>
              </a:rPr>
              <a:t>、按照逻辑功能特点不同划分：加法器、比较器、编码器、译码器、数据选择器和分配器、只读存储器等。</a:t>
            </a:r>
          </a:p>
          <a:p>
            <a:pPr marL="0" lvl="0" indent="0" eaLnBrk="1" hangingPunct="1">
              <a:spcBef>
                <a:spcPct val="0"/>
              </a:spcBef>
              <a:buNone/>
            </a:pPr>
            <a:r>
              <a:rPr lang="zh-CN" altLang="en-US" sz="2800" b="1" dirty="0">
                <a:ea typeface="黑体" panose="02010609060101010101" pitchFamily="49" charset="-122"/>
              </a:rPr>
              <a:t>    </a:t>
            </a:r>
            <a:r>
              <a:rPr lang="en-US" altLang="zh-CN" sz="2800" b="1" dirty="0">
                <a:ea typeface="黑体" panose="02010609060101010101" pitchFamily="49" charset="-122"/>
              </a:rPr>
              <a:t>2</a:t>
            </a:r>
            <a:r>
              <a:rPr lang="zh-CN" altLang="en-US" sz="2800" b="1" dirty="0">
                <a:ea typeface="黑体" panose="02010609060101010101" pitchFamily="49" charset="-122"/>
              </a:rPr>
              <a:t>、按照使用基本开关元件不同划分：</a:t>
            </a:r>
            <a:r>
              <a:rPr lang="en-US" altLang="zh-CN" sz="2800" b="1" dirty="0">
                <a:ea typeface="黑体" panose="02010609060101010101" pitchFamily="49" charset="-122"/>
              </a:rPr>
              <a:t>CMOS</a:t>
            </a:r>
            <a:r>
              <a:rPr lang="zh-CN" altLang="en-US" sz="2800" b="1" dirty="0">
                <a:ea typeface="黑体" panose="02010609060101010101" pitchFamily="49" charset="-122"/>
              </a:rPr>
              <a:t>、</a:t>
            </a:r>
            <a:r>
              <a:rPr lang="en-US" altLang="zh-CN" sz="2800" b="1" dirty="0">
                <a:ea typeface="黑体" panose="02010609060101010101" pitchFamily="49" charset="-122"/>
              </a:rPr>
              <a:t>TTL</a:t>
            </a:r>
            <a:r>
              <a:rPr lang="zh-CN" altLang="en-US" sz="2800" b="1" dirty="0">
                <a:ea typeface="黑体" panose="02010609060101010101" pitchFamily="49" charset="-122"/>
              </a:rPr>
              <a:t>等。</a:t>
            </a:r>
          </a:p>
          <a:p>
            <a:pPr marL="0" lvl="0" indent="0" eaLnBrk="1" hangingPunct="1">
              <a:spcBef>
                <a:spcPct val="0"/>
              </a:spcBef>
              <a:buNone/>
            </a:pPr>
            <a:r>
              <a:rPr lang="zh-CN" altLang="en-US" sz="2800" b="1" dirty="0">
                <a:ea typeface="黑体" panose="02010609060101010101" pitchFamily="49" charset="-122"/>
              </a:rPr>
              <a:t>    </a:t>
            </a:r>
            <a:r>
              <a:rPr lang="en-US" altLang="zh-CN" sz="2800" b="1" dirty="0">
                <a:ea typeface="黑体" panose="02010609060101010101" pitchFamily="49" charset="-122"/>
              </a:rPr>
              <a:t>3</a:t>
            </a:r>
            <a:r>
              <a:rPr lang="zh-CN" altLang="en-US" sz="2800" b="1" dirty="0">
                <a:ea typeface="黑体" panose="02010609060101010101" pitchFamily="49" charset="-122"/>
              </a:rPr>
              <a:t>、按照集成度不同划分：</a:t>
            </a:r>
            <a:r>
              <a:rPr lang="en-US" altLang="zh-CN" sz="2800" b="1" i="1" dirty="0">
                <a:ea typeface="黑体" panose="02010609060101010101" pitchFamily="49" charset="-122"/>
              </a:rPr>
              <a:t>SSI</a:t>
            </a:r>
            <a:r>
              <a:rPr lang="zh-CN" altLang="en-US" sz="2800" b="1" dirty="0">
                <a:ea typeface="黑体" panose="02010609060101010101" pitchFamily="49" charset="-122"/>
              </a:rPr>
              <a:t>（</a:t>
            </a:r>
            <a:r>
              <a:rPr lang="en-US" altLang="zh-CN" sz="2800" b="1" i="1" dirty="0"/>
              <a:t>Small Scale IC</a:t>
            </a:r>
            <a:r>
              <a:rPr lang="zh-CN" altLang="en-US" sz="2800" b="1" dirty="0"/>
              <a:t>，</a:t>
            </a:r>
            <a:r>
              <a:rPr lang="zh-CN" altLang="en-US" sz="2800" b="1" dirty="0">
                <a:ea typeface="黑体" panose="02010609060101010101" pitchFamily="49" charset="-122"/>
              </a:rPr>
              <a:t>小规模集成电路</a:t>
            </a:r>
            <a:r>
              <a:rPr lang="zh-CN" altLang="en-US" sz="2800" b="1" dirty="0"/>
              <a:t> </a:t>
            </a:r>
            <a:r>
              <a:rPr lang="zh-CN" altLang="en-US" sz="2800" b="1" dirty="0">
                <a:ea typeface="黑体" panose="02010609060101010101" pitchFamily="49" charset="-122"/>
              </a:rPr>
              <a:t>）、</a:t>
            </a:r>
            <a:r>
              <a:rPr lang="en-US" altLang="zh-CN" sz="2800" b="1" i="1" dirty="0">
                <a:ea typeface="黑体" panose="02010609060101010101" pitchFamily="49" charset="-122"/>
              </a:rPr>
              <a:t>MSI </a:t>
            </a:r>
            <a:r>
              <a:rPr lang="zh-CN" altLang="en-US" sz="2800" b="1" dirty="0">
                <a:ea typeface="黑体" panose="02010609060101010101" pitchFamily="49" charset="-122"/>
              </a:rPr>
              <a:t>（</a:t>
            </a:r>
            <a:r>
              <a:rPr lang="en-US" altLang="zh-CN" sz="2800" b="1" i="1" dirty="0"/>
              <a:t>Medium Scale IC</a:t>
            </a:r>
            <a:r>
              <a:rPr lang="zh-CN" altLang="en-US" sz="2800" b="1" dirty="0"/>
              <a:t>，</a:t>
            </a:r>
            <a:r>
              <a:rPr lang="zh-CN" altLang="en-US" sz="2800" b="1" dirty="0">
                <a:ea typeface="黑体" panose="02010609060101010101" pitchFamily="49" charset="-122"/>
              </a:rPr>
              <a:t>中规模集成电路</a:t>
            </a:r>
            <a:r>
              <a:rPr lang="zh-CN" altLang="en-US" sz="2800" b="1" dirty="0"/>
              <a:t> </a:t>
            </a:r>
            <a:r>
              <a:rPr lang="zh-CN" altLang="en-US" sz="2800" b="1" dirty="0">
                <a:ea typeface="黑体" panose="02010609060101010101" pitchFamily="49" charset="-122"/>
              </a:rPr>
              <a:t>） 、</a:t>
            </a:r>
            <a:r>
              <a:rPr lang="en-US" altLang="zh-CN" sz="2800" b="1" i="1" dirty="0">
                <a:ea typeface="黑体" panose="02010609060101010101" pitchFamily="49" charset="-122"/>
              </a:rPr>
              <a:t>LSI </a:t>
            </a:r>
            <a:r>
              <a:rPr lang="zh-CN" altLang="en-US" sz="2800" b="1" dirty="0">
                <a:ea typeface="黑体" panose="02010609060101010101" pitchFamily="49" charset="-122"/>
              </a:rPr>
              <a:t>（</a:t>
            </a:r>
            <a:r>
              <a:rPr lang="en-US" altLang="zh-CN" sz="2800" b="1" i="1" dirty="0"/>
              <a:t>Large Scale IC</a:t>
            </a:r>
            <a:r>
              <a:rPr lang="zh-CN" altLang="en-US" sz="2800" b="1" dirty="0"/>
              <a:t>，</a:t>
            </a:r>
            <a:r>
              <a:rPr lang="zh-CN" altLang="en-US" sz="2800" b="1" dirty="0">
                <a:ea typeface="黑体" panose="02010609060101010101" pitchFamily="49" charset="-122"/>
              </a:rPr>
              <a:t>大规模集成电路</a:t>
            </a:r>
            <a:r>
              <a:rPr lang="zh-CN" altLang="en-US" sz="2800" b="1" dirty="0"/>
              <a:t> </a:t>
            </a:r>
            <a:r>
              <a:rPr lang="zh-CN" altLang="en-US" sz="2800" b="1" dirty="0">
                <a:ea typeface="黑体" panose="02010609060101010101" pitchFamily="49" charset="-122"/>
              </a:rPr>
              <a:t>） 、</a:t>
            </a:r>
            <a:r>
              <a:rPr lang="en-US" altLang="zh-CN" sz="2800" b="1" i="1" dirty="0">
                <a:ea typeface="黑体" panose="02010609060101010101" pitchFamily="49" charset="-122"/>
              </a:rPr>
              <a:t>VLSI</a:t>
            </a:r>
            <a:r>
              <a:rPr lang="en-US" altLang="zh-CN" sz="2800" b="1" dirty="0">
                <a:ea typeface="黑体" panose="02010609060101010101" pitchFamily="49" charset="-122"/>
              </a:rPr>
              <a:t> </a:t>
            </a:r>
            <a:r>
              <a:rPr lang="zh-CN" altLang="en-US" sz="2800" b="1" dirty="0">
                <a:ea typeface="黑体" panose="02010609060101010101" pitchFamily="49" charset="-122"/>
              </a:rPr>
              <a:t>（</a:t>
            </a:r>
            <a:r>
              <a:rPr lang="en-US" altLang="zh-CN" sz="2800" b="1" i="1" dirty="0"/>
              <a:t>Very Large Scale IC</a:t>
            </a:r>
            <a:r>
              <a:rPr lang="zh-CN" altLang="en-US" sz="2800" b="1" dirty="0"/>
              <a:t>，</a:t>
            </a:r>
            <a:r>
              <a:rPr lang="zh-CN" altLang="en-US" sz="2800" b="1" dirty="0">
                <a:ea typeface="黑体" panose="02010609060101010101" pitchFamily="49" charset="-122"/>
              </a:rPr>
              <a:t>超大规模集成电路</a:t>
            </a:r>
            <a:r>
              <a:rPr lang="zh-CN" altLang="en-US" sz="2800" b="1" dirty="0"/>
              <a:t> </a:t>
            </a:r>
            <a:r>
              <a:rPr lang="zh-CN" altLang="en-US" sz="2800" b="1" dirty="0">
                <a:ea typeface="黑体" panose="02010609060101010101" pitchFamily="49" charset="-122"/>
              </a:rPr>
              <a:t>）等。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9810">
                                            <p:txEl>
                                              <p:pRg st="1" end="1"/>
                                            </p:txEl>
                                          </p:spTgt>
                                        </p:tgtEl>
                                        <p:attrNameLst>
                                          <p:attrName>style.visibility</p:attrName>
                                        </p:attrNameLst>
                                      </p:cBhvr>
                                      <p:to>
                                        <p:strVal val="visible"/>
                                      </p:to>
                                    </p:set>
                                    <p:animEffect transition="in" filter="blinds(horizontal)">
                                      <p:cBhvr>
                                        <p:cTn id="7" dur="500"/>
                                        <p:tgtEl>
                                          <p:spTgt spid="1198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9812">
                                            <p:txEl>
                                              <p:pRg st="0" end="0"/>
                                            </p:txEl>
                                          </p:spTgt>
                                        </p:tgtEl>
                                        <p:attrNameLst>
                                          <p:attrName>style.visibility</p:attrName>
                                        </p:attrNameLst>
                                      </p:cBhvr>
                                      <p:to>
                                        <p:strVal val="visible"/>
                                      </p:to>
                                    </p:set>
                                    <p:animEffect transition="in" filter="blinds(horizontal)">
                                      <p:cBhvr>
                                        <p:cTn id="12" dur="500"/>
                                        <p:tgtEl>
                                          <p:spTgt spid="1198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9812">
                                            <p:txEl>
                                              <p:pRg st="1" end="1"/>
                                            </p:txEl>
                                          </p:spTgt>
                                        </p:tgtEl>
                                        <p:attrNameLst>
                                          <p:attrName>style.visibility</p:attrName>
                                        </p:attrNameLst>
                                      </p:cBhvr>
                                      <p:to>
                                        <p:strVal val="visible"/>
                                      </p:to>
                                    </p:set>
                                    <p:animEffect transition="in" filter="wipe(left)">
                                      <p:cBhvr>
                                        <p:cTn id="17" dur="500"/>
                                        <p:tgtEl>
                                          <p:spTgt spid="1198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9812">
                                            <p:txEl>
                                              <p:pRg st="2" end="2"/>
                                            </p:txEl>
                                          </p:spTgt>
                                        </p:tgtEl>
                                        <p:attrNameLst>
                                          <p:attrName>style.visibility</p:attrName>
                                        </p:attrNameLst>
                                      </p:cBhvr>
                                      <p:to>
                                        <p:strVal val="visible"/>
                                      </p:to>
                                    </p:set>
                                    <p:animEffect transition="in" filter="wipe(left)">
                                      <p:cBhvr>
                                        <p:cTn id="22" dur="500"/>
                                        <p:tgtEl>
                                          <p:spTgt spid="1198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9812">
                                            <p:txEl>
                                              <p:pRg st="3" end="3"/>
                                            </p:txEl>
                                          </p:spTgt>
                                        </p:tgtEl>
                                        <p:attrNameLst>
                                          <p:attrName>style.visibility</p:attrName>
                                        </p:attrNameLst>
                                      </p:cBhvr>
                                      <p:to>
                                        <p:strVal val="visible"/>
                                      </p:to>
                                    </p:set>
                                    <p:animEffect transition="in" filter="wipe(left)">
                                      <p:cBhvr>
                                        <p:cTn id="27" dur="500"/>
                                        <p:tgtEl>
                                          <p:spTgt spid="1198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40</a:t>
            </a:fld>
            <a:r>
              <a:rPr lang="zh-CN" altLang="en-US" sz="1400" dirty="0"/>
              <a:t>）</a:t>
            </a:r>
          </a:p>
        </p:txBody>
      </p:sp>
      <p:graphicFrame>
        <p:nvGraphicFramePr>
          <p:cNvPr id="325634" name="Object 2"/>
          <p:cNvGraphicFramePr>
            <a:graphicFrameLocks noChangeAspect="1"/>
          </p:cNvGraphicFramePr>
          <p:nvPr/>
        </p:nvGraphicFramePr>
        <p:xfrm>
          <a:off x="1423988" y="4095750"/>
          <a:ext cx="6500812" cy="2514600"/>
        </p:xfrm>
        <a:graphic>
          <a:graphicData uri="http://schemas.openxmlformats.org/presentationml/2006/ole">
            <mc:AlternateContent xmlns:mc="http://schemas.openxmlformats.org/markup-compatibility/2006">
              <mc:Choice xmlns:v="urn:schemas-microsoft-com:vml" Requires="v">
                <p:oleObj spid="_x0000_s27709" r:id="rId3" imgW="2178050" imgH="812165" progId="Word.Picture.8">
                  <p:embed/>
                </p:oleObj>
              </mc:Choice>
              <mc:Fallback>
                <p:oleObj r:id="rId3" imgW="2178050" imgH="812165" progId="Word.Picture.8">
                  <p:embed/>
                  <p:pic>
                    <p:nvPicPr>
                      <p:cNvPr id="0" name="图片 3162"/>
                      <p:cNvPicPr/>
                      <p:nvPr/>
                    </p:nvPicPr>
                    <p:blipFill>
                      <a:blip r:embed="rId4"/>
                      <a:srcRect t="-3113" b="-2667"/>
                      <a:stretch>
                        <a:fillRect/>
                      </a:stretch>
                    </p:blipFill>
                    <p:spPr>
                      <a:xfrm>
                        <a:off x="1423988" y="4095750"/>
                        <a:ext cx="6500812" cy="2514600"/>
                      </a:xfrm>
                      <a:prstGeom prst="rect">
                        <a:avLst/>
                      </a:prstGeom>
                      <a:solidFill>
                        <a:srgbClr val="CCFFFF"/>
                      </a:solidFill>
                      <a:ln w="38100">
                        <a:noFill/>
                        <a:miter/>
                      </a:ln>
                    </p:spPr>
                  </p:pic>
                </p:oleObj>
              </mc:Fallback>
            </mc:AlternateContent>
          </a:graphicData>
        </a:graphic>
      </p:graphicFrame>
      <p:sp>
        <p:nvSpPr>
          <p:cNvPr id="49156" name="Text Box 3"/>
          <p:cNvSpPr txBox="1"/>
          <p:nvPr/>
        </p:nvSpPr>
        <p:spPr>
          <a:xfrm>
            <a:off x="457200" y="838200"/>
            <a:ext cx="685800" cy="223678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隶书" panose="02010509060101010101" pitchFamily="49" charset="-122"/>
              </a:rPr>
              <a:t>逻辑表达式</a:t>
            </a:r>
            <a:endParaRPr lang="zh-CN" altLang="en-US" sz="2400" b="1" dirty="0">
              <a:ea typeface="隶书" panose="02010509060101010101" pitchFamily="49" charset="-122"/>
            </a:endParaRPr>
          </a:p>
        </p:txBody>
      </p:sp>
      <p:sp>
        <p:nvSpPr>
          <p:cNvPr id="325636" name="Text Box 4"/>
          <p:cNvSpPr txBox="1"/>
          <p:nvPr/>
        </p:nvSpPr>
        <p:spPr>
          <a:xfrm>
            <a:off x="500063" y="4679950"/>
            <a:ext cx="685800" cy="138271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隶书" panose="02010509060101010101" pitchFamily="49" charset="-122"/>
              </a:rPr>
              <a:t>逻辑图</a:t>
            </a:r>
            <a:endParaRPr lang="zh-CN" altLang="en-US" sz="2400" b="1" dirty="0">
              <a:ea typeface="隶书" panose="02010509060101010101" pitchFamily="49" charset="-122"/>
            </a:endParaRPr>
          </a:p>
        </p:txBody>
      </p:sp>
      <p:grpSp>
        <p:nvGrpSpPr>
          <p:cNvPr id="49158" name="Group 5"/>
          <p:cNvGrpSpPr/>
          <p:nvPr/>
        </p:nvGrpSpPr>
        <p:grpSpPr>
          <a:xfrm>
            <a:off x="1497013" y="244475"/>
            <a:ext cx="2781300" cy="1644650"/>
            <a:chOff x="1448" y="517"/>
            <a:chExt cx="1849" cy="1205"/>
          </a:xfrm>
        </p:grpSpPr>
        <p:graphicFrame>
          <p:nvGraphicFramePr>
            <p:cNvPr id="49162" name="Object 6"/>
            <p:cNvGraphicFramePr>
              <a:graphicFrameLocks noChangeAspect="1"/>
            </p:cNvGraphicFramePr>
            <p:nvPr/>
          </p:nvGraphicFramePr>
          <p:xfrm>
            <a:off x="1630" y="517"/>
            <a:ext cx="1667" cy="1205"/>
          </p:xfrm>
          <a:graphic>
            <a:graphicData uri="http://schemas.openxmlformats.org/presentationml/2006/ole">
              <mc:AlternateContent xmlns:mc="http://schemas.openxmlformats.org/markup-compatibility/2006">
                <mc:Choice xmlns:v="urn:schemas-microsoft-com:vml" Requires="v">
                  <p:oleObj spid="_x0000_s27710" r:id="rId5" imgW="1054100" imgH="762000" progId="Equation.3">
                    <p:embed/>
                  </p:oleObj>
                </mc:Choice>
                <mc:Fallback>
                  <p:oleObj r:id="rId5" imgW="1054100" imgH="762000" progId="Equation.3">
                    <p:embed/>
                    <p:pic>
                      <p:nvPicPr>
                        <p:cNvPr id="0" name="图片 3166"/>
                        <p:cNvPicPr/>
                        <p:nvPr/>
                      </p:nvPicPr>
                      <p:blipFill>
                        <a:blip r:embed="rId6"/>
                        <a:stretch>
                          <a:fillRect/>
                        </a:stretch>
                      </p:blipFill>
                      <p:spPr>
                        <a:xfrm>
                          <a:off x="1630" y="517"/>
                          <a:ext cx="1667" cy="1205"/>
                        </a:xfrm>
                        <a:prstGeom prst="rect">
                          <a:avLst/>
                        </a:prstGeom>
                        <a:noFill/>
                        <a:ln w="38100">
                          <a:noFill/>
                          <a:miter/>
                        </a:ln>
                      </p:spPr>
                    </p:pic>
                  </p:oleObj>
                </mc:Fallback>
              </mc:AlternateContent>
            </a:graphicData>
          </a:graphic>
        </p:graphicFrame>
        <p:sp>
          <p:nvSpPr>
            <p:cNvPr id="49163" name="AutoShape 7"/>
            <p:cNvSpPr/>
            <p:nvPr/>
          </p:nvSpPr>
          <p:spPr>
            <a:xfrm>
              <a:off x="1448" y="667"/>
              <a:ext cx="144" cy="903"/>
            </a:xfrm>
            <a:prstGeom prst="leftBrace">
              <a:avLst>
                <a:gd name="adj1" fmla="val 52256"/>
                <a:gd name="adj2" fmla="val 50000"/>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325640" name="Group 8"/>
          <p:cNvGrpSpPr/>
          <p:nvPr/>
        </p:nvGrpSpPr>
        <p:grpSpPr>
          <a:xfrm>
            <a:off x="1482725" y="1931988"/>
            <a:ext cx="6040438" cy="1920875"/>
            <a:chOff x="934" y="1217"/>
            <a:chExt cx="3805" cy="1210"/>
          </a:xfrm>
        </p:grpSpPr>
        <p:graphicFrame>
          <p:nvGraphicFramePr>
            <p:cNvPr id="49160" name="Object 9"/>
            <p:cNvGraphicFramePr>
              <a:graphicFrameLocks noChangeAspect="1"/>
            </p:cNvGraphicFramePr>
            <p:nvPr/>
          </p:nvGraphicFramePr>
          <p:xfrm>
            <a:off x="1073" y="1217"/>
            <a:ext cx="3666" cy="1210"/>
          </p:xfrm>
          <a:graphic>
            <a:graphicData uri="http://schemas.openxmlformats.org/presentationml/2006/ole">
              <mc:AlternateContent xmlns:mc="http://schemas.openxmlformats.org/markup-compatibility/2006">
                <mc:Choice xmlns:v="urn:schemas-microsoft-com:vml" Requires="v">
                  <p:oleObj spid="_x0000_s27711" r:id="rId7" imgW="2654300" imgH="876300" progId="Equation.3">
                    <p:embed/>
                  </p:oleObj>
                </mc:Choice>
                <mc:Fallback>
                  <p:oleObj r:id="rId7" imgW="2654300" imgH="876300" progId="Equation.3">
                    <p:embed/>
                    <p:pic>
                      <p:nvPicPr>
                        <p:cNvPr id="0" name="图片 3163"/>
                        <p:cNvPicPr/>
                        <p:nvPr/>
                      </p:nvPicPr>
                      <p:blipFill>
                        <a:blip r:embed="rId8"/>
                        <a:stretch>
                          <a:fillRect/>
                        </a:stretch>
                      </p:blipFill>
                      <p:spPr>
                        <a:xfrm>
                          <a:off x="1073" y="1217"/>
                          <a:ext cx="3666" cy="1210"/>
                        </a:xfrm>
                        <a:prstGeom prst="rect">
                          <a:avLst/>
                        </a:prstGeom>
                        <a:noFill/>
                        <a:ln w="38100">
                          <a:noFill/>
                          <a:miter/>
                        </a:ln>
                      </p:spPr>
                    </p:pic>
                  </p:oleObj>
                </mc:Fallback>
              </mc:AlternateContent>
            </a:graphicData>
          </a:graphic>
        </p:graphicFrame>
        <p:sp>
          <p:nvSpPr>
            <p:cNvPr id="49161" name="AutoShape 10"/>
            <p:cNvSpPr/>
            <p:nvPr/>
          </p:nvSpPr>
          <p:spPr>
            <a:xfrm>
              <a:off x="934" y="1403"/>
              <a:ext cx="144" cy="903"/>
            </a:xfrm>
            <a:prstGeom prst="leftBrace">
              <a:avLst>
                <a:gd name="adj1" fmla="val 52256"/>
                <a:gd name="adj2" fmla="val 50000"/>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5640"/>
                                        </p:tgtEl>
                                        <p:attrNameLst>
                                          <p:attrName>style.visibility</p:attrName>
                                        </p:attrNameLst>
                                      </p:cBhvr>
                                      <p:to>
                                        <p:strVal val="visible"/>
                                      </p:to>
                                    </p:set>
                                    <p:animEffect transition="in" filter="blinds(horizontal)">
                                      <p:cBhvr>
                                        <p:cTn id="7" dur="500"/>
                                        <p:tgtEl>
                                          <p:spTgt spid="3256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636"/>
                                        </p:tgtEl>
                                        <p:attrNameLst>
                                          <p:attrName>style.visibility</p:attrName>
                                        </p:attrNameLst>
                                      </p:cBhvr>
                                      <p:to>
                                        <p:strVal val="visible"/>
                                      </p:to>
                                    </p:set>
                                    <p:animEffect transition="in" filter="wipe(left)">
                                      <p:cBhvr>
                                        <p:cTn id="12" dur="500"/>
                                        <p:tgtEl>
                                          <p:spTgt spid="3256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25634"/>
                                        </p:tgtEl>
                                        <p:attrNameLst>
                                          <p:attrName>style.visibility</p:attrName>
                                        </p:attrNameLst>
                                      </p:cBhvr>
                                      <p:to>
                                        <p:strVal val="visible"/>
                                      </p:to>
                                    </p:set>
                                    <p:animEffect transition="in" filter="dissolve">
                                      <p:cBhvr>
                                        <p:cTn id="17" dur="500"/>
                                        <p:tgtEl>
                                          <p:spTgt spid="325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41</a:t>
            </a:fld>
            <a:r>
              <a:rPr lang="zh-CN" altLang="en-US" sz="1400" dirty="0"/>
              <a:t>）</a:t>
            </a:r>
          </a:p>
        </p:txBody>
      </p:sp>
      <p:sp>
        <p:nvSpPr>
          <p:cNvPr id="50179" name="Rectangle 2"/>
          <p:cNvSpPr/>
          <p:nvPr/>
        </p:nvSpPr>
        <p:spPr>
          <a:xfrm>
            <a:off x="409575" y="71438"/>
            <a:ext cx="3962400" cy="604837"/>
          </a:xfrm>
          <a:prstGeom prst="rect">
            <a:avLst/>
          </a:prstGeom>
          <a:solidFill>
            <a:srgbClr val="0000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2800" b="1" dirty="0">
                <a:solidFill>
                  <a:schemeClr val="bg1"/>
                </a:solidFill>
                <a:latin typeface="黑体" panose="02010609060101010101" pitchFamily="49" charset="-122"/>
                <a:ea typeface="黑体" panose="02010609060101010101" pitchFamily="49" charset="-122"/>
              </a:rPr>
              <a:t>二、</a:t>
            </a:r>
            <a:r>
              <a:rPr lang="en-US" altLang="zh-CN" sz="2800" b="1" dirty="0">
                <a:solidFill>
                  <a:schemeClr val="bg1"/>
                </a:solidFill>
                <a:latin typeface="黑体" panose="02010609060101010101" pitchFamily="49" charset="-122"/>
                <a:ea typeface="黑体" panose="02010609060101010101" pitchFamily="49" charset="-122"/>
              </a:rPr>
              <a:t>4</a:t>
            </a:r>
            <a:r>
              <a:rPr lang="zh-CN" altLang="en-US" sz="2800" b="1" dirty="0">
                <a:solidFill>
                  <a:schemeClr val="bg1"/>
                </a:solidFill>
                <a:latin typeface="黑体" panose="02010609060101010101" pitchFamily="49" charset="-122"/>
                <a:ea typeface="黑体" panose="02010609060101010101" pitchFamily="49" charset="-122"/>
              </a:rPr>
              <a:t>位数值比较器</a:t>
            </a:r>
            <a:endParaRPr lang="zh-CN" altLang="en-US" sz="2400" dirty="0">
              <a:latin typeface="黑体" panose="02010609060101010101" pitchFamily="49" charset="-122"/>
              <a:ea typeface="黑体" panose="02010609060101010101" pitchFamily="49" charset="-122"/>
            </a:endParaRPr>
          </a:p>
        </p:txBody>
      </p:sp>
      <p:sp>
        <p:nvSpPr>
          <p:cNvPr id="150532" name="Text Box 4"/>
          <p:cNvSpPr txBox="1"/>
          <p:nvPr/>
        </p:nvSpPr>
        <p:spPr>
          <a:xfrm>
            <a:off x="295275" y="747713"/>
            <a:ext cx="8443913" cy="10953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ea typeface="黑体" panose="02010609060101010101" pitchFamily="49" charset="-122"/>
              </a:rPr>
              <a:t>    </a:t>
            </a:r>
            <a:r>
              <a:rPr lang="en-US" altLang="zh-CN" sz="2400" b="1" dirty="0"/>
              <a:t>4 </a:t>
            </a:r>
            <a:r>
              <a:rPr lang="zh-CN" altLang="en-US" sz="2400" b="1" dirty="0"/>
              <a:t>位数值比较器</a:t>
            </a:r>
            <a:r>
              <a:rPr lang="en-US" altLang="zh-CN" sz="2400" b="1" dirty="0"/>
              <a:t>,</a:t>
            </a:r>
            <a:r>
              <a:rPr lang="zh-CN" altLang="en-US" sz="2400" b="1" dirty="0"/>
              <a:t>要比较的是两个</a:t>
            </a:r>
            <a:r>
              <a:rPr lang="en-US" altLang="zh-CN" sz="2400" b="1" dirty="0"/>
              <a:t>4 </a:t>
            </a:r>
            <a:r>
              <a:rPr lang="zh-CN" altLang="en-US" sz="2400" b="1" dirty="0"/>
              <a:t>位二进制数</a:t>
            </a:r>
            <a:r>
              <a:rPr lang="en-US" altLang="zh-CN" sz="2400" b="1" dirty="0"/>
              <a:t>A = A</a:t>
            </a:r>
            <a:r>
              <a:rPr lang="en-US" altLang="zh-CN" sz="2400" b="1" baseline="-25000" dirty="0"/>
              <a:t>3 </a:t>
            </a:r>
            <a:r>
              <a:rPr lang="en-US" altLang="zh-CN" sz="2400" b="1" dirty="0"/>
              <a:t>A</a:t>
            </a:r>
            <a:r>
              <a:rPr lang="en-US" altLang="zh-CN" sz="2400" b="1" baseline="-25000" dirty="0"/>
              <a:t>2</a:t>
            </a:r>
            <a:r>
              <a:rPr lang="en-US" altLang="zh-CN" sz="2400" b="1" dirty="0"/>
              <a:t>A</a:t>
            </a:r>
            <a:r>
              <a:rPr lang="en-US" altLang="zh-CN" sz="2400" b="1" baseline="-25000" dirty="0"/>
              <a:t>1</a:t>
            </a:r>
            <a:r>
              <a:rPr lang="en-US" altLang="zh-CN" sz="2400" b="1" dirty="0"/>
              <a:t>A</a:t>
            </a:r>
            <a:r>
              <a:rPr lang="en-US" altLang="zh-CN" sz="2400" b="1" baseline="-25000" dirty="0"/>
              <a:t>0</a:t>
            </a:r>
            <a:r>
              <a:rPr lang="zh-CN" altLang="en-US" sz="2400" b="1" dirty="0"/>
              <a:t>、</a:t>
            </a:r>
            <a:r>
              <a:rPr lang="en-US" altLang="zh-CN" sz="2400" b="1" dirty="0"/>
              <a:t>B =B</a:t>
            </a:r>
            <a:r>
              <a:rPr lang="en-US" altLang="zh-CN" sz="2400" b="1" baseline="-25000" dirty="0"/>
              <a:t>3</a:t>
            </a:r>
            <a:r>
              <a:rPr lang="en-US" altLang="zh-CN" sz="2400" b="1" dirty="0"/>
              <a:t>B</a:t>
            </a:r>
            <a:r>
              <a:rPr lang="en-US" altLang="zh-CN" sz="2400" b="1" baseline="-25000" dirty="0"/>
              <a:t>2</a:t>
            </a:r>
            <a:r>
              <a:rPr lang="en-US" altLang="zh-CN" sz="2400" b="1" dirty="0"/>
              <a:t>B</a:t>
            </a:r>
            <a:r>
              <a:rPr lang="en-US" altLang="zh-CN" sz="2400" b="1" baseline="-25000" dirty="0"/>
              <a:t>1</a:t>
            </a:r>
            <a:r>
              <a:rPr lang="en-US" altLang="zh-CN" sz="2400" b="1" dirty="0"/>
              <a:t>B</a:t>
            </a:r>
            <a:r>
              <a:rPr lang="en-US" altLang="zh-CN" sz="2400" b="1" baseline="-25000" dirty="0"/>
              <a:t>0</a:t>
            </a:r>
            <a:r>
              <a:rPr lang="en-US" altLang="zh-CN" sz="2400" b="1" dirty="0"/>
              <a:t> </a:t>
            </a:r>
            <a:r>
              <a:rPr lang="zh-CN" altLang="en-US" sz="2400" b="1" dirty="0"/>
              <a:t>。比较结果用</a:t>
            </a:r>
            <a:r>
              <a:rPr lang="en-US" altLang="zh-CN" sz="2400" b="1" dirty="0"/>
              <a:t>L</a:t>
            </a:r>
            <a:r>
              <a:rPr lang="zh-CN" altLang="en-US" sz="2400" b="1" dirty="0"/>
              <a:t>、</a:t>
            </a:r>
            <a:r>
              <a:rPr lang="en-US" altLang="zh-CN" sz="2400" b="1" dirty="0"/>
              <a:t>G</a:t>
            </a:r>
            <a:r>
              <a:rPr lang="zh-CN" altLang="en-US" sz="2400" b="1" dirty="0"/>
              <a:t>、</a:t>
            </a:r>
            <a:r>
              <a:rPr lang="en-US" altLang="zh-CN" sz="2400" b="1" dirty="0"/>
              <a:t>M </a:t>
            </a:r>
            <a:r>
              <a:rPr lang="zh-CN" altLang="en-US" sz="2400" b="1" dirty="0"/>
              <a:t>表示，且</a:t>
            </a:r>
            <a:r>
              <a:rPr lang="en-US" altLang="zh-CN" sz="2400" b="1" dirty="0"/>
              <a:t>A </a:t>
            </a:r>
            <a:r>
              <a:rPr lang="zh-CN" altLang="en-US" sz="2400" b="1" dirty="0"/>
              <a:t>＞ </a:t>
            </a:r>
            <a:r>
              <a:rPr lang="en-US" altLang="zh-CN" sz="2400" b="1" dirty="0"/>
              <a:t>B </a:t>
            </a:r>
            <a:r>
              <a:rPr lang="zh-CN" altLang="en-US" sz="2400" b="1" dirty="0"/>
              <a:t>时</a:t>
            </a:r>
            <a:r>
              <a:rPr lang="en-US" altLang="zh-CN" sz="2400" b="1" dirty="0"/>
              <a:t>L=1, A</a:t>
            </a:r>
            <a:r>
              <a:rPr lang="zh-CN" altLang="en-US" sz="2400" b="1" dirty="0"/>
              <a:t>＝</a:t>
            </a:r>
            <a:r>
              <a:rPr lang="en-US" altLang="zh-CN" sz="2400" b="1" dirty="0"/>
              <a:t>B</a:t>
            </a:r>
            <a:r>
              <a:rPr lang="zh-CN" altLang="en-US" sz="2400" b="1" dirty="0"/>
              <a:t>时</a:t>
            </a:r>
            <a:r>
              <a:rPr lang="en-US" altLang="zh-CN" sz="2400" b="1" dirty="0"/>
              <a:t>G=1</a:t>
            </a:r>
            <a:r>
              <a:rPr lang="zh-CN" altLang="en-US" sz="2400" b="1" dirty="0"/>
              <a:t>，</a:t>
            </a:r>
            <a:r>
              <a:rPr lang="en-US" altLang="zh-CN" sz="2400" b="1" dirty="0"/>
              <a:t>A</a:t>
            </a:r>
            <a:r>
              <a:rPr lang="zh-CN" altLang="en-US" sz="2400" b="1" dirty="0"/>
              <a:t>＜</a:t>
            </a:r>
            <a:r>
              <a:rPr lang="en-US" altLang="zh-CN" sz="2400" b="1" dirty="0"/>
              <a:t>B</a:t>
            </a:r>
            <a:r>
              <a:rPr lang="zh-CN" altLang="en-US" sz="2400" b="1" dirty="0"/>
              <a:t>时</a:t>
            </a:r>
            <a:r>
              <a:rPr lang="en-US" altLang="zh-CN" sz="2400" b="1" dirty="0"/>
              <a:t>M=1</a:t>
            </a:r>
            <a:r>
              <a:rPr lang="zh-CN" altLang="en-US" sz="2400" b="1" dirty="0"/>
              <a:t>。</a:t>
            </a:r>
            <a:endParaRPr lang="zh-CN" altLang="en-US" sz="2400" b="1" dirty="0">
              <a:ea typeface="黑体" panose="02010609060101010101" pitchFamily="49" charset="-122"/>
            </a:endParaRPr>
          </a:p>
        </p:txBody>
      </p:sp>
      <p:sp>
        <p:nvSpPr>
          <p:cNvPr id="150533" name="Text Box 5"/>
          <p:cNvSpPr txBox="1"/>
          <p:nvPr/>
        </p:nvSpPr>
        <p:spPr>
          <a:xfrm>
            <a:off x="211138" y="1871663"/>
            <a:ext cx="8443912" cy="47466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ea typeface="黑体" panose="02010609060101010101" pitchFamily="49" charset="-122"/>
              </a:rPr>
              <a:t>    </a:t>
            </a:r>
            <a:r>
              <a:rPr lang="en-US" altLang="en-US" sz="2400" b="1" dirty="0"/>
              <a:t>1</a:t>
            </a:r>
            <a:r>
              <a:rPr lang="zh-CN" altLang="en-US" sz="2400" b="1" dirty="0"/>
              <a:t>、</a:t>
            </a:r>
            <a:r>
              <a:rPr lang="en-US" altLang="en-US" sz="2400" b="1" dirty="0"/>
              <a:t>比较方法</a:t>
            </a:r>
            <a:r>
              <a:rPr lang="zh-CN" altLang="en-US" sz="2400" b="1" dirty="0"/>
              <a:t>，输入输出之间因果关系分析</a:t>
            </a:r>
          </a:p>
          <a:p>
            <a:pPr marL="0" lvl="0" indent="0" eaLnBrk="1" hangingPunct="1">
              <a:spcBef>
                <a:spcPct val="0"/>
              </a:spcBef>
              <a:buNone/>
            </a:pPr>
            <a:r>
              <a:rPr lang="zh-CN" altLang="en-US" sz="2400" b="1" dirty="0">
                <a:ea typeface="黑体" panose="02010609060101010101" pitchFamily="49" charset="-122"/>
              </a:rPr>
              <a:t>    从最高位开始比较，依次逐位进行，直到比较出结果为止。</a:t>
            </a:r>
          </a:p>
          <a:p>
            <a:pPr marL="0" lvl="0" indent="0" eaLnBrk="1" hangingPunct="1">
              <a:spcBef>
                <a:spcPct val="0"/>
              </a:spcBef>
              <a:buNone/>
            </a:pPr>
            <a:r>
              <a:rPr lang="zh-CN" altLang="en-US" sz="2400" b="1" dirty="0">
                <a:ea typeface="黑体" panose="02010609060101010101" pitchFamily="49" charset="-122"/>
              </a:rPr>
              <a:t>    ①</a:t>
            </a:r>
            <a:r>
              <a:rPr lang="zh-CN" altLang="en-US" sz="2400" b="1" dirty="0">
                <a:latin typeface="黑体" panose="02010609060101010101" pitchFamily="49" charset="-122"/>
                <a:ea typeface="黑体" panose="02010609060101010101" pitchFamily="49" charset="-122"/>
              </a:rPr>
              <a:t>若</a:t>
            </a:r>
            <a:r>
              <a:rPr lang="en-US" altLang="zh-CN" sz="2400" b="1" dirty="0">
                <a:ea typeface="黑体" panose="02010609060101010101" pitchFamily="49" charset="-122"/>
              </a:rPr>
              <a:t>A</a:t>
            </a:r>
            <a:r>
              <a:rPr lang="en-US" altLang="zh-CN" sz="2400" b="1" baseline="-25000" dirty="0">
                <a:ea typeface="黑体" panose="02010609060101010101" pitchFamily="49" charset="-122"/>
              </a:rPr>
              <a:t>3</a:t>
            </a:r>
            <a:r>
              <a:rPr lang="zh-CN" altLang="en-US" sz="2400" b="1" dirty="0">
                <a:ea typeface="黑体" panose="02010609060101010101" pitchFamily="49" charset="-122"/>
              </a:rPr>
              <a:t>＞</a:t>
            </a:r>
            <a:r>
              <a:rPr lang="en-US" altLang="zh-CN" sz="2400" b="1" dirty="0">
                <a:ea typeface="黑体" panose="02010609060101010101" pitchFamily="49" charset="-122"/>
              </a:rPr>
              <a:t>B</a:t>
            </a:r>
            <a:r>
              <a:rPr lang="en-US" altLang="zh-CN" sz="2400" b="1" baseline="-25000" dirty="0">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，则</a:t>
            </a:r>
            <a:r>
              <a:rPr lang="en-US" altLang="zh-CN" sz="2400" b="1" dirty="0">
                <a:ea typeface="黑体" panose="02010609060101010101" pitchFamily="49" charset="-122"/>
              </a:rPr>
              <a:t>A</a:t>
            </a:r>
            <a:r>
              <a:rPr lang="zh-CN" altLang="en-US" sz="2400" b="1" dirty="0">
                <a:ea typeface="黑体" panose="02010609060101010101" pitchFamily="49" charset="-122"/>
              </a:rPr>
              <a:t>＞</a:t>
            </a:r>
            <a:r>
              <a:rPr lang="en-US" altLang="zh-CN" sz="2400" b="1" dirty="0">
                <a:ea typeface="黑体" panose="02010609060101010101" pitchFamily="49" charset="-122"/>
              </a:rPr>
              <a:t>B</a:t>
            </a:r>
            <a:r>
              <a:rPr lang="zh-CN" altLang="en-US" sz="2400" b="1" dirty="0">
                <a:ea typeface="黑体" panose="02010609060101010101" pitchFamily="49" charset="-122"/>
              </a:rPr>
              <a:t>，</a:t>
            </a:r>
            <a:r>
              <a:rPr lang="en-US" altLang="zh-CN" sz="2400" b="1" dirty="0">
                <a:ea typeface="黑体" panose="02010609060101010101" pitchFamily="49" charset="-122"/>
              </a:rPr>
              <a:t>L=1 </a:t>
            </a:r>
            <a:r>
              <a:rPr lang="zh-CN" altLang="en-US" sz="2400" b="1" dirty="0">
                <a:ea typeface="黑体" panose="02010609060101010101" pitchFamily="49" charset="-122"/>
              </a:rPr>
              <a:t>、</a:t>
            </a:r>
            <a:r>
              <a:rPr lang="en-US" altLang="zh-CN" sz="2400" b="1" dirty="0">
                <a:ea typeface="黑体" panose="02010609060101010101" pitchFamily="49" charset="-122"/>
              </a:rPr>
              <a:t>G=M=0</a:t>
            </a:r>
            <a:r>
              <a:rPr lang="zh-CN" altLang="en-US" sz="2400" b="1" dirty="0">
                <a:latin typeface="黑体" panose="02010609060101010101" pitchFamily="49" charset="-122"/>
                <a:ea typeface="黑体" panose="02010609060101010101" pitchFamily="49" charset="-122"/>
              </a:rPr>
              <a:t>。</a:t>
            </a:r>
          </a:p>
          <a:p>
            <a:pPr marL="0" lvl="0" indent="0" eaLnBrk="1" hangingPunct="1">
              <a:spcBef>
                <a:spcPct val="0"/>
              </a:spcBef>
              <a:buNone/>
            </a:pPr>
            <a:r>
              <a:rPr lang="zh-CN" altLang="en-US" sz="2400" b="1" dirty="0">
                <a:ea typeface="黑体" panose="02010609060101010101" pitchFamily="49" charset="-122"/>
              </a:rPr>
              <a:t>    ②</a:t>
            </a:r>
            <a:r>
              <a:rPr lang="zh-CN" altLang="en-US" sz="2400" b="1" dirty="0">
                <a:latin typeface="黑体" panose="02010609060101010101" pitchFamily="49" charset="-122"/>
                <a:ea typeface="黑体" panose="02010609060101010101" pitchFamily="49" charset="-122"/>
              </a:rPr>
              <a:t>当</a:t>
            </a:r>
            <a:r>
              <a:rPr lang="en-US" altLang="zh-CN" sz="2400" b="1" dirty="0">
                <a:ea typeface="黑体" panose="02010609060101010101" pitchFamily="49" charset="-122"/>
              </a:rPr>
              <a:t>A</a:t>
            </a:r>
            <a:r>
              <a:rPr lang="en-US" altLang="zh-CN" sz="2400" b="1" baseline="-25000" dirty="0">
                <a:ea typeface="黑体" panose="02010609060101010101" pitchFamily="49" charset="-122"/>
              </a:rPr>
              <a:t>3</a:t>
            </a:r>
            <a:r>
              <a:rPr lang="en-US" altLang="zh-CN" sz="2400" b="1" dirty="0">
                <a:ea typeface="黑体" panose="02010609060101010101" pitchFamily="49" charset="-122"/>
              </a:rPr>
              <a:t>=B</a:t>
            </a:r>
            <a:r>
              <a:rPr lang="en-US" altLang="zh-CN" sz="2400" b="1" baseline="-25000" dirty="0">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即</a:t>
            </a:r>
            <a:r>
              <a:rPr lang="en-US" altLang="zh-CN" sz="2400" b="1" dirty="0">
                <a:ea typeface="黑体" panose="02010609060101010101" pitchFamily="49" charset="-122"/>
              </a:rPr>
              <a:t>G</a:t>
            </a:r>
            <a:r>
              <a:rPr lang="en-US" altLang="zh-CN" sz="2400" b="1" baseline="-25000" dirty="0">
                <a:ea typeface="黑体" panose="02010609060101010101" pitchFamily="49" charset="-122"/>
              </a:rPr>
              <a:t>3</a:t>
            </a:r>
            <a:r>
              <a:rPr lang="en-US" altLang="zh-CN" sz="2400" b="1" dirty="0">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时</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若</a:t>
            </a:r>
            <a:r>
              <a:rPr lang="en-US" altLang="zh-CN" sz="2400" b="1" dirty="0">
                <a:ea typeface="黑体" panose="02010609060101010101" pitchFamily="49" charset="-122"/>
              </a:rPr>
              <a:t>A</a:t>
            </a:r>
            <a:r>
              <a:rPr lang="en-US" altLang="zh-CN" sz="2400" b="1" baseline="-25000" dirty="0">
                <a:ea typeface="黑体" panose="02010609060101010101" pitchFamily="49" charset="-122"/>
              </a:rPr>
              <a:t>2</a:t>
            </a:r>
            <a:r>
              <a:rPr lang="zh-CN" altLang="en-US" sz="2400" b="1" dirty="0">
                <a:ea typeface="黑体" panose="02010609060101010101" pitchFamily="49" charset="-122"/>
              </a:rPr>
              <a:t>＞</a:t>
            </a:r>
            <a:r>
              <a:rPr lang="en-US" altLang="zh-CN" sz="2400" b="1" dirty="0">
                <a:ea typeface="黑体" panose="02010609060101010101" pitchFamily="49" charset="-122"/>
              </a:rPr>
              <a:t>B</a:t>
            </a:r>
            <a:r>
              <a:rPr lang="en-US" altLang="zh-CN" sz="2400" b="1" baseline="-25000" dirty="0">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，则</a:t>
            </a:r>
            <a:r>
              <a:rPr lang="en-US" altLang="zh-CN" sz="2400" b="1" dirty="0">
                <a:ea typeface="黑体" panose="02010609060101010101" pitchFamily="49" charset="-122"/>
              </a:rPr>
              <a:t>A</a:t>
            </a:r>
            <a:r>
              <a:rPr lang="zh-CN" altLang="en-US" sz="2400" b="1" dirty="0">
                <a:ea typeface="黑体" panose="02010609060101010101" pitchFamily="49" charset="-122"/>
              </a:rPr>
              <a:t>＞</a:t>
            </a:r>
            <a:r>
              <a:rPr lang="en-US" altLang="zh-CN" sz="2400" b="1" dirty="0">
                <a:ea typeface="黑体" panose="02010609060101010101" pitchFamily="49" charset="-122"/>
              </a:rPr>
              <a:t>B</a:t>
            </a:r>
            <a:r>
              <a:rPr lang="zh-CN" altLang="en-US" sz="2400" b="1" dirty="0">
                <a:ea typeface="黑体" panose="02010609060101010101" pitchFamily="49" charset="-122"/>
              </a:rPr>
              <a:t>，</a:t>
            </a:r>
            <a:r>
              <a:rPr lang="en-US" altLang="zh-CN" sz="2400" b="1" dirty="0">
                <a:ea typeface="黑体" panose="02010609060101010101" pitchFamily="49" charset="-122"/>
              </a:rPr>
              <a:t>L=1 </a:t>
            </a:r>
            <a:r>
              <a:rPr lang="zh-CN" altLang="en-US" sz="2400" b="1" dirty="0">
                <a:ea typeface="黑体" panose="02010609060101010101" pitchFamily="49" charset="-122"/>
              </a:rPr>
              <a:t>、</a:t>
            </a:r>
            <a:r>
              <a:rPr lang="en-US" altLang="zh-CN" sz="2400" b="1" dirty="0">
                <a:ea typeface="黑体" panose="02010609060101010101" pitchFamily="49" charset="-122"/>
              </a:rPr>
              <a:t>G=M=0</a:t>
            </a:r>
            <a:r>
              <a:rPr lang="zh-CN" altLang="en-US" sz="2400" b="1" dirty="0">
                <a:latin typeface="黑体" panose="02010609060101010101" pitchFamily="49" charset="-122"/>
                <a:ea typeface="黑体" panose="02010609060101010101" pitchFamily="49" charset="-122"/>
              </a:rPr>
              <a:t>。</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    ③</a:t>
            </a:r>
            <a:r>
              <a:rPr lang="zh-CN" altLang="en-US" sz="2400" b="1" dirty="0">
                <a:latin typeface="黑体" panose="02010609060101010101" pitchFamily="49" charset="-122"/>
                <a:ea typeface="黑体" panose="02010609060101010101" pitchFamily="49" charset="-122"/>
              </a:rPr>
              <a:t>当</a:t>
            </a:r>
            <a:r>
              <a:rPr lang="en-US" altLang="zh-CN" sz="2400" b="1" dirty="0">
                <a:ea typeface="黑体" panose="02010609060101010101" pitchFamily="49" charset="-122"/>
              </a:rPr>
              <a:t>A</a:t>
            </a:r>
            <a:r>
              <a:rPr lang="en-US" altLang="zh-CN" sz="2400" b="1" baseline="-25000" dirty="0">
                <a:ea typeface="黑体" panose="02010609060101010101" pitchFamily="49" charset="-122"/>
              </a:rPr>
              <a:t>3</a:t>
            </a:r>
            <a:r>
              <a:rPr lang="en-US" altLang="zh-CN" sz="2400" b="1" dirty="0">
                <a:ea typeface="黑体" panose="02010609060101010101" pitchFamily="49" charset="-122"/>
              </a:rPr>
              <a:t>=B</a:t>
            </a:r>
            <a:r>
              <a:rPr lang="en-US" altLang="zh-CN" sz="2400" b="1" baseline="-25000" dirty="0">
                <a:ea typeface="黑体" panose="02010609060101010101" pitchFamily="49" charset="-122"/>
              </a:rPr>
              <a:t>3</a:t>
            </a:r>
            <a:r>
              <a:rPr lang="zh-CN" altLang="en-US" sz="2400" b="1" dirty="0">
                <a:ea typeface="黑体" panose="02010609060101010101" pitchFamily="49" charset="-122"/>
              </a:rPr>
              <a:t>、</a:t>
            </a:r>
            <a:r>
              <a:rPr lang="en-US" altLang="zh-CN" sz="2400" b="1" dirty="0">
                <a:ea typeface="黑体" panose="02010609060101010101" pitchFamily="49" charset="-122"/>
              </a:rPr>
              <a:t>A</a:t>
            </a:r>
            <a:r>
              <a:rPr lang="en-US" altLang="zh-CN" sz="2400" b="1" baseline="-25000" dirty="0">
                <a:ea typeface="黑体" panose="02010609060101010101" pitchFamily="49" charset="-122"/>
              </a:rPr>
              <a:t>2</a:t>
            </a:r>
            <a:r>
              <a:rPr lang="en-US" altLang="zh-CN" sz="2400" b="1" dirty="0">
                <a:ea typeface="黑体" panose="02010609060101010101" pitchFamily="49" charset="-122"/>
              </a:rPr>
              <a:t>=B</a:t>
            </a:r>
            <a:r>
              <a:rPr lang="en-US" altLang="zh-CN" sz="2400" b="1" baseline="-25000" dirty="0">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即</a:t>
            </a:r>
            <a:r>
              <a:rPr lang="en-US" altLang="zh-CN" sz="2400" b="1" dirty="0">
                <a:ea typeface="黑体" panose="02010609060101010101" pitchFamily="49" charset="-122"/>
              </a:rPr>
              <a:t>G</a:t>
            </a:r>
            <a:r>
              <a:rPr lang="en-US" altLang="zh-CN" sz="2400" b="1" baseline="-25000" dirty="0">
                <a:ea typeface="黑体" panose="02010609060101010101" pitchFamily="49" charset="-122"/>
              </a:rPr>
              <a:t>3</a:t>
            </a:r>
            <a:r>
              <a:rPr lang="en-US" altLang="zh-CN" sz="2400" b="1" dirty="0">
                <a:ea typeface="黑体" panose="02010609060101010101" pitchFamily="49" charset="-122"/>
              </a:rPr>
              <a:t>=G</a:t>
            </a:r>
            <a:r>
              <a:rPr lang="en-US" altLang="zh-CN" sz="2400" b="1" baseline="-25000" dirty="0">
                <a:ea typeface="黑体" panose="02010609060101010101" pitchFamily="49" charset="-122"/>
              </a:rPr>
              <a:t>2</a:t>
            </a:r>
            <a:r>
              <a:rPr lang="en-US" altLang="zh-CN" sz="2400" b="1" dirty="0">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时</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若</a:t>
            </a:r>
            <a:r>
              <a:rPr lang="en-US" altLang="zh-CN" sz="2400" b="1" dirty="0">
                <a:ea typeface="黑体" panose="02010609060101010101" pitchFamily="49" charset="-122"/>
              </a:rPr>
              <a:t>A</a:t>
            </a:r>
            <a:r>
              <a:rPr lang="en-US" altLang="zh-CN" sz="2400" b="1" baseline="-25000" dirty="0">
                <a:ea typeface="黑体" panose="02010609060101010101" pitchFamily="49" charset="-122"/>
              </a:rPr>
              <a:t>1</a:t>
            </a:r>
            <a:r>
              <a:rPr lang="zh-CN" altLang="en-US" sz="2400" b="1" dirty="0">
                <a:ea typeface="黑体" panose="02010609060101010101" pitchFamily="49" charset="-122"/>
              </a:rPr>
              <a:t>＞</a:t>
            </a:r>
            <a:r>
              <a:rPr lang="en-US" altLang="zh-CN" sz="2400" b="1" dirty="0">
                <a:ea typeface="黑体" panose="02010609060101010101" pitchFamily="49" charset="-122"/>
              </a:rPr>
              <a:t>B</a:t>
            </a:r>
            <a:r>
              <a:rPr lang="en-US" altLang="zh-CN" sz="2400" b="1" baseline="-25000" dirty="0">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，则</a:t>
            </a:r>
            <a:r>
              <a:rPr lang="en-US" altLang="zh-CN" sz="2400" b="1" dirty="0">
                <a:ea typeface="黑体" panose="02010609060101010101" pitchFamily="49" charset="-122"/>
              </a:rPr>
              <a:t>A</a:t>
            </a:r>
            <a:r>
              <a:rPr lang="zh-CN" altLang="en-US" sz="2400" b="1" dirty="0">
                <a:ea typeface="黑体" panose="02010609060101010101" pitchFamily="49" charset="-122"/>
              </a:rPr>
              <a:t>＞</a:t>
            </a:r>
            <a:r>
              <a:rPr lang="en-US" altLang="zh-CN" sz="2400" b="1" dirty="0">
                <a:ea typeface="黑体" panose="02010609060101010101" pitchFamily="49" charset="-122"/>
              </a:rPr>
              <a:t>B</a:t>
            </a:r>
            <a:r>
              <a:rPr lang="zh-CN" altLang="en-US" sz="2400" b="1" dirty="0">
                <a:ea typeface="黑体" panose="02010609060101010101" pitchFamily="49" charset="-122"/>
              </a:rPr>
              <a:t>，</a:t>
            </a:r>
            <a:r>
              <a:rPr lang="en-US" altLang="zh-CN" sz="2400" b="1" dirty="0">
                <a:ea typeface="黑体" panose="02010609060101010101" pitchFamily="49" charset="-122"/>
              </a:rPr>
              <a:t>L=1 </a:t>
            </a:r>
            <a:r>
              <a:rPr lang="zh-CN" altLang="en-US" sz="2400" b="1" dirty="0">
                <a:ea typeface="黑体" panose="02010609060101010101" pitchFamily="49" charset="-122"/>
              </a:rPr>
              <a:t>、</a:t>
            </a:r>
            <a:r>
              <a:rPr lang="en-US" altLang="zh-CN" sz="2400" b="1" dirty="0">
                <a:ea typeface="黑体" panose="02010609060101010101" pitchFamily="49" charset="-122"/>
              </a:rPr>
              <a:t>G=M=0</a:t>
            </a:r>
            <a:r>
              <a:rPr lang="zh-CN" altLang="en-US" sz="2400" b="1" dirty="0">
                <a:latin typeface="黑体" panose="02010609060101010101" pitchFamily="49" charset="-122"/>
                <a:ea typeface="黑体" panose="02010609060101010101" pitchFamily="49" charset="-122"/>
              </a:rPr>
              <a:t>。</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    ④</a:t>
            </a:r>
            <a:r>
              <a:rPr lang="zh-CN" altLang="en-US" sz="2400" b="1" dirty="0">
                <a:latin typeface="黑体" panose="02010609060101010101" pitchFamily="49" charset="-122"/>
                <a:ea typeface="黑体" panose="02010609060101010101" pitchFamily="49" charset="-122"/>
              </a:rPr>
              <a:t>当</a:t>
            </a:r>
            <a:r>
              <a:rPr lang="en-US" altLang="zh-CN" sz="2400" b="1" dirty="0">
                <a:ea typeface="黑体" panose="02010609060101010101" pitchFamily="49" charset="-122"/>
              </a:rPr>
              <a:t>A</a:t>
            </a:r>
            <a:r>
              <a:rPr lang="en-US" altLang="zh-CN" sz="2400" b="1" baseline="-25000" dirty="0">
                <a:ea typeface="黑体" panose="02010609060101010101" pitchFamily="49" charset="-122"/>
              </a:rPr>
              <a:t>3</a:t>
            </a:r>
            <a:r>
              <a:rPr lang="en-US" altLang="zh-CN" sz="2400" b="1" dirty="0">
                <a:ea typeface="黑体" panose="02010609060101010101" pitchFamily="49" charset="-122"/>
              </a:rPr>
              <a:t>=B</a:t>
            </a:r>
            <a:r>
              <a:rPr lang="en-US" altLang="zh-CN" sz="2400" b="1" baseline="-25000" dirty="0">
                <a:ea typeface="黑体" panose="02010609060101010101" pitchFamily="49" charset="-122"/>
              </a:rPr>
              <a:t>3</a:t>
            </a:r>
            <a:r>
              <a:rPr lang="zh-CN" altLang="en-US" sz="2400" b="1" dirty="0">
                <a:ea typeface="黑体" panose="02010609060101010101" pitchFamily="49" charset="-122"/>
              </a:rPr>
              <a:t>、</a:t>
            </a:r>
            <a:r>
              <a:rPr lang="en-US" altLang="zh-CN" sz="2400" b="1" dirty="0">
                <a:ea typeface="黑体" panose="02010609060101010101" pitchFamily="49" charset="-122"/>
              </a:rPr>
              <a:t>A</a:t>
            </a:r>
            <a:r>
              <a:rPr lang="en-US" altLang="zh-CN" sz="2400" b="1" baseline="-25000" dirty="0">
                <a:ea typeface="黑体" panose="02010609060101010101" pitchFamily="49" charset="-122"/>
              </a:rPr>
              <a:t>2</a:t>
            </a:r>
            <a:r>
              <a:rPr lang="en-US" altLang="zh-CN" sz="2400" b="1" dirty="0">
                <a:ea typeface="黑体" panose="02010609060101010101" pitchFamily="49" charset="-122"/>
              </a:rPr>
              <a:t>=B</a:t>
            </a:r>
            <a:r>
              <a:rPr lang="en-US" altLang="zh-CN" sz="2400" b="1" baseline="-25000" dirty="0">
                <a:ea typeface="黑体" panose="02010609060101010101" pitchFamily="49" charset="-122"/>
              </a:rPr>
              <a:t>2 </a:t>
            </a:r>
            <a:r>
              <a:rPr lang="zh-CN" altLang="en-US" sz="2400" b="1" dirty="0">
                <a:ea typeface="黑体" panose="02010609060101010101" pitchFamily="49" charset="-122"/>
              </a:rPr>
              <a:t>、</a:t>
            </a:r>
            <a:r>
              <a:rPr lang="en-US" altLang="zh-CN" sz="2400" b="1" dirty="0">
                <a:ea typeface="黑体" panose="02010609060101010101" pitchFamily="49" charset="-122"/>
              </a:rPr>
              <a:t>A</a:t>
            </a:r>
            <a:r>
              <a:rPr lang="en-US" altLang="zh-CN" sz="2400" b="1" baseline="-25000" dirty="0">
                <a:ea typeface="黑体" panose="02010609060101010101" pitchFamily="49" charset="-122"/>
              </a:rPr>
              <a:t>1</a:t>
            </a:r>
            <a:r>
              <a:rPr lang="en-US" altLang="zh-CN" sz="2400" b="1" dirty="0">
                <a:ea typeface="黑体" panose="02010609060101010101" pitchFamily="49" charset="-122"/>
              </a:rPr>
              <a:t>=B</a:t>
            </a:r>
            <a:r>
              <a:rPr lang="en-US" altLang="zh-CN" sz="2400" b="1" baseline="-25000" dirty="0">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即</a:t>
            </a:r>
            <a:r>
              <a:rPr lang="en-US" altLang="zh-CN" sz="2400" b="1" dirty="0">
                <a:ea typeface="黑体" panose="02010609060101010101" pitchFamily="49" charset="-122"/>
              </a:rPr>
              <a:t>G</a:t>
            </a:r>
            <a:r>
              <a:rPr lang="en-US" altLang="zh-CN" sz="2400" b="1" baseline="-25000" dirty="0">
                <a:ea typeface="黑体" panose="02010609060101010101" pitchFamily="49" charset="-122"/>
              </a:rPr>
              <a:t>3</a:t>
            </a:r>
            <a:r>
              <a:rPr lang="en-US" altLang="zh-CN" sz="2400" b="1" dirty="0">
                <a:ea typeface="黑体" panose="02010609060101010101" pitchFamily="49" charset="-122"/>
              </a:rPr>
              <a:t>=G</a:t>
            </a:r>
            <a:r>
              <a:rPr lang="en-US" altLang="zh-CN" sz="2400" b="1" baseline="-25000" dirty="0">
                <a:ea typeface="黑体" panose="02010609060101010101" pitchFamily="49" charset="-122"/>
              </a:rPr>
              <a:t>2</a:t>
            </a:r>
            <a:r>
              <a:rPr lang="en-US" altLang="zh-CN" sz="2400" b="1" dirty="0">
                <a:ea typeface="黑体" panose="02010609060101010101" pitchFamily="49" charset="-122"/>
              </a:rPr>
              <a:t>=G</a:t>
            </a:r>
            <a:r>
              <a:rPr lang="en-US" altLang="zh-CN" sz="2400" b="1" baseline="-25000" dirty="0">
                <a:ea typeface="黑体" panose="02010609060101010101" pitchFamily="49" charset="-122"/>
              </a:rPr>
              <a:t>1</a:t>
            </a:r>
            <a:r>
              <a:rPr lang="en-US" altLang="zh-CN" sz="2400" b="1" dirty="0">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时</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若</a:t>
            </a:r>
            <a:r>
              <a:rPr lang="en-US" altLang="zh-CN" sz="2400" b="1" dirty="0">
                <a:ea typeface="黑体" panose="02010609060101010101" pitchFamily="49" charset="-122"/>
              </a:rPr>
              <a:t>A</a:t>
            </a:r>
            <a:r>
              <a:rPr lang="en-US" altLang="zh-CN" sz="2400" b="1" baseline="-25000" dirty="0">
                <a:ea typeface="黑体" panose="02010609060101010101" pitchFamily="49" charset="-122"/>
              </a:rPr>
              <a:t>0</a:t>
            </a:r>
            <a:r>
              <a:rPr lang="zh-CN" altLang="en-US" sz="2400" b="1" dirty="0">
                <a:ea typeface="黑体" panose="02010609060101010101" pitchFamily="49" charset="-122"/>
              </a:rPr>
              <a:t>＞</a:t>
            </a:r>
            <a:r>
              <a:rPr lang="en-US" altLang="zh-CN" sz="2400" b="1" dirty="0">
                <a:ea typeface="黑体" panose="02010609060101010101" pitchFamily="49" charset="-122"/>
              </a:rPr>
              <a:t>B</a:t>
            </a:r>
            <a:r>
              <a:rPr lang="en-US" altLang="zh-CN" sz="2400" b="1" baseline="-25000" dirty="0">
                <a:ea typeface="黑体" panose="02010609060101010101" pitchFamily="49" charset="-122"/>
              </a:rPr>
              <a:t>0</a:t>
            </a:r>
            <a:r>
              <a:rPr lang="zh-CN" altLang="en-US" sz="2400" b="1" dirty="0">
                <a:latin typeface="黑体" panose="02010609060101010101" pitchFamily="49" charset="-122"/>
                <a:ea typeface="黑体" panose="02010609060101010101" pitchFamily="49" charset="-122"/>
              </a:rPr>
              <a:t>，则</a:t>
            </a:r>
            <a:r>
              <a:rPr lang="en-US" altLang="zh-CN" sz="2400" b="1" dirty="0">
                <a:ea typeface="黑体" panose="02010609060101010101" pitchFamily="49" charset="-122"/>
              </a:rPr>
              <a:t>A</a:t>
            </a:r>
            <a:r>
              <a:rPr lang="zh-CN" altLang="en-US" sz="2400" b="1" dirty="0">
                <a:ea typeface="黑体" panose="02010609060101010101" pitchFamily="49" charset="-122"/>
              </a:rPr>
              <a:t>＞</a:t>
            </a:r>
            <a:r>
              <a:rPr lang="en-US" altLang="zh-CN" sz="2400" b="1" dirty="0">
                <a:ea typeface="黑体" panose="02010609060101010101" pitchFamily="49" charset="-122"/>
              </a:rPr>
              <a:t>B</a:t>
            </a:r>
            <a:r>
              <a:rPr lang="zh-CN" altLang="en-US" sz="2400" b="1" dirty="0">
                <a:ea typeface="黑体" panose="02010609060101010101" pitchFamily="49" charset="-122"/>
              </a:rPr>
              <a:t>，</a:t>
            </a:r>
            <a:r>
              <a:rPr lang="en-US" altLang="zh-CN" sz="2400" b="1" dirty="0">
                <a:ea typeface="黑体" panose="02010609060101010101" pitchFamily="49" charset="-122"/>
              </a:rPr>
              <a:t>L=1 </a:t>
            </a:r>
            <a:r>
              <a:rPr lang="zh-CN" altLang="en-US" sz="2400" b="1" dirty="0">
                <a:ea typeface="黑体" panose="02010609060101010101" pitchFamily="49" charset="-122"/>
              </a:rPr>
              <a:t>、</a:t>
            </a:r>
            <a:r>
              <a:rPr lang="en-US" altLang="zh-CN" sz="2400" b="1" dirty="0">
                <a:ea typeface="黑体" panose="02010609060101010101" pitchFamily="49" charset="-122"/>
              </a:rPr>
              <a:t>G=M=0</a:t>
            </a:r>
            <a:r>
              <a:rPr lang="zh-CN" altLang="en-US" sz="2400" b="1" dirty="0">
                <a:latin typeface="黑体" panose="02010609060101010101" pitchFamily="49" charset="-122"/>
                <a:ea typeface="黑体" panose="02010609060101010101" pitchFamily="49" charset="-122"/>
              </a:rPr>
              <a:t>。</a:t>
            </a:r>
          </a:p>
          <a:p>
            <a:pPr marL="0" lvl="0" indent="0" eaLnBrk="1" hangingPunct="1">
              <a:spcBef>
                <a:spcPct val="0"/>
              </a:spcBef>
              <a:buNone/>
            </a:pPr>
            <a:r>
              <a:rPr lang="zh-CN" altLang="en-US" sz="2400" b="1" dirty="0">
                <a:latin typeface="黑体" panose="02010609060101010101" pitchFamily="49" charset="-122"/>
                <a:ea typeface="黑体" panose="02010609060101010101" pitchFamily="49" charset="-122"/>
              </a:rPr>
              <a:t>  对</a:t>
            </a:r>
            <a:r>
              <a:rPr lang="en-US" altLang="zh-CN" sz="2400" b="1" dirty="0">
                <a:ea typeface="黑体" panose="02010609060101010101" pitchFamily="49" charset="-122"/>
              </a:rPr>
              <a:t>A</a:t>
            </a:r>
            <a:r>
              <a:rPr lang="zh-CN" altLang="en-US" sz="2400" b="1" dirty="0">
                <a:ea typeface="黑体" panose="02010609060101010101" pitchFamily="49" charset="-122"/>
              </a:rPr>
              <a:t>＞</a:t>
            </a:r>
            <a:r>
              <a:rPr lang="en-US" altLang="zh-CN" sz="2400" b="1" dirty="0">
                <a:ea typeface="黑体" panose="02010609060101010101" pitchFamily="49" charset="-122"/>
              </a:rPr>
              <a:t>B</a:t>
            </a:r>
            <a:r>
              <a:rPr lang="zh-CN" altLang="en-US" sz="2400" b="1" dirty="0">
                <a:ea typeface="黑体" panose="02010609060101010101" pitchFamily="49" charset="-122"/>
              </a:rPr>
              <a:t>即</a:t>
            </a:r>
            <a:r>
              <a:rPr lang="en-US" altLang="zh-CN" sz="2400" b="1" dirty="0">
                <a:ea typeface="黑体" panose="02010609060101010101" pitchFamily="49" charset="-122"/>
              </a:rPr>
              <a:t>L=1</a:t>
            </a:r>
            <a:r>
              <a:rPr lang="zh-CN" altLang="en-US" sz="2400" b="1" dirty="0">
                <a:ea typeface="黑体" panose="02010609060101010101" pitchFamily="49" charset="-122"/>
              </a:rPr>
              <a:t>，上述四种情况是或的逻辑关系。 </a:t>
            </a:r>
          </a:p>
          <a:p>
            <a:pPr marL="0" lvl="0" indent="0" eaLnBrk="1" hangingPunct="1">
              <a:spcBef>
                <a:spcPct val="0"/>
              </a:spcBef>
              <a:buNone/>
            </a:pPr>
            <a:r>
              <a:rPr lang="zh-CN" altLang="en-US" sz="2400" b="1" dirty="0">
                <a:ea typeface="黑体" panose="02010609060101010101" pitchFamily="49" charset="-122"/>
              </a:rPr>
              <a:t>    ⑤只有</a:t>
            </a:r>
            <a:r>
              <a:rPr lang="zh-CN" altLang="en-US" sz="2400" b="1" dirty="0">
                <a:latin typeface="黑体" panose="02010609060101010101" pitchFamily="49" charset="-122"/>
                <a:ea typeface="黑体" panose="02010609060101010101" pitchFamily="49" charset="-122"/>
              </a:rPr>
              <a:t>当</a:t>
            </a:r>
            <a:r>
              <a:rPr lang="en-US" altLang="zh-CN" sz="2400" b="1" dirty="0">
                <a:ea typeface="黑体" panose="02010609060101010101" pitchFamily="49" charset="-122"/>
              </a:rPr>
              <a:t>A</a:t>
            </a:r>
            <a:r>
              <a:rPr lang="en-US" altLang="zh-CN" sz="2400" b="1" baseline="-25000" dirty="0">
                <a:ea typeface="黑体" panose="02010609060101010101" pitchFamily="49" charset="-122"/>
              </a:rPr>
              <a:t>3</a:t>
            </a:r>
            <a:r>
              <a:rPr lang="en-US" altLang="zh-CN" sz="2400" b="1" dirty="0">
                <a:ea typeface="黑体" panose="02010609060101010101" pitchFamily="49" charset="-122"/>
              </a:rPr>
              <a:t>=B</a:t>
            </a:r>
            <a:r>
              <a:rPr lang="en-US" altLang="zh-CN" sz="2400" b="1" baseline="-25000" dirty="0">
                <a:ea typeface="黑体" panose="02010609060101010101" pitchFamily="49" charset="-122"/>
              </a:rPr>
              <a:t>3</a:t>
            </a:r>
            <a:r>
              <a:rPr lang="zh-CN" altLang="en-US" sz="2400" b="1" dirty="0">
                <a:ea typeface="黑体" panose="02010609060101010101" pitchFamily="49" charset="-122"/>
              </a:rPr>
              <a:t>、</a:t>
            </a:r>
            <a:r>
              <a:rPr lang="en-US" altLang="zh-CN" sz="2400" b="1" dirty="0">
                <a:ea typeface="黑体" panose="02010609060101010101" pitchFamily="49" charset="-122"/>
              </a:rPr>
              <a:t>A</a:t>
            </a:r>
            <a:r>
              <a:rPr lang="en-US" altLang="zh-CN" sz="2400" b="1" baseline="-25000" dirty="0">
                <a:ea typeface="黑体" panose="02010609060101010101" pitchFamily="49" charset="-122"/>
              </a:rPr>
              <a:t>2</a:t>
            </a:r>
            <a:r>
              <a:rPr lang="en-US" altLang="zh-CN" sz="2400" b="1" dirty="0">
                <a:ea typeface="黑体" panose="02010609060101010101" pitchFamily="49" charset="-122"/>
              </a:rPr>
              <a:t>=B</a:t>
            </a:r>
            <a:r>
              <a:rPr lang="en-US" altLang="zh-CN" sz="2400" b="1" baseline="-25000" dirty="0">
                <a:ea typeface="黑体" panose="02010609060101010101" pitchFamily="49" charset="-122"/>
              </a:rPr>
              <a:t>2 </a:t>
            </a:r>
            <a:r>
              <a:rPr lang="zh-CN" altLang="en-US" sz="2400" b="1" dirty="0">
                <a:ea typeface="黑体" panose="02010609060101010101" pitchFamily="49" charset="-122"/>
              </a:rPr>
              <a:t>、</a:t>
            </a:r>
            <a:r>
              <a:rPr lang="en-US" altLang="zh-CN" sz="2400" b="1" dirty="0">
                <a:ea typeface="黑体" panose="02010609060101010101" pitchFamily="49" charset="-122"/>
              </a:rPr>
              <a:t>A</a:t>
            </a:r>
            <a:r>
              <a:rPr lang="en-US" altLang="zh-CN" sz="2400" b="1" baseline="-25000" dirty="0">
                <a:ea typeface="黑体" panose="02010609060101010101" pitchFamily="49" charset="-122"/>
              </a:rPr>
              <a:t>1</a:t>
            </a:r>
            <a:r>
              <a:rPr lang="en-US" altLang="zh-CN" sz="2400" b="1" dirty="0">
                <a:ea typeface="黑体" panose="02010609060101010101" pitchFamily="49" charset="-122"/>
              </a:rPr>
              <a:t>=B</a:t>
            </a:r>
            <a:r>
              <a:rPr lang="en-US" altLang="zh-CN" sz="2400" b="1" baseline="-25000" dirty="0">
                <a:ea typeface="黑体" panose="02010609060101010101" pitchFamily="49" charset="-122"/>
              </a:rPr>
              <a:t>1 </a:t>
            </a:r>
            <a:r>
              <a:rPr lang="zh-CN" altLang="en-US" sz="2400" b="1" dirty="0">
                <a:ea typeface="黑体" panose="02010609060101010101" pitchFamily="49" charset="-122"/>
              </a:rPr>
              <a:t>、</a:t>
            </a:r>
            <a:r>
              <a:rPr lang="en-US" altLang="zh-CN" sz="2400" b="1" dirty="0">
                <a:ea typeface="黑体" panose="02010609060101010101" pitchFamily="49" charset="-122"/>
              </a:rPr>
              <a:t>A</a:t>
            </a:r>
            <a:r>
              <a:rPr lang="en-US" altLang="zh-CN" sz="2400" b="1" baseline="-25000" dirty="0">
                <a:ea typeface="黑体" panose="02010609060101010101" pitchFamily="49" charset="-122"/>
              </a:rPr>
              <a:t>0</a:t>
            </a:r>
            <a:r>
              <a:rPr lang="en-US" altLang="zh-CN" sz="2400" b="1" dirty="0">
                <a:ea typeface="黑体" panose="02010609060101010101" pitchFamily="49" charset="-122"/>
              </a:rPr>
              <a:t>=B</a:t>
            </a:r>
            <a:r>
              <a:rPr lang="en-US" altLang="zh-CN" sz="2400" b="1" baseline="-25000" dirty="0">
                <a:ea typeface="黑体" panose="02010609060101010101" pitchFamily="49" charset="-122"/>
              </a:rPr>
              <a:t>0</a:t>
            </a:r>
            <a:r>
              <a:rPr lang="zh-CN" altLang="en-US" sz="2400" b="1" dirty="0">
                <a:latin typeface="黑体" panose="02010609060101010101" pitchFamily="49" charset="-122"/>
                <a:ea typeface="黑体" panose="02010609060101010101" pitchFamily="49" charset="-122"/>
              </a:rPr>
              <a:t>即</a:t>
            </a:r>
            <a:r>
              <a:rPr lang="en-US" altLang="zh-CN" sz="2400" b="1" dirty="0">
                <a:ea typeface="黑体" panose="02010609060101010101" pitchFamily="49" charset="-122"/>
              </a:rPr>
              <a:t>G</a:t>
            </a:r>
            <a:r>
              <a:rPr lang="en-US" altLang="zh-CN" sz="2400" b="1" baseline="-25000" dirty="0">
                <a:ea typeface="黑体" panose="02010609060101010101" pitchFamily="49" charset="-122"/>
              </a:rPr>
              <a:t>3</a:t>
            </a:r>
            <a:r>
              <a:rPr lang="en-US" altLang="zh-CN" sz="2400" b="1" dirty="0">
                <a:ea typeface="黑体" panose="02010609060101010101" pitchFamily="49" charset="-122"/>
              </a:rPr>
              <a:t>=G</a:t>
            </a:r>
            <a:r>
              <a:rPr lang="en-US" altLang="zh-CN" sz="2400" b="1" baseline="-25000" dirty="0">
                <a:ea typeface="黑体" panose="02010609060101010101" pitchFamily="49" charset="-122"/>
              </a:rPr>
              <a:t>2</a:t>
            </a:r>
            <a:r>
              <a:rPr lang="en-US" altLang="zh-CN" sz="2400" b="1" dirty="0">
                <a:ea typeface="黑体" panose="02010609060101010101" pitchFamily="49" charset="-122"/>
              </a:rPr>
              <a:t>=G</a:t>
            </a:r>
            <a:r>
              <a:rPr lang="en-US" altLang="zh-CN" sz="2400" b="1" baseline="-25000" dirty="0">
                <a:ea typeface="黑体" panose="02010609060101010101" pitchFamily="49" charset="-122"/>
              </a:rPr>
              <a:t>1</a:t>
            </a:r>
            <a:r>
              <a:rPr lang="en-US" altLang="zh-CN" sz="2400" b="1" dirty="0">
                <a:ea typeface="黑体" panose="02010609060101010101" pitchFamily="49" charset="-122"/>
              </a:rPr>
              <a:t>=G</a:t>
            </a:r>
            <a:r>
              <a:rPr lang="en-US" altLang="zh-CN" sz="2400" b="1" baseline="-25000" dirty="0">
                <a:ea typeface="黑体" panose="02010609060101010101" pitchFamily="49" charset="-122"/>
              </a:rPr>
              <a:t>0</a:t>
            </a:r>
            <a:r>
              <a:rPr lang="en-US" altLang="zh-CN" sz="2400" b="1" dirty="0">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时</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才会有</a:t>
            </a:r>
            <a:r>
              <a:rPr lang="en-US" altLang="zh-CN" sz="2400" b="1" dirty="0">
                <a:ea typeface="黑体" panose="02010609060101010101" pitchFamily="49" charset="-122"/>
              </a:rPr>
              <a:t>A=B</a:t>
            </a:r>
            <a:r>
              <a:rPr lang="zh-CN" altLang="en-US" sz="2400" b="1" dirty="0">
                <a:ea typeface="黑体" panose="02010609060101010101" pitchFamily="49" charset="-122"/>
              </a:rPr>
              <a:t>即</a:t>
            </a:r>
            <a:r>
              <a:rPr lang="en-US" altLang="zh-CN" sz="2400" b="1" dirty="0">
                <a:ea typeface="黑体" panose="02010609060101010101" pitchFamily="49" charset="-122"/>
              </a:rPr>
              <a:t>G=1</a:t>
            </a:r>
            <a:r>
              <a:rPr lang="zh-CN" altLang="en-US" sz="2400" b="1" dirty="0">
                <a:ea typeface="黑体" panose="02010609060101010101" pitchFamily="49" charset="-122"/>
              </a:rPr>
              <a:t>。显然，对于</a:t>
            </a:r>
            <a:r>
              <a:rPr lang="en-US" altLang="zh-CN" sz="2400" b="1" dirty="0">
                <a:ea typeface="黑体" panose="02010609060101010101" pitchFamily="49" charset="-122"/>
              </a:rPr>
              <a:t>A=B</a:t>
            </a:r>
            <a:r>
              <a:rPr lang="zh-CN" altLang="en-US" sz="2400" b="1" dirty="0">
                <a:ea typeface="黑体" panose="02010609060101010101" pitchFamily="49" charset="-122"/>
              </a:rPr>
              <a:t>即</a:t>
            </a:r>
            <a:r>
              <a:rPr lang="en-US" altLang="zh-CN" sz="2400" b="1" dirty="0">
                <a:ea typeface="黑体" panose="02010609060101010101" pitchFamily="49" charset="-122"/>
              </a:rPr>
              <a:t>G=1</a:t>
            </a:r>
            <a:r>
              <a:rPr lang="zh-CN" altLang="en-US" sz="2400" b="1" dirty="0">
                <a:ea typeface="黑体" panose="02010609060101010101" pitchFamily="49" charset="-122"/>
              </a:rPr>
              <a:t>，</a:t>
            </a:r>
            <a:r>
              <a:rPr lang="en-US" altLang="zh-CN" sz="2400" b="1" dirty="0">
                <a:ea typeface="黑体" panose="02010609060101010101" pitchFamily="49" charset="-122"/>
              </a:rPr>
              <a:t>G</a:t>
            </a:r>
            <a:r>
              <a:rPr lang="en-US" altLang="zh-CN" sz="2400" b="1" baseline="-25000" dirty="0">
                <a:ea typeface="黑体" panose="02010609060101010101" pitchFamily="49" charset="-122"/>
              </a:rPr>
              <a:t>3</a:t>
            </a:r>
            <a:r>
              <a:rPr lang="zh-CN" altLang="en-US" sz="2400" b="1" dirty="0">
                <a:ea typeface="黑体" panose="02010609060101010101" pitchFamily="49" charset="-122"/>
              </a:rPr>
              <a:t>、</a:t>
            </a:r>
            <a:r>
              <a:rPr lang="en-US" altLang="zh-CN" sz="2400" b="1" dirty="0">
                <a:ea typeface="黑体" panose="02010609060101010101" pitchFamily="49" charset="-122"/>
              </a:rPr>
              <a:t>G</a:t>
            </a:r>
            <a:r>
              <a:rPr lang="en-US" altLang="zh-CN" sz="2400" b="1" baseline="-25000" dirty="0">
                <a:ea typeface="黑体" panose="02010609060101010101" pitchFamily="49" charset="-122"/>
              </a:rPr>
              <a:t>2</a:t>
            </a:r>
            <a:r>
              <a:rPr lang="zh-CN" altLang="en-US" sz="2400" b="1" dirty="0">
                <a:ea typeface="黑体" panose="02010609060101010101" pitchFamily="49" charset="-122"/>
              </a:rPr>
              <a:t>、</a:t>
            </a:r>
            <a:r>
              <a:rPr lang="en-US" altLang="zh-CN" sz="2400" b="1" dirty="0">
                <a:ea typeface="黑体" panose="02010609060101010101" pitchFamily="49" charset="-122"/>
              </a:rPr>
              <a:t>G</a:t>
            </a:r>
            <a:r>
              <a:rPr lang="en-US" altLang="zh-CN" sz="2400" b="1" baseline="-25000" dirty="0">
                <a:ea typeface="黑体" panose="02010609060101010101" pitchFamily="49" charset="-122"/>
              </a:rPr>
              <a:t>1</a:t>
            </a:r>
            <a:r>
              <a:rPr lang="zh-CN" altLang="en-US" sz="2400" b="1" dirty="0">
                <a:ea typeface="黑体" panose="02010609060101010101" pitchFamily="49" charset="-122"/>
              </a:rPr>
              <a:t>、</a:t>
            </a:r>
            <a:r>
              <a:rPr lang="en-US" altLang="zh-CN" sz="2400" b="1" dirty="0">
                <a:ea typeface="黑体" panose="02010609060101010101" pitchFamily="49" charset="-122"/>
              </a:rPr>
              <a:t>G</a:t>
            </a:r>
            <a:r>
              <a:rPr lang="en-US" altLang="zh-CN" sz="2400" b="1" baseline="-25000" dirty="0">
                <a:ea typeface="黑体" panose="02010609060101010101" pitchFamily="49" charset="-122"/>
              </a:rPr>
              <a:t>0</a:t>
            </a:r>
            <a:r>
              <a:rPr lang="zh-CN" altLang="en-US" sz="2400" b="1" dirty="0">
                <a:ea typeface="黑体" panose="02010609060101010101" pitchFamily="49" charset="-122"/>
              </a:rPr>
              <a:t>与的逻辑关系。</a:t>
            </a:r>
          </a:p>
          <a:p>
            <a:pPr marL="0" lvl="0" indent="0" eaLnBrk="1" hangingPunct="1">
              <a:spcBef>
                <a:spcPct val="0"/>
              </a:spcBef>
              <a:buNone/>
            </a:pPr>
            <a:r>
              <a:rPr lang="zh-CN" altLang="en-US" sz="2400" b="1" dirty="0">
                <a:ea typeface="黑体" panose="02010609060101010101" pitchFamily="49" charset="-122"/>
              </a:rPr>
              <a:t>    ⑥如果</a:t>
            </a:r>
            <a:r>
              <a:rPr lang="en-US" altLang="zh-CN" sz="2400" b="1" dirty="0">
                <a:ea typeface="黑体" panose="02010609060101010101" pitchFamily="49" charset="-122"/>
              </a:rPr>
              <a:t>A</a:t>
            </a:r>
            <a:r>
              <a:rPr lang="zh-CN" altLang="en-US" sz="2400" b="1" dirty="0">
                <a:ea typeface="黑体" panose="02010609060101010101" pitchFamily="49" charset="-122"/>
              </a:rPr>
              <a:t>不大于</a:t>
            </a:r>
            <a:r>
              <a:rPr lang="en-US" altLang="zh-CN" sz="2400" b="1" dirty="0">
                <a:ea typeface="黑体" panose="02010609060101010101" pitchFamily="49" charset="-122"/>
              </a:rPr>
              <a:t>B</a:t>
            </a:r>
            <a:r>
              <a:rPr lang="zh-CN" altLang="en-US" sz="2400" b="1" dirty="0">
                <a:ea typeface="黑体" panose="02010609060101010101" pitchFamily="49" charset="-122"/>
              </a:rPr>
              <a:t>也不等于</a:t>
            </a:r>
            <a:r>
              <a:rPr lang="en-US" altLang="zh-CN" sz="2400" b="1" dirty="0">
                <a:ea typeface="黑体" panose="02010609060101010101" pitchFamily="49" charset="-122"/>
              </a:rPr>
              <a:t>B</a:t>
            </a:r>
            <a:r>
              <a:rPr lang="zh-CN" altLang="en-US" sz="2400" b="1" dirty="0">
                <a:ea typeface="黑体" panose="02010609060101010101" pitchFamily="49" charset="-122"/>
              </a:rPr>
              <a:t>，即</a:t>
            </a:r>
            <a:r>
              <a:rPr lang="en-US" altLang="zh-CN" sz="2400" b="1" dirty="0">
                <a:ea typeface="黑体" panose="02010609060101010101" pitchFamily="49" charset="-122"/>
              </a:rPr>
              <a:t>L=G=0</a:t>
            </a:r>
            <a:r>
              <a:rPr lang="zh-CN" altLang="en-US" sz="2400" b="1" dirty="0">
                <a:ea typeface="黑体" panose="02010609060101010101" pitchFamily="49" charset="-122"/>
              </a:rPr>
              <a:t>时，则</a:t>
            </a:r>
            <a:r>
              <a:rPr lang="en-US" altLang="zh-CN" sz="2400" b="1" dirty="0">
                <a:ea typeface="黑体" panose="02010609060101010101" pitchFamily="49" charset="-122"/>
              </a:rPr>
              <a:t>A</a:t>
            </a:r>
            <a:r>
              <a:rPr lang="zh-CN" altLang="en-US" sz="2400" b="1" dirty="0">
                <a:ea typeface="黑体" panose="02010609060101010101" pitchFamily="49" charset="-122"/>
              </a:rPr>
              <a:t>＜</a:t>
            </a:r>
            <a:r>
              <a:rPr lang="en-US" altLang="zh-CN" sz="2400" b="1" dirty="0">
                <a:ea typeface="黑体" panose="02010609060101010101" pitchFamily="49" charset="-122"/>
              </a:rPr>
              <a:t>B</a:t>
            </a:r>
            <a:r>
              <a:rPr lang="zh-CN" altLang="en-US" sz="2400" b="1" dirty="0">
                <a:ea typeface="黑体" panose="02010609060101010101" pitchFamily="49" charset="-122"/>
              </a:rPr>
              <a:t>即</a:t>
            </a:r>
            <a:r>
              <a:rPr lang="en-US" altLang="zh-CN" sz="2400" b="1" dirty="0">
                <a:ea typeface="黑体" panose="02010609060101010101" pitchFamily="49" charset="-122"/>
              </a:rPr>
              <a:t>M=1</a:t>
            </a:r>
            <a:r>
              <a:rPr lang="zh-CN" altLang="en-US" sz="2400" b="1" dirty="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blinds(horizontal)">
                                      <p:cBhvr>
                                        <p:cTn id="7" dur="500"/>
                                        <p:tgtEl>
                                          <p:spTgt spid="1505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0533"/>
                                        </p:tgtEl>
                                        <p:attrNameLst>
                                          <p:attrName>style.visibility</p:attrName>
                                        </p:attrNameLst>
                                      </p:cBhvr>
                                      <p:to>
                                        <p:strVal val="visible"/>
                                      </p:to>
                                    </p:set>
                                    <p:animEffect transition="in" filter="blinds(horizontal)">
                                      <p:cBhvr>
                                        <p:cTn id="12" dur="500"/>
                                        <p:tgtEl>
                                          <p:spTgt spid="150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p:bldP spid="1505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42</a:t>
            </a:fld>
            <a:r>
              <a:rPr lang="zh-CN" altLang="en-US" sz="1400" dirty="0"/>
              <a:t>）</a:t>
            </a:r>
          </a:p>
        </p:txBody>
      </p:sp>
      <p:sp>
        <p:nvSpPr>
          <p:cNvPr id="156676" name="Text Box 4"/>
          <p:cNvSpPr txBox="1"/>
          <p:nvPr/>
        </p:nvSpPr>
        <p:spPr>
          <a:xfrm>
            <a:off x="182563" y="239713"/>
            <a:ext cx="8443912" cy="10953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ea typeface="黑体" panose="02010609060101010101" pitchFamily="49" charset="-122"/>
              </a:rPr>
              <a:t>    </a:t>
            </a:r>
            <a:r>
              <a:rPr lang="en-US" altLang="zh-CN" sz="2400" b="1" dirty="0"/>
              <a:t>2</a:t>
            </a:r>
            <a:r>
              <a:rPr lang="zh-CN" altLang="en-US" sz="2400" b="1" dirty="0"/>
              <a:t>、逻辑表达式</a:t>
            </a:r>
          </a:p>
          <a:p>
            <a:pPr marL="0" lvl="0" indent="0" eaLnBrk="1" hangingPunct="1">
              <a:spcBef>
                <a:spcPct val="0"/>
              </a:spcBef>
              <a:buNone/>
            </a:pPr>
            <a:r>
              <a:rPr lang="zh-CN" altLang="en-US" sz="2400" b="1" dirty="0"/>
              <a:t>    根据上述</a:t>
            </a:r>
            <a:r>
              <a:rPr lang="en-US" altLang="en-US" sz="2400" b="1" dirty="0"/>
              <a:t>比较方法</a:t>
            </a:r>
            <a:r>
              <a:rPr lang="zh-CN" altLang="en-US" sz="2400" b="1" dirty="0"/>
              <a:t>和输入输出之间因果关系分析，可以直接写出</a:t>
            </a:r>
            <a:r>
              <a:rPr lang="en-US" altLang="zh-CN" sz="2400" b="1" dirty="0"/>
              <a:t>L</a:t>
            </a:r>
            <a:r>
              <a:rPr lang="zh-CN" altLang="en-US" sz="2400" b="1" dirty="0"/>
              <a:t>、</a:t>
            </a:r>
            <a:r>
              <a:rPr lang="en-US" altLang="zh-CN" sz="2400" b="1" dirty="0"/>
              <a:t>G</a:t>
            </a:r>
            <a:r>
              <a:rPr lang="zh-CN" altLang="en-US" sz="2400" b="1" dirty="0"/>
              <a:t>、</a:t>
            </a:r>
            <a:r>
              <a:rPr lang="en-US" altLang="zh-CN" sz="2400" b="1" dirty="0"/>
              <a:t>M</a:t>
            </a:r>
            <a:r>
              <a:rPr lang="zh-CN" altLang="en-US" sz="2400" b="1" dirty="0"/>
              <a:t>的逻辑表达式</a:t>
            </a:r>
            <a:endParaRPr lang="zh-CN" altLang="en-US" sz="2400" b="1" dirty="0">
              <a:ea typeface="黑体" panose="02010609060101010101" pitchFamily="49" charset="-122"/>
            </a:endParaRPr>
          </a:p>
        </p:txBody>
      </p:sp>
      <p:graphicFrame>
        <p:nvGraphicFramePr>
          <p:cNvPr id="156677" name="Object 5"/>
          <p:cNvGraphicFramePr>
            <a:graphicFrameLocks noChangeAspect="1"/>
          </p:cNvGraphicFramePr>
          <p:nvPr/>
        </p:nvGraphicFramePr>
        <p:xfrm>
          <a:off x="1409700" y="1298575"/>
          <a:ext cx="4459288" cy="1468438"/>
        </p:xfrm>
        <a:graphic>
          <a:graphicData uri="http://schemas.openxmlformats.org/presentationml/2006/ole">
            <mc:AlternateContent xmlns:mc="http://schemas.openxmlformats.org/markup-compatibility/2006">
              <mc:Choice xmlns:v="urn:schemas-microsoft-com:vml" Requires="v">
                <p:oleObj spid="_x0000_s28733" r:id="rId3" imgW="2159000" imgH="711200" progId="Equation.3">
                  <p:embed/>
                </p:oleObj>
              </mc:Choice>
              <mc:Fallback>
                <p:oleObj r:id="rId3" imgW="2159000" imgH="711200" progId="Equation.3">
                  <p:embed/>
                  <p:pic>
                    <p:nvPicPr>
                      <p:cNvPr id="0" name="图片 3165"/>
                      <p:cNvPicPr/>
                      <p:nvPr/>
                    </p:nvPicPr>
                    <p:blipFill>
                      <a:blip r:embed="rId4"/>
                      <a:stretch>
                        <a:fillRect/>
                      </a:stretch>
                    </p:blipFill>
                    <p:spPr>
                      <a:xfrm>
                        <a:off x="1409700" y="1298575"/>
                        <a:ext cx="4459288" cy="1468438"/>
                      </a:xfrm>
                      <a:prstGeom prst="rect">
                        <a:avLst/>
                      </a:prstGeom>
                      <a:noFill/>
                      <a:ln w="38100">
                        <a:noFill/>
                        <a:miter/>
                      </a:ln>
                    </p:spPr>
                  </p:pic>
                </p:oleObj>
              </mc:Fallback>
            </mc:AlternateContent>
          </a:graphicData>
        </a:graphic>
      </p:graphicFrame>
      <p:sp>
        <p:nvSpPr>
          <p:cNvPr id="156678" name="Text Box 6"/>
          <p:cNvSpPr txBox="1"/>
          <p:nvPr/>
        </p:nvSpPr>
        <p:spPr>
          <a:xfrm>
            <a:off x="225425" y="2727325"/>
            <a:ext cx="8443913" cy="3651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    </a:t>
            </a:r>
            <a:r>
              <a:rPr lang="zh-CN" altLang="en-US" sz="2400" b="1" dirty="0"/>
              <a:t>比照上述表达式也也可以写出</a:t>
            </a:r>
            <a:endParaRPr lang="zh-CN" altLang="en-US" sz="2400" b="1" dirty="0">
              <a:ea typeface="黑体" panose="02010609060101010101" pitchFamily="49" charset="-122"/>
            </a:endParaRPr>
          </a:p>
        </p:txBody>
      </p:sp>
      <p:graphicFrame>
        <p:nvGraphicFramePr>
          <p:cNvPr id="156679" name="Object 7"/>
          <p:cNvGraphicFramePr>
            <a:graphicFrameLocks noChangeAspect="1"/>
          </p:cNvGraphicFramePr>
          <p:nvPr/>
        </p:nvGraphicFramePr>
        <p:xfrm>
          <a:off x="1373188" y="3054350"/>
          <a:ext cx="4992687" cy="1441450"/>
        </p:xfrm>
        <a:graphic>
          <a:graphicData uri="http://schemas.openxmlformats.org/presentationml/2006/ole">
            <mc:AlternateContent xmlns:mc="http://schemas.openxmlformats.org/markup-compatibility/2006">
              <mc:Choice xmlns:v="urn:schemas-microsoft-com:vml" Requires="v">
                <p:oleObj spid="_x0000_s28734" r:id="rId5" imgW="2463800" imgH="711200" progId="Equation.3">
                  <p:embed/>
                </p:oleObj>
              </mc:Choice>
              <mc:Fallback>
                <p:oleObj r:id="rId5" imgW="2463800" imgH="711200" progId="Equation.3">
                  <p:embed/>
                  <p:pic>
                    <p:nvPicPr>
                      <p:cNvPr id="0" name="图片 3164"/>
                      <p:cNvPicPr/>
                      <p:nvPr/>
                    </p:nvPicPr>
                    <p:blipFill>
                      <a:blip r:embed="rId6"/>
                      <a:stretch>
                        <a:fillRect/>
                      </a:stretch>
                    </p:blipFill>
                    <p:spPr>
                      <a:xfrm>
                        <a:off x="1373188" y="3054350"/>
                        <a:ext cx="4992687" cy="1441450"/>
                      </a:xfrm>
                      <a:prstGeom prst="rect">
                        <a:avLst/>
                      </a:prstGeom>
                      <a:noFill/>
                      <a:ln w="38100">
                        <a:noFill/>
                        <a:miter/>
                      </a:ln>
                    </p:spPr>
                  </p:pic>
                </p:oleObj>
              </mc:Fallback>
            </mc:AlternateContent>
          </a:graphicData>
        </a:graphic>
      </p:graphicFrame>
      <p:sp>
        <p:nvSpPr>
          <p:cNvPr id="156681" name="Text Box 9"/>
          <p:cNvSpPr txBox="1"/>
          <p:nvPr/>
        </p:nvSpPr>
        <p:spPr>
          <a:xfrm>
            <a:off x="349250" y="4437063"/>
            <a:ext cx="8569325" cy="7302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ea typeface="黑体" panose="02010609060101010101" pitchFamily="49" charset="-122"/>
              </a:rPr>
              <a:t>    </a:t>
            </a:r>
            <a:r>
              <a:rPr lang="en-US" altLang="zh-CN" sz="2400" b="1" dirty="0"/>
              <a:t>3</a:t>
            </a:r>
            <a:r>
              <a:rPr lang="zh-CN" altLang="en-US" sz="2400" b="1" dirty="0"/>
              <a:t>、逻辑图       变换表达式结果如下，利用</a:t>
            </a:r>
            <a:r>
              <a:rPr lang="en-US" altLang="zh-CN" sz="2400" b="1" dirty="0"/>
              <a:t>1</a:t>
            </a:r>
            <a:r>
              <a:rPr lang="zh-CN" altLang="en-US" sz="2400" b="1" dirty="0"/>
              <a:t>位数值比较器的逻辑图，可画出</a:t>
            </a:r>
            <a:r>
              <a:rPr lang="en-US" altLang="zh-CN" sz="2400" b="1" dirty="0"/>
              <a:t>4</a:t>
            </a:r>
            <a:r>
              <a:rPr lang="zh-CN" altLang="en-US" sz="2400" b="1" dirty="0"/>
              <a:t>位数值比较器的逻辑图。</a:t>
            </a:r>
          </a:p>
        </p:txBody>
      </p:sp>
      <p:graphicFrame>
        <p:nvGraphicFramePr>
          <p:cNvPr id="156683" name="Object 11"/>
          <p:cNvGraphicFramePr>
            <a:graphicFrameLocks noChangeAspect="1"/>
          </p:cNvGraphicFramePr>
          <p:nvPr/>
        </p:nvGraphicFramePr>
        <p:xfrm>
          <a:off x="903288" y="5168900"/>
          <a:ext cx="7088187" cy="1603375"/>
        </p:xfrm>
        <a:graphic>
          <a:graphicData uri="http://schemas.openxmlformats.org/presentationml/2006/ole">
            <mc:AlternateContent xmlns:mc="http://schemas.openxmlformats.org/markup-compatibility/2006">
              <mc:Choice xmlns:v="urn:schemas-microsoft-com:vml" Requires="v">
                <p:oleObj spid="_x0000_s28735" r:id="rId7" imgW="3479800" imgH="787400" progId="Equation.3">
                  <p:embed/>
                </p:oleObj>
              </mc:Choice>
              <mc:Fallback>
                <p:oleObj r:id="rId7" imgW="3479800" imgH="787400" progId="Equation.3">
                  <p:embed/>
                  <p:pic>
                    <p:nvPicPr>
                      <p:cNvPr id="0" name="图片 3167"/>
                      <p:cNvPicPr/>
                      <p:nvPr/>
                    </p:nvPicPr>
                    <p:blipFill>
                      <a:blip r:embed="rId8"/>
                      <a:stretch>
                        <a:fillRect/>
                      </a:stretch>
                    </p:blipFill>
                    <p:spPr>
                      <a:xfrm>
                        <a:off x="903288" y="5168900"/>
                        <a:ext cx="7088187" cy="16033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6676">
                                            <p:txEl>
                                              <p:pRg st="1" end="1"/>
                                            </p:txEl>
                                          </p:spTgt>
                                        </p:tgtEl>
                                        <p:attrNameLst>
                                          <p:attrName>style.visibility</p:attrName>
                                        </p:attrNameLst>
                                      </p:cBhvr>
                                      <p:to>
                                        <p:strVal val="visible"/>
                                      </p:to>
                                    </p:set>
                                    <p:animEffect transition="in" filter="blinds(horizontal)">
                                      <p:cBhvr>
                                        <p:cTn id="7" dur="500"/>
                                        <p:tgtEl>
                                          <p:spTgt spid="156676">
                                            <p:txEl>
                                              <p:pRg st="1" end="1"/>
                                            </p:txEl>
                                          </p:spTgt>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56677"/>
                                        </p:tgtEl>
                                        <p:attrNameLst>
                                          <p:attrName>style.visibility</p:attrName>
                                        </p:attrNameLst>
                                      </p:cBhvr>
                                      <p:to>
                                        <p:strVal val="visible"/>
                                      </p:to>
                                    </p:set>
                                    <p:anim calcmode="lin" valueType="num">
                                      <p:cBhvr additive="base">
                                        <p:cTn id="11" dur="500" fill="hold"/>
                                        <p:tgtEl>
                                          <p:spTgt spid="156677"/>
                                        </p:tgtEl>
                                        <p:attrNameLst>
                                          <p:attrName>ppt_x</p:attrName>
                                        </p:attrNameLst>
                                      </p:cBhvr>
                                      <p:tavLst>
                                        <p:tav tm="0">
                                          <p:val>
                                            <p:strVal val="0-#ppt_w/2"/>
                                          </p:val>
                                        </p:tav>
                                        <p:tav tm="100000">
                                          <p:val>
                                            <p:strVal val="#ppt_x"/>
                                          </p:val>
                                        </p:tav>
                                      </p:tavLst>
                                    </p:anim>
                                    <p:anim calcmode="lin" valueType="num">
                                      <p:cBhvr additive="base">
                                        <p:cTn id="12" dur="500" fill="hold"/>
                                        <p:tgtEl>
                                          <p:spTgt spid="15667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6678"/>
                                        </p:tgtEl>
                                        <p:attrNameLst>
                                          <p:attrName>style.visibility</p:attrName>
                                        </p:attrNameLst>
                                      </p:cBhvr>
                                      <p:to>
                                        <p:strVal val="visible"/>
                                      </p:to>
                                    </p:set>
                                    <p:animEffect transition="in" filter="blinds(horizontal)">
                                      <p:cBhvr>
                                        <p:cTn id="17" dur="500"/>
                                        <p:tgtEl>
                                          <p:spTgt spid="156678"/>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156679"/>
                                        </p:tgtEl>
                                        <p:attrNameLst>
                                          <p:attrName>style.visibility</p:attrName>
                                        </p:attrNameLst>
                                      </p:cBhvr>
                                      <p:to>
                                        <p:strVal val="visible"/>
                                      </p:to>
                                    </p:set>
                                    <p:animEffect transition="in" filter="wipe(right)">
                                      <p:cBhvr>
                                        <p:cTn id="21" dur="500"/>
                                        <p:tgtEl>
                                          <p:spTgt spid="15667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56681"/>
                                        </p:tgtEl>
                                        <p:attrNameLst>
                                          <p:attrName>style.visibility</p:attrName>
                                        </p:attrNameLst>
                                      </p:cBhvr>
                                      <p:to>
                                        <p:strVal val="visible"/>
                                      </p:to>
                                    </p:set>
                                    <p:animEffect transition="in" filter="blinds(horizontal)">
                                      <p:cBhvr>
                                        <p:cTn id="26" dur="500"/>
                                        <p:tgtEl>
                                          <p:spTgt spid="156681"/>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156683"/>
                                        </p:tgtEl>
                                        <p:attrNameLst>
                                          <p:attrName>style.visibility</p:attrName>
                                        </p:attrNameLst>
                                      </p:cBhvr>
                                      <p:to>
                                        <p:strVal val="visible"/>
                                      </p:to>
                                    </p:set>
                                    <p:animEffect transition="in" filter="wipe(down)">
                                      <p:cBhvr>
                                        <p:cTn id="30" dur="500"/>
                                        <p:tgtEl>
                                          <p:spTgt spid="156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8" grpId="0"/>
      <p:bldP spid="15668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43</a:t>
            </a:fld>
            <a:r>
              <a:rPr lang="zh-CN" altLang="en-US" sz="1400" dirty="0"/>
              <a:t>）</a:t>
            </a:r>
          </a:p>
        </p:txBody>
      </p:sp>
      <p:pic>
        <p:nvPicPr>
          <p:cNvPr id="52227" name="Picture 4"/>
          <p:cNvPicPr>
            <a:picLocks noChangeAspect="1"/>
          </p:cNvPicPr>
          <p:nvPr/>
        </p:nvPicPr>
        <p:blipFill>
          <a:blip r:embed="rId3"/>
          <a:stretch>
            <a:fillRect/>
          </a:stretch>
        </p:blipFill>
        <p:spPr>
          <a:xfrm>
            <a:off x="965200" y="1901825"/>
            <a:ext cx="7392988" cy="4725988"/>
          </a:xfrm>
          <a:prstGeom prst="rect">
            <a:avLst/>
          </a:prstGeom>
          <a:noFill/>
          <a:ln w="38100">
            <a:noFill/>
          </a:ln>
        </p:spPr>
      </p:pic>
      <p:graphicFrame>
        <p:nvGraphicFramePr>
          <p:cNvPr id="52228" name="Object 5"/>
          <p:cNvGraphicFramePr>
            <a:graphicFrameLocks noChangeAspect="1"/>
          </p:cNvGraphicFramePr>
          <p:nvPr/>
        </p:nvGraphicFramePr>
        <p:xfrm>
          <a:off x="903288" y="168275"/>
          <a:ext cx="7088187" cy="1603375"/>
        </p:xfrm>
        <a:graphic>
          <a:graphicData uri="http://schemas.openxmlformats.org/presentationml/2006/ole">
            <mc:AlternateContent xmlns:mc="http://schemas.openxmlformats.org/markup-compatibility/2006">
              <mc:Choice xmlns:v="urn:schemas-microsoft-com:vml" Requires="v">
                <p:oleObj spid="_x0000_s29717" r:id="rId4" imgW="3479800" imgH="787400" progId="Equation.3">
                  <p:embed/>
                </p:oleObj>
              </mc:Choice>
              <mc:Fallback>
                <p:oleObj r:id="rId4" imgW="3479800" imgH="787400" progId="Equation.3">
                  <p:embed/>
                  <p:pic>
                    <p:nvPicPr>
                      <p:cNvPr id="0" name="图片 3168"/>
                      <p:cNvPicPr/>
                      <p:nvPr/>
                    </p:nvPicPr>
                    <p:blipFill>
                      <a:blip r:embed="rId5"/>
                      <a:stretch>
                        <a:fillRect/>
                      </a:stretch>
                    </p:blipFill>
                    <p:spPr>
                      <a:xfrm>
                        <a:off x="903288" y="168275"/>
                        <a:ext cx="7088187" cy="1603375"/>
                      </a:xfrm>
                      <a:prstGeom prst="rect">
                        <a:avLst/>
                      </a:prstGeom>
                      <a:noFill/>
                      <a:ln w="38100">
                        <a:noFill/>
                        <a:miter/>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44</a:t>
            </a:fld>
            <a:r>
              <a:rPr lang="zh-CN" altLang="en-US" sz="1400" dirty="0"/>
              <a:t>）</a:t>
            </a:r>
          </a:p>
        </p:txBody>
      </p:sp>
      <p:sp>
        <p:nvSpPr>
          <p:cNvPr id="53251" name="Text Box 2"/>
          <p:cNvSpPr txBox="1"/>
          <p:nvPr/>
        </p:nvSpPr>
        <p:spPr>
          <a:xfrm>
            <a:off x="182563" y="239713"/>
            <a:ext cx="8669337" cy="17081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、集成数值比较器</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把实现数值比较功能的电路集成在一个芯片上便构成了集成数值比较器。下图是</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位集成数值比较器的外引脚功能端排列图。</a:t>
            </a:r>
          </a:p>
        </p:txBody>
      </p:sp>
      <p:grpSp>
        <p:nvGrpSpPr>
          <p:cNvPr id="159983" name="Group 239"/>
          <p:cNvGrpSpPr/>
          <p:nvPr/>
        </p:nvGrpSpPr>
        <p:grpSpPr>
          <a:xfrm>
            <a:off x="14288" y="2514600"/>
            <a:ext cx="9186862" cy="3451225"/>
            <a:chOff x="9" y="1584"/>
            <a:chExt cx="5787" cy="2174"/>
          </a:xfrm>
        </p:grpSpPr>
        <p:sp>
          <p:nvSpPr>
            <p:cNvPr id="53253" name="Rectangle 4"/>
            <p:cNvSpPr/>
            <p:nvPr/>
          </p:nvSpPr>
          <p:spPr>
            <a:xfrm>
              <a:off x="140" y="3486"/>
              <a:ext cx="2541" cy="27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254" name="Rectangle 5"/>
            <p:cNvSpPr/>
            <p:nvPr/>
          </p:nvSpPr>
          <p:spPr>
            <a:xfrm>
              <a:off x="504" y="3540"/>
              <a:ext cx="257"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(a)  </a:t>
              </a:r>
              <a:endParaRPr lang="en-US" altLang="zh-CN" sz="2800" b="1" dirty="0"/>
            </a:p>
          </p:txBody>
        </p:sp>
        <p:sp>
          <p:nvSpPr>
            <p:cNvPr id="53255" name="Rectangle 6"/>
            <p:cNvSpPr/>
            <p:nvPr/>
          </p:nvSpPr>
          <p:spPr>
            <a:xfrm>
              <a:off x="761" y="3549"/>
              <a:ext cx="1574"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TTL</a:t>
              </a:r>
              <a:r>
                <a:rPr lang="zh-CN" altLang="en-US" sz="2000" dirty="0">
                  <a:solidFill>
                    <a:srgbClr val="000000"/>
                  </a:solidFill>
                </a:rPr>
                <a:t>数值比较器引脚图</a:t>
              </a:r>
            </a:p>
          </p:txBody>
        </p:sp>
        <p:grpSp>
          <p:nvGrpSpPr>
            <p:cNvPr id="53256" name="Group 238"/>
            <p:cNvGrpSpPr/>
            <p:nvPr/>
          </p:nvGrpSpPr>
          <p:grpSpPr>
            <a:xfrm>
              <a:off x="9" y="1584"/>
              <a:ext cx="5787" cy="1997"/>
              <a:chOff x="9" y="1584"/>
              <a:chExt cx="5787" cy="1997"/>
            </a:xfrm>
          </p:grpSpPr>
          <p:sp>
            <p:nvSpPr>
              <p:cNvPr id="53260" name="Rectangle 8"/>
              <p:cNvSpPr/>
              <p:nvPr/>
            </p:nvSpPr>
            <p:spPr>
              <a:xfrm>
                <a:off x="3092" y="3160"/>
                <a:ext cx="2704" cy="421"/>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261" name="Rectangle 9"/>
              <p:cNvSpPr/>
              <p:nvPr/>
            </p:nvSpPr>
            <p:spPr>
              <a:xfrm>
                <a:off x="398" y="1638"/>
                <a:ext cx="96"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262" name="Line 10"/>
              <p:cNvSpPr/>
              <p:nvPr/>
            </p:nvSpPr>
            <p:spPr>
              <a:xfrm>
                <a:off x="270" y="1761"/>
                <a:ext cx="0" cy="1562"/>
              </a:xfrm>
              <a:prstGeom prst="line">
                <a:avLst/>
              </a:prstGeom>
              <a:ln w="19050" cap="flat" cmpd="sng">
                <a:solidFill>
                  <a:srgbClr val="000000"/>
                </a:solidFill>
                <a:prstDash val="solid"/>
                <a:headEnd type="none" w="med" len="med"/>
                <a:tailEnd type="none" w="med" len="med"/>
              </a:ln>
            </p:spPr>
          </p:sp>
          <p:sp>
            <p:nvSpPr>
              <p:cNvPr id="53263" name="Line 11"/>
              <p:cNvSpPr/>
              <p:nvPr/>
            </p:nvSpPr>
            <p:spPr>
              <a:xfrm>
                <a:off x="2331" y="1761"/>
                <a:ext cx="0" cy="1562"/>
              </a:xfrm>
              <a:prstGeom prst="line">
                <a:avLst/>
              </a:prstGeom>
              <a:ln w="19050" cap="flat" cmpd="sng">
                <a:solidFill>
                  <a:srgbClr val="000000"/>
                </a:solidFill>
                <a:prstDash val="solid"/>
                <a:headEnd type="none" w="med" len="med"/>
                <a:tailEnd type="none" w="med" len="med"/>
              </a:ln>
            </p:spPr>
          </p:sp>
          <p:sp>
            <p:nvSpPr>
              <p:cNvPr id="53264" name="Line 12"/>
              <p:cNvSpPr/>
              <p:nvPr/>
            </p:nvSpPr>
            <p:spPr>
              <a:xfrm>
                <a:off x="598" y="1761"/>
                <a:ext cx="0" cy="1562"/>
              </a:xfrm>
              <a:prstGeom prst="line">
                <a:avLst/>
              </a:prstGeom>
              <a:ln w="19050" cap="flat" cmpd="sng">
                <a:solidFill>
                  <a:srgbClr val="000000"/>
                </a:solidFill>
                <a:prstDash val="solid"/>
                <a:headEnd type="none" w="med" len="med"/>
                <a:tailEnd type="none" w="med" len="med"/>
              </a:ln>
            </p:spPr>
          </p:sp>
          <p:sp>
            <p:nvSpPr>
              <p:cNvPr id="53265" name="Line 13"/>
              <p:cNvSpPr/>
              <p:nvPr/>
            </p:nvSpPr>
            <p:spPr>
              <a:xfrm>
                <a:off x="2670" y="1761"/>
                <a:ext cx="0" cy="1562"/>
              </a:xfrm>
              <a:prstGeom prst="line">
                <a:avLst/>
              </a:prstGeom>
              <a:ln w="19050" cap="flat" cmpd="sng">
                <a:solidFill>
                  <a:srgbClr val="000000"/>
                </a:solidFill>
                <a:prstDash val="solid"/>
                <a:headEnd type="none" w="med" len="med"/>
                <a:tailEnd type="none" w="med" len="med"/>
              </a:ln>
            </p:spPr>
          </p:sp>
          <p:sp>
            <p:nvSpPr>
              <p:cNvPr id="53266" name="Line 14"/>
              <p:cNvSpPr/>
              <p:nvPr/>
            </p:nvSpPr>
            <p:spPr>
              <a:xfrm>
                <a:off x="1312" y="1761"/>
                <a:ext cx="0" cy="1562"/>
              </a:xfrm>
              <a:prstGeom prst="line">
                <a:avLst/>
              </a:prstGeom>
              <a:ln w="19050" cap="flat" cmpd="sng">
                <a:solidFill>
                  <a:srgbClr val="000000"/>
                </a:solidFill>
                <a:prstDash val="solid"/>
                <a:headEnd type="none" w="med" len="med"/>
                <a:tailEnd type="none" w="med" len="med"/>
              </a:ln>
            </p:spPr>
          </p:sp>
          <p:sp>
            <p:nvSpPr>
              <p:cNvPr id="53267" name="Line 15"/>
              <p:cNvSpPr/>
              <p:nvPr/>
            </p:nvSpPr>
            <p:spPr>
              <a:xfrm>
                <a:off x="1640" y="1761"/>
                <a:ext cx="0" cy="1562"/>
              </a:xfrm>
              <a:prstGeom prst="line">
                <a:avLst/>
              </a:prstGeom>
              <a:ln w="19050" cap="flat" cmpd="sng">
                <a:solidFill>
                  <a:srgbClr val="000000"/>
                </a:solidFill>
                <a:prstDash val="solid"/>
                <a:headEnd type="none" w="med" len="med"/>
                <a:tailEnd type="none" w="med" len="med"/>
              </a:ln>
            </p:spPr>
          </p:sp>
          <p:sp>
            <p:nvSpPr>
              <p:cNvPr id="53268" name="Line 16"/>
              <p:cNvSpPr/>
              <p:nvPr/>
            </p:nvSpPr>
            <p:spPr>
              <a:xfrm>
                <a:off x="949" y="1761"/>
                <a:ext cx="0" cy="1562"/>
              </a:xfrm>
              <a:prstGeom prst="line">
                <a:avLst/>
              </a:prstGeom>
              <a:ln w="19050" cap="flat" cmpd="sng">
                <a:solidFill>
                  <a:srgbClr val="000000"/>
                </a:solidFill>
                <a:prstDash val="solid"/>
                <a:headEnd type="none" w="med" len="med"/>
                <a:tailEnd type="none" w="med" len="med"/>
              </a:ln>
            </p:spPr>
          </p:sp>
          <p:sp>
            <p:nvSpPr>
              <p:cNvPr id="53269" name="Line 17"/>
              <p:cNvSpPr/>
              <p:nvPr/>
            </p:nvSpPr>
            <p:spPr>
              <a:xfrm>
                <a:off x="1991" y="1761"/>
                <a:ext cx="0" cy="1562"/>
              </a:xfrm>
              <a:prstGeom prst="line">
                <a:avLst/>
              </a:prstGeom>
              <a:ln w="19050" cap="flat" cmpd="sng">
                <a:solidFill>
                  <a:srgbClr val="000000"/>
                </a:solidFill>
                <a:prstDash val="solid"/>
                <a:headEnd type="none" w="med" len="med"/>
                <a:tailEnd type="none" w="med" len="med"/>
              </a:ln>
            </p:spPr>
          </p:sp>
          <p:sp>
            <p:nvSpPr>
              <p:cNvPr id="53270" name="Rectangle 18"/>
              <p:cNvSpPr/>
              <p:nvPr/>
            </p:nvSpPr>
            <p:spPr>
              <a:xfrm>
                <a:off x="130" y="2087"/>
                <a:ext cx="2669" cy="855"/>
              </a:xfrm>
              <a:prstGeom prst="rect">
                <a:avLst/>
              </a:prstGeom>
              <a:solidFill>
                <a:srgbClr val="FFFFFF"/>
              </a:solidFill>
              <a:ln w="190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271" name="Rectangle 19"/>
              <p:cNvSpPr/>
              <p:nvPr/>
            </p:nvSpPr>
            <p:spPr>
              <a:xfrm>
                <a:off x="168" y="2100"/>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72" name="Rectangle 20"/>
              <p:cNvSpPr/>
              <p:nvPr/>
            </p:nvSpPr>
            <p:spPr>
              <a:xfrm>
                <a:off x="203" y="2100"/>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73" name="Rectangle 21"/>
              <p:cNvSpPr/>
              <p:nvPr/>
            </p:nvSpPr>
            <p:spPr>
              <a:xfrm>
                <a:off x="242" y="2100"/>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16</a:t>
                </a:r>
                <a:endParaRPr lang="en-US" altLang="zh-CN" sz="2800" b="1" dirty="0"/>
              </a:p>
            </p:txBody>
          </p:sp>
          <p:sp>
            <p:nvSpPr>
              <p:cNvPr id="53274" name="Rectangle 22"/>
              <p:cNvSpPr/>
              <p:nvPr/>
            </p:nvSpPr>
            <p:spPr>
              <a:xfrm>
                <a:off x="353" y="2100"/>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75" name="Rectangle 23"/>
              <p:cNvSpPr/>
              <p:nvPr/>
            </p:nvSpPr>
            <p:spPr>
              <a:xfrm>
                <a:off x="416" y="2100"/>
                <a:ext cx="2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76" name="Rectangle 24"/>
              <p:cNvSpPr/>
              <p:nvPr/>
            </p:nvSpPr>
            <p:spPr>
              <a:xfrm>
                <a:off x="578" y="2100"/>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77" name="Rectangle 25"/>
              <p:cNvSpPr/>
              <p:nvPr/>
            </p:nvSpPr>
            <p:spPr>
              <a:xfrm>
                <a:off x="594" y="2100"/>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15</a:t>
                </a:r>
                <a:endParaRPr lang="en-US" altLang="zh-CN" sz="2800" b="1" dirty="0"/>
              </a:p>
            </p:txBody>
          </p:sp>
          <p:sp>
            <p:nvSpPr>
              <p:cNvPr id="53278" name="Rectangle 26"/>
              <p:cNvSpPr/>
              <p:nvPr/>
            </p:nvSpPr>
            <p:spPr>
              <a:xfrm>
                <a:off x="716" y="2100"/>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79" name="Rectangle 27"/>
              <p:cNvSpPr/>
              <p:nvPr/>
            </p:nvSpPr>
            <p:spPr>
              <a:xfrm>
                <a:off x="748" y="2100"/>
                <a:ext cx="3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80" name="Rectangle 28"/>
              <p:cNvSpPr/>
              <p:nvPr/>
            </p:nvSpPr>
            <p:spPr>
              <a:xfrm>
                <a:off x="940" y="2100"/>
                <a:ext cx="2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14  </a:t>
                </a:r>
                <a:endParaRPr lang="en-US" altLang="zh-CN" sz="2800" b="1" dirty="0"/>
              </a:p>
            </p:txBody>
          </p:sp>
          <p:sp>
            <p:nvSpPr>
              <p:cNvPr id="53281" name="Rectangle 29"/>
              <p:cNvSpPr/>
              <p:nvPr/>
            </p:nvSpPr>
            <p:spPr>
              <a:xfrm>
                <a:off x="1144" y="2100"/>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82" name="Rectangle 30"/>
              <p:cNvSpPr/>
              <p:nvPr/>
            </p:nvSpPr>
            <p:spPr>
              <a:xfrm>
                <a:off x="1306" y="2100"/>
                <a:ext cx="2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13 </a:t>
                </a:r>
                <a:endParaRPr lang="en-US" altLang="zh-CN" sz="2800" b="1" dirty="0"/>
              </a:p>
            </p:txBody>
          </p:sp>
          <p:sp>
            <p:nvSpPr>
              <p:cNvPr id="53283" name="Rectangle 31"/>
              <p:cNvSpPr/>
              <p:nvPr/>
            </p:nvSpPr>
            <p:spPr>
              <a:xfrm>
                <a:off x="1446" y="2100"/>
                <a:ext cx="2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84" name="Rectangle 32"/>
              <p:cNvSpPr/>
              <p:nvPr/>
            </p:nvSpPr>
            <p:spPr>
              <a:xfrm>
                <a:off x="1640" y="2100"/>
                <a:ext cx="2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12   </a:t>
                </a:r>
                <a:endParaRPr lang="en-US" altLang="zh-CN" sz="2800" b="1" dirty="0"/>
              </a:p>
            </p:txBody>
          </p:sp>
          <p:sp>
            <p:nvSpPr>
              <p:cNvPr id="53285" name="Rectangle 33"/>
              <p:cNvSpPr/>
              <p:nvPr/>
            </p:nvSpPr>
            <p:spPr>
              <a:xfrm>
                <a:off x="1875" y="2100"/>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86" name="Rectangle 34"/>
              <p:cNvSpPr/>
              <p:nvPr/>
            </p:nvSpPr>
            <p:spPr>
              <a:xfrm>
                <a:off x="1952" y="2100"/>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11</a:t>
                </a:r>
                <a:endParaRPr lang="en-US" altLang="zh-CN" sz="2800" b="1" dirty="0"/>
              </a:p>
            </p:txBody>
          </p:sp>
          <p:sp>
            <p:nvSpPr>
              <p:cNvPr id="53287" name="Rectangle 35"/>
              <p:cNvSpPr/>
              <p:nvPr/>
            </p:nvSpPr>
            <p:spPr>
              <a:xfrm>
                <a:off x="2062" y="2100"/>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88" name="Rectangle 36"/>
              <p:cNvSpPr/>
              <p:nvPr/>
            </p:nvSpPr>
            <p:spPr>
              <a:xfrm>
                <a:off x="2115" y="2100"/>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89" name="Rectangle 37"/>
              <p:cNvSpPr/>
              <p:nvPr/>
            </p:nvSpPr>
            <p:spPr>
              <a:xfrm>
                <a:off x="2235" y="2100"/>
                <a:ext cx="3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10   </a:t>
                </a:r>
                <a:endParaRPr lang="en-US" altLang="zh-CN" sz="2800" b="1" dirty="0"/>
              </a:p>
            </p:txBody>
          </p:sp>
          <p:sp>
            <p:nvSpPr>
              <p:cNvPr id="53290" name="Rectangle 38"/>
              <p:cNvSpPr/>
              <p:nvPr/>
            </p:nvSpPr>
            <p:spPr>
              <a:xfrm>
                <a:off x="2525" y="2100"/>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91" name="Rectangle 39"/>
              <p:cNvSpPr/>
              <p:nvPr/>
            </p:nvSpPr>
            <p:spPr>
              <a:xfrm>
                <a:off x="2682" y="2100"/>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9</a:t>
                </a:r>
                <a:endParaRPr lang="en-US" altLang="zh-CN" sz="2800" b="1" dirty="0"/>
              </a:p>
            </p:txBody>
          </p:sp>
          <p:sp>
            <p:nvSpPr>
              <p:cNvPr id="53292" name="Rectangle 40"/>
              <p:cNvSpPr/>
              <p:nvPr/>
            </p:nvSpPr>
            <p:spPr>
              <a:xfrm>
                <a:off x="1235" y="2453"/>
                <a:ext cx="507"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74LS85</a:t>
                </a:r>
                <a:endParaRPr lang="en-US" altLang="zh-CN" sz="2800" b="1" dirty="0"/>
              </a:p>
            </p:txBody>
          </p:sp>
          <p:sp>
            <p:nvSpPr>
              <p:cNvPr id="53293" name="Rectangle 41"/>
              <p:cNvSpPr/>
              <p:nvPr/>
            </p:nvSpPr>
            <p:spPr>
              <a:xfrm>
                <a:off x="168" y="2725"/>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94" name="Rectangle 42"/>
              <p:cNvSpPr/>
              <p:nvPr/>
            </p:nvSpPr>
            <p:spPr>
              <a:xfrm>
                <a:off x="239" y="2725"/>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95" name="Rectangle 43"/>
              <p:cNvSpPr/>
              <p:nvPr/>
            </p:nvSpPr>
            <p:spPr>
              <a:xfrm>
                <a:off x="301" y="2725"/>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  </a:t>
                </a:r>
                <a:endParaRPr lang="en-US" altLang="zh-CN" sz="2800" b="1" dirty="0"/>
              </a:p>
            </p:txBody>
          </p:sp>
          <p:sp>
            <p:nvSpPr>
              <p:cNvPr id="53296" name="Rectangle 44"/>
              <p:cNvSpPr/>
              <p:nvPr/>
            </p:nvSpPr>
            <p:spPr>
              <a:xfrm>
                <a:off x="520" y="2725"/>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97" name="Rectangle 45"/>
              <p:cNvSpPr/>
              <p:nvPr/>
            </p:nvSpPr>
            <p:spPr>
              <a:xfrm>
                <a:off x="585" y="2725"/>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2 </a:t>
                </a:r>
                <a:endParaRPr lang="en-US" altLang="zh-CN" sz="2800" b="1" dirty="0"/>
              </a:p>
            </p:txBody>
          </p:sp>
          <p:sp>
            <p:nvSpPr>
              <p:cNvPr id="53298" name="Rectangle 46"/>
              <p:cNvSpPr/>
              <p:nvPr/>
            </p:nvSpPr>
            <p:spPr>
              <a:xfrm>
                <a:off x="727" y="272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299" name="Rectangle 47"/>
              <p:cNvSpPr/>
              <p:nvPr/>
            </p:nvSpPr>
            <p:spPr>
              <a:xfrm>
                <a:off x="863" y="2725"/>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3 </a:t>
                </a:r>
                <a:endParaRPr lang="en-US" altLang="zh-CN" sz="2800" b="1" dirty="0"/>
              </a:p>
            </p:txBody>
          </p:sp>
          <p:sp>
            <p:nvSpPr>
              <p:cNvPr id="53300" name="Rectangle 48"/>
              <p:cNvSpPr/>
              <p:nvPr/>
            </p:nvSpPr>
            <p:spPr>
              <a:xfrm>
                <a:off x="1079" y="272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01" name="Rectangle 49"/>
              <p:cNvSpPr/>
              <p:nvPr/>
            </p:nvSpPr>
            <p:spPr>
              <a:xfrm>
                <a:off x="1214" y="2725"/>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4 </a:t>
                </a:r>
                <a:endParaRPr lang="en-US" altLang="zh-CN" sz="2800" b="1" dirty="0"/>
              </a:p>
            </p:txBody>
          </p:sp>
          <p:sp>
            <p:nvSpPr>
              <p:cNvPr id="53302" name="Rectangle 50"/>
              <p:cNvSpPr/>
              <p:nvPr/>
            </p:nvSpPr>
            <p:spPr>
              <a:xfrm>
                <a:off x="1430" y="272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03" name="Rectangle 51"/>
              <p:cNvSpPr/>
              <p:nvPr/>
            </p:nvSpPr>
            <p:spPr>
              <a:xfrm>
                <a:off x="1563" y="2725"/>
                <a:ext cx="2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5  </a:t>
                </a:r>
                <a:endParaRPr lang="en-US" altLang="zh-CN" sz="2800" b="1" dirty="0"/>
              </a:p>
            </p:txBody>
          </p:sp>
          <p:sp>
            <p:nvSpPr>
              <p:cNvPr id="53304" name="Rectangle 52"/>
              <p:cNvSpPr/>
              <p:nvPr/>
            </p:nvSpPr>
            <p:spPr>
              <a:xfrm>
                <a:off x="1851" y="272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05" name="Rectangle 53"/>
              <p:cNvSpPr/>
              <p:nvPr/>
            </p:nvSpPr>
            <p:spPr>
              <a:xfrm>
                <a:off x="1987" y="2725"/>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6  </a:t>
                </a:r>
                <a:endParaRPr lang="en-US" altLang="zh-CN" sz="2800" b="1" dirty="0"/>
              </a:p>
            </p:txBody>
          </p:sp>
          <p:sp>
            <p:nvSpPr>
              <p:cNvPr id="53306" name="Rectangle 54"/>
              <p:cNvSpPr/>
              <p:nvPr/>
            </p:nvSpPr>
            <p:spPr>
              <a:xfrm>
                <a:off x="2202" y="272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07" name="Rectangle 55"/>
              <p:cNvSpPr/>
              <p:nvPr/>
            </p:nvSpPr>
            <p:spPr>
              <a:xfrm>
                <a:off x="2338" y="2725"/>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7  </a:t>
                </a:r>
                <a:endParaRPr lang="en-US" altLang="zh-CN" sz="2800" b="1" dirty="0"/>
              </a:p>
            </p:txBody>
          </p:sp>
          <p:sp>
            <p:nvSpPr>
              <p:cNvPr id="53308" name="Rectangle 56"/>
              <p:cNvSpPr/>
              <p:nvPr/>
            </p:nvSpPr>
            <p:spPr>
              <a:xfrm>
                <a:off x="2554" y="272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09" name="Rectangle 57"/>
              <p:cNvSpPr/>
              <p:nvPr/>
            </p:nvSpPr>
            <p:spPr>
              <a:xfrm>
                <a:off x="2694" y="272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8</a:t>
                </a:r>
                <a:endParaRPr lang="en-US" altLang="zh-CN" sz="2800" b="1" dirty="0"/>
              </a:p>
            </p:txBody>
          </p:sp>
          <p:sp>
            <p:nvSpPr>
              <p:cNvPr id="53310" name="Rectangle 58"/>
              <p:cNvSpPr/>
              <p:nvPr/>
            </p:nvSpPr>
            <p:spPr>
              <a:xfrm>
                <a:off x="247" y="1584"/>
                <a:ext cx="2646" cy="258"/>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11" name="Rectangle 59"/>
              <p:cNvSpPr/>
              <p:nvPr/>
            </p:nvSpPr>
            <p:spPr>
              <a:xfrm>
                <a:off x="268" y="1598"/>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V</a:t>
                </a:r>
                <a:endParaRPr lang="en-US" altLang="zh-CN" sz="2800" b="1" dirty="0"/>
              </a:p>
            </p:txBody>
          </p:sp>
          <p:sp>
            <p:nvSpPr>
              <p:cNvPr id="53312" name="Rectangle 60"/>
              <p:cNvSpPr/>
              <p:nvPr/>
            </p:nvSpPr>
            <p:spPr>
              <a:xfrm>
                <a:off x="342" y="1666"/>
                <a:ext cx="1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CC</a:t>
                </a:r>
                <a:endParaRPr lang="en-US" altLang="zh-CN" sz="2800" b="1" dirty="0"/>
              </a:p>
            </p:txBody>
          </p:sp>
          <p:sp>
            <p:nvSpPr>
              <p:cNvPr id="53313" name="Rectangle 61"/>
              <p:cNvSpPr/>
              <p:nvPr/>
            </p:nvSpPr>
            <p:spPr>
              <a:xfrm>
                <a:off x="489" y="1666"/>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53314" name="Rectangle 62"/>
              <p:cNvSpPr/>
              <p:nvPr/>
            </p:nvSpPr>
            <p:spPr>
              <a:xfrm>
                <a:off x="550"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15" name="Rectangle 63"/>
              <p:cNvSpPr/>
              <p:nvPr/>
            </p:nvSpPr>
            <p:spPr>
              <a:xfrm>
                <a:off x="619" y="1598"/>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53316" name="Rectangle 64"/>
              <p:cNvSpPr/>
              <p:nvPr/>
            </p:nvSpPr>
            <p:spPr>
              <a:xfrm>
                <a:off x="702" y="166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3</a:t>
                </a:r>
                <a:endParaRPr lang="en-US" altLang="zh-CN" sz="2800" b="1" dirty="0"/>
              </a:p>
            </p:txBody>
          </p:sp>
          <p:sp>
            <p:nvSpPr>
              <p:cNvPr id="53317" name="Rectangle 65"/>
              <p:cNvSpPr/>
              <p:nvPr/>
            </p:nvSpPr>
            <p:spPr>
              <a:xfrm>
                <a:off x="772"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18" name="Rectangle 66"/>
              <p:cNvSpPr/>
              <p:nvPr/>
            </p:nvSpPr>
            <p:spPr>
              <a:xfrm>
                <a:off x="854"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19" name="Rectangle 67"/>
              <p:cNvSpPr/>
              <p:nvPr/>
            </p:nvSpPr>
            <p:spPr>
              <a:xfrm>
                <a:off x="935" y="1598"/>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B</a:t>
                </a:r>
                <a:endParaRPr lang="en-US" altLang="zh-CN" sz="2800" b="1" dirty="0"/>
              </a:p>
            </p:txBody>
          </p:sp>
          <p:sp>
            <p:nvSpPr>
              <p:cNvPr id="53320" name="Rectangle 68"/>
              <p:cNvSpPr/>
              <p:nvPr/>
            </p:nvSpPr>
            <p:spPr>
              <a:xfrm>
                <a:off x="1018" y="166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a:t>
                </a:r>
                <a:endParaRPr lang="en-US" altLang="zh-CN" sz="2800" b="1" dirty="0"/>
              </a:p>
            </p:txBody>
          </p:sp>
          <p:sp>
            <p:nvSpPr>
              <p:cNvPr id="53321" name="Rectangle 69"/>
              <p:cNvSpPr/>
              <p:nvPr/>
            </p:nvSpPr>
            <p:spPr>
              <a:xfrm>
                <a:off x="1072" y="166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53322" name="Rectangle 70"/>
              <p:cNvSpPr/>
              <p:nvPr/>
            </p:nvSpPr>
            <p:spPr>
              <a:xfrm>
                <a:off x="1182"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23" name="Rectangle 71"/>
              <p:cNvSpPr/>
              <p:nvPr/>
            </p:nvSpPr>
            <p:spPr>
              <a:xfrm>
                <a:off x="1251" y="1598"/>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53324" name="Rectangle 72"/>
              <p:cNvSpPr/>
              <p:nvPr/>
            </p:nvSpPr>
            <p:spPr>
              <a:xfrm>
                <a:off x="1334" y="166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a:t>
                </a:r>
                <a:endParaRPr lang="en-US" altLang="zh-CN" sz="2800" b="1" dirty="0"/>
              </a:p>
            </p:txBody>
          </p:sp>
          <p:sp>
            <p:nvSpPr>
              <p:cNvPr id="53325" name="Rectangle 73"/>
              <p:cNvSpPr/>
              <p:nvPr/>
            </p:nvSpPr>
            <p:spPr>
              <a:xfrm>
                <a:off x="1393"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26" name="Rectangle 74"/>
              <p:cNvSpPr/>
              <p:nvPr/>
            </p:nvSpPr>
            <p:spPr>
              <a:xfrm>
                <a:off x="1475" y="1584"/>
                <a:ext cx="96"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27" name="Rectangle 75"/>
              <p:cNvSpPr/>
              <p:nvPr/>
            </p:nvSpPr>
            <p:spPr>
              <a:xfrm>
                <a:off x="1637" y="1598"/>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53328" name="Rectangle 76"/>
              <p:cNvSpPr/>
              <p:nvPr/>
            </p:nvSpPr>
            <p:spPr>
              <a:xfrm>
                <a:off x="1720" y="166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53329" name="Rectangle 77"/>
              <p:cNvSpPr/>
              <p:nvPr/>
            </p:nvSpPr>
            <p:spPr>
              <a:xfrm>
                <a:off x="1774" y="166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53330" name="Rectangle 78"/>
              <p:cNvSpPr/>
              <p:nvPr/>
            </p:nvSpPr>
            <p:spPr>
              <a:xfrm>
                <a:off x="1885"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31" name="Rectangle 79"/>
              <p:cNvSpPr/>
              <p:nvPr/>
            </p:nvSpPr>
            <p:spPr>
              <a:xfrm>
                <a:off x="1954" y="1598"/>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B</a:t>
                </a:r>
                <a:endParaRPr lang="en-US" altLang="zh-CN" sz="2800" b="1" dirty="0"/>
              </a:p>
            </p:txBody>
          </p:sp>
          <p:sp>
            <p:nvSpPr>
              <p:cNvPr id="53332" name="Rectangle 80"/>
              <p:cNvSpPr/>
              <p:nvPr/>
            </p:nvSpPr>
            <p:spPr>
              <a:xfrm>
                <a:off x="2037" y="166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53333" name="Rectangle 81"/>
              <p:cNvSpPr/>
              <p:nvPr/>
            </p:nvSpPr>
            <p:spPr>
              <a:xfrm>
                <a:off x="2093" y="1666"/>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53334" name="Rectangle 82"/>
              <p:cNvSpPr/>
              <p:nvPr/>
            </p:nvSpPr>
            <p:spPr>
              <a:xfrm>
                <a:off x="2154"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35" name="Rectangle 83"/>
              <p:cNvSpPr/>
              <p:nvPr/>
            </p:nvSpPr>
            <p:spPr>
              <a:xfrm>
                <a:off x="2236"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36" name="Rectangle 84"/>
              <p:cNvSpPr/>
              <p:nvPr/>
            </p:nvSpPr>
            <p:spPr>
              <a:xfrm>
                <a:off x="2305" y="1598"/>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53337" name="Rectangle 85"/>
              <p:cNvSpPr/>
              <p:nvPr/>
            </p:nvSpPr>
            <p:spPr>
              <a:xfrm>
                <a:off x="2388" y="166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a:t>
                </a:r>
                <a:endParaRPr lang="en-US" altLang="zh-CN" sz="2800" b="1" dirty="0"/>
              </a:p>
            </p:txBody>
          </p:sp>
          <p:sp>
            <p:nvSpPr>
              <p:cNvPr id="53338" name="Rectangle 86"/>
              <p:cNvSpPr/>
              <p:nvPr/>
            </p:nvSpPr>
            <p:spPr>
              <a:xfrm>
                <a:off x="2447"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39" name="Rectangle 87"/>
              <p:cNvSpPr/>
              <p:nvPr/>
            </p:nvSpPr>
            <p:spPr>
              <a:xfrm>
                <a:off x="2529" y="1584"/>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40" name="Rectangle 88"/>
              <p:cNvSpPr/>
              <p:nvPr/>
            </p:nvSpPr>
            <p:spPr>
              <a:xfrm>
                <a:off x="2609" y="1598"/>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B</a:t>
                </a:r>
                <a:endParaRPr lang="en-US" altLang="zh-CN" sz="2800" b="1" dirty="0"/>
              </a:p>
            </p:txBody>
          </p:sp>
          <p:sp>
            <p:nvSpPr>
              <p:cNvPr id="53341" name="Rectangle 89"/>
              <p:cNvSpPr/>
              <p:nvPr/>
            </p:nvSpPr>
            <p:spPr>
              <a:xfrm>
                <a:off x="2692" y="166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a:t>
                </a:r>
                <a:endParaRPr lang="en-US" altLang="zh-CN" sz="2800" b="1" dirty="0"/>
              </a:p>
            </p:txBody>
          </p:sp>
          <p:sp>
            <p:nvSpPr>
              <p:cNvPr id="53342" name="Rectangle 90"/>
              <p:cNvSpPr/>
              <p:nvPr/>
            </p:nvSpPr>
            <p:spPr>
              <a:xfrm>
                <a:off x="188" y="3133"/>
                <a:ext cx="2833" cy="421"/>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43" name="Rectangle 91"/>
              <p:cNvSpPr/>
              <p:nvPr/>
            </p:nvSpPr>
            <p:spPr>
              <a:xfrm>
                <a:off x="209" y="3214"/>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B</a:t>
                </a:r>
                <a:endParaRPr lang="en-US" altLang="zh-CN" sz="2800" b="1" dirty="0"/>
              </a:p>
            </p:txBody>
          </p:sp>
          <p:sp>
            <p:nvSpPr>
              <p:cNvPr id="53344" name="Rectangle 92"/>
              <p:cNvSpPr/>
              <p:nvPr/>
            </p:nvSpPr>
            <p:spPr>
              <a:xfrm>
                <a:off x="292" y="328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3</a:t>
                </a:r>
                <a:endParaRPr lang="en-US" altLang="zh-CN" sz="2800" b="1" dirty="0"/>
              </a:p>
            </p:txBody>
          </p:sp>
          <p:sp>
            <p:nvSpPr>
              <p:cNvPr id="53345" name="Rectangle 93"/>
              <p:cNvSpPr/>
              <p:nvPr/>
            </p:nvSpPr>
            <p:spPr>
              <a:xfrm>
                <a:off x="363" y="320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346" name="Rectangle 94"/>
              <p:cNvSpPr/>
              <p:nvPr/>
            </p:nvSpPr>
            <p:spPr>
              <a:xfrm>
                <a:off x="451" y="3201"/>
                <a:ext cx="304"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A&lt;B</a:t>
                </a:r>
                <a:endParaRPr lang="en-US" altLang="zh-CN" sz="2000" b="1" dirty="0"/>
              </a:p>
            </p:txBody>
          </p:sp>
          <p:sp>
            <p:nvSpPr>
              <p:cNvPr id="53347" name="Rectangle 95"/>
              <p:cNvSpPr/>
              <p:nvPr/>
            </p:nvSpPr>
            <p:spPr>
              <a:xfrm>
                <a:off x="808" y="320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solidFill>
                      <a:srgbClr val="000000"/>
                    </a:solidFill>
                  </a:rPr>
                  <a:t> </a:t>
                </a:r>
                <a:endParaRPr lang="en-US" altLang="zh-CN" sz="2800" b="1" dirty="0"/>
              </a:p>
            </p:txBody>
          </p:sp>
          <p:sp>
            <p:nvSpPr>
              <p:cNvPr id="53348" name="Rectangle 96"/>
              <p:cNvSpPr/>
              <p:nvPr/>
            </p:nvSpPr>
            <p:spPr>
              <a:xfrm>
                <a:off x="828" y="3214"/>
                <a:ext cx="304"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A=B</a:t>
                </a:r>
                <a:endParaRPr lang="en-US" altLang="zh-CN" sz="2800" b="1" dirty="0"/>
              </a:p>
            </p:txBody>
          </p:sp>
          <p:sp>
            <p:nvSpPr>
              <p:cNvPr id="53349" name="Rectangle 97"/>
              <p:cNvSpPr/>
              <p:nvPr/>
            </p:nvSpPr>
            <p:spPr>
              <a:xfrm>
                <a:off x="1199" y="3214"/>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 </a:t>
                </a:r>
                <a:endParaRPr lang="en-US" altLang="zh-CN" sz="2800" b="1" dirty="0"/>
              </a:p>
            </p:txBody>
          </p:sp>
          <p:sp>
            <p:nvSpPr>
              <p:cNvPr id="53350" name="Rectangle 98"/>
              <p:cNvSpPr/>
              <p:nvPr/>
            </p:nvSpPr>
            <p:spPr>
              <a:xfrm>
                <a:off x="1178" y="3214"/>
                <a:ext cx="304"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A&gt;B</a:t>
                </a:r>
                <a:endParaRPr lang="en-US" altLang="zh-CN" sz="2800" b="1" dirty="0"/>
              </a:p>
            </p:txBody>
          </p:sp>
          <p:sp>
            <p:nvSpPr>
              <p:cNvPr id="53351" name="Rectangle 99"/>
              <p:cNvSpPr/>
              <p:nvPr/>
            </p:nvSpPr>
            <p:spPr>
              <a:xfrm>
                <a:off x="1585" y="3214"/>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 </a:t>
                </a:r>
                <a:endParaRPr lang="en-US" altLang="zh-CN" sz="2800" b="1" dirty="0"/>
              </a:p>
            </p:txBody>
          </p:sp>
          <p:sp>
            <p:nvSpPr>
              <p:cNvPr id="53352" name="Rectangle 100"/>
              <p:cNvSpPr/>
              <p:nvPr/>
            </p:nvSpPr>
            <p:spPr>
              <a:xfrm>
                <a:off x="1516" y="3214"/>
                <a:ext cx="296"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F</a:t>
                </a:r>
                <a:r>
                  <a:rPr lang="en-US" altLang="zh-CN" sz="2000" i="1" baseline="-25000" dirty="0">
                    <a:solidFill>
                      <a:srgbClr val="000000"/>
                    </a:solidFill>
                  </a:rPr>
                  <a:t>A&gt;B</a:t>
                </a:r>
                <a:endParaRPr lang="en-US" altLang="zh-CN" sz="2800" b="1" baseline="-25000" dirty="0"/>
              </a:p>
            </p:txBody>
          </p:sp>
          <p:sp>
            <p:nvSpPr>
              <p:cNvPr id="53353" name="Rectangle 101"/>
              <p:cNvSpPr/>
              <p:nvPr/>
            </p:nvSpPr>
            <p:spPr>
              <a:xfrm>
                <a:off x="1913" y="3214"/>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 </a:t>
                </a:r>
                <a:endParaRPr lang="en-US" altLang="zh-CN" sz="2800" b="1" dirty="0"/>
              </a:p>
            </p:txBody>
          </p:sp>
          <p:sp>
            <p:nvSpPr>
              <p:cNvPr id="53354" name="Rectangle 102"/>
              <p:cNvSpPr/>
              <p:nvPr/>
            </p:nvSpPr>
            <p:spPr>
              <a:xfrm>
                <a:off x="1853" y="3214"/>
                <a:ext cx="296"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F</a:t>
                </a:r>
                <a:r>
                  <a:rPr lang="en-US" altLang="zh-CN" sz="2000" i="1" baseline="-25000" dirty="0">
                    <a:solidFill>
                      <a:srgbClr val="000000"/>
                    </a:solidFill>
                  </a:rPr>
                  <a:t>A=B</a:t>
                </a:r>
                <a:endParaRPr lang="en-US" altLang="zh-CN" sz="2800" b="1" baseline="-25000" dirty="0"/>
              </a:p>
            </p:txBody>
          </p:sp>
          <p:sp>
            <p:nvSpPr>
              <p:cNvPr id="53355" name="Rectangle 103"/>
              <p:cNvSpPr/>
              <p:nvPr/>
            </p:nvSpPr>
            <p:spPr>
              <a:xfrm>
                <a:off x="2229" y="3214"/>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 </a:t>
                </a:r>
                <a:endParaRPr lang="en-US" altLang="zh-CN" sz="2800" b="1" dirty="0"/>
              </a:p>
            </p:txBody>
          </p:sp>
          <p:sp>
            <p:nvSpPr>
              <p:cNvPr id="53356" name="Rectangle 104"/>
              <p:cNvSpPr/>
              <p:nvPr/>
            </p:nvSpPr>
            <p:spPr>
              <a:xfrm>
                <a:off x="2205" y="3214"/>
                <a:ext cx="296"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F</a:t>
                </a:r>
                <a:r>
                  <a:rPr lang="en-US" altLang="zh-CN" sz="2000" i="1" baseline="-25000" dirty="0">
                    <a:solidFill>
                      <a:srgbClr val="000000"/>
                    </a:solidFill>
                  </a:rPr>
                  <a:t>A&lt;B</a:t>
                </a:r>
                <a:endParaRPr lang="en-US" altLang="zh-CN" sz="2800" b="1" baseline="-25000" dirty="0"/>
              </a:p>
            </p:txBody>
          </p:sp>
          <p:sp>
            <p:nvSpPr>
              <p:cNvPr id="53357" name="Rectangle 105"/>
              <p:cNvSpPr/>
              <p:nvPr/>
            </p:nvSpPr>
            <p:spPr>
              <a:xfrm>
                <a:off x="2552" y="320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solidFill>
                      <a:srgbClr val="000000"/>
                    </a:solidFill>
                  </a:rPr>
                  <a:t> </a:t>
                </a:r>
                <a:endParaRPr lang="en-US" altLang="zh-CN" sz="2800" b="1" dirty="0"/>
              </a:p>
            </p:txBody>
          </p:sp>
          <p:sp>
            <p:nvSpPr>
              <p:cNvPr id="53358" name="Rectangle 106"/>
              <p:cNvSpPr/>
              <p:nvPr/>
            </p:nvSpPr>
            <p:spPr>
              <a:xfrm>
                <a:off x="2577" y="3214"/>
                <a:ext cx="33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GND</a:t>
                </a:r>
                <a:endParaRPr lang="en-US" altLang="zh-CN" sz="2800" b="1" dirty="0"/>
              </a:p>
            </p:txBody>
          </p:sp>
          <p:sp>
            <p:nvSpPr>
              <p:cNvPr id="53359" name="Oval 107"/>
              <p:cNvSpPr/>
              <p:nvPr/>
            </p:nvSpPr>
            <p:spPr>
              <a:xfrm>
                <a:off x="36" y="2426"/>
                <a:ext cx="187" cy="21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useBgFill="1">
            <p:nvSpPr>
              <p:cNvPr id="53360" name="Rectangle 108"/>
              <p:cNvSpPr/>
              <p:nvPr/>
            </p:nvSpPr>
            <p:spPr>
              <a:xfrm>
                <a:off x="9" y="2417"/>
                <a:ext cx="121" cy="240"/>
              </a:xfrm>
              <a:prstGeom prst="rect">
                <a:avLst/>
              </a:prstGeom>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61" name="Oval 109"/>
              <p:cNvSpPr/>
              <p:nvPr/>
            </p:nvSpPr>
            <p:spPr>
              <a:xfrm>
                <a:off x="247" y="1842"/>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62" name="Oval 110"/>
              <p:cNvSpPr/>
              <p:nvPr/>
            </p:nvSpPr>
            <p:spPr>
              <a:xfrm>
                <a:off x="575" y="1842"/>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63" name="Oval 111"/>
              <p:cNvSpPr/>
              <p:nvPr/>
            </p:nvSpPr>
            <p:spPr>
              <a:xfrm>
                <a:off x="926" y="1842"/>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64" name="Oval 112"/>
              <p:cNvSpPr/>
              <p:nvPr/>
            </p:nvSpPr>
            <p:spPr>
              <a:xfrm>
                <a:off x="1289" y="1842"/>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65" name="Oval 113"/>
              <p:cNvSpPr/>
              <p:nvPr/>
            </p:nvSpPr>
            <p:spPr>
              <a:xfrm>
                <a:off x="1616" y="1842"/>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66" name="Oval 114"/>
              <p:cNvSpPr/>
              <p:nvPr/>
            </p:nvSpPr>
            <p:spPr>
              <a:xfrm>
                <a:off x="1968" y="1842"/>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67" name="Oval 115"/>
              <p:cNvSpPr/>
              <p:nvPr/>
            </p:nvSpPr>
            <p:spPr>
              <a:xfrm>
                <a:off x="2307" y="1842"/>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68" name="Oval 116"/>
              <p:cNvSpPr/>
              <p:nvPr/>
            </p:nvSpPr>
            <p:spPr>
              <a:xfrm>
                <a:off x="2647" y="1842"/>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69" name="Oval 117"/>
              <p:cNvSpPr/>
              <p:nvPr/>
            </p:nvSpPr>
            <p:spPr>
              <a:xfrm>
                <a:off x="247" y="3133"/>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70" name="Oval 118"/>
              <p:cNvSpPr/>
              <p:nvPr/>
            </p:nvSpPr>
            <p:spPr>
              <a:xfrm>
                <a:off x="575" y="3133"/>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71" name="Oval 119"/>
              <p:cNvSpPr/>
              <p:nvPr/>
            </p:nvSpPr>
            <p:spPr>
              <a:xfrm>
                <a:off x="926" y="3133"/>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72" name="Oval 120"/>
              <p:cNvSpPr/>
              <p:nvPr/>
            </p:nvSpPr>
            <p:spPr>
              <a:xfrm>
                <a:off x="1289" y="3133"/>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73" name="Oval 121"/>
              <p:cNvSpPr/>
              <p:nvPr/>
            </p:nvSpPr>
            <p:spPr>
              <a:xfrm>
                <a:off x="1616" y="3133"/>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74" name="Oval 122"/>
              <p:cNvSpPr/>
              <p:nvPr/>
            </p:nvSpPr>
            <p:spPr>
              <a:xfrm>
                <a:off x="1968" y="3133"/>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75" name="Oval 123"/>
              <p:cNvSpPr/>
              <p:nvPr/>
            </p:nvSpPr>
            <p:spPr>
              <a:xfrm>
                <a:off x="2647" y="3133"/>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76" name="Oval 124"/>
              <p:cNvSpPr/>
              <p:nvPr/>
            </p:nvSpPr>
            <p:spPr>
              <a:xfrm>
                <a:off x="2307" y="3133"/>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77" name="Line 125"/>
              <p:cNvSpPr/>
              <p:nvPr/>
            </p:nvSpPr>
            <p:spPr>
              <a:xfrm>
                <a:off x="3174" y="1644"/>
                <a:ext cx="0" cy="1562"/>
              </a:xfrm>
              <a:prstGeom prst="line">
                <a:avLst/>
              </a:prstGeom>
              <a:ln w="19050" cap="flat" cmpd="sng">
                <a:solidFill>
                  <a:srgbClr val="000000"/>
                </a:solidFill>
                <a:prstDash val="solid"/>
                <a:headEnd type="none" w="med" len="med"/>
                <a:tailEnd type="none" w="med" len="med"/>
              </a:ln>
            </p:spPr>
          </p:sp>
          <p:sp>
            <p:nvSpPr>
              <p:cNvPr id="53378" name="Line 126"/>
              <p:cNvSpPr/>
              <p:nvPr/>
            </p:nvSpPr>
            <p:spPr>
              <a:xfrm>
                <a:off x="5234" y="1635"/>
                <a:ext cx="0" cy="1562"/>
              </a:xfrm>
              <a:prstGeom prst="line">
                <a:avLst/>
              </a:prstGeom>
              <a:ln w="19050" cap="flat" cmpd="sng">
                <a:solidFill>
                  <a:srgbClr val="000000"/>
                </a:solidFill>
                <a:prstDash val="solid"/>
                <a:headEnd type="none" w="med" len="med"/>
                <a:tailEnd type="none" w="med" len="med"/>
              </a:ln>
            </p:spPr>
          </p:sp>
          <p:sp>
            <p:nvSpPr>
              <p:cNvPr id="53379" name="Line 127"/>
              <p:cNvSpPr/>
              <p:nvPr/>
            </p:nvSpPr>
            <p:spPr>
              <a:xfrm>
                <a:off x="3501" y="1653"/>
                <a:ext cx="0" cy="1562"/>
              </a:xfrm>
              <a:prstGeom prst="line">
                <a:avLst/>
              </a:prstGeom>
              <a:ln w="19050" cap="flat" cmpd="sng">
                <a:solidFill>
                  <a:srgbClr val="000000"/>
                </a:solidFill>
                <a:prstDash val="solid"/>
                <a:headEnd type="none" w="med" len="med"/>
                <a:tailEnd type="none" w="med" len="med"/>
              </a:ln>
            </p:spPr>
          </p:sp>
          <p:sp>
            <p:nvSpPr>
              <p:cNvPr id="53380" name="Line 128"/>
              <p:cNvSpPr/>
              <p:nvPr/>
            </p:nvSpPr>
            <p:spPr>
              <a:xfrm>
                <a:off x="5574" y="1635"/>
                <a:ext cx="0" cy="1562"/>
              </a:xfrm>
              <a:prstGeom prst="line">
                <a:avLst/>
              </a:prstGeom>
              <a:ln w="19050" cap="flat" cmpd="sng">
                <a:solidFill>
                  <a:srgbClr val="000000"/>
                </a:solidFill>
                <a:prstDash val="solid"/>
                <a:headEnd type="none" w="med" len="med"/>
                <a:tailEnd type="none" w="med" len="med"/>
              </a:ln>
            </p:spPr>
          </p:sp>
          <p:sp>
            <p:nvSpPr>
              <p:cNvPr id="53381" name="Line 129"/>
              <p:cNvSpPr/>
              <p:nvPr/>
            </p:nvSpPr>
            <p:spPr>
              <a:xfrm>
                <a:off x="4216" y="1653"/>
                <a:ext cx="0" cy="1562"/>
              </a:xfrm>
              <a:prstGeom prst="line">
                <a:avLst/>
              </a:prstGeom>
              <a:ln w="19050" cap="flat" cmpd="sng">
                <a:solidFill>
                  <a:srgbClr val="000000"/>
                </a:solidFill>
                <a:prstDash val="solid"/>
                <a:headEnd type="none" w="med" len="med"/>
                <a:tailEnd type="none" w="med" len="med"/>
              </a:ln>
            </p:spPr>
          </p:sp>
          <p:sp>
            <p:nvSpPr>
              <p:cNvPr id="53382" name="Line 130"/>
              <p:cNvSpPr/>
              <p:nvPr/>
            </p:nvSpPr>
            <p:spPr>
              <a:xfrm>
                <a:off x="4543" y="1644"/>
                <a:ext cx="0" cy="1562"/>
              </a:xfrm>
              <a:prstGeom prst="line">
                <a:avLst/>
              </a:prstGeom>
              <a:ln w="19050" cap="flat" cmpd="sng">
                <a:solidFill>
                  <a:srgbClr val="000000"/>
                </a:solidFill>
                <a:prstDash val="solid"/>
                <a:headEnd type="none" w="med" len="med"/>
                <a:tailEnd type="none" w="med" len="med"/>
              </a:ln>
            </p:spPr>
          </p:sp>
          <p:sp>
            <p:nvSpPr>
              <p:cNvPr id="53383" name="Line 131"/>
              <p:cNvSpPr/>
              <p:nvPr/>
            </p:nvSpPr>
            <p:spPr>
              <a:xfrm>
                <a:off x="3853" y="1635"/>
                <a:ext cx="0" cy="1562"/>
              </a:xfrm>
              <a:prstGeom prst="line">
                <a:avLst/>
              </a:prstGeom>
              <a:ln w="19050" cap="flat" cmpd="sng">
                <a:solidFill>
                  <a:srgbClr val="000000"/>
                </a:solidFill>
                <a:prstDash val="solid"/>
                <a:headEnd type="none" w="med" len="med"/>
                <a:tailEnd type="none" w="med" len="med"/>
              </a:ln>
            </p:spPr>
          </p:sp>
          <p:sp>
            <p:nvSpPr>
              <p:cNvPr id="53384" name="Line 132"/>
              <p:cNvSpPr/>
              <p:nvPr/>
            </p:nvSpPr>
            <p:spPr>
              <a:xfrm>
                <a:off x="4895" y="1653"/>
                <a:ext cx="0" cy="1562"/>
              </a:xfrm>
              <a:prstGeom prst="line">
                <a:avLst/>
              </a:prstGeom>
              <a:ln w="19050" cap="flat" cmpd="sng">
                <a:solidFill>
                  <a:srgbClr val="000000"/>
                </a:solidFill>
                <a:prstDash val="solid"/>
                <a:headEnd type="none" w="med" len="med"/>
                <a:tailEnd type="none" w="med" len="med"/>
              </a:ln>
            </p:spPr>
          </p:sp>
          <p:sp>
            <p:nvSpPr>
              <p:cNvPr id="53385" name="Rectangle 133"/>
              <p:cNvSpPr/>
              <p:nvPr/>
            </p:nvSpPr>
            <p:spPr>
              <a:xfrm>
                <a:off x="3033" y="2114"/>
                <a:ext cx="2669" cy="856"/>
              </a:xfrm>
              <a:prstGeom prst="rect">
                <a:avLst/>
              </a:prstGeom>
              <a:solidFill>
                <a:srgbClr val="FFFFFF"/>
              </a:solidFill>
              <a:ln w="190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386" name="Rectangle 134"/>
              <p:cNvSpPr/>
              <p:nvPr/>
            </p:nvSpPr>
            <p:spPr>
              <a:xfrm>
                <a:off x="3072" y="2127"/>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87" name="Rectangle 135"/>
              <p:cNvSpPr/>
              <p:nvPr/>
            </p:nvSpPr>
            <p:spPr>
              <a:xfrm>
                <a:off x="3107" y="2127"/>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88" name="Rectangle 136"/>
              <p:cNvSpPr/>
              <p:nvPr/>
            </p:nvSpPr>
            <p:spPr>
              <a:xfrm>
                <a:off x="3146" y="2127"/>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16</a:t>
                </a:r>
                <a:endParaRPr lang="en-US" altLang="zh-CN" sz="2800" b="1" dirty="0"/>
              </a:p>
            </p:txBody>
          </p:sp>
          <p:sp>
            <p:nvSpPr>
              <p:cNvPr id="53389" name="Rectangle 137"/>
              <p:cNvSpPr/>
              <p:nvPr/>
            </p:nvSpPr>
            <p:spPr>
              <a:xfrm>
                <a:off x="3256" y="2127"/>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90" name="Rectangle 138"/>
              <p:cNvSpPr/>
              <p:nvPr/>
            </p:nvSpPr>
            <p:spPr>
              <a:xfrm>
                <a:off x="3319" y="2127"/>
                <a:ext cx="2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91" name="Rectangle 139"/>
              <p:cNvSpPr/>
              <p:nvPr/>
            </p:nvSpPr>
            <p:spPr>
              <a:xfrm>
                <a:off x="3482" y="2127"/>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92" name="Rectangle 140"/>
              <p:cNvSpPr/>
              <p:nvPr/>
            </p:nvSpPr>
            <p:spPr>
              <a:xfrm>
                <a:off x="3497" y="2127"/>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15</a:t>
                </a:r>
                <a:endParaRPr lang="en-US" altLang="zh-CN" sz="2800" b="1" dirty="0"/>
              </a:p>
            </p:txBody>
          </p:sp>
          <p:sp>
            <p:nvSpPr>
              <p:cNvPr id="53393" name="Rectangle 141"/>
              <p:cNvSpPr/>
              <p:nvPr/>
            </p:nvSpPr>
            <p:spPr>
              <a:xfrm>
                <a:off x="3619" y="2127"/>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94" name="Rectangle 142"/>
              <p:cNvSpPr/>
              <p:nvPr/>
            </p:nvSpPr>
            <p:spPr>
              <a:xfrm>
                <a:off x="3652" y="2127"/>
                <a:ext cx="3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95" name="Rectangle 143"/>
              <p:cNvSpPr/>
              <p:nvPr/>
            </p:nvSpPr>
            <p:spPr>
              <a:xfrm>
                <a:off x="3843" y="2127"/>
                <a:ext cx="2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14  </a:t>
                </a:r>
                <a:endParaRPr lang="en-US" altLang="zh-CN" sz="2800" b="1" dirty="0"/>
              </a:p>
            </p:txBody>
          </p:sp>
          <p:sp>
            <p:nvSpPr>
              <p:cNvPr id="53396" name="Rectangle 144"/>
              <p:cNvSpPr/>
              <p:nvPr/>
            </p:nvSpPr>
            <p:spPr>
              <a:xfrm>
                <a:off x="4047" y="2127"/>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97" name="Rectangle 145"/>
              <p:cNvSpPr/>
              <p:nvPr/>
            </p:nvSpPr>
            <p:spPr>
              <a:xfrm>
                <a:off x="4209" y="2127"/>
                <a:ext cx="2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13 </a:t>
                </a:r>
                <a:endParaRPr lang="en-US" altLang="zh-CN" sz="2800" b="1" dirty="0"/>
              </a:p>
            </p:txBody>
          </p:sp>
          <p:sp>
            <p:nvSpPr>
              <p:cNvPr id="53398" name="Rectangle 146"/>
              <p:cNvSpPr/>
              <p:nvPr/>
            </p:nvSpPr>
            <p:spPr>
              <a:xfrm>
                <a:off x="4350" y="2127"/>
                <a:ext cx="2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399" name="Rectangle 147"/>
              <p:cNvSpPr/>
              <p:nvPr/>
            </p:nvSpPr>
            <p:spPr>
              <a:xfrm>
                <a:off x="4544" y="2127"/>
                <a:ext cx="2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12   </a:t>
                </a:r>
                <a:endParaRPr lang="en-US" altLang="zh-CN" sz="2800" b="1" dirty="0"/>
              </a:p>
            </p:txBody>
          </p:sp>
          <p:sp>
            <p:nvSpPr>
              <p:cNvPr id="53400" name="Rectangle 148"/>
              <p:cNvSpPr/>
              <p:nvPr/>
            </p:nvSpPr>
            <p:spPr>
              <a:xfrm>
                <a:off x="4778" y="2127"/>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01" name="Rectangle 149"/>
              <p:cNvSpPr/>
              <p:nvPr/>
            </p:nvSpPr>
            <p:spPr>
              <a:xfrm>
                <a:off x="4855" y="2127"/>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11</a:t>
                </a:r>
                <a:endParaRPr lang="en-US" altLang="zh-CN" sz="2800" b="1" dirty="0"/>
              </a:p>
            </p:txBody>
          </p:sp>
          <p:sp>
            <p:nvSpPr>
              <p:cNvPr id="53402" name="Rectangle 150"/>
              <p:cNvSpPr/>
              <p:nvPr/>
            </p:nvSpPr>
            <p:spPr>
              <a:xfrm>
                <a:off x="4965" y="2127"/>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03" name="Rectangle 151"/>
              <p:cNvSpPr/>
              <p:nvPr/>
            </p:nvSpPr>
            <p:spPr>
              <a:xfrm>
                <a:off x="5019" y="2127"/>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04" name="Rectangle 152"/>
              <p:cNvSpPr/>
              <p:nvPr/>
            </p:nvSpPr>
            <p:spPr>
              <a:xfrm>
                <a:off x="5139" y="2127"/>
                <a:ext cx="3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10   </a:t>
                </a:r>
                <a:endParaRPr lang="en-US" altLang="zh-CN" sz="2800" b="1" dirty="0"/>
              </a:p>
            </p:txBody>
          </p:sp>
          <p:sp>
            <p:nvSpPr>
              <p:cNvPr id="53405" name="Rectangle 153"/>
              <p:cNvSpPr/>
              <p:nvPr/>
            </p:nvSpPr>
            <p:spPr>
              <a:xfrm>
                <a:off x="5429" y="2127"/>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06" name="Rectangle 154"/>
              <p:cNvSpPr/>
              <p:nvPr/>
            </p:nvSpPr>
            <p:spPr>
              <a:xfrm>
                <a:off x="5586" y="2127"/>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9</a:t>
                </a:r>
                <a:endParaRPr lang="en-US" altLang="zh-CN" sz="2800" b="1" dirty="0"/>
              </a:p>
            </p:txBody>
          </p:sp>
          <p:sp>
            <p:nvSpPr>
              <p:cNvPr id="53407" name="Rectangle 155"/>
              <p:cNvSpPr/>
              <p:nvPr/>
            </p:nvSpPr>
            <p:spPr>
              <a:xfrm>
                <a:off x="4080" y="2481"/>
                <a:ext cx="614"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CC14585</a:t>
                </a:r>
                <a:endParaRPr lang="en-US" altLang="zh-CN" sz="2800" b="1" dirty="0"/>
              </a:p>
            </p:txBody>
          </p:sp>
          <p:sp>
            <p:nvSpPr>
              <p:cNvPr id="53408" name="Rectangle 156"/>
              <p:cNvSpPr/>
              <p:nvPr/>
            </p:nvSpPr>
            <p:spPr>
              <a:xfrm>
                <a:off x="3072" y="2752"/>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09" name="Rectangle 157"/>
              <p:cNvSpPr/>
              <p:nvPr/>
            </p:nvSpPr>
            <p:spPr>
              <a:xfrm>
                <a:off x="3142" y="2752"/>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10" name="Rectangle 158"/>
              <p:cNvSpPr/>
              <p:nvPr/>
            </p:nvSpPr>
            <p:spPr>
              <a:xfrm>
                <a:off x="3204" y="2752"/>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  </a:t>
                </a:r>
                <a:endParaRPr lang="en-US" altLang="zh-CN" sz="2800" b="1" dirty="0"/>
              </a:p>
            </p:txBody>
          </p:sp>
          <p:sp>
            <p:nvSpPr>
              <p:cNvPr id="53411" name="Rectangle 159"/>
              <p:cNvSpPr/>
              <p:nvPr/>
            </p:nvSpPr>
            <p:spPr>
              <a:xfrm>
                <a:off x="3423" y="2752"/>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12" name="Rectangle 160"/>
              <p:cNvSpPr/>
              <p:nvPr/>
            </p:nvSpPr>
            <p:spPr>
              <a:xfrm>
                <a:off x="3488" y="2752"/>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2 </a:t>
                </a:r>
                <a:endParaRPr lang="en-US" altLang="zh-CN" sz="2800" b="1" dirty="0"/>
              </a:p>
            </p:txBody>
          </p:sp>
          <p:sp>
            <p:nvSpPr>
              <p:cNvPr id="53413" name="Rectangle 161"/>
              <p:cNvSpPr/>
              <p:nvPr/>
            </p:nvSpPr>
            <p:spPr>
              <a:xfrm>
                <a:off x="3631" y="2752"/>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14" name="Rectangle 162"/>
              <p:cNvSpPr/>
              <p:nvPr/>
            </p:nvSpPr>
            <p:spPr>
              <a:xfrm>
                <a:off x="3766" y="2752"/>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3 </a:t>
                </a:r>
                <a:endParaRPr lang="en-US" altLang="zh-CN" sz="2800" b="1" dirty="0"/>
              </a:p>
            </p:txBody>
          </p:sp>
          <p:sp>
            <p:nvSpPr>
              <p:cNvPr id="53415" name="Rectangle 163"/>
              <p:cNvSpPr/>
              <p:nvPr/>
            </p:nvSpPr>
            <p:spPr>
              <a:xfrm>
                <a:off x="3982" y="2752"/>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16" name="Rectangle 164"/>
              <p:cNvSpPr/>
              <p:nvPr/>
            </p:nvSpPr>
            <p:spPr>
              <a:xfrm>
                <a:off x="4117" y="2752"/>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4 </a:t>
                </a:r>
                <a:endParaRPr lang="en-US" altLang="zh-CN" sz="2800" b="1" dirty="0"/>
              </a:p>
            </p:txBody>
          </p:sp>
          <p:sp>
            <p:nvSpPr>
              <p:cNvPr id="53417" name="Rectangle 165"/>
              <p:cNvSpPr/>
              <p:nvPr/>
            </p:nvSpPr>
            <p:spPr>
              <a:xfrm>
                <a:off x="4333" y="2752"/>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18" name="Rectangle 166"/>
              <p:cNvSpPr/>
              <p:nvPr/>
            </p:nvSpPr>
            <p:spPr>
              <a:xfrm>
                <a:off x="4467" y="2752"/>
                <a:ext cx="2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5  </a:t>
                </a:r>
                <a:endParaRPr lang="en-US" altLang="zh-CN" sz="2800" b="1" dirty="0"/>
              </a:p>
            </p:txBody>
          </p:sp>
          <p:sp>
            <p:nvSpPr>
              <p:cNvPr id="53419" name="Rectangle 167"/>
              <p:cNvSpPr/>
              <p:nvPr/>
            </p:nvSpPr>
            <p:spPr>
              <a:xfrm>
                <a:off x="4755" y="2752"/>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20" name="Rectangle 168"/>
              <p:cNvSpPr/>
              <p:nvPr/>
            </p:nvSpPr>
            <p:spPr>
              <a:xfrm>
                <a:off x="4890" y="2752"/>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6  </a:t>
                </a:r>
                <a:endParaRPr lang="en-US" altLang="zh-CN" sz="2800" b="1" dirty="0"/>
              </a:p>
            </p:txBody>
          </p:sp>
          <p:sp>
            <p:nvSpPr>
              <p:cNvPr id="53421" name="Rectangle 169"/>
              <p:cNvSpPr/>
              <p:nvPr/>
            </p:nvSpPr>
            <p:spPr>
              <a:xfrm>
                <a:off x="5106" y="2752"/>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22" name="Rectangle 170"/>
              <p:cNvSpPr/>
              <p:nvPr/>
            </p:nvSpPr>
            <p:spPr>
              <a:xfrm>
                <a:off x="5241" y="2752"/>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7  </a:t>
                </a:r>
                <a:endParaRPr lang="en-US" altLang="zh-CN" sz="2800" b="1" dirty="0"/>
              </a:p>
            </p:txBody>
          </p:sp>
          <p:sp>
            <p:nvSpPr>
              <p:cNvPr id="53423" name="Rectangle 171"/>
              <p:cNvSpPr/>
              <p:nvPr/>
            </p:nvSpPr>
            <p:spPr>
              <a:xfrm>
                <a:off x="5457" y="2752"/>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53424" name="Rectangle 172"/>
              <p:cNvSpPr/>
              <p:nvPr/>
            </p:nvSpPr>
            <p:spPr>
              <a:xfrm>
                <a:off x="5598" y="2752"/>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8</a:t>
                </a:r>
                <a:endParaRPr lang="en-US" altLang="zh-CN" sz="2800" b="1" dirty="0"/>
              </a:p>
            </p:txBody>
          </p:sp>
          <p:sp>
            <p:nvSpPr>
              <p:cNvPr id="53425" name="Rectangle 173"/>
              <p:cNvSpPr/>
              <p:nvPr/>
            </p:nvSpPr>
            <p:spPr>
              <a:xfrm>
                <a:off x="3150" y="1611"/>
                <a:ext cx="2506" cy="258"/>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useBgFill="1">
            <p:nvSpPr>
              <p:cNvPr id="53426" name="Rectangle 174"/>
              <p:cNvSpPr/>
              <p:nvPr/>
            </p:nvSpPr>
            <p:spPr>
              <a:xfrm>
                <a:off x="3042" y="1625"/>
                <a:ext cx="248" cy="192"/>
              </a:xfrm>
              <a:prstGeom prst="rect">
                <a:avLst/>
              </a:prstGeom>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V</a:t>
                </a:r>
                <a:r>
                  <a:rPr lang="en-US" altLang="zh-CN" sz="2000" i="1" baseline="-25000" dirty="0">
                    <a:solidFill>
                      <a:srgbClr val="000000"/>
                    </a:solidFill>
                  </a:rPr>
                  <a:t>DD</a:t>
                </a:r>
                <a:endParaRPr lang="en-US" altLang="zh-CN" sz="2800" b="1" baseline="-25000" dirty="0"/>
              </a:p>
            </p:txBody>
          </p:sp>
          <p:sp>
            <p:nvSpPr>
              <p:cNvPr id="53427" name="Rectangle 175"/>
              <p:cNvSpPr/>
              <p:nvPr/>
            </p:nvSpPr>
            <p:spPr>
              <a:xfrm>
                <a:off x="3416" y="1693"/>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53428" name="Rectangle 176"/>
              <p:cNvSpPr/>
              <p:nvPr/>
            </p:nvSpPr>
            <p:spPr>
              <a:xfrm>
                <a:off x="3477" y="161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29" name="Rectangle 177"/>
              <p:cNvSpPr/>
              <p:nvPr/>
            </p:nvSpPr>
            <p:spPr>
              <a:xfrm>
                <a:off x="3430" y="1625"/>
                <a:ext cx="15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r>
                  <a:rPr lang="en-US" altLang="zh-CN" sz="2000" baseline="-25000" dirty="0">
                    <a:solidFill>
                      <a:srgbClr val="000000"/>
                    </a:solidFill>
                  </a:rPr>
                  <a:t>3</a:t>
                </a:r>
                <a:endParaRPr lang="en-US" altLang="zh-CN" sz="2800" b="1" baseline="-25000" dirty="0"/>
              </a:p>
            </p:txBody>
          </p:sp>
          <p:sp>
            <p:nvSpPr>
              <p:cNvPr id="53430" name="Rectangle 178"/>
              <p:cNvSpPr/>
              <p:nvPr/>
            </p:nvSpPr>
            <p:spPr>
              <a:xfrm>
                <a:off x="3688" y="161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31" name="Rectangle 179"/>
              <p:cNvSpPr/>
              <p:nvPr/>
            </p:nvSpPr>
            <p:spPr>
              <a:xfrm>
                <a:off x="3770" y="161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32" name="Rectangle 180"/>
              <p:cNvSpPr/>
              <p:nvPr/>
            </p:nvSpPr>
            <p:spPr>
              <a:xfrm>
                <a:off x="3788" y="1625"/>
                <a:ext cx="15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B</a:t>
                </a:r>
                <a:r>
                  <a:rPr lang="en-US" altLang="zh-CN" sz="2000" baseline="-25000" dirty="0">
                    <a:solidFill>
                      <a:srgbClr val="000000"/>
                    </a:solidFill>
                  </a:rPr>
                  <a:t>3</a:t>
                </a:r>
                <a:endParaRPr lang="en-US" altLang="zh-CN" sz="2800" b="1" baseline="-25000" dirty="0"/>
              </a:p>
            </p:txBody>
          </p:sp>
          <p:sp>
            <p:nvSpPr>
              <p:cNvPr id="53433" name="Rectangle 181"/>
              <p:cNvSpPr/>
              <p:nvPr/>
            </p:nvSpPr>
            <p:spPr>
              <a:xfrm>
                <a:off x="3990" y="1693"/>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53434" name="Rectangle 182"/>
              <p:cNvSpPr/>
              <p:nvPr/>
            </p:nvSpPr>
            <p:spPr>
              <a:xfrm>
                <a:off x="4039" y="161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35" name="Rectangle 183"/>
              <p:cNvSpPr/>
              <p:nvPr/>
            </p:nvSpPr>
            <p:spPr>
              <a:xfrm>
                <a:off x="4063" y="1625"/>
                <a:ext cx="296"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F</a:t>
                </a:r>
                <a:r>
                  <a:rPr lang="en-US" altLang="zh-CN" sz="2000" i="1" baseline="-25000" dirty="0">
                    <a:solidFill>
                      <a:srgbClr val="000000"/>
                    </a:solidFill>
                  </a:rPr>
                  <a:t>A&gt;B</a:t>
                </a:r>
                <a:endParaRPr lang="en-US" altLang="zh-CN" sz="2800" b="1" baseline="-25000" dirty="0"/>
              </a:p>
            </p:txBody>
          </p:sp>
          <p:sp>
            <p:nvSpPr>
              <p:cNvPr id="53436" name="Rectangle 184"/>
              <p:cNvSpPr/>
              <p:nvPr/>
            </p:nvSpPr>
            <p:spPr>
              <a:xfrm>
                <a:off x="4390" y="161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solidFill>
                      <a:srgbClr val="000000"/>
                    </a:solidFill>
                  </a:rPr>
                  <a:t> </a:t>
                </a:r>
                <a:endParaRPr lang="en-US" altLang="zh-CN" sz="2800" b="1" dirty="0"/>
              </a:p>
            </p:txBody>
          </p:sp>
          <p:sp>
            <p:nvSpPr>
              <p:cNvPr id="53437" name="Rectangle 185"/>
              <p:cNvSpPr/>
              <p:nvPr/>
            </p:nvSpPr>
            <p:spPr>
              <a:xfrm>
                <a:off x="4413" y="1625"/>
                <a:ext cx="296"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F</a:t>
                </a:r>
                <a:r>
                  <a:rPr lang="en-US" altLang="zh-CN" sz="2000" i="1" baseline="-25000" dirty="0">
                    <a:solidFill>
                      <a:srgbClr val="000000"/>
                    </a:solidFill>
                  </a:rPr>
                  <a:t>A&lt;B</a:t>
                </a:r>
                <a:endParaRPr lang="en-US" altLang="zh-CN" sz="2800" b="1" baseline="-25000" dirty="0"/>
              </a:p>
            </p:txBody>
          </p:sp>
          <p:sp>
            <p:nvSpPr>
              <p:cNvPr id="53438" name="Rectangle 186"/>
              <p:cNvSpPr/>
              <p:nvPr/>
            </p:nvSpPr>
            <p:spPr>
              <a:xfrm>
                <a:off x="4680" y="1720"/>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i="1" dirty="0">
                    <a:solidFill>
                      <a:srgbClr val="000000"/>
                    </a:solidFill>
                  </a:rPr>
                  <a:t> </a:t>
                </a:r>
                <a:endParaRPr lang="en-US" altLang="zh-CN" sz="2800" b="1" dirty="0"/>
              </a:p>
            </p:txBody>
          </p:sp>
          <p:sp>
            <p:nvSpPr>
              <p:cNvPr id="53439" name="Rectangle 187"/>
              <p:cNvSpPr/>
              <p:nvPr/>
            </p:nvSpPr>
            <p:spPr>
              <a:xfrm>
                <a:off x="4727" y="1720"/>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i="1" dirty="0">
                    <a:solidFill>
                      <a:srgbClr val="000000"/>
                    </a:solidFill>
                  </a:rPr>
                  <a:t> </a:t>
                </a:r>
                <a:endParaRPr lang="en-US" altLang="zh-CN" sz="2800" b="1" dirty="0"/>
              </a:p>
            </p:txBody>
          </p:sp>
          <p:sp>
            <p:nvSpPr>
              <p:cNvPr id="53440" name="Rectangle 188"/>
              <p:cNvSpPr/>
              <p:nvPr/>
            </p:nvSpPr>
            <p:spPr>
              <a:xfrm>
                <a:off x="4787" y="1625"/>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B</a:t>
                </a:r>
                <a:endParaRPr lang="en-US" altLang="zh-CN" sz="2800" b="1" dirty="0"/>
              </a:p>
            </p:txBody>
          </p:sp>
          <p:sp>
            <p:nvSpPr>
              <p:cNvPr id="53441" name="Rectangle 189"/>
              <p:cNvSpPr/>
              <p:nvPr/>
            </p:nvSpPr>
            <p:spPr>
              <a:xfrm>
                <a:off x="4870" y="1693"/>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a:t>
                </a:r>
                <a:endParaRPr lang="en-US" altLang="zh-CN" sz="2800" b="1" dirty="0"/>
              </a:p>
            </p:txBody>
          </p:sp>
          <p:sp>
            <p:nvSpPr>
              <p:cNvPr id="53442" name="Rectangle 190"/>
              <p:cNvSpPr/>
              <p:nvPr/>
            </p:nvSpPr>
            <p:spPr>
              <a:xfrm>
                <a:off x="4926" y="1693"/>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53443" name="Rectangle 191"/>
              <p:cNvSpPr/>
              <p:nvPr/>
            </p:nvSpPr>
            <p:spPr>
              <a:xfrm>
                <a:off x="4987" y="161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44" name="Rectangle 192"/>
              <p:cNvSpPr/>
              <p:nvPr/>
            </p:nvSpPr>
            <p:spPr>
              <a:xfrm>
                <a:off x="5069" y="161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45" name="Rectangle 193"/>
              <p:cNvSpPr/>
              <p:nvPr/>
            </p:nvSpPr>
            <p:spPr>
              <a:xfrm>
                <a:off x="5150" y="1625"/>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53446" name="Rectangle 194"/>
              <p:cNvSpPr/>
              <p:nvPr/>
            </p:nvSpPr>
            <p:spPr>
              <a:xfrm>
                <a:off x="5221" y="1693"/>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a:t>
                </a:r>
                <a:endParaRPr lang="en-US" altLang="zh-CN" sz="2800" b="1" dirty="0"/>
              </a:p>
            </p:txBody>
          </p:sp>
          <p:sp>
            <p:nvSpPr>
              <p:cNvPr id="53447" name="Rectangle 195"/>
              <p:cNvSpPr/>
              <p:nvPr/>
            </p:nvSpPr>
            <p:spPr>
              <a:xfrm>
                <a:off x="5291" y="161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48" name="Rectangle 196"/>
              <p:cNvSpPr/>
              <p:nvPr/>
            </p:nvSpPr>
            <p:spPr>
              <a:xfrm>
                <a:off x="5373" y="1611"/>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49" name="Rectangle 197"/>
              <p:cNvSpPr/>
              <p:nvPr/>
            </p:nvSpPr>
            <p:spPr>
              <a:xfrm>
                <a:off x="5442" y="1625"/>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B</a:t>
                </a:r>
                <a:endParaRPr lang="en-US" altLang="zh-CN" sz="2800" b="1" dirty="0"/>
              </a:p>
            </p:txBody>
          </p:sp>
          <p:sp>
            <p:nvSpPr>
              <p:cNvPr id="53450" name="Rectangle 198"/>
              <p:cNvSpPr/>
              <p:nvPr/>
            </p:nvSpPr>
            <p:spPr>
              <a:xfrm>
                <a:off x="5525" y="1693"/>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53451" name="Rectangle 199"/>
              <p:cNvSpPr/>
              <p:nvPr/>
            </p:nvSpPr>
            <p:spPr>
              <a:xfrm>
                <a:off x="3113" y="3241"/>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B</a:t>
                </a:r>
                <a:endParaRPr lang="en-US" altLang="zh-CN" sz="2800" b="1" dirty="0"/>
              </a:p>
            </p:txBody>
          </p:sp>
          <p:sp>
            <p:nvSpPr>
              <p:cNvPr id="53452" name="Rectangle 200"/>
              <p:cNvSpPr/>
              <p:nvPr/>
            </p:nvSpPr>
            <p:spPr>
              <a:xfrm>
                <a:off x="3196" y="3309"/>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a:t>
                </a:r>
                <a:endParaRPr lang="en-US" altLang="zh-CN" sz="2800" b="1" dirty="0"/>
              </a:p>
            </p:txBody>
          </p:sp>
          <p:sp>
            <p:nvSpPr>
              <p:cNvPr id="53453" name="Rectangle 201"/>
              <p:cNvSpPr/>
              <p:nvPr/>
            </p:nvSpPr>
            <p:spPr>
              <a:xfrm>
                <a:off x="3266" y="3228"/>
                <a:ext cx="96"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54" name="Rectangle 202"/>
              <p:cNvSpPr/>
              <p:nvPr/>
            </p:nvSpPr>
            <p:spPr>
              <a:xfrm>
                <a:off x="3440" y="3241"/>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53455" name="Rectangle 203"/>
              <p:cNvSpPr/>
              <p:nvPr/>
            </p:nvSpPr>
            <p:spPr>
              <a:xfrm>
                <a:off x="3523" y="3309"/>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a:t>
                </a:r>
                <a:endParaRPr lang="en-US" altLang="zh-CN" sz="2800" b="1" dirty="0"/>
              </a:p>
            </p:txBody>
          </p:sp>
          <p:sp>
            <p:nvSpPr>
              <p:cNvPr id="53456" name="Rectangle 204"/>
              <p:cNvSpPr/>
              <p:nvPr/>
            </p:nvSpPr>
            <p:spPr>
              <a:xfrm>
                <a:off x="3580" y="3309"/>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53457" name="Rectangle 205"/>
              <p:cNvSpPr/>
              <p:nvPr/>
            </p:nvSpPr>
            <p:spPr>
              <a:xfrm>
                <a:off x="3652" y="3228"/>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58" name="Rectangle 206"/>
              <p:cNvSpPr/>
              <p:nvPr/>
            </p:nvSpPr>
            <p:spPr>
              <a:xfrm>
                <a:off x="3732" y="3241"/>
                <a:ext cx="6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F</a:t>
                </a:r>
                <a:r>
                  <a:rPr lang="en-US" altLang="zh-CN" sz="2000" i="1" baseline="-25000" dirty="0">
                    <a:solidFill>
                      <a:srgbClr val="000000"/>
                    </a:solidFill>
                  </a:rPr>
                  <a:t>A=B</a:t>
                </a:r>
                <a:r>
                  <a:rPr lang="en-US" altLang="zh-CN" sz="2000" i="1" dirty="0">
                    <a:solidFill>
                      <a:srgbClr val="000000"/>
                    </a:solidFill>
                  </a:rPr>
                  <a:t> A&gt;B</a:t>
                </a:r>
                <a:endParaRPr lang="en-US" altLang="zh-CN" sz="2800" b="1" dirty="0"/>
              </a:p>
            </p:txBody>
          </p:sp>
          <p:sp>
            <p:nvSpPr>
              <p:cNvPr id="53459" name="Rectangle 207"/>
              <p:cNvSpPr/>
              <p:nvPr/>
            </p:nvSpPr>
            <p:spPr>
              <a:xfrm>
                <a:off x="4406" y="3241"/>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 </a:t>
                </a:r>
                <a:endParaRPr lang="en-US" altLang="zh-CN" sz="2800" b="1" dirty="0"/>
              </a:p>
            </p:txBody>
          </p:sp>
          <p:sp>
            <p:nvSpPr>
              <p:cNvPr id="53460" name="Rectangle 208"/>
              <p:cNvSpPr/>
              <p:nvPr/>
            </p:nvSpPr>
            <p:spPr>
              <a:xfrm>
                <a:off x="4431" y="3241"/>
                <a:ext cx="304"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A&lt;B</a:t>
                </a:r>
                <a:endParaRPr lang="en-US" altLang="zh-CN" sz="2800" b="1" dirty="0"/>
              </a:p>
            </p:txBody>
          </p:sp>
          <p:sp>
            <p:nvSpPr>
              <p:cNvPr id="53461" name="Rectangle 209"/>
              <p:cNvSpPr/>
              <p:nvPr/>
            </p:nvSpPr>
            <p:spPr>
              <a:xfrm>
                <a:off x="4793" y="3241"/>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 </a:t>
                </a:r>
                <a:endParaRPr lang="en-US" altLang="zh-CN" sz="2800" b="1" dirty="0"/>
              </a:p>
            </p:txBody>
          </p:sp>
          <p:sp>
            <p:nvSpPr>
              <p:cNvPr id="53462" name="Rectangle 210"/>
              <p:cNvSpPr/>
              <p:nvPr/>
            </p:nvSpPr>
            <p:spPr>
              <a:xfrm>
                <a:off x="4773" y="3241"/>
                <a:ext cx="304"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A=B</a:t>
                </a:r>
                <a:endParaRPr lang="en-US" altLang="zh-CN" sz="2800" b="1" dirty="0"/>
              </a:p>
            </p:txBody>
          </p:sp>
          <p:sp>
            <p:nvSpPr>
              <p:cNvPr id="53463" name="Rectangle 211"/>
              <p:cNvSpPr/>
              <p:nvPr/>
            </p:nvSpPr>
            <p:spPr>
              <a:xfrm>
                <a:off x="5191" y="3241"/>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 </a:t>
                </a:r>
                <a:endParaRPr lang="en-US" altLang="zh-CN" sz="2800" b="1" dirty="0"/>
              </a:p>
            </p:txBody>
          </p:sp>
          <p:sp>
            <p:nvSpPr>
              <p:cNvPr id="53464" name="Rectangle 212"/>
              <p:cNvSpPr/>
              <p:nvPr/>
            </p:nvSpPr>
            <p:spPr>
              <a:xfrm>
                <a:off x="5232" y="3241"/>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53465" name="Rectangle 213"/>
              <p:cNvSpPr/>
              <p:nvPr/>
            </p:nvSpPr>
            <p:spPr>
              <a:xfrm>
                <a:off x="5312" y="3309"/>
                <a:ext cx="9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 </a:t>
                </a:r>
                <a:endParaRPr lang="en-US" altLang="zh-CN" sz="2800" b="1" dirty="0"/>
              </a:p>
            </p:txBody>
          </p:sp>
          <p:sp>
            <p:nvSpPr>
              <p:cNvPr id="53466" name="Rectangle 214"/>
              <p:cNvSpPr/>
              <p:nvPr/>
            </p:nvSpPr>
            <p:spPr>
              <a:xfrm>
                <a:off x="5432" y="3228"/>
                <a:ext cx="4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solidFill>
                      <a:srgbClr val="000000"/>
                    </a:solidFill>
                  </a:rPr>
                  <a:t> </a:t>
                </a:r>
                <a:endParaRPr lang="en-US" altLang="zh-CN" sz="2800" b="1" dirty="0"/>
              </a:p>
            </p:txBody>
          </p:sp>
          <p:sp>
            <p:nvSpPr>
              <p:cNvPr id="53467" name="Rectangle 215"/>
              <p:cNvSpPr/>
              <p:nvPr/>
            </p:nvSpPr>
            <p:spPr>
              <a:xfrm>
                <a:off x="5524" y="3241"/>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V</a:t>
                </a:r>
                <a:endParaRPr lang="en-US" altLang="zh-CN" sz="2800" b="1" dirty="0"/>
              </a:p>
            </p:txBody>
          </p:sp>
          <p:sp>
            <p:nvSpPr>
              <p:cNvPr id="53468" name="Rectangle 216"/>
              <p:cNvSpPr/>
              <p:nvPr/>
            </p:nvSpPr>
            <p:spPr>
              <a:xfrm>
                <a:off x="5600" y="3309"/>
                <a:ext cx="134"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SS</a:t>
                </a:r>
                <a:endParaRPr lang="en-US" altLang="zh-CN" sz="2800" b="1" dirty="0"/>
              </a:p>
            </p:txBody>
          </p:sp>
          <p:sp>
            <p:nvSpPr>
              <p:cNvPr id="53469" name="Oval 217"/>
              <p:cNvSpPr/>
              <p:nvPr/>
            </p:nvSpPr>
            <p:spPr>
              <a:xfrm>
                <a:off x="2939" y="2453"/>
                <a:ext cx="188" cy="21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0" name="Rectangle 218"/>
              <p:cNvSpPr/>
              <p:nvPr/>
            </p:nvSpPr>
            <p:spPr>
              <a:xfrm>
                <a:off x="2885" y="2399"/>
                <a:ext cx="148" cy="285"/>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1" name="Oval 219"/>
              <p:cNvSpPr/>
              <p:nvPr/>
            </p:nvSpPr>
            <p:spPr>
              <a:xfrm>
                <a:off x="3150" y="1869"/>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2" name="Oval 220"/>
              <p:cNvSpPr/>
              <p:nvPr/>
            </p:nvSpPr>
            <p:spPr>
              <a:xfrm>
                <a:off x="3478" y="1869"/>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3" name="Oval 221"/>
              <p:cNvSpPr/>
              <p:nvPr/>
            </p:nvSpPr>
            <p:spPr>
              <a:xfrm>
                <a:off x="3829" y="1869"/>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4" name="Oval 222"/>
              <p:cNvSpPr/>
              <p:nvPr/>
            </p:nvSpPr>
            <p:spPr>
              <a:xfrm>
                <a:off x="4192" y="1869"/>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5" name="Oval 223"/>
              <p:cNvSpPr/>
              <p:nvPr/>
            </p:nvSpPr>
            <p:spPr>
              <a:xfrm>
                <a:off x="4520" y="1869"/>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6" name="Oval 224"/>
              <p:cNvSpPr/>
              <p:nvPr/>
            </p:nvSpPr>
            <p:spPr>
              <a:xfrm>
                <a:off x="4871" y="1869"/>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7" name="Oval 225"/>
              <p:cNvSpPr/>
              <p:nvPr/>
            </p:nvSpPr>
            <p:spPr>
              <a:xfrm>
                <a:off x="5211" y="1869"/>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8" name="Oval 226"/>
              <p:cNvSpPr/>
              <p:nvPr/>
            </p:nvSpPr>
            <p:spPr>
              <a:xfrm>
                <a:off x="5550" y="1869"/>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79" name="Oval 227"/>
              <p:cNvSpPr/>
              <p:nvPr/>
            </p:nvSpPr>
            <p:spPr>
              <a:xfrm>
                <a:off x="3150" y="3160"/>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80" name="Oval 228"/>
              <p:cNvSpPr/>
              <p:nvPr/>
            </p:nvSpPr>
            <p:spPr>
              <a:xfrm>
                <a:off x="3478" y="3160"/>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81" name="Oval 229"/>
              <p:cNvSpPr/>
              <p:nvPr/>
            </p:nvSpPr>
            <p:spPr>
              <a:xfrm>
                <a:off x="3829" y="3160"/>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82" name="Oval 230"/>
              <p:cNvSpPr/>
              <p:nvPr/>
            </p:nvSpPr>
            <p:spPr>
              <a:xfrm>
                <a:off x="4192" y="3160"/>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83" name="Oval 231"/>
              <p:cNvSpPr/>
              <p:nvPr/>
            </p:nvSpPr>
            <p:spPr>
              <a:xfrm>
                <a:off x="4520" y="3160"/>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84" name="Oval 232"/>
              <p:cNvSpPr/>
              <p:nvPr/>
            </p:nvSpPr>
            <p:spPr>
              <a:xfrm>
                <a:off x="4871" y="3160"/>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85" name="Oval 233"/>
              <p:cNvSpPr/>
              <p:nvPr/>
            </p:nvSpPr>
            <p:spPr>
              <a:xfrm>
                <a:off x="5550" y="3160"/>
                <a:ext cx="59"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486" name="Oval 234"/>
              <p:cNvSpPr/>
              <p:nvPr/>
            </p:nvSpPr>
            <p:spPr>
              <a:xfrm>
                <a:off x="5211" y="3160"/>
                <a:ext cx="58" cy="68"/>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53257" name="Rectangle 235"/>
            <p:cNvSpPr/>
            <p:nvPr/>
          </p:nvSpPr>
          <p:spPr>
            <a:xfrm>
              <a:off x="3044" y="3513"/>
              <a:ext cx="2540" cy="245"/>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3258" name="Rectangle 236"/>
            <p:cNvSpPr/>
            <p:nvPr/>
          </p:nvSpPr>
          <p:spPr>
            <a:xfrm>
              <a:off x="3326" y="3527"/>
              <a:ext cx="266"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(b)  </a:t>
              </a:r>
              <a:endParaRPr lang="en-US" altLang="zh-CN" sz="2800" b="1" dirty="0"/>
            </a:p>
          </p:txBody>
        </p:sp>
        <p:sp>
          <p:nvSpPr>
            <p:cNvPr id="53259" name="Rectangle 237"/>
            <p:cNvSpPr/>
            <p:nvPr/>
          </p:nvSpPr>
          <p:spPr>
            <a:xfrm>
              <a:off x="3558" y="3536"/>
              <a:ext cx="1734"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CMOS</a:t>
              </a:r>
              <a:r>
                <a:rPr lang="zh-CN" altLang="en-US" sz="2000" dirty="0">
                  <a:solidFill>
                    <a:srgbClr val="000000"/>
                  </a:solidFill>
                  <a:latin typeface="宋体" panose="02010600030101010101" pitchFamily="2" charset="-122"/>
                </a:rPr>
                <a:t>数值比较器引脚图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983"/>
                                        </p:tgtEl>
                                        <p:attrNameLst>
                                          <p:attrName>style.visibility</p:attrName>
                                        </p:attrNameLst>
                                      </p:cBhvr>
                                      <p:to>
                                        <p:strVal val="visible"/>
                                      </p:to>
                                    </p:set>
                                    <p:anim calcmode="lin" valueType="num">
                                      <p:cBhvr additive="base">
                                        <p:cTn id="7" dur="500" fill="hold"/>
                                        <p:tgtEl>
                                          <p:spTgt spid="159983"/>
                                        </p:tgtEl>
                                        <p:attrNameLst>
                                          <p:attrName>ppt_x</p:attrName>
                                        </p:attrNameLst>
                                      </p:cBhvr>
                                      <p:tavLst>
                                        <p:tav tm="0">
                                          <p:val>
                                            <p:strVal val="#ppt_x"/>
                                          </p:val>
                                        </p:tav>
                                        <p:tav tm="100000">
                                          <p:val>
                                            <p:strVal val="#ppt_x"/>
                                          </p:val>
                                        </p:tav>
                                      </p:tavLst>
                                    </p:anim>
                                    <p:anim calcmode="lin" valueType="num">
                                      <p:cBhvr additive="base">
                                        <p:cTn id="8" dur="500" fill="hold"/>
                                        <p:tgtEl>
                                          <p:spTgt spid="1599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45</a:t>
            </a:fld>
            <a:r>
              <a:rPr lang="zh-CN" altLang="en-US" sz="1400" dirty="0"/>
              <a:t>）</a:t>
            </a:r>
          </a:p>
        </p:txBody>
      </p:sp>
      <p:pic>
        <p:nvPicPr>
          <p:cNvPr id="159508" name="Picture 788"/>
          <p:cNvPicPr>
            <a:picLocks noChangeAspect="1"/>
          </p:cNvPicPr>
          <p:nvPr/>
        </p:nvPicPr>
        <p:blipFill>
          <a:blip r:embed="rId2"/>
          <a:stretch>
            <a:fillRect/>
          </a:stretch>
        </p:blipFill>
        <p:spPr>
          <a:xfrm>
            <a:off x="203200" y="1223963"/>
            <a:ext cx="8796338" cy="5330825"/>
          </a:xfrm>
          <a:prstGeom prst="rect">
            <a:avLst/>
          </a:prstGeom>
          <a:noFill/>
          <a:ln w="38100">
            <a:noFill/>
          </a:ln>
        </p:spPr>
      </p:pic>
      <p:sp>
        <p:nvSpPr>
          <p:cNvPr id="54276" name="Text Box 789"/>
          <p:cNvSpPr txBox="1"/>
          <p:nvPr/>
        </p:nvSpPr>
        <p:spPr>
          <a:xfrm>
            <a:off x="474663" y="266700"/>
            <a:ext cx="8008937" cy="4270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下表是</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位集成数值比较器的真值表。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508"/>
                                        </p:tgtEl>
                                        <p:attrNameLst>
                                          <p:attrName>style.visibility</p:attrName>
                                        </p:attrNameLst>
                                      </p:cBhvr>
                                      <p:to>
                                        <p:strVal val="visible"/>
                                      </p:to>
                                    </p:set>
                                    <p:anim calcmode="lin" valueType="num">
                                      <p:cBhvr additive="base">
                                        <p:cTn id="7" dur="500" fill="hold"/>
                                        <p:tgtEl>
                                          <p:spTgt spid="159508"/>
                                        </p:tgtEl>
                                        <p:attrNameLst>
                                          <p:attrName>ppt_x</p:attrName>
                                        </p:attrNameLst>
                                      </p:cBhvr>
                                      <p:tavLst>
                                        <p:tav tm="0">
                                          <p:val>
                                            <p:strVal val="#ppt_x"/>
                                          </p:val>
                                        </p:tav>
                                        <p:tav tm="100000">
                                          <p:val>
                                            <p:strVal val="#ppt_x"/>
                                          </p:val>
                                        </p:tav>
                                      </p:tavLst>
                                    </p:anim>
                                    <p:anim calcmode="lin" valueType="num">
                                      <p:cBhvr additive="base">
                                        <p:cTn id="8" dur="500" fill="hold"/>
                                        <p:tgtEl>
                                          <p:spTgt spid="159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1"/>
          <p:cNvSpPr txBox="1">
            <a:spLocks noGrp="1"/>
          </p:cNvSpPr>
          <p:nvPr>
            <p:ph type="sldNum" sz="quarter" idx="12"/>
          </p:nvPr>
        </p:nvSpPr>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46</a:t>
            </a:fld>
            <a:r>
              <a:rPr lang="zh-CN" altLang="en-US" sz="1400" dirty="0"/>
              <a:t>）</a:t>
            </a:r>
          </a:p>
        </p:txBody>
      </p:sp>
      <p:pic>
        <p:nvPicPr>
          <p:cNvPr id="56323" name="Picture 2" descr="C:\Users\zzlb\Desktop\未标题-1.jpg"/>
          <p:cNvPicPr>
            <a:picLocks noChangeAspect="1"/>
          </p:cNvPicPr>
          <p:nvPr/>
        </p:nvPicPr>
        <p:blipFill>
          <a:blip r:embed="rId3"/>
          <a:stretch>
            <a:fillRect/>
          </a:stretch>
        </p:blipFill>
        <p:spPr>
          <a:xfrm>
            <a:off x="852488" y="854075"/>
            <a:ext cx="7329487" cy="5630863"/>
          </a:xfrm>
          <a:prstGeom prst="rect">
            <a:avLst/>
          </a:prstGeom>
          <a:noFill/>
          <a:ln w="9525">
            <a:noFill/>
          </a:ln>
        </p:spPr>
      </p:pic>
      <p:sp>
        <p:nvSpPr>
          <p:cNvPr id="56324" name="矩形 2"/>
          <p:cNvSpPr/>
          <p:nvPr/>
        </p:nvSpPr>
        <p:spPr>
          <a:xfrm>
            <a:off x="422275" y="196850"/>
            <a:ext cx="6483350" cy="4318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使用</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片</a:t>
            </a:r>
            <a:r>
              <a:rPr lang="en-US" altLang="zh-CN" sz="2800" b="1" dirty="0">
                <a:latin typeface="黑体" panose="02010609060101010101" pitchFamily="49" charset="-122"/>
                <a:ea typeface="黑体" panose="02010609060101010101" pitchFamily="49" charset="-122"/>
              </a:rPr>
              <a:t>74HC85</a:t>
            </a:r>
            <a:r>
              <a:rPr lang="zh-CN" altLang="en-US" sz="2800" b="1" dirty="0">
                <a:latin typeface="黑体" panose="02010609060101010101" pitchFamily="49" charset="-122"/>
                <a:ea typeface="黑体" panose="02010609060101010101" pitchFamily="49" charset="-122"/>
              </a:rPr>
              <a:t>组成</a:t>
            </a:r>
            <a:r>
              <a:rPr lang="en-US" altLang="zh-CN" sz="2800" b="1" dirty="0">
                <a:latin typeface="黑体" panose="02010609060101010101" pitchFamily="49" charset="-122"/>
                <a:ea typeface="黑体" panose="02010609060101010101" pitchFamily="49" charset="-122"/>
              </a:rPr>
              <a:t>8</a:t>
            </a:r>
            <a:r>
              <a:rPr lang="zh-CN" altLang="en-US" sz="2800" b="1" dirty="0">
                <a:latin typeface="黑体" panose="02010609060101010101" pitchFamily="49" charset="-122"/>
                <a:ea typeface="黑体" panose="02010609060101010101" pitchFamily="49" charset="-122"/>
              </a:rPr>
              <a:t>位比较器</a:t>
            </a:r>
          </a:p>
        </p:txBody>
      </p:sp>
      <p:sp>
        <p:nvSpPr>
          <p:cNvPr id="56325" name="文本框 1"/>
          <p:cNvSpPr txBox="1"/>
          <p:nvPr/>
        </p:nvSpPr>
        <p:spPr>
          <a:xfrm>
            <a:off x="4572000" y="1916113"/>
            <a:ext cx="428625" cy="3079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en-US" altLang="zh-CN" sz="1400" b="1" dirty="0">
                <a:solidFill>
                  <a:srgbClr val="FF0000"/>
                </a:solidFill>
              </a:rPr>
              <a:t>A</a:t>
            </a:r>
            <a:r>
              <a:rPr lang="en-US" altLang="zh-CN" sz="1400" b="1" baseline="-25000" dirty="0">
                <a:solidFill>
                  <a:srgbClr val="FF0000"/>
                </a:solidFill>
              </a:rPr>
              <a:t>4</a:t>
            </a:r>
            <a:endParaRPr lang="zh-CN" altLang="en-US" sz="1400" b="1" baseline="-25000" dirty="0">
              <a:solidFill>
                <a:srgbClr val="FF0000"/>
              </a:solidFill>
            </a:endParaRPr>
          </a:p>
        </p:txBody>
      </p:sp>
      <p:sp>
        <p:nvSpPr>
          <p:cNvPr id="56326" name="文本框 5"/>
          <p:cNvSpPr txBox="1"/>
          <p:nvPr/>
        </p:nvSpPr>
        <p:spPr>
          <a:xfrm>
            <a:off x="4572000" y="2228850"/>
            <a:ext cx="428625" cy="3079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en-US" altLang="zh-CN" sz="1400" b="1" dirty="0">
                <a:solidFill>
                  <a:srgbClr val="FF0000"/>
                </a:solidFill>
              </a:rPr>
              <a:t>A</a:t>
            </a:r>
            <a:r>
              <a:rPr lang="en-US" altLang="zh-CN" sz="1400" b="1" baseline="-25000" dirty="0">
                <a:solidFill>
                  <a:srgbClr val="FF0000"/>
                </a:solidFill>
              </a:rPr>
              <a:t>5</a:t>
            </a:r>
            <a:endParaRPr lang="zh-CN" altLang="en-US" sz="1400" b="1" baseline="-25000" dirty="0">
              <a:solidFill>
                <a:srgbClr val="FF0000"/>
              </a:solidFill>
            </a:endParaRPr>
          </a:p>
        </p:txBody>
      </p:sp>
      <p:sp>
        <p:nvSpPr>
          <p:cNvPr id="56327" name="文本框 1"/>
          <p:cNvSpPr txBox="1"/>
          <p:nvPr/>
        </p:nvSpPr>
        <p:spPr>
          <a:xfrm>
            <a:off x="4572000" y="2551113"/>
            <a:ext cx="428625" cy="3079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en-US" altLang="zh-CN" sz="1400" b="1" dirty="0">
                <a:solidFill>
                  <a:srgbClr val="FF0000"/>
                </a:solidFill>
              </a:rPr>
              <a:t>A</a:t>
            </a:r>
            <a:r>
              <a:rPr lang="en-US" altLang="zh-CN" sz="1400" b="1" baseline="-25000" dirty="0">
                <a:solidFill>
                  <a:srgbClr val="FF0000"/>
                </a:solidFill>
              </a:rPr>
              <a:t>6</a:t>
            </a:r>
            <a:endParaRPr lang="zh-CN" altLang="en-US" sz="1400" b="1" baseline="-25000" dirty="0">
              <a:solidFill>
                <a:srgbClr val="FF0000"/>
              </a:solidFill>
            </a:endParaRPr>
          </a:p>
        </p:txBody>
      </p:sp>
      <p:sp>
        <p:nvSpPr>
          <p:cNvPr id="56328" name="文本框 1"/>
          <p:cNvSpPr txBox="1"/>
          <p:nvPr/>
        </p:nvSpPr>
        <p:spPr>
          <a:xfrm>
            <a:off x="4573588" y="2882900"/>
            <a:ext cx="430212" cy="3079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en-US" altLang="zh-CN" sz="1400" b="1" dirty="0">
                <a:solidFill>
                  <a:srgbClr val="FF0000"/>
                </a:solidFill>
              </a:rPr>
              <a:t>A</a:t>
            </a:r>
            <a:r>
              <a:rPr lang="en-US" altLang="zh-CN" sz="1400" b="1" baseline="-25000" dirty="0">
                <a:solidFill>
                  <a:srgbClr val="FF0000"/>
                </a:solidFill>
              </a:rPr>
              <a:t>7</a:t>
            </a:r>
            <a:endParaRPr lang="zh-CN" altLang="en-US" sz="1400" b="1" baseline="-25000" dirty="0">
              <a:solidFill>
                <a:srgbClr val="FF0000"/>
              </a:solidFill>
            </a:endParaRPr>
          </a:p>
        </p:txBody>
      </p:sp>
      <p:sp>
        <p:nvSpPr>
          <p:cNvPr id="56329" name="文本框 8"/>
          <p:cNvSpPr txBox="1"/>
          <p:nvPr/>
        </p:nvSpPr>
        <p:spPr>
          <a:xfrm>
            <a:off x="4570413" y="4098925"/>
            <a:ext cx="428625" cy="3079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en-US" altLang="zh-CN" sz="1400" b="1" dirty="0">
                <a:solidFill>
                  <a:srgbClr val="FF0000"/>
                </a:solidFill>
              </a:rPr>
              <a:t>B</a:t>
            </a:r>
            <a:r>
              <a:rPr lang="en-US" altLang="zh-CN" sz="1400" b="1" baseline="-25000" dirty="0">
                <a:solidFill>
                  <a:srgbClr val="FF0000"/>
                </a:solidFill>
              </a:rPr>
              <a:t>4</a:t>
            </a:r>
            <a:endParaRPr lang="zh-CN" altLang="en-US" sz="1400" b="1" baseline="-25000" dirty="0">
              <a:solidFill>
                <a:srgbClr val="FF0000"/>
              </a:solidFill>
            </a:endParaRPr>
          </a:p>
        </p:txBody>
      </p:sp>
      <p:sp>
        <p:nvSpPr>
          <p:cNvPr id="56330" name="文本框 9"/>
          <p:cNvSpPr txBox="1"/>
          <p:nvPr/>
        </p:nvSpPr>
        <p:spPr>
          <a:xfrm>
            <a:off x="4570413" y="4411663"/>
            <a:ext cx="428625" cy="3079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en-US" altLang="zh-CN" sz="1400" b="1" dirty="0">
                <a:solidFill>
                  <a:srgbClr val="FF0000"/>
                </a:solidFill>
              </a:rPr>
              <a:t>B</a:t>
            </a:r>
            <a:r>
              <a:rPr lang="en-US" altLang="zh-CN" sz="1400" b="1" baseline="-25000" dirty="0">
                <a:solidFill>
                  <a:srgbClr val="FF0000"/>
                </a:solidFill>
              </a:rPr>
              <a:t>5</a:t>
            </a:r>
            <a:endParaRPr lang="zh-CN" altLang="en-US" sz="1400" b="1" baseline="-25000" dirty="0">
              <a:solidFill>
                <a:srgbClr val="FF0000"/>
              </a:solidFill>
            </a:endParaRPr>
          </a:p>
        </p:txBody>
      </p:sp>
      <p:sp>
        <p:nvSpPr>
          <p:cNvPr id="56331" name="文本框 1"/>
          <p:cNvSpPr txBox="1"/>
          <p:nvPr/>
        </p:nvSpPr>
        <p:spPr>
          <a:xfrm>
            <a:off x="4570413" y="4733925"/>
            <a:ext cx="428625" cy="3079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en-US" altLang="zh-CN" sz="1400" b="1" dirty="0">
                <a:solidFill>
                  <a:srgbClr val="FF0000"/>
                </a:solidFill>
              </a:rPr>
              <a:t>B</a:t>
            </a:r>
            <a:r>
              <a:rPr lang="en-US" altLang="zh-CN" sz="1400" b="1" baseline="-25000" dirty="0">
                <a:solidFill>
                  <a:srgbClr val="FF0000"/>
                </a:solidFill>
              </a:rPr>
              <a:t>6</a:t>
            </a:r>
            <a:endParaRPr lang="zh-CN" altLang="en-US" sz="1400" b="1" baseline="-25000" dirty="0">
              <a:solidFill>
                <a:srgbClr val="FF0000"/>
              </a:solidFill>
            </a:endParaRPr>
          </a:p>
        </p:txBody>
      </p:sp>
      <p:sp>
        <p:nvSpPr>
          <p:cNvPr id="56332" name="文本框 1"/>
          <p:cNvSpPr txBox="1"/>
          <p:nvPr/>
        </p:nvSpPr>
        <p:spPr>
          <a:xfrm>
            <a:off x="4572000" y="5065713"/>
            <a:ext cx="428625" cy="3079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en-US" altLang="zh-CN" sz="1400" b="1" dirty="0">
                <a:solidFill>
                  <a:srgbClr val="FF0000"/>
                </a:solidFill>
              </a:rPr>
              <a:t>B</a:t>
            </a:r>
            <a:r>
              <a:rPr lang="en-US" altLang="zh-CN" sz="1400" b="1" baseline="-25000" dirty="0">
                <a:solidFill>
                  <a:srgbClr val="FF0000"/>
                </a:solidFill>
              </a:rPr>
              <a:t>7</a:t>
            </a:r>
            <a:endParaRPr lang="zh-CN" altLang="en-US" sz="1400" b="1" baseline="-25000" dirty="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1"/>
          <p:cNvSpPr txBox="1">
            <a:spLocks noGrp="1"/>
          </p:cNvSpPr>
          <p:nvPr>
            <p:ph type="sldNum" sz="quarter" idx="12"/>
          </p:nvPr>
        </p:nvSpPr>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47</a:t>
            </a:fld>
            <a:r>
              <a:rPr lang="zh-CN" altLang="en-US" sz="1400" dirty="0"/>
              <a:t>）</a:t>
            </a:r>
          </a:p>
        </p:txBody>
      </p:sp>
      <p:graphicFrame>
        <p:nvGraphicFramePr>
          <p:cNvPr id="3" name="Object 3"/>
          <p:cNvGraphicFramePr>
            <a:graphicFrameLocks noChangeAspect="1"/>
          </p:cNvGraphicFramePr>
          <p:nvPr/>
        </p:nvGraphicFramePr>
        <p:xfrm>
          <a:off x="152400" y="1219200"/>
          <a:ext cx="8839200" cy="4581525"/>
        </p:xfrm>
        <a:graphic>
          <a:graphicData uri="http://schemas.openxmlformats.org/presentationml/2006/ole">
            <mc:AlternateContent xmlns:mc="http://schemas.openxmlformats.org/markup-compatibility/2006">
              <mc:Choice xmlns:v="urn:schemas-microsoft-com:vml" Requires="v">
                <p:oleObj spid="_x0000_s30741" r:id="rId3" imgW="4505325" imgH="2257425" progId="Word.Picture.8">
                  <p:embed/>
                </p:oleObj>
              </mc:Choice>
              <mc:Fallback>
                <p:oleObj r:id="rId3" imgW="4505325" imgH="2257425" progId="Word.Picture.8">
                  <p:embed/>
                  <p:pic>
                    <p:nvPicPr>
                      <p:cNvPr id="0" name="图片 3127"/>
                      <p:cNvPicPr/>
                      <p:nvPr/>
                    </p:nvPicPr>
                    <p:blipFill>
                      <a:blip r:embed="rId4"/>
                      <a:stretch>
                        <a:fillRect/>
                      </a:stretch>
                    </p:blipFill>
                    <p:spPr>
                      <a:xfrm>
                        <a:off x="152400" y="1219200"/>
                        <a:ext cx="8839200" cy="4581525"/>
                      </a:xfrm>
                      <a:prstGeom prst="rect">
                        <a:avLst/>
                      </a:prstGeom>
                      <a:solidFill>
                        <a:srgbClr val="F8F8F8"/>
                      </a:solidFill>
                      <a:ln w="38100">
                        <a:noFill/>
                        <a:miter/>
                      </a:ln>
                    </p:spPr>
                  </p:pic>
                </p:oleObj>
              </mc:Fallback>
            </mc:AlternateContent>
          </a:graphicData>
        </a:graphic>
      </p:graphicFrame>
      <p:sp>
        <p:nvSpPr>
          <p:cNvPr id="58372" name="文本框 7"/>
          <p:cNvSpPr txBox="1"/>
          <p:nvPr/>
        </p:nvSpPr>
        <p:spPr>
          <a:xfrm>
            <a:off x="152400" y="466725"/>
            <a:ext cx="46228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2800" b="1" dirty="0">
                <a:latin typeface="黑体" panose="02010609060101010101" pitchFamily="49" charset="-122"/>
                <a:ea typeface="黑体" panose="02010609060101010101" pitchFamily="49" charset="-122"/>
              </a:rPr>
              <a:t>并联扩展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48</a:t>
            </a:fld>
            <a:r>
              <a:rPr lang="zh-CN" altLang="en-US" sz="1400" dirty="0"/>
              <a:t>）</a:t>
            </a:r>
          </a:p>
        </p:txBody>
      </p:sp>
      <p:sp>
        <p:nvSpPr>
          <p:cNvPr id="56323" name="Text Box 2"/>
          <p:cNvSpPr txBox="1"/>
          <p:nvPr/>
        </p:nvSpPr>
        <p:spPr>
          <a:xfrm>
            <a:off x="406400" y="479425"/>
            <a:ext cx="8359775" cy="2063750"/>
          </a:xfrm>
          <a:prstGeom prst="rect">
            <a:avLst/>
          </a:prstGeom>
          <a:noFill/>
          <a:ln w="381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solidFill>
                  <a:srgbClr val="FF0000"/>
                </a:solidFill>
                <a:ea typeface="黑体" panose="02010609060101010101" pitchFamily="49" charset="-122"/>
              </a:rPr>
              <a:t>作业题</a:t>
            </a:r>
          </a:p>
          <a:p>
            <a:pPr marL="0" lvl="0" indent="0" eaLnBrk="1" hangingPunct="1">
              <a:spcBef>
                <a:spcPct val="50000"/>
              </a:spcBef>
              <a:buNone/>
            </a:pPr>
            <a:r>
              <a:rPr lang="en-US" altLang="zh-CN" b="1" dirty="0">
                <a:ea typeface="黑体" panose="02010609060101010101" pitchFamily="49" charset="-122"/>
              </a:rPr>
              <a:t>P62    </a:t>
            </a:r>
            <a:r>
              <a:rPr lang="zh-CN" altLang="en-US" b="1" dirty="0">
                <a:ea typeface="黑体" panose="02010609060101010101" pitchFamily="49" charset="-122"/>
              </a:rPr>
              <a:t>题</a:t>
            </a:r>
            <a:r>
              <a:rPr lang="en-US" altLang="zh-CN" b="1" dirty="0">
                <a:ea typeface="黑体" panose="02010609060101010101" pitchFamily="49" charset="-122"/>
              </a:rPr>
              <a:t>6-8</a:t>
            </a:r>
            <a:r>
              <a:rPr lang="zh-CN" altLang="en-US" b="1" dirty="0">
                <a:ea typeface="黑体" panose="02010609060101010101" pitchFamily="49" charset="-122"/>
              </a:rPr>
              <a:t>，</a:t>
            </a:r>
            <a:r>
              <a:rPr lang="en-US" altLang="zh-CN" b="1" dirty="0">
                <a:ea typeface="黑体" panose="02010609060101010101" pitchFamily="49" charset="-122"/>
              </a:rPr>
              <a:t>15</a:t>
            </a:r>
          </a:p>
          <a:p>
            <a:pPr marL="0" lvl="0" indent="0" eaLnBrk="1" hangingPunct="1">
              <a:spcBef>
                <a:spcPct val="50000"/>
              </a:spcBef>
              <a:buNone/>
            </a:pPr>
            <a:endParaRPr lang="en-US" altLang="zh-CN" b="1" dirty="0">
              <a:ea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49</a:t>
            </a:fld>
            <a:r>
              <a:rPr lang="zh-CN" altLang="en-US" sz="1400" dirty="0"/>
              <a:t>）</a:t>
            </a:r>
          </a:p>
        </p:txBody>
      </p:sp>
      <p:sp>
        <p:nvSpPr>
          <p:cNvPr id="57347" name="Text Box 2"/>
          <p:cNvSpPr txBox="1"/>
          <p:nvPr/>
        </p:nvSpPr>
        <p:spPr>
          <a:xfrm>
            <a:off x="577850" y="103188"/>
            <a:ext cx="2078038"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一、填空题</a:t>
            </a:r>
          </a:p>
        </p:txBody>
      </p:sp>
      <p:sp>
        <p:nvSpPr>
          <p:cNvPr id="357379" name="Text Box 3"/>
          <p:cNvSpPr txBox="1"/>
          <p:nvPr/>
        </p:nvSpPr>
        <p:spPr>
          <a:xfrm>
            <a:off x="390525" y="598488"/>
            <a:ext cx="8551863"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、两个</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位二进制数相加叫做</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。两个同位的加数和来自低位的进位三者相加叫做</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p>
        </p:txBody>
      </p:sp>
      <p:sp>
        <p:nvSpPr>
          <p:cNvPr id="357380" name="Text Box 4"/>
          <p:cNvSpPr txBox="1"/>
          <p:nvPr/>
        </p:nvSpPr>
        <p:spPr>
          <a:xfrm>
            <a:off x="5480050" y="614363"/>
            <a:ext cx="1096963"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半加器</a:t>
            </a:r>
          </a:p>
        </p:txBody>
      </p:sp>
      <p:sp>
        <p:nvSpPr>
          <p:cNvPr id="357381" name="Text Box 5"/>
          <p:cNvSpPr txBox="1"/>
          <p:nvPr/>
        </p:nvSpPr>
        <p:spPr>
          <a:xfrm>
            <a:off x="331788" y="1557338"/>
            <a:ext cx="8551862"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、比较两个多位二进制数大小是否相等的逻辑电路，称为</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r>
              <a:rPr lang="zh-CN" altLang="en-US" sz="2800" b="1" dirty="0"/>
              <a:t> </a:t>
            </a:r>
          </a:p>
        </p:txBody>
      </p:sp>
      <p:sp>
        <p:nvSpPr>
          <p:cNvPr id="357383" name="Text Box 7"/>
          <p:cNvSpPr txBox="1"/>
          <p:nvPr/>
        </p:nvSpPr>
        <p:spPr>
          <a:xfrm>
            <a:off x="1941513" y="1965325"/>
            <a:ext cx="1855787"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3300"/>
                </a:solidFill>
                <a:latin typeface="黑体" panose="02010609060101010101" pitchFamily="49" charset="-122"/>
                <a:ea typeface="黑体" panose="02010609060101010101" pitchFamily="49" charset="-122"/>
              </a:rPr>
              <a:t>数值比较器</a:t>
            </a:r>
          </a:p>
        </p:txBody>
      </p:sp>
      <p:sp>
        <p:nvSpPr>
          <p:cNvPr id="357384" name="Text Box 8"/>
          <p:cNvSpPr txBox="1"/>
          <p:nvPr/>
        </p:nvSpPr>
        <p:spPr>
          <a:xfrm>
            <a:off x="661988" y="2930525"/>
            <a:ext cx="26638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二、单项选择题</a:t>
            </a:r>
          </a:p>
        </p:txBody>
      </p:sp>
      <p:sp>
        <p:nvSpPr>
          <p:cNvPr id="357385" name="Text Box 9"/>
          <p:cNvSpPr txBox="1"/>
          <p:nvPr/>
        </p:nvSpPr>
        <p:spPr>
          <a:xfrm>
            <a:off x="304800" y="3398838"/>
            <a:ext cx="8551863" cy="170815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、如需要判断两个二进制数的大小或相等，可以使用</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电路。</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、译码器  			</a:t>
            </a:r>
            <a:r>
              <a:rPr lang="en-US" altLang="zh-CN" sz="2800" b="1" dirty="0">
                <a:latin typeface="黑体" panose="02010609060101010101" pitchFamily="49" charset="-122"/>
                <a:ea typeface="黑体" panose="02010609060101010101" pitchFamily="49" charset="-122"/>
              </a:rPr>
              <a:t>B</a:t>
            </a:r>
            <a:r>
              <a:rPr lang="zh-CN" altLang="en-US" sz="2800" b="1" dirty="0">
                <a:latin typeface="黑体" panose="02010609060101010101" pitchFamily="49" charset="-122"/>
                <a:ea typeface="黑体" panose="02010609060101010101" pitchFamily="49" charset="-122"/>
              </a:rPr>
              <a:t>、编码器  </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C</a:t>
            </a:r>
            <a:r>
              <a:rPr lang="zh-CN" altLang="en-US" sz="2800" b="1" dirty="0">
                <a:latin typeface="黑体" panose="02010609060101010101" pitchFamily="49" charset="-122"/>
                <a:ea typeface="黑体" panose="02010609060101010101" pitchFamily="49" charset="-122"/>
              </a:rPr>
              <a:t>、数据选择器  		</a:t>
            </a:r>
            <a:r>
              <a:rPr lang="en-US" altLang="zh-CN" sz="2800" b="1" dirty="0">
                <a:latin typeface="黑体" panose="02010609060101010101" pitchFamily="49" charset="-122"/>
                <a:ea typeface="黑体" panose="02010609060101010101" pitchFamily="49" charset="-122"/>
              </a:rPr>
              <a:t>D</a:t>
            </a:r>
            <a:r>
              <a:rPr lang="zh-CN" altLang="en-US" sz="2800" b="1" dirty="0">
                <a:latin typeface="黑体" panose="02010609060101010101" pitchFamily="49" charset="-122"/>
                <a:ea typeface="黑体" panose="02010609060101010101" pitchFamily="49" charset="-122"/>
              </a:rPr>
              <a:t>、数据比较器</a:t>
            </a:r>
          </a:p>
        </p:txBody>
      </p:sp>
      <p:sp>
        <p:nvSpPr>
          <p:cNvPr id="357441" name="Text Box 65"/>
          <p:cNvSpPr txBox="1"/>
          <p:nvPr/>
        </p:nvSpPr>
        <p:spPr>
          <a:xfrm>
            <a:off x="1020763" y="3836988"/>
            <a:ext cx="314325"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ea typeface="黑体" panose="02010609060101010101" pitchFamily="49" charset="-122"/>
              </a:rPr>
              <a:t>D</a:t>
            </a:r>
          </a:p>
        </p:txBody>
      </p:sp>
      <p:sp>
        <p:nvSpPr>
          <p:cNvPr id="57355" name="Rectangle 66"/>
          <p:cNvSpPr/>
          <p:nvPr/>
        </p:nvSpPr>
        <p:spPr>
          <a:xfrm>
            <a:off x="0" y="0"/>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7356" name="Rectangle 68"/>
          <p:cNvSpPr/>
          <p:nvPr/>
        </p:nvSpPr>
        <p:spPr>
          <a:xfrm>
            <a:off x="0" y="3348038"/>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57446" name="Text Box 70"/>
          <p:cNvSpPr txBox="1"/>
          <p:nvPr/>
        </p:nvSpPr>
        <p:spPr>
          <a:xfrm>
            <a:off x="6251575" y="1014413"/>
            <a:ext cx="1125538"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全加器</a:t>
            </a:r>
          </a:p>
        </p:txBody>
      </p:sp>
      <p:sp>
        <p:nvSpPr>
          <p:cNvPr id="357447" name="Text Box 71"/>
          <p:cNvSpPr txBox="1"/>
          <p:nvPr/>
        </p:nvSpPr>
        <p:spPr>
          <a:xfrm>
            <a:off x="247650" y="5149850"/>
            <a:ext cx="8551863" cy="128111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、只考虑本位数而不考虑低位来的进位的加法称为 </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、全加    </a:t>
            </a:r>
            <a:r>
              <a:rPr lang="en-US" altLang="zh-CN" sz="2800" b="1" dirty="0">
                <a:latin typeface="黑体" panose="02010609060101010101" pitchFamily="49" charset="-122"/>
                <a:ea typeface="黑体" panose="02010609060101010101" pitchFamily="49" charset="-122"/>
              </a:rPr>
              <a:t>B</a:t>
            </a:r>
            <a:r>
              <a:rPr lang="zh-CN" altLang="en-US" sz="2800" b="1" dirty="0">
                <a:latin typeface="黑体" panose="02010609060101010101" pitchFamily="49" charset="-122"/>
                <a:ea typeface="黑体" panose="02010609060101010101" pitchFamily="49" charset="-122"/>
              </a:rPr>
              <a:t>、半加    </a:t>
            </a:r>
            <a:r>
              <a:rPr lang="en-US" altLang="zh-CN" sz="2800" b="1" dirty="0">
                <a:latin typeface="黑体" panose="02010609060101010101" pitchFamily="49" charset="-122"/>
                <a:ea typeface="黑体" panose="02010609060101010101" pitchFamily="49" charset="-122"/>
              </a:rPr>
              <a:t>C</a:t>
            </a:r>
            <a:r>
              <a:rPr lang="zh-CN" altLang="en-US" sz="2800" b="1" dirty="0">
                <a:latin typeface="黑体" panose="02010609060101010101" pitchFamily="49" charset="-122"/>
                <a:ea typeface="黑体" panose="02010609060101010101" pitchFamily="49" charset="-122"/>
              </a:rPr>
              <a:t>、全减    </a:t>
            </a:r>
            <a:r>
              <a:rPr lang="en-US" altLang="zh-CN" sz="2800" b="1" dirty="0">
                <a:latin typeface="黑体" panose="02010609060101010101" pitchFamily="49" charset="-122"/>
                <a:ea typeface="黑体" panose="02010609060101010101" pitchFamily="49" charset="-122"/>
              </a:rPr>
              <a:t>D</a:t>
            </a:r>
            <a:r>
              <a:rPr lang="zh-CN" altLang="en-US" sz="2800" b="1" dirty="0">
                <a:latin typeface="黑体" panose="02010609060101010101" pitchFamily="49" charset="-122"/>
                <a:ea typeface="黑体" panose="02010609060101010101" pitchFamily="49" charset="-122"/>
              </a:rPr>
              <a:t>、半减</a:t>
            </a:r>
          </a:p>
        </p:txBody>
      </p:sp>
      <p:sp>
        <p:nvSpPr>
          <p:cNvPr id="357448" name="Text Box 72"/>
          <p:cNvSpPr txBox="1"/>
          <p:nvPr/>
        </p:nvSpPr>
        <p:spPr>
          <a:xfrm>
            <a:off x="663575" y="5588000"/>
            <a:ext cx="3143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ea typeface="黑体" panose="02010609060101010101" pitchFamily="49" charset="-122"/>
              </a:rPr>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7379">
                                            <p:txEl>
                                              <p:pRg st="0" end="0"/>
                                            </p:txEl>
                                          </p:spTgt>
                                        </p:tgtEl>
                                        <p:attrNameLst>
                                          <p:attrName>style.visibility</p:attrName>
                                        </p:attrNameLst>
                                      </p:cBhvr>
                                      <p:to>
                                        <p:strVal val="visible"/>
                                      </p:to>
                                    </p:set>
                                    <p:animEffect transition="in" filter="wipe(left)">
                                      <p:cBhvr>
                                        <p:cTn id="7" dur="500"/>
                                        <p:tgtEl>
                                          <p:spTgt spid="357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57380"/>
                                        </p:tgtEl>
                                        <p:attrNameLst>
                                          <p:attrName>style.visibility</p:attrName>
                                        </p:attrNameLst>
                                      </p:cBhvr>
                                      <p:to>
                                        <p:strVal val="visible"/>
                                      </p:to>
                                    </p:set>
                                    <p:anim calcmode="lin" valueType="num">
                                      <p:cBhvr additive="base">
                                        <p:cTn id="12" dur="500" fill="hold"/>
                                        <p:tgtEl>
                                          <p:spTgt spid="357380"/>
                                        </p:tgtEl>
                                        <p:attrNameLst>
                                          <p:attrName>ppt_x</p:attrName>
                                        </p:attrNameLst>
                                      </p:cBhvr>
                                      <p:tavLst>
                                        <p:tav tm="0">
                                          <p:val>
                                            <p:strVal val="#ppt_x"/>
                                          </p:val>
                                        </p:tav>
                                        <p:tav tm="100000">
                                          <p:val>
                                            <p:strVal val="#ppt_x"/>
                                          </p:val>
                                        </p:tav>
                                      </p:tavLst>
                                    </p:anim>
                                    <p:anim calcmode="lin" valueType="num">
                                      <p:cBhvr additive="base">
                                        <p:cTn id="13" dur="500" fill="hold"/>
                                        <p:tgtEl>
                                          <p:spTgt spid="357380"/>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7446"/>
                                        </p:tgtEl>
                                        <p:attrNameLst>
                                          <p:attrName>style.visibility</p:attrName>
                                        </p:attrNameLst>
                                      </p:cBhvr>
                                      <p:to>
                                        <p:strVal val="visible"/>
                                      </p:to>
                                    </p:set>
                                    <p:anim calcmode="lin" valueType="num">
                                      <p:cBhvr additive="base">
                                        <p:cTn id="17" dur="500" fill="hold"/>
                                        <p:tgtEl>
                                          <p:spTgt spid="357446"/>
                                        </p:tgtEl>
                                        <p:attrNameLst>
                                          <p:attrName>ppt_x</p:attrName>
                                        </p:attrNameLst>
                                      </p:cBhvr>
                                      <p:tavLst>
                                        <p:tav tm="0">
                                          <p:val>
                                            <p:strVal val="#ppt_x"/>
                                          </p:val>
                                        </p:tav>
                                        <p:tav tm="100000">
                                          <p:val>
                                            <p:strVal val="#ppt_x"/>
                                          </p:val>
                                        </p:tav>
                                      </p:tavLst>
                                    </p:anim>
                                    <p:anim calcmode="lin" valueType="num">
                                      <p:cBhvr additive="base">
                                        <p:cTn id="18" dur="500" fill="hold"/>
                                        <p:tgtEl>
                                          <p:spTgt spid="3574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57381"/>
                                        </p:tgtEl>
                                        <p:attrNameLst>
                                          <p:attrName>style.visibility</p:attrName>
                                        </p:attrNameLst>
                                      </p:cBhvr>
                                      <p:to>
                                        <p:strVal val="visible"/>
                                      </p:to>
                                    </p:set>
                                    <p:animEffect transition="in" filter="wipe(left)">
                                      <p:cBhvr>
                                        <p:cTn id="23" dur="500"/>
                                        <p:tgtEl>
                                          <p:spTgt spid="35738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57383"/>
                                        </p:tgtEl>
                                        <p:attrNameLst>
                                          <p:attrName>style.visibility</p:attrName>
                                        </p:attrNameLst>
                                      </p:cBhvr>
                                      <p:to>
                                        <p:strVal val="visible"/>
                                      </p:to>
                                    </p:set>
                                    <p:anim calcmode="lin" valueType="num">
                                      <p:cBhvr additive="base">
                                        <p:cTn id="28" dur="500" fill="hold"/>
                                        <p:tgtEl>
                                          <p:spTgt spid="357383"/>
                                        </p:tgtEl>
                                        <p:attrNameLst>
                                          <p:attrName>ppt_x</p:attrName>
                                        </p:attrNameLst>
                                      </p:cBhvr>
                                      <p:tavLst>
                                        <p:tav tm="0">
                                          <p:val>
                                            <p:strVal val="#ppt_x"/>
                                          </p:val>
                                        </p:tav>
                                        <p:tav tm="100000">
                                          <p:val>
                                            <p:strVal val="#ppt_x"/>
                                          </p:val>
                                        </p:tav>
                                      </p:tavLst>
                                    </p:anim>
                                    <p:anim calcmode="lin" valueType="num">
                                      <p:cBhvr additive="base">
                                        <p:cTn id="29" dur="500" fill="hold"/>
                                        <p:tgtEl>
                                          <p:spTgt spid="35738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57384"/>
                                        </p:tgtEl>
                                        <p:attrNameLst>
                                          <p:attrName>style.visibility</p:attrName>
                                        </p:attrNameLst>
                                      </p:cBhvr>
                                      <p:to>
                                        <p:strVal val="visible"/>
                                      </p:to>
                                    </p:set>
                                    <p:animEffect transition="in" filter="wipe(left)">
                                      <p:cBhvr>
                                        <p:cTn id="34" dur="500"/>
                                        <p:tgtEl>
                                          <p:spTgt spid="35738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7385"/>
                                        </p:tgtEl>
                                        <p:attrNameLst>
                                          <p:attrName>style.visibility</p:attrName>
                                        </p:attrNameLst>
                                      </p:cBhvr>
                                      <p:to>
                                        <p:strVal val="visible"/>
                                      </p:to>
                                    </p:set>
                                    <p:animEffect transition="in" filter="wipe(left)">
                                      <p:cBhvr>
                                        <p:cTn id="39" dur="500"/>
                                        <p:tgtEl>
                                          <p:spTgt spid="35738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7441"/>
                                        </p:tgtEl>
                                        <p:attrNameLst>
                                          <p:attrName>style.visibility</p:attrName>
                                        </p:attrNameLst>
                                      </p:cBhvr>
                                      <p:to>
                                        <p:strVal val="visible"/>
                                      </p:to>
                                    </p:set>
                                    <p:anim calcmode="lin" valueType="num">
                                      <p:cBhvr additive="base">
                                        <p:cTn id="44" dur="500" fill="hold"/>
                                        <p:tgtEl>
                                          <p:spTgt spid="357441"/>
                                        </p:tgtEl>
                                        <p:attrNameLst>
                                          <p:attrName>ppt_x</p:attrName>
                                        </p:attrNameLst>
                                      </p:cBhvr>
                                      <p:tavLst>
                                        <p:tav tm="0">
                                          <p:val>
                                            <p:strVal val="#ppt_x"/>
                                          </p:val>
                                        </p:tav>
                                        <p:tav tm="100000">
                                          <p:val>
                                            <p:strVal val="#ppt_x"/>
                                          </p:val>
                                        </p:tav>
                                      </p:tavLst>
                                    </p:anim>
                                    <p:anim calcmode="lin" valueType="num">
                                      <p:cBhvr additive="base">
                                        <p:cTn id="45" dur="500" fill="hold"/>
                                        <p:tgtEl>
                                          <p:spTgt spid="35744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57447"/>
                                        </p:tgtEl>
                                        <p:attrNameLst>
                                          <p:attrName>style.visibility</p:attrName>
                                        </p:attrNameLst>
                                      </p:cBhvr>
                                      <p:to>
                                        <p:strVal val="visible"/>
                                      </p:to>
                                    </p:set>
                                    <p:animEffect transition="in" filter="wipe(left)">
                                      <p:cBhvr>
                                        <p:cTn id="50" dur="500"/>
                                        <p:tgtEl>
                                          <p:spTgt spid="357447"/>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57448"/>
                                        </p:tgtEl>
                                        <p:attrNameLst>
                                          <p:attrName>style.visibility</p:attrName>
                                        </p:attrNameLst>
                                      </p:cBhvr>
                                      <p:to>
                                        <p:strVal val="visible"/>
                                      </p:to>
                                    </p:set>
                                    <p:anim calcmode="lin" valueType="num">
                                      <p:cBhvr additive="base">
                                        <p:cTn id="55" dur="500" fill="hold"/>
                                        <p:tgtEl>
                                          <p:spTgt spid="357448"/>
                                        </p:tgtEl>
                                        <p:attrNameLst>
                                          <p:attrName>ppt_x</p:attrName>
                                        </p:attrNameLst>
                                      </p:cBhvr>
                                      <p:tavLst>
                                        <p:tav tm="0">
                                          <p:val>
                                            <p:strVal val="#ppt_x"/>
                                          </p:val>
                                        </p:tav>
                                        <p:tav tm="100000">
                                          <p:val>
                                            <p:strVal val="#ppt_x"/>
                                          </p:val>
                                        </p:tav>
                                      </p:tavLst>
                                    </p:anim>
                                    <p:anim calcmode="lin" valueType="num">
                                      <p:cBhvr additive="base">
                                        <p:cTn id="56" dur="500" fill="hold"/>
                                        <p:tgtEl>
                                          <p:spTgt spid="3574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0" grpId="0"/>
      <p:bldP spid="357381" grpId="0"/>
      <p:bldP spid="357383" grpId="0"/>
      <p:bldP spid="357384" grpId="0"/>
      <p:bldP spid="357385" grpId="0"/>
      <p:bldP spid="357441" grpId="0"/>
      <p:bldP spid="357446" grpId="0"/>
      <p:bldP spid="357447" grpId="0"/>
      <p:bldP spid="3574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a:t>
            </a:fld>
            <a:r>
              <a:rPr lang="zh-CN" altLang="en-US" sz="1400" dirty="0"/>
              <a:t>）</a:t>
            </a:r>
          </a:p>
        </p:txBody>
      </p:sp>
      <p:sp>
        <p:nvSpPr>
          <p:cNvPr id="9219" name="Text Box 2"/>
          <p:cNvSpPr txBox="1"/>
          <p:nvPr/>
        </p:nvSpPr>
        <p:spPr>
          <a:xfrm>
            <a:off x="442913" y="200025"/>
            <a:ext cx="79438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FF0000"/>
                </a:solidFill>
                <a:latin typeface="黑体" panose="02010609060101010101" pitchFamily="49" charset="-122"/>
                <a:ea typeface="黑体" panose="02010609060101010101" pitchFamily="49" charset="-122"/>
              </a:rPr>
              <a:t>2.1 </a:t>
            </a:r>
            <a:r>
              <a:rPr lang="zh-CN" altLang="en-US" sz="2800" b="1" dirty="0">
                <a:solidFill>
                  <a:srgbClr val="FF0000"/>
                </a:solidFill>
                <a:latin typeface="黑体" panose="02010609060101010101" pitchFamily="49" charset="-122"/>
                <a:ea typeface="黑体" panose="02010609060101010101" pitchFamily="49" charset="-122"/>
              </a:rPr>
              <a:t>组合电路的基本分析方法和设计方法</a:t>
            </a:r>
          </a:p>
        </p:txBody>
      </p:sp>
      <p:sp>
        <p:nvSpPr>
          <p:cNvPr id="120835" name="Text Box 3"/>
          <p:cNvSpPr txBox="1"/>
          <p:nvPr/>
        </p:nvSpPr>
        <p:spPr>
          <a:xfrm>
            <a:off x="271463" y="2338388"/>
            <a:ext cx="4125912" cy="38433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t>    </a:t>
            </a:r>
            <a:r>
              <a:rPr lang="zh-CN" altLang="en-US" sz="2800" b="1" dirty="0">
                <a:solidFill>
                  <a:srgbClr val="A50021"/>
                </a:solidFill>
                <a:ea typeface="黑体" panose="02010609060101010101" pitchFamily="49" charset="-122"/>
              </a:rPr>
              <a:t>一、分析方法</a:t>
            </a:r>
          </a:p>
          <a:p>
            <a:pPr marL="0" lvl="0" indent="0" eaLnBrk="1" hangingPunct="1">
              <a:spcBef>
                <a:spcPct val="0"/>
              </a:spcBef>
              <a:buNone/>
            </a:pPr>
            <a:r>
              <a:rPr lang="zh-CN" altLang="en-US" sz="2800" b="1" dirty="0">
                <a:ea typeface="黑体" panose="02010609060101010101" pitchFamily="49" charset="-122"/>
              </a:rPr>
              <a:t>    ①根据给定的逻辑图写出输出函数的逻辑表达式。</a:t>
            </a:r>
          </a:p>
          <a:p>
            <a:pPr marL="0" lvl="0" indent="0" eaLnBrk="1" hangingPunct="1">
              <a:spcBef>
                <a:spcPct val="0"/>
              </a:spcBef>
              <a:buNone/>
            </a:pPr>
            <a:r>
              <a:rPr lang="zh-CN" altLang="en-US" sz="2800" b="1" dirty="0">
                <a:ea typeface="黑体" panose="02010609060101010101" pitchFamily="49" charset="-122"/>
              </a:rPr>
              <a:t>    ②化简逻辑表达式，求出输出函数的最简</a:t>
            </a:r>
            <a:r>
              <a:rPr lang="zh-CN" altLang="en-US" sz="2800" b="1" dirty="0">
                <a:solidFill>
                  <a:srgbClr val="A50021"/>
                </a:solidFill>
                <a:ea typeface="黑体" panose="02010609060101010101" pitchFamily="49" charset="-122"/>
              </a:rPr>
              <a:t>与或</a:t>
            </a:r>
            <a:r>
              <a:rPr lang="zh-CN" altLang="en-US" sz="2800" b="1" dirty="0">
                <a:ea typeface="黑体" panose="02010609060101010101" pitchFamily="49" charset="-122"/>
              </a:rPr>
              <a:t>表达式。</a:t>
            </a:r>
          </a:p>
          <a:p>
            <a:pPr marL="0" lvl="0" indent="0" eaLnBrk="1" hangingPunct="1">
              <a:spcBef>
                <a:spcPct val="0"/>
              </a:spcBef>
              <a:buNone/>
            </a:pPr>
            <a:r>
              <a:rPr lang="zh-CN" altLang="en-US" sz="2800" b="1" dirty="0">
                <a:ea typeface="黑体" panose="02010609060101010101" pitchFamily="49" charset="-122"/>
              </a:rPr>
              <a:t>    ③列出输出函数的真值表。</a:t>
            </a:r>
          </a:p>
          <a:p>
            <a:pPr marL="0" lvl="0" indent="0" eaLnBrk="1" hangingPunct="1">
              <a:spcBef>
                <a:spcPct val="0"/>
              </a:spcBef>
              <a:buNone/>
            </a:pPr>
            <a:r>
              <a:rPr lang="zh-CN" altLang="en-US" sz="2800" b="1" dirty="0">
                <a:ea typeface="黑体" panose="02010609060101010101" pitchFamily="49" charset="-122"/>
              </a:rPr>
              <a:t>    ④描述电路的逻辑功能。</a:t>
            </a:r>
          </a:p>
        </p:txBody>
      </p:sp>
      <p:sp>
        <p:nvSpPr>
          <p:cNvPr id="120836" name="Text Box 4"/>
          <p:cNvSpPr txBox="1"/>
          <p:nvPr/>
        </p:nvSpPr>
        <p:spPr>
          <a:xfrm>
            <a:off x="214313" y="1223963"/>
            <a:ext cx="8758237" cy="854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ea typeface="黑体" panose="02010609060101010101" pitchFamily="49" charset="-122"/>
              </a:rPr>
              <a:t>    </a:t>
            </a:r>
            <a:r>
              <a:rPr lang="zh-CN" altLang="en-US" sz="2800" b="1" dirty="0">
                <a:ea typeface="黑体" panose="02010609060101010101" pitchFamily="49" charset="-122"/>
              </a:rPr>
              <a:t>所谓组合逻辑电路的分析，就是根据给定的逻辑电路图，求出电路的逻辑功能。</a:t>
            </a:r>
          </a:p>
        </p:txBody>
      </p:sp>
      <p:sp>
        <p:nvSpPr>
          <p:cNvPr id="120837" name="Text Box 5"/>
          <p:cNvSpPr txBox="1"/>
          <p:nvPr/>
        </p:nvSpPr>
        <p:spPr>
          <a:xfrm>
            <a:off x="428625" y="742950"/>
            <a:ext cx="79438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0000FF"/>
                </a:solidFill>
                <a:latin typeface="黑体" panose="02010609060101010101" pitchFamily="49" charset="-122"/>
                <a:ea typeface="黑体" panose="02010609060101010101" pitchFamily="49" charset="-122"/>
              </a:rPr>
              <a:t>2.1.1 </a:t>
            </a:r>
            <a:r>
              <a:rPr lang="zh-CN" altLang="en-US" sz="2800" b="1" dirty="0">
                <a:solidFill>
                  <a:srgbClr val="0000FF"/>
                </a:solidFill>
                <a:latin typeface="黑体" panose="02010609060101010101" pitchFamily="49" charset="-122"/>
                <a:ea typeface="黑体" panose="02010609060101010101" pitchFamily="49" charset="-122"/>
              </a:rPr>
              <a:t>组合电路的基本分析方法              </a:t>
            </a:r>
          </a:p>
        </p:txBody>
      </p:sp>
      <p:sp>
        <p:nvSpPr>
          <p:cNvPr id="120838" name="Text Box 6"/>
          <p:cNvSpPr txBox="1"/>
          <p:nvPr/>
        </p:nvSpPr>
        <p:spPr>
          <a:xfrm>
            <a:off x="4648200" y="2147888"/>
            <a:ext cx="2667000" cy="482600"/>
          </a:xfrm>
          <a:prstGeom prst="rect">
            <a:avLst/>
          </a:prstGeom>
          <a:noFill/>
          <a:ln w="25400" cap="flat" cmpd="sng">
            <a:solidFill>
              <a:srgbClr val="8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黑体" panose="02010609060101010101" pitchFamily="49" charset="-122"/>
              </a:rPr>
              <a:t>给定组合逻辑电路</a:t>
            </a:r>
          </a:p>
        </p:txBody>
      </p:sp>
      <p:sp>
        <p:nvSpPr>
          <p:cNvPr id="120839" name="Rectangle 7"/>
          <p:cNvSpPr/>
          <p:nvPr/>
        </p:nvSpPr>
        <p:spPr>
          <a:xfrm>
            <a:off x="4657725" y="3276600"/>
            <a:ext cx="2476500" cy="390525"/>
          </a:xfrm>
          <a:prstGeom prst="rect">
            <a:avLst/>
          </a:prstGeom>
          <a:noFill/>
          <a:ln w="25400" cap="flat" cmpd="sng">
            <a:solidFill>
              <a:srgbClr val="800000"/>
            </a:solidFill>
            <a:prstDash val="solid"/>
            <a:miter/>
            <a:headEnd type="none" w="med" len="med"/>
            <a:tailEnd type="none" w="med" len="med"/>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ea typeface="黑体" panose="02010609060101010101" pitchFamily="49" charset="-122"/>
              </a:rPr>
              <a:t>写输出逻辑表达式</a:t>
            </a:r>
          </a:p>
        </p:txBody>
      </p:sp>
      <p:sp>
        <p:nvSpPr>
          <p:cNvPr id="120840" name="Rectangle 8"/>
          <p:cNvSpPr/>
          <p:nvPr/>
        </p:nvSpPr>
        <p:spPr>
          <a:xfrm>
            <a:off x="5567363" y="4414838"/>
            <a:ext cx="638175" cy="390525"/>
          </a:xfrm>
          <a:prstGeom prst="rect">
            <a:avLst/>
          </a:prstGeom>
          <a:noFill/>
          <a:ln w="25400" cap="flat" cmpd="sng">
            <a:solidFill>
              <a:srgbClr val="800000"/>
            </a:solidFill>
            <a:prstDash val="solid"/>
            <a:miter/>
            <a:headEnd type="none" w="med" len="med"/>
            <a:tailEnd type="none" w="med" len="med"/>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CC3300"/>
                </a:solidFill>
                <a:ea typeface="黑体" panose="02010609060101010101" pitchFamily="49" charset="-122"/>
              </a:rPr>
              <a:t>化简</a:t>
            </a:r>
          </a:p>
        </p:txBody>
      </p:sp>
      <p:sp>
        <p:nvSpPr>
          <p:cNvPr id="120841" name="Rectangle 9"/>
          <p:cNvSpPr/>
          <p:nvPr/>
        </p:nvSpPr>
        <p:spPr>
          <a:xfrm>
            <a:off x="7262813" y="4414838"/>
            <a:ext cx="1557337" cy="390525"/>
          </a:xfrm>
          <a:prstGeom prst="rect">
            <a:avLst/>
          </a:prstGeom>
          <a:noFill/>
          <a:ln w="25400" cap="flat" cmpd="sng">
            <a:solidFill>
              <a:srgbClr val="800000"/>
            </a:solidFill>
            <a:prstDash val="solid"/>
            <a:miter/>
            <a:headEnd type="none" w="med" len="med"/>
            <a:tailEnd type="none" w="med" len="med"/>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CC3300"/>
                </a:solidFill>
                <a:ea typeface="黑体" panose="02010609060101010101" pitchFamily="49" charset="-122"/>
              </a:rPr>
              <a:t>分析其功能</a:t>
            </a:r>
          </a:p>
        </p:txBody>
      </p:sp>
      <p:sp>
        <p:nvSpPr>
          <p:cNvPr id="120843" name="Rectangle 11"/>
          <p:cNvSpPr/>
          <p:nvPr/>
        </p:nvSpPr>
        <p:spPr>
          <a:xfrm>
            <a:off x="5100638" y="5557838"/>
            <a:ext cx="1557337" cy="390525"/>
          </a:xfrm>
          <a:prstGeom prst="rect">
            <a:avLst/>
          </a:prstGeom>
          <a:noFill/>
          <a:ln w="25400" cap="flat" cmpd="sng">
            <a:solidFill>
              <a:srgbClr val="800000"/>
            </a:solidFill>
            <a:prstDash val="solid"/>
            <a:miter/>
            <a:headEnd type="none" w="med" len="med"/>
            <a:tailEnd type="none" w="med" len="med"/>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ea typeface="黑体" panose="02010609060101010101" pitchFamily="49" charset="-122"/>
              </a:rPr>
              <a:t>列出真值表</a:t>
            </a:r>
          </a:p>
        </p:txBody>
      </p:sp>
      <p:sp>
        <p:nvSpPr>
          <p:cNvPr id="120844" name="Rectangle 12"/>
          <p:cNvSpPr/>
          <p:nvPr/>
        </p:nvSpPr>
        <p:spPr>
          <a:xfrm>
            <a:off x="7248525" y="5543550"/>
            <a:ext cx="1557338" cy="390525"/>
          </a:xfrm>
          <a:prstGeom prst="rect">
            <a:avLst/>
          </a:prstGeom>
          <a:noFill/>
          <a:ln w="25400" cap="flat" cmpd="sng">
            <a:solidFill>
              <a:srgbClr val="800000"/>
            </a:solidFill>
            <a:prstDash val="solid"/>
            <a:miter/>
            <a:headEnd type="none" w="med" len="med"/>
            <a:tailEnd type="none" w="med" len="med"/>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ea typeface="黑体" panose="02010609060101010101" pitchFamily="49" charset="-122"/>
              </a:rPr>
              <a:t>分析其功能</a:t>
            </a:r>
          </a:p>
        </p:txBody>
      </p:sp>
      <p:sp>
        <p:nvSpPr>
          <p:cNvPr id="120845" name="AutoShape 13"/>
          <p:cNvSpPr/>
          <p:nvPr/>
        </p:nvSpPr>
        <p:spPr>
          <a:xfrm rot="5388379">
            <a:off x="5726113" y="2846388"/>
            <a:ext cx="542925" cy="231775"/>
          </a:xfrm>
          <a:prstGeom prst="rightArrow">
            <a:avLst>
              <a:gd name="adj1" fmla="val 50000"/>
              <a:gd name="adj2" fmla="val 58561"/>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0846" name="AutoShape 14"/>
          <p:cNvSpPr/>
          <p:nvPr/>
        </p:nvSpPr>
        <p:spPr>
          <a:xfrm rot="5388379">
            <a:off x="5711825" y="3975100"/>
            <a:ext cx="542925" cy="231775"/>
          </a:xfrm>
          <a:prstGeom prst="rightArrow">
            <a:avLst>
              <a:gd name="adj1" fmla="val 50000"/>
              <a:gd name="adj2" fmla="val 58561"/>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0847" name="AutoShape 15"/>
          <p:cNvSpPr/>
          <p:nvPr/>
        </p:nvSpPr>
        <p:spPr>
          <a:xfrm rot="5388379">
            <a:off x="5711825" y="5118100"/>
            <a:ext cx="542925" cy="231775"/>
          </a:xfrm>
          <a:prstGeom prst="rightArrow">
            <a:avLst>
              <a:gd name="adj1" fmla="val 50000"/>
              <a:gd name="adj2" fmla="val 58561"/>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0848" name="AutoShape 16"/>
          <p:cNvSpPr/>
          <p:nvPr/>
        </p:nvSpPr>
        <p:spPr>
          <a:xfrm>
            <a:off x="6434138" y="4552950"/>
            <a:ext cx="785812" cy="195263"/>
          </a:xfrm>
          <a:prstGeom prst="rightArrow">
            <a:avLst>
              <a:gd name="adj1" fmla="val 50000"/>
              <a:gd name="adj2" fmla="val 100609"/>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0849" name="AutoShape 17"/>
          <p:cNvSpPr/>
          <p:nvPr/>
        </p:nvSpPr>
        <p:spPr>
          <a:xfrm>
            <a:off x="6848475" y="5681663"/>
            <a:ext cx="385763" cy="195262"/>
          </a:xfrm>
          <a:prstGeom prst="rightArrow">
            <a:avLst>
              <a:gd name="adj1" fmla="val 50000"/>
              <a:gd name="adj2" fmla="val 4939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wipe(left)">
                                      <p:cBhvr>
                                        <p:cTn id="7" dur="500"/>
                                        <p:tgtEl>
                                          <p:spTgt spid="1208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0836"/>
                                        </p:tgtEl>
                                        <p:attrNameLst>
                                          <p:attrName>style.visibility</p:attrName>
                                        </p:attrNameLst>
                                      </p:cBhvr>
                                      <p:to>
                                        <p:strVal val="visible"/>
                                      </p:to>
                                    </p:set>
                                    <p:animEffect transition="in" filter="wipe(up)">
                                      <p:cBhvr>
                                        <p:cTn id="12" dur="500"/>
                                        <p:tgtEl>
                                          <p:spTgt spid="1208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0835"/>
                                        </p:tgtEl>
                                        <p:attrNameLst>
                                          <p:attrName>style.visibility</p:attrName>
                                        </p:attrNameLst>
                                      </p:cBhvr>
                                      <p:to>
                                        <p:strVal val="visible"/>
                                      </p:to>
                                    </p:set>
                                    <p:animEffect transition="in" filter="blinds(horizontal)">
                                      <p:cBhvr>
                                        <p:cTn id="17" dur="500"/>
                                        <p:tgtEl>
                                          <p:spTgt spid="12083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0838"/>
                                        </p:tgtEl>
                                        <p:attrNameLst>
                                          <p:attrName>style.visibility</p:attrName>
                                        </p:attrNameLst>
                                      </p:cBhvr>
                                      <p:to>
                                        <p:strVal val="visible"/>
                                      </p:to>
                                    </p:set>
                                    <p:animEffect transition="in" filter="randombar(horizontal)">
                                      <p:cBhvr>
                                        <p:cTn id="22" dur="500"/>
                                        <p:tgtEl>
                                          <p:spTgt spid="120838"/>
                                        </p:tgtEl>
                                      </p:cBhvr>
                                    </p:animEffect>
                                  </p:childTnLst>
                                  <p:subTnLst>
                                    <p:cmd type="evt" cmd="onstopaudio">
                                      <p:cBhvr>
                                        <p:cTn display="0" masterRel="sameClick">
                                          <p:stCondLst>
                                            <p:cond evt="begin" delay="0">
                                              <p:tn val="20"/>
                                            </p:cond>
                                          </p:stCondLst>
                                        </p:cTn>
                                        <p:tgtEl>
                                          <p:sldTgt/>
                                        </p:tgtEl>
                                      </p:cBhvr>
                                    </p:cmd>
                                  </p:sub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120845"/>
                                        </p:tgtEl>
                                        <p:attrNameLst>
                                          <p:attrName>style.visibility</p:attrName>
                                        </p:attrNameLst>
                                      </p:cBhvr>
                                      <p:to>
                                        <p:strVal val="visible"/>
                                      </p:to>
                                    </p:set>
                                    <p:anim calcmode="lin" valueType="num">
                                      <p:cBhvr>
                                        <p:cTn id="27" dur="500" fill="hold"/>
                                        <p:tgtEl>
                                          <p:spTgt spid="120845"/>
                                        </p:tgtEl>
                                        <p:attrNameLst>
                                          <p:attrName>ppt_x</p:attrName>
                                        </p:attrNameLst>
                                      </p:cBhvr>
                                      <p:tavLst>
                                        <p:tav tm="0">
                                          <p:val>
                                            <p:strVal val="#ppt_x"/>
                                          </p:val>
                                        </p:tav>
                                        <p:tav tm="100000">
                                          <p:val>
                                            <p:strVal val="#ppt_x"/>
                                          </p:val>
                                        </p:tav>
                                      </p:tavLst>
                                    </p:anim>
                                    <p:anim calcmode="lin" valueType="num">
                                      <p:cBhvr>
                                        <p:cTn id="28" dur="500" fill="hold"/>
                                        <p:tgtEl>
                                          <p:spTgt spid="120845"/>
                                        </p:tgtEl>
                                        <p:attrNameLst>
                                          <p:attrName>ppt_y</p:attrName>
                                        </p:attrNameLst>
                                      </p:cBhvr>
                                      <p:tavLst>
                                        <p:tav tm="0">
                                          <p:val>
                                            <p:strVal val="#ppt_y-#ppt_h/2"/>
                                          </p:val>
                                        </p:tav>
                                        <p:tav tm="100000">
                                          <p:val>
                                            <p:strVal val="#ppt_y"/>
                                          </p:val>
                                        </p:tav>
                                      </p:tavLst>
                                    </p:anim>
                                    <p:anim calcmode="lin" valueType="num">
                                      <p:cBhvr>
                                        <p:cTn id="29" dur="500" fill="hold"/>
                                        <p:tgtEl>
                                          <p:spTgt spid="120845"/>
                                        </p:tgtEl>
                                        <p:attrNameLst>
                                          <p:attrName>ppt_w</p:attrName>
                                        </p:attrNameLst>
                                      </p:cBhvr>
                                      <p:tavLst>
                                        <p:tav tm="0">
                                          <p:val>
                                            <p:strVal val="#ppt_w"/>
                                          </p:val>
                                        </p:tav>
                                        <p:tav tm="100000">
                                          <p:val>
                                            <p:strVal val="#ppt_w"/>
                                          </p:val>
                                        </p:tav>
                                      </p:tavLst>
                                    </p:anim>
                                    <p:anim calcmode="lin" valueType="num">
                                      <p:cBhvr>
                                        <p:cTn id="30" dur="500" fill="hold"/>
                                        <p:tgtEl>
                                          <p:spTgt spid="120845"/>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animClr clrSpc="rgb" dir="cw">
                                      <p:cBhvr override="childStyle">
                                        <p:cTn dur="1" fill="hold" display="0" masterRel="nextClick" afterEffect="1"/>
                                        <p:tgtEl>
                                          <p:spTgt spid="120845"/>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7" presetClass="entr" presetSubtype="8" fill="hold" grpId="0" nodeType="clickEffect">
                                  <p:stCondLst>
                                    <p:cond delay="0"/>
                                  </p:stCondLst>
                                  <p:childTnLst>
                                    <p:set>
                                      <p:cBhvr>
                                        <p:cTn id="34" dur="1" fill="hold">
                                          <p:stCondLst>
                                            <p:cond delay="0"/>
                                          </p:stCondLst>
                                        </p:cTn>
                                        <p:tgtEl>
                                          <p:spTgt spid="120839"/>
                                        </p:tgtEl>
                                        <p:attrNameLst>
                                          <p:attrName>style.visibility</p:attrName>
                                        </p:attrNameLst>
                                      </p:cBhvr>
                                      <p:to>
                                        <p:strVal val="visible"/>
                                      </p:to>
                                    </p:set>
                                    <p:anim calcmode="lin" valueType="num">
                                      <p:cBhvr>
                                        <p:cTn id="35" dur="500" fill="hold"/>
                                        <p:tgtEl>
                                          <p:spTgt spid="120839"/>
                                        </p:tgtEl>
                                        <p:attrNameLst>
                                          <p:attrName>ppt_x</p:attrName>
                                        </p:attrNameLst>
                                      </p:cBhvr>
                                      <p:tavLst>
                                        <p:tav tm="0">
                                          <p:val>
                                            <p:strVal val="#ppt_x-#ppt_w/2"/>
                                          </p:val>
                                        </p:tav>
                                        <p:tav tm="100000">
                                          <p:val>
                                            <p:strVal val="#ppt_x"/>
                                          </p:val>
                                        </p:tav>
                                      </p:tavLst>
                                    </p:anim>
                                    <p:anim calcmode="lin" valueType="num">
                                      <p:cBhvr>
                                        <p:cTn id="36" dur="500" fill="hold"/>
                                        <p:tgtEl>
                                          <p:spTgt spid="120839"/>
                                        </p:tgtEl>
                                        <p:attrNameLst>
                                          <p:attrName>ppt_y</p:attrName>
                                        </p:attrNameLst>
                                      </p:cBhvr>
                                      <p:tavLst>
                                        <p:tav tm="0">
                                          <p:val>
                                            <p:strVal val="#ppt_y"/>
                                          </p:val>
                                        </p:tav>
                                        <p:tav tm="100000">
                                          <p:val>
                                            <p:strVal val="#ppt_y"/>
                                          </p:val>
                                        </p:tav>
                                      </p:tavLst>
                                    </p:anim>
                                    <p:anim calcmode="lin" valueType="num">
                                      <p:cBhvr>
                                        <p:cTn id="37" dur="500" fill="hold"/>
                                        <p:tgtEl>
                                          <p:spTgt spid="120839"/>
                                        </p:tgtEl>
                                        <p:attrNameLst>
                                          <p:attrName>ppt_w</p:attrName>
                                        </p:attrNameLst>
                                      </p:cBhvr>
                                      <p:tavLst>
                                        <p:tav tm="0">
                                          <p:val>
                                            <p:fltVal val="0"/>
                                          </p:val>
                                        </p:tav>
                                        <p:tav tm="100000">
                                          <p:val>
                                            <p:strVal val="#ppt_w"/>
                                          </p:val>
                                        </p:tav>
                                      </p:tavLst>
                                    </p:anim>
                                    <p:anim calcmode="lin" valueType="num">
                                      <p:cBhvr>
                                        <p:cTn id="38" dur="500" fill="hold"/>
                                        <p:tgtEl>
                                          <p:spTgt spid="120839"/>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 fill="hold" nodeType="clickEffect">
                                  <p:stCondLst>
                                    <p:cond delay="0"/>
                                  </p:stCondLst>
                                  <p:childTnLst>
                                    <p:set>
                                      <p:cBhvr>
                                        <p:cTn id="42" dur="1" fill="hold">
                                          <p:stCondLst>
                                            <p:cond delay="0"/>
                                          </p:stCondLst>
                                        </p:cTn>
                                        <p:tgtEl>
                                          <p:spTgt spid="120846"/>
                                        </p:tgtEl>
                                        <p:attrNameLst>
                                          <p:attrName>style.visibility</p:attrName>
                                        </p:attrNameLst>
                                      </p:cBhvr>
                                      <p:to>
                                        <p:strVal val="visible"/>
                                      </p:to>
                                    </p:set>
                                    <p:anim calcmode="lin" valueType="num">
                                      <p:cBhvr>
                                        <p:cTn id="43" dur="500" fill="hold"/>
                                        <p:tgtEl>
                                          <p:spTgt spid="120846"/>
                                        </p:tgtEl>
                                        <p:attrNameLst>
                                          <p:attrName>ppt_x</p:attrName>
                                        </p:attrNameLst>
                                      </p:cBhvr>
                                      <p:tavLst>
                                        <p:tav tm="0">
                                          <p:val>
                                            <p:strVal val="#ppt_x"/>
                                          </p:val>
                                        </p:tav>
                                        <p:tav tm="100000">
                                          <p:val>
                                            <p:strVal val="#ppt_x"/>
                                          </p:val>
                                        </p:tav>
                                      </p:tavLst>
                                    </p:anim>
                                    <p:anim calcmode="lin" valueType="num">
                                      <p:cBhvr>
                                        <p:cTn id="44" dur="500" fill="hold"/>
                                        <p:tgtEl>
                                          <p:spTgt spid="120846"/>
                                        </p:tgtEl>
                                        <p:attrNameLst>
                                          <p:attrName>ppt_y</p:attrName>
                                        </p:attrNameLst>
                                      </p:cBhvr>
                                      <p:tavLst>
                                        <p:tav tm="0">
                                          <p:val>
                                            <p:strVal val="#ppt_y-#ppt_h/2"/>
                                          </p:val>
                                        </p:tav>
                                        <p:tav tm="100000">
                                          <p:val>
                                            <p:strVal val="#ppt_y"/>
                                          </p:val>
                                        </p:tav>
                                      </p:tavLst>
                                    </p:anim>
                                    <p:anim calcmode="lin" valueType="num">
                                      <p:cBhvr>
                                        <p:cTn id="45" dur="500" fill="hold"/>
                                        <p:tgtEl>
                                          <p:spTgt spid="120846"/>
                                        </p:tgtEl>
                                        <p:attrNameLst>
                                          <p:attrName>ppt_w</p:attrName>
                                        </p:attrNameLst>
                                      </p:cBhvr>
                                      <p:tavLst>
                                        <p:tav tm="0">
                                          <p:val>
                                            <p:strVal val="#ppt_w"/>
                                          </p:val>
                                        </p:tav>
                                        <p:tav tm="100000">
                                          <p:val>
                                            <p:strVal val="#ppt_w"/>
                                          </p:val>
                                        </p:tav>
                                      </p:tavLst>
                                    </p:anim>
                                    <p:anim calcmode="lin" valueType="num">
                                      <p:cBhvr>
                                        <p:cTn id="46" dur="500" fill="hold"/>
                                        <p:tgtEl>
                                          <p:spTgt spid="12084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1"/>
                                            </p:cond>
                                          </p:stCondLst>
                                          <p:endCondLst>
                                            <p:cond evt="onStopAudio" delay="0">
                                              <p:tgtEl>
                                                <p:sldTgt/>
                                              </p:tgtEl>
                                            </p:cond>
                                          </p:endCondLst>
                                        </p:cTn>
                                        <p:tgtEl>
                                          <p:sndTgt r:embed="rId2" name="camera.wav"/>
                                        </p:tgtEl>
                                      </p:cMediaNode>
                                    </p:audio>
                                    <p:animClr clrSpc="rgb" dir="cw">
                                      <p:cBhvr override="childStyle">
                                        <p:cTn dur="1" fill="hold" display="0" masterRel="nextClick" afterEffect="1"/>
                                        <p:tgtEl>
                                          <p:spTgt spid="120846"/>
                                        </p:tgtEl>
                                        <p:attrNameLst>
                                          <p:attrName>ppt_c</p:attrName>
                                        </p:attrNameLst>
                                      </p:cBhvr>
                                      <p:to>
                                        <a:schemeClr val="bg2"/>
                                      </p:to>
                                    </p:animClr>
                                  </p:subTnLst>
                                </p:cTn>
                              </p:par>
                            </p:childTnLst>
                          </p:cTn>
                        </p:par>
                      </p:childTnLst>
                    </p:cTn>
                  </p:par>
                  <p:par>
                    <p:cTn id="47" fill="hold">
                      <p:stCondLst>
                        <p:cond delay="indefinite"/>
                      </p:stCondLst>
                      <p:childTnLst>
                        <p:par>
                          <p:cTn id="48" fill="hold">
                            <p:stCondLst>
                              <p:cond delay="0"/>
                            </p:stCondLst>
                            <p:childTnLst>
                              <p:par>
                                <p:cTn id="49" presetID="4" presetClass="entr" presetSubtype="32" fill="hold" grpId="0" nodeType="clickEffect">
                                  <p:stCondLst>
                                    <p:cond delay="0"/>
                                  </p:stCondLst>
                                  <p:childTnLst>
                                    <p:set>
                                      <p:cBhvr>
                                        <p:cTn id="50" dur="1" fill="hold">
                                          <p:stCondLst>
                                            <p:cond delay="0"/>
                                          </p:stCondLst>
                                        </p:cTn>
                                        <p:tgtEl>
                                          <p:spTgt spid="120840"/>
                                        </p:tgtEl>
                                        <p:attrNameLst>
                                          <p:attrName>style.visibility</p:attrName>
                                        </p:attrNameLst>
                                      </p:cBhvr>
                                      <p:to>
                                        <p:strVal val="visible"/>
                                      </p:to>
                                    </p:set>
                                    <p:animEffect transition="in" filter="box(out)">
                                      <p:cBhvr>
                                        <p:cTn id="51" dur="500"/>
                                        <p:tgtEl>
                                          <p:spTgt spid="120840"/>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nodeType="clickEffect">
                                  <p:stCondLst>
                                    <p:cond delay="0"/>
                                  </p:stCondLst>
                                  <p:childTnLst>
                                    <p:set>
                                      <p:cBhvr>
                                        <p:cTn id="55" dur="1" fill="hold">
                                          <p:stCondLst>
                                            <p:cond delay="0"/>
                                          </p:stCondLst>
                                        </p:cTn>
                                        <p:tgtEl>
                                          <p:spTgt spid="120848"/>
                                        </p:tgtEl>
                                        <p:attrNameLst>
                                          <p:attrName>style.visibility</p:attrName>
                                        </p:attrNameLst>
                                      </p:cBhvr>
                                      <p:to>
                                        <p:strVal val="visible"/>
                                      </p:to>
                                    </p:set>
                                    <p:animEffect transition="in" filter="strips(downRight)">
                                      <p:cBhvr>
                                        <p:cTn id="56" dur="500"/>
                                        <p:tgtEl>
                                          <p:spTgt spid="120848"/>
                                        </p:tgtEl>
                                      </p:cBhvr>
                                    </p:animEffect>
                                  </p:childTnLst>
                                  <p:subTnLst>
                                    <p:audio>
                                      <p:cMediaNode>
                                        <p:cTn display="0" masterRel="sameClick">
                                          <p:stCondLst>
                                            <p:cond evt="begin" delay="0">
                                              <p:tn val="54"/>
                                            </p:cond>
                                          </p:stCondLst>
                                          <p:endCondLst>
                                            <p:cond evt="onStopAudio" delay="0">
                                              <p:tgtEl>
                                                <p:sldTgt/>
                                              </p:tgtEl>
                                            </p:cond>
                                          </p:endCondLst>
                                        </p:cTn>
                                        <p:tgtEl>
                                          <p:sndTgt r:embed="rId2" name="camera.wav"/>
                                        </p:tgtEl>
                                      </p:cMediaNode>
                                    </p:audio>
                                    <p:animClr clrSpc="rgb" dir="cw">
                                      <p:cBhvr override="childStyle">
                                        <p:cTn dur="1" fill="hold" display="0" masterRel="nextClick" afterEffect="1"/>
                                        <p:tgtEl>
                                          <p:spTgt spid="120848"/>
                                        </p:tgtEl>
                                        <p:attrNameLst>
                                          <p:attrName>ppt_c</p:attrName>
                                        </p:attrNameLst>
                                      </p:cBhvr>
                                      <p:to>
                                        <a:srgbClr val="008000"/>
                                      </p:to>
                                    </p:animClr>
                                  </p:subTnLst>
                                </p:cTn>
                              </p:par>
                            </p:childTnLst>
                          </p:cTn>
                        </p:par>
                      </p:childTnLst>
                    </p:cTn>
                  </p:par>
                  <p:par>
                    <p:cTn id="57" fill="hold">
                      <p:stCondLst>
                        <p:cond delay="indefinite"/>
                      </p:stCondLst>
                      <p:childTnLst>
                        <p:par>
                          <p:cTn id="58" fill="hold">
                            <p:stCondLst>
                              <p:cond delay="0"/>
                            </p:stCondLst>
                            <p:childTnLst>
                              <p:par>
                                <p:cTn id="59" presetID="17" presetClass="entr" presetSubtype="8" fill="hold" grpId="0" nodeType="clickEffect">
                                  <p:stCondLst>
                                    <p:cond delay="0"/>
                                  </p:stCondLst>
                                  <p:childTnLst>
                                    <p:set>
                                      <p:cBhvr>
                                        <p:cTn id="60" dur="1" fill="hold">
                                          <p:stCondLst>
                                            <p:cond delay="0"/>
                                          </p:stCondLst>
                                        </p:cTn>
                                        <p:tgtEl>
                                          <p:spTgt spid="120841"/>
                                        </p:tgtEl>
                                        <p:attrNameLst>
                                          <p:attrName>style.visibility</p:attrName>
                                        </p:attrNameLst>
                                      </p:cBhvr>
                                      <p:to>
                                        <p:strVal val="visible"/>
                                      </p:to>
                                    </p:set>
                                    <p:anim calcmode="lin" valueType="num">
                                      <p:cBhvr>
                                        <p:cTn id="61" dur="500" fill="hold"/>
                                        <p:tgtEl>
                                          <p:spTgt spid="120841"/>
                                        </p:tgtEl>
                                        <p:attrNameLst>
                                          <p:attrName>ppt_x</p:attrName>
                                        </p:attrNameLst>
                                      </p:cBhvr>
                                      <p:tavLst>
                                        <p:tav tm="0">
                                          <p:val>
                                            <p:strVal val="#ppt_x-#ppt_w/2"/>
                                          </p:val>
                                        </p:tav>
                                        <p:tav tm="100000">
                                          <p:val>
                                            <p:strVal val="#ppt_x"/>
                                          </p:val>
                                        </p:tav>
                                      </p:tavLst>
                                    </p:anim>
                                    <p:anim calcmode="lin" valueType="num">
                                      <p:cBhvr>
                                        <p:cTn id="62" dur="500" fill="hold"/>
                                        <p:tgtEl>
                                          <p:spTgt spid="120841"/>
                                        </p:tgtEl>
                                        <p:attrNameLst>
                                          <p:attrName>ppt_y</p:attrName>
                                        </p:attrNameLst>
                                      </p:cBhvr>
                                      <p:tavLst>
                                        <p:tav tm="0">
                                          <p:val>
                                            <p:strVal val="#ppt_y"/>
                                          </p:val>
                                        </p:tav>
                                        <p:tav tm="100000">
                                          <p:val>
                                            <p:strVal val="#ppt_y"/>
                                          </p:val>
                                        </p:tav>
                                      </p:tavLst>
                                    </p:anim>
                                    <p:anim calcmode="lin" valueType="num">
                                      <p:cBhvr>
                                        <p:cTn id="63" dur="500" fill="hold"/>
                                        <p:tgtEl>
                                          <p:spTgt spid="120841"/>
                                        </p:tgtEl>
                                        <p:attrNameLst>
                                          <p:attrName>ppt_w</p:attrName>
                                        </p:attrNameLst>
                                      </p:cBhvr>
                                      <p:tavLst>
                                        <p:tav tm="0">
                                          <p:val>
                                            <p:fltVal val="0"/>
                                          </p:val>
                                        </p:tav>
                                        <p:tav tm="100000">
                                          <p:val>
                                            <p:strVal val="#ppt_w"/>
                                          </p:val>
                                        </p:tav>
                                      </p:tavLst>
                                    </p:anim>
                                    <p:anim calcmode="lin" valueType="num">
                                      <p:cBhvr>
                                        <p:cTn id="64" dur="500" fill="hold"/>
                                        <p:tgtEl>
                                          <p:spTgt spid="120841"/>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1" fill="hold" nodeType="clickEffect">
                                  <p:stCondLst>
                                    <p:cond delay="0"/>
                                  </p:stCondLst>
                                  <p:childTnLst>
                                    <p:set>
                                      <p:cBhvr>
                                        <p:cTn id="68" dur="1" fill="hold">
                                          <p:stCondLst>
                                            <p:cond delay="0"/>
                                          </p:stCondLst>
                                        </p:cTn>
                                        <p:tgtEl>
                                          <p:spTgt spid="120847"/>
                                        </p:tgtEl>
                                        <p:attrNameLst>
                                          <p:attrName>style.visibility</p:attrName>
                                        </p:attrNameLst>
                                      </p:cBhvr>
                                      <p:to>
                                        <p:strVal val="visible"/>
                                      </p:to>
                                    </p:set>
                                    <p:anim calcmode="lin" valueType="num">
                                      <p:cBhvr>
                                        <p:cTn id="69" dur="500" fill="hold"/>
                                        <p:tgtEl>
                                          <p:spTgt spid="120847"/>
                                        </p:tgtEl>
                                        <p:attrNameLst>
                                          <p:attrName>ppt_x</p:attrName>
                                        </p:attrNameLst>
                                      </p:cBhvr>
                                      <p:tavLst>
                                        <p:tav tm="0">
                                          <p:val>
                                            <p:strVal val="#ppt_x"/>
                                          </p:val>
                                        </p:tav>
                                        <p:tav tm="100000">
                                          <p:val>
                                            <p:strVal val="#ppt_x"/>
                                          </p:val>
                                        </p:tav>
                                      </p:tavLst>
                                    </p:anim>
                                    <p:anim calcmode="lin" valueType="num">
                                      <p:cBhvr>
                                        <p:cTn id="70" dur="500" fill="hold"/>
                                        <p:tgtEl>
                                          <p:spTgt spid="120847"/>
                                        </p:tgtEl>
                                        <p:attrNameLst>
                                          <p:attrName>ppt_y</p:attrName>
                                        </p:attrNameLst>
                                      </p:cBhvr>
                                      <p:tavLst>
                                        <p:tav tm="0">
                                          <p:val>
                                            <p:strVal val="#ppt_y-#ppt_h/2"/>
                                          </p:val>
                                        </p:tav>
                                        <p:tav tm="100000">
                                          <p:val>
                                            <p:strVal val="#ppt_y"/>
                                          </p:val>
                                        </p:tav>
                                      </p:tavLst>
                                    </p:anim>
                                    <p:anim calcmode="lin" valueType="num">
                                      <p:cBhvr>
                                        <p:cTn id="71" dur="500" fill="hold"/>
                                        <p:tgtEl>
                                          <p:spTgt spid="120847"/>
                                        </p:tgtEl>
                                        <p:attrNameLst>
                                          <p:attrName>ppt_w</p:attrName>
                                        </p:attrNameLst>
                                      </p:cBhvr>
                                      <p:tavLst>
                                        <p:tav tm="0">
                                          <p:val>
                                            <p:strVal val="#ppt_w"/>
                                          </p:val>
                                        </p:tav>
                                        <p:tav tm="100000">
                                          <p:val>
                                            <p:strVal val="#ppt_w"/>
                                          </p:val>
                                        </p:tav>
                                      </p:tavLst>
                                    </p:anim>
                                    <p:anim calcmode="lin" valueType="num">
                                      <p:cBhvr>
                                        <p:cTn id="72" dur="500" fill="hold"/>
                                        <p:tgtEl>
                                          <p:spTgt spid="12084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67"/>
                                            </p:cond>
                                          </p:stCondLst>
                                          <p:endCondLst>
                                            <p:cond evt="onStopAudio" delay="0">
                                              <p:tgtEl>
                                                <p:sldTgt/>
                                              </p:tgtEl>
                                            </p:cond>
                                          </p:endCondLst>
                                        </p:cTn>
                                        <p:tgtEl>
                                          <p:sndTgt r:embed="rId2" name="camera.wav"/>
                                        </p:tgtEl>
                                      </p:cMediaNode>
                                    </p:audio>
                                    <p:animClr clrSpc="rgb" dir="cw">
                                      <p:cBhvr override="childStyle">
                                        <p:cTn dur="1" fill="hold" display="0" masterRel="nextClick" afterEffect="1"/>
                                        <p:tgtEl>
                                          <p:spTgt spid="120847"/>
                                        </p:tgtEl>
                                        <p:attrNameLst>
                                          <p:attrName>ppt_c</p:attrName>
                                        </p:attrNameLst>
                                      </p:cBhvr>
                                      <p:to>
                                        <a:schemeClr val="bg2"/>
                                      </p:to>
                                    </p:animClr>
                                  </p:sub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20843"/>
                                        </p:tgtEl>
                                        <p:attrNameLst>
                                          <p:attrName>style.visibility</p:attrName>
                                        </p:attrNameLst>
                                      </p:cBhvr>
                                      <p:to>
                                        <p:strVal val="visible"/>
                                      </p:to>
                                    </p:set>
                                    <p:animEffect transition="in" filter="wipe(left)">
                                      <p:cBhvr>
                                        <p:cTn id="77" dur="500"/>
                                        <p:tgtEl>
                                          <p:spTgt spid="120843"/>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nodeType="clickEffect">
                                  <p:stCondLst>
                                    <p:cond delay="0"/>
                                  </p:stCondLst>
                                  <p:childTnLst>
                                    <p:set>
                                      <p:cBhvr>
                                        <p:cTn id="81" dur="1" fill="hold">
                                          <p:stCondLst>
                                            <p:cond delay="0"/>
                                          </p:stCondLst>
                                        </p:cTn>
                                        <p:tgtEl>
                                          <p:spTgt spid="120849"/>
                                        </p:tgtEl>
                                        <p:attrNameLst>
                                          <p:attrName>style.visibility</p:attrName>
                                        </p:attrNameLst>
                                      </p:cBhvr>
                                      <p:to>
                                        <p:strVal val="visible"/>
                                      </p:to>
                                    </p:set>
                                    <p:animEffect transition="in" filter="strips(downRight)">
                                      <p:cBhvr>
                                        <p:cTn id="82" dur="500"/>
                                        <p:tgtEl>
                                          <p:spTgt spid="120849"/>
                                        </p:tgtEl>
                                      </p:cBhvr>
                                    </p:animEffect>
                                  </p:childTnLst>
                                  <p:subTnLst>
                                    <p:audio>
                                      <p:cMediaNode>
                                        <p:cTn display="0" masterRel="sameClick">
                                          <p:stCondLst>
                                            <p:cond evt="begin" delay="0">
                                              <p:tn val="80"/>
                                            </p:cond>
                                          </p:stCondLst>
                                          <p:endCondLst>
                                            <p:cond evt="onStopAudio" delay="0">
                                              <p:tgtEl>
                                                <p:sldTgt/>
                                              </p:tgtEl>
                                            </p:cond>
                                          </p:endCondLst>
                                        </p:cTn>
                                        <p:tgtEl>
                                          <p:sndTgt r:embed="rId2" name="camera.wav"/>
                                        </p:tgtEl>
                                      </p:cMediaNode>
                                    </p:audio>
                                    <p:animClr clrSpc="rgb" dir="cw">
                                      <p:cBhvr override="childStyle">
                                        <p:cTn dur="1" fill="hold" display="0" masterRel="nextClick" afterEffect="1"/>
                                        <p:tgtEl>
                                          <p:spTgt spid="120849"/>
                                        </p:tgtEl>
                                        <p:attrNameLst>
                                          <p:attrName>ppt_c</p:attrName>
                                        </p:attrNameLst>
                                      </p:cBhvr>
                                      <p:to>
                                        <a:srgbClr val="008000"/>
                                      </p:to>
                                    </p:animClr>
                                  </p:sub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20844"/>
                                        </p:tgtEl>
                                        <p:attrNameLst>
                                          <p:attrName>style.visibility</p:attrName>
                                        </p:attrNameLst>
                                      </p:cBhvr>
                                      <p:to>
                                        <p:strVal val="visible"/>
                                      </p:to>
                                    </p:set>
                                    <p:animEffect transition="in" filter="wipe(left)">
                                      <p:cBhvr>
                                        <p:cTn id="87" dur="500"/>
                                        <p:tgtEl>
                                          <p:spTgt spid="120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p:bldP spid="120836" grpId="0"/>
      <p:bldP spid="120837" grpId="0"/>
      <p:bldP spid="120838" grpId="0" animBg="1"/>
      <p:bldP spid="120839" grpId="0" animBg="1"/>
      <p:bldP spid="120840" grpId="0" animBg="1"/>
      <p:bldP spid="120841" grpId="0" animBg="1"/>
      <p:bldP spid="120843" grpId="0" animBg="1"/>
      <p:bldP spid="12084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50</a:t>
            </a:fld>
            <a:r>
              <a:rPr lang="zh-CN" altLang="en-US" sz="1400" dirty="0"/>
              <a:t>）</a:t>
            </a:r>
          </a:p>
        </p:txBody>
      </p:sp>
      <p:sp>
        <p:nvSpPr>
          <p:cNvPr id="58371" name="Rectangle 2"/>
          <p:cNvSpPr>
            <a:spLocks noGrp="1"/>
          </p:cNvSpPr>
          <p:nvPr>
            <p:ph idx="1" hasCustomPrompt="1"/>
          </p:nvPr>
        </p:nvSpPr>
        <p:spPr>
          <a:xfrm>
            <a:off x="495300" y="4221163"/>
            <a:ext cx="8540750" cy="3886200"/>
          </a:xfrm>
          <a:ln/>
        </p:spPr>
        <p:txBody>
          <a:bodyPr vert="horz" wrap="square" lIns="91440" tIns="45720" rIns="91440" bIns="45720" anchor="t" anchorCtr="0"/>
          <a:lstStyle/>
          <a:p>
            <a:pPr eaLnBrk="1" hangingPunct="1">
              <a:buNone/>
            </a:pPr>
            <a:endParaRPr lang="en-US" altLang="zh-CN" sz="2400" b="1" dirty="0"/>
          </a:p>
          <a:p>
            <a:pPr eaLnBrk="1" hangingPunct="1">
              <a:buNone/>
            </a:pPr>
            <a:endParaRPr lang="en-US" altLang="zh-CN" sz="2800" b="1" dirty="0"/>
          </a:p>
        </p:txBody>
      </p:sp>
      <p:sp>
        <p:nvSpPr>
          <p:cNvPr id="58372" name="Text Box 18"/>
          <p:cNvSpPr txBox="1"/>
          <p:nvPr/>
        </p:nvSpPr>
        <p:spPr>
          <a:xfrm>
            <a:off x="1728788" y="300038"/>
            <a:ext cx="6029325" cy="519112"/>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zh-CN" sz="2800" b="1" dirty="0"/>
          </a:p>
        </p:txBody>
      </p:sp>
      <p:sp>
        <p:nvSpPr>
          <p:cNvPr id="288788" name="Text Box 20"/>
          <p:cNvSpPr txBox="1">
            <a:spLocks noChangeArrowheads="1"/>
          </p:cNvSpPr>
          <p:nvPr/>
        </p:nvSpPr>
        <p:spPr bwMode="auto">
          <a:xfrm>
            <a:off x="1114425" y="142875"/>
            <a:ext cx="6843713" cy="701675"/>
          </a:xfrm>
          <a:prstGeom prst="rect">
            <a:avLst/>
          </a:prstGeom>
          <a:noFill/>
          <a:ln>
            <a:noFill/>
          </a:ln>
          <a:effectLst/>
        </p:spPr>
        <p:txBody>
          <a:bodyPr>
            <a:spAutoFit/>
          </a:bodyPr>
          <a:lstStyle/>
          <a:p>
            <a:pPr marR="0" algn="ctr" defTabSz="914400" eaLnBrk="1" hangingPunct="1">
              <a:spcBef>
                <a:spcPct val="50000"/>
              </a:spcBef>
              <a:buClrTx/>
              <a:buSzTx/>
              <a:buFontTx/>
              <a:buNone/>
              <a:defRPr/>
            </a:pPr>
            <a:r>
              <a:rPr kumimoji="1" lang="en-US" altLang="zh-CN" sz="4000" kern="1200" cap="none" spc="0" normalizeH="0" baseline="0" noProof="0"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2.3  </a:t>
            </a:r>
            <a:r>
              <a:rPr kumimoji="1" lang="zh-CN" altLang="en-US" sz="4000" kern="1200" cap="none" spc="0" normalizeH="0" baseline="0" noProof="0"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编码器和译码器</a:t>
            </a:r>
          </a:p>
        </p:txBody>
      </p:sp>
      <p:sp>
        <p:nvSpPr>
          <p:cNvPr id="288789" name="Text Box 21"/>
          <p:cNvSpPr txBox="1"/>
          <p:nvPr/>
        </p:nvSpPr>
        <p:spPr>
          <a:xfrm>
            <a:off x="414338" y="808038"/>
            <a:ext cx="3597275" cy="427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0000FF"/>
                </a:solidFill>
                <a:latin typeface="黑体" panose="02010609060101010101" pitchFamily="49" charset="-122"/>
                <a:ea typeface="黑体" panose="02010609060101010101" pitchFamily="49" charset="-122"/>
              </a:rPr>
              <a:t>2.3.1 </a:t>
            </a:r>
            <a:r>
              <a:rPr lang="zh-CN" altLang="en-US" sz="2800" b="1" dirty="0">
                <a:solidFill>
                  <a:srgbClr val="0000FF"/>
                </a:solidFill>
                <a:latin typeface="黑体" panose="02010609060101010101" pitchFamily="49" charset="-122"/>
                <a:ea typeface="黑体" panose="02010609060101010101" pitchFamily="49" charset="-122"/>
              </a:rPr>
              <a:t>编码器                                                                                          </a:t>
            </a:r>
          </a:p>
        </p:txBody>
      </p:sp>
      <p:sp>
        <p:nvSpPr>
          <p:cNvPr id="288801" name="Text Box 33"/>
          <p:cNvSpPr txBox="1"/>
          <p:nvPr/>
        </p:nvSpPr>
        <p:spPr>
          <a:xfrm>
            <a:off x="1306513" y="1635125"/>
            <a:ext cx="920750" cy="457200"/>
          </a:xfrm>
          <a:prstGeom prst="rect">
            <a:avLst/>
          </a:prstGeom>
          <a:solidFill>
            <a:srgbClr val="CCFF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黑体" panose="02010609060101010101" pitchFamily="49" charset="-122"/>
                <a:ea typeface="黑体" panose="02010609060101010101" pitchFamily="49" charset="-122"/>
              </a:rPr>
              <a:t>编码</a:t>
            </a:r>
            <a:r>
              <a:rPr lang="zh-CN" altLang="en-US" sz="2400" b="1" dirty="0">
                <a:latin typeface="宋体" panose="02010600030101010101" pitchFamily="2" charset="-122"/>
              </a:rPr>
              <a:t> </a:t>
            </a:r>
          </a:p>
        </p:txBody>
      </p:sp>
      <p:sp>
        <p:nvSpPr>
          <p:cNvPr id="288802" name="AutoShape 34"/>
          <p:cNvSpPr/>
          <p:nvPr/>
        </p:nvSpPr>
        <p:spPr>
          <a:xfrm>
            <a:off x="2792413" y="1622425"/>
            <a:ext cx="4632325" cy="762000"/>
          </a:xfrm>
          <a:prstGeom prst="wedgeRectCallout">
            <a:avLst>
              <a:gd name="adj1" fmla="val -61551"/>
              <a:gd name="adj2" fmla="val -20417"/>
            </a:avLst>
          </a:prstGeom>
          <a:solidFill>
            <a:srgbClr val="FFFF99"/>
          </a:solidFill>
          <a:ln w="9525" cap="flat" cmpd="sng">
            <a:solidFill>
              <a:schemeClr val="tx1"/>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　用文字、符号或者数字表示特定对象的过程都可叫做编码。 </a:t>
            </a:r>
          </a:p>
        </p:txBody>
      </p:sp>
      <p:sp>
        <p:nvSpPr>
          <p:cNvPr id="288803" name="AutoShape 35"/>
          <p:cNvSpPr/>
          <p:nvPr/>
        </p:nvSpPr>
        <p:spPr>
          <a:xfrm>
            <a:off x="4811713" y="2782888"/>
            <a:ext cx="2955925" cy="381000"/>
          </a:xfrm>
          <a:prstGeom prst="wedgeRectCallout">
            <a:avLst>
              <a:gd name="adj1" fmla="val -65093"/>
              <a:gd name="adj2" fmla="val -4167"/>
            </a:avLst>
          </a:prstGeom>
          <a:solidFill>
            <a:srgbClr val="FFFF99"/>
          </a:solidFill>
          <a:ln w="9525" cap="flat" cmpd="sng">
            <a:solidFill>
              <a:schemeClr val="tx1"/>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宋体" panose="02010600030101010101" pitchFamily="2" charset="-122"/>
              </a:rPr>
              <a:t>实现编码功能的电路 </a:t>
            </a:r>
          </a:p>
        </p:txBody>
      </p:sp>
      <p:grpSp>
        <p:nvGrpSpPr>
          <p:cNvPr id="288804" name="Group 36"/>
          <p:cNvGrpSpPr/>
          <p:nvPr/>
        </p:nvGrpSpPr>
        <p:grpSpPr>
          <a:xfrm>
            <a:off x="1306513" y="5018088"/>
            <a:ext cx="4168775" cy="1739900"/>
            <a:chOff x="824" y="3088"/>
            <a:chExt cx="2624" cy="1096"/>
          </a:xfrm>
        </p:grpSpPr>
        <p:sp>
          <p:nvSpPr>
            <p:cNvPr id="58388" name="Text Box 37" descr="棚架"/>
            <p:cNvSpPr txBox="1"/>
            <p:nvPr/>
          </p:nvSpPr>
          <p:spPr>
            <a:xfrm>
              <a:off x="824" y="3488"/>
              <a:ext cx="720" cy="288"/>
            </a:xfrm>
            <a:prstGeom prst="rect">
              <a:avLst/>
            </a:prstGeom>
            <a:blipFill rotWithShape="0">
              <a:blip r:embed="rId2"/>
            </a:blip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宋体" panose="02010600030101010101" pitchFamily="2" charset="-122"/>
                </a:rPr>
                <a:t>编码器 </a:t>
              </a:r>
            </a:p>
          </p:txBody>
        </p:sp>
        <p:sp>
          <p:nvSpPr>
            <p:cNvPr id="58389" name="AutoShape 38"/>
            <p:cNvSpPr/>
            <p:nvPr/>
          </p:nvSpPr>
          <p:spPr>
            <a:xfrm>
              <a:off x="1600" y="3152"/>
              <a:ext cx="160" cy="968"/>
            </a:xfrm>
            <a:prstGeom prst="leftBrace">
              <a:avLst>
                <a:gd name="adj1" fmla="val 50416"/>
                <a:gd name="adj2" fmla="val 50000"/>
              </a:avLst>
            </a:prstGeom>
            <a:noFill/>
            <a:ln w="2857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8390" name="Text Box 39"/>
            <p:cNvSpPr txBox="1"/>
            <p:nvPr/>
          </p:nvSpPr>
          <p:spPr>
            <a:xfrm>
              <a:off x="1840" y="3088"/>
              <a:ext cx="1328" cy="288"/>
            </a:xfrm>
            <a:prstGeom prst="rect">
              <a:avLst/>
            </a:prstGeom>
            <a:solidFill>
              <a:srgbClr val="CCCCFF">
                <a:alpha val="50195"/>
              </a:srgbClr>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宋体" panose="02010600030101010101" pitchFamily="2" charset="-122"/>
                </a:rPr>
                <a:t>二进制编码器 </a:t>
              </a:r>
            </a:p>
          </p:txBody>
        </p:sp>
        <p:sp>
          <p:nvSpPr>
            <p:cNvPr id="58391" name="Text Box 40"/>
            <p:cNvSpPr txBox="1"/>
            <p:nvPr/>
          </p:nvSpPr>
          <p:spPr>
            <a:xfrm>
              <a:off x="1840" y="3496"/>
              <a:ext cx="1608" cy="288"/>
            </a:xfrm>
            <a:prstGeom prst="rect">
              <a:avLst/>
            </a:prstGeom>
            <a:solidFill>
              <a:srgbClr val="CCCCFF">
                <a:alpha val="50195"/>
              </a:srgbClr>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二</a:t>
              </a:r>
              <a:r>
                <a:rPr lang="en-US" altLang="zh-CN" sz="2400" b="1" dirty="0">
                  <a:latin typeface="宋体" panose="02010600030101010101" pitchFamily="2" charset="-122"/>
                </a:rPr>
                <a:t>-</a:t>
              </a:r>
              <a:r>
                <a:rPr lang="zh-CN" altLang="en-US" sz="2400" b="1" dirty="0"/>
                <a:t>十进制编码器</a:t>
              </a:r>
              <a:r>
                <a:rPr lang="zh-CN" altLang="en-US" sz="2400" b="1" dirty="0">
                  <a:latin typeface="宋体" panose="02010600030101010101" pitchFamily="2" charset="-122"/>
                </a:rPr>
                <a:t> </a:t>
              </a:r>
            </a:p>
          </p:txBody>
        </p:sp>
        <p:sp>
          <p:nvSpPr>
            <p:cNvPr id="58392" name="Text Box 41"/>
            <p:cNvSpPr txBox="1"/>
            <p:nvPr/>
          </p:nvSpPr>
          <p:spPr>
            <a:xfrm>
              <a:off x="1840" y="3896"/>
              <a:ext cx="1096" cy="288"/>
            </a:xfrm>
            <a:prstGeom prst="rect">
              <a:avLst/>
            </a:prstGeom>
            <a:solidFill>
              <a:srgbClr val="CCCCFF">
                <a:alpha val="50195"/>
              </a:srgbClr>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优先编码器</a:t>
              </a:r>
              <a:r>
                <a:rPr lang="zh-CN" altLang="en-US" sz="2400" b="1" dirty="0">
                  <a:latin typeface="宋体" panose="02010600030101010101" pitchFamily="2" charset="-122"/>
                </a:rPr>
                <a:t> </a:t>
              </a:r>
            </a:p>
          </p:txBody>
        </p:sp>
      </p:grpSp>
      <p:grpSp>
        <p:nvGrpSpPr>
          <p:cNvPr id="288810" name="Group 42"/>
          <p:cNvGrpSpPr/>
          <p:nvPr/>
        </p:nvGrpSpPr>
        <p:grpSpPr>
          <a:xfrm>
            <a:off x="1263650" y="2732088"/>
            <a:ext cx="5595938" cy="1989137"/>
            <a:chOff x="824" y="1721"/>
            <a:chExt cx="3432" cy="1253"/>
          </a:xfrm>
        </p:grpSpPr>
        <p:sp>
          <p:nvSpPr>
            <p:cNvPr id="58380" name="Text Box 43"/>
            <p:cNvSpPr txBox="1"/>
            <p:nvPr/>
          </p:nvSpPr>
          <p:spPr>
            <a:xfrm>
              <a:off x="824" y="1721"/>
              <a:ext cx="1872" cy="288"/>
            </a:xfrm>
            <a:prstGeom prst="rect">
              <a:avLst/>
            </a:prstGeom>
            <a:solidFill>
              <a:srgbClr val="CCFF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编码器</a:t>
              </a:r>
              <a:r>
                <a:rPr lang="en-US" altLang="zh-CN" sz="2400" b="1" dirty="0">
                  <a:latin typeface="宋体" panose="02010600030101010101" pitchFamily="2" charset="-122"/>
                </a:rPr>
                <a:t>(</a:t>
              </a:r>
              <a:r>
                <a:rPr lang="zh-CN" altLang="en-US" sz="2400" b="1" dirty="0"/>
                <a:t>即</a:t>
              </a:r>
              <a:r>
                <a:rPr lang="en-US" altLang="zh-CN" sz="2400" b="1" dirty="0"/>
                <a:t>Encoder</a:t>
              </a:r>
              <a:r>
                <a:rPr lang="en-US" altLang="zh-CN" sz="2400" b="1" dirty="0">
                  <a:latin typeface="宋体" panose="02010600030101010101" pitchFamily="2" charset="-122"/>
                </a:rPr>
                <a:t>)</a:t>
              </a:r>
              <a:r>
                <a:rPr lang="en-US" altLang="zh-CN" sz="2400" b="1" dirty="0"/>
                <a:t> </a:t>
              </a:r>
            </a:p>
          </p:txBody>
        </p:sp>
        <p:grpSp>
          <p:nvGrpSpPr>
            <p:cNvPr id="58381" name="Group 44"/>
            <p:cNvGrpSpPr/>
            <p:nvPr/>
          </p:nvGrpSpPr>
          <p:grpSpPr>
            <a:xfrm>
              <a:off x="1184" y="2182"/>
              <a:ext cx="3072" cy="792"/>
              <a:chOff x="864" y="2000"/>
              <a:chExt cx="3072" cy="792"/>
            </a:xfrm>
          </p:grpSpPr>
          <p:sp>
            <p:nvSpPr>
              <p:cNvPr id="58382" name="Text Box 45"/>
              <p:cNvSpPr txBox="1"/>
              <p:nvPr/>
            </p:nvSpPr>
            <p:spPr>
              <a:xfrm>
                <a:off x="864" y="2120"/>
                <a:ext cx="520" cy="524"/>
              </a:xfrm>
              <a:prstGeom prst="rect">
                <a:avLst/>
              </a:prstGeom>
              <a:solidFill>
                <a:srgbClr val="CCFFFF"/>
              </a:solidFill>
              <a:ln w="9525" cap="flat" cmpd="sng">
                <a:solidFill>
                  <a:srgbClr val="FF00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宋体" panose="02010600030101010101" pitchFamily="2" charset="-122"/>
                  </a:rPr>
                  <a:t>被编信号  </a:t>
                </a:r>
              </a:p>
            </p:txBody>
          </p:sp>
          <p:sp>
            <p:nvSpPr>
              <p:cNvPr id="58383" name="Text Box 46"/>
              <p:cNvSpPr txBox="1"/>
              <p:nvPr/>
            </p:nvSpPr>
            <p:spPr>
              <a:xfrm>
                <a:off x="3224" y="2120"/>
                <a:ext cx="712" cy="524"/>
              </a:xfrm>
              <a:prstGeom prst="rect">
                <a:avLst/>
              </a:prstGeom>
              <a:solidFill>
                <a:srgbClr val="CCFFFF"/>
              </a:solidFill>
              <a:ln w="9525" cap="flat" cmpd="sng">
                <a:solidFill>
                  <a:srgbClr val="FF00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latin typeface="宋体" panose="02010600030101010101" pitchFamily="2" charset="-122"/>
                  </a:rPr>
                  <a:t>二进制代码 </a:t>
                </a:r>
              </a:p>
            </p:txBody>
          </p:sp>
          <p:sp>
            <p:nvSpPr>
              <p:cNvPr id="58384" name="AutoShape 47"/>
              <p:cNvSpPr/>
              <p:nvPr/>
            </p:nvSpPr>
            <p:spPr>
              <a:xfrm>
                <a:off x="1512" y="2328"/>
                <a:ext cx="392" cy="112"/>
              </a:xfrm>
              <a:prstGeom prst="rightArrow">
                <a:avLst>
                  <a:gd name="adj1" fmla="val 50000"/>
                  <a:gd name="adj2" fmla="val 87500"/>
                </a:avLst>
              </a:prstGeom>
              <a:solidFill>
                <a:srgbClr val="FFFF99"/>
              </a:solidFill>
              <a:ln w="9525"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8385" name="Rectangle 48"/>
              <p:cNvSpPr/>
              <p:nvPr/>
            </p:nvSpPr>
            <p:spPr>
              <a:xfrm>
                <a:off x="2024" y="2000"/>
                <a:ext cx="592" cy="792"/>
              </a:xfrm>
              <a:prstGeom prst="rect">
                <a:avLst/>
              </a:prstGeom>
              <a:noFill/>
              <a:ln w="28575"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58386" name="Text Box 49" descr="棚架"/>
              <p:cNvSpPr txBox="1"/>
              <p:nvPr/>
            </p:nvSpPr>
            <p:spPr>
              <a:xfrm>
                <a:off x="2088" y="2016"/>
                <a:ext cx="464" cy="7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latin typeface="宋体" panose="02010600030101010101" pitchFamily="2" charset="-122"/>
                  </a:rPr>
                  <a:t>编码器 </a:t>
                </a:r>
              </a:p>
            </p:txBody>
          </p:sp>
          <p:sp>
            <p:nvSpPr>
              <p:cNvPr id="58387" name="AutoShape 50"/>
              <p:cNvSpPr/>
              <p:nvPr/>
            </p:nvSpPr>
            <p:spPr>
              <a:xfrm>
                <a:off x="2736" y="2312"/>
                <a:ext cx="392" cy="112"/>
              </a:xfrm>
              <a:prstGeom prst="rightArrow">
                <a:avLst>
                  <a:gd name="adj1" fmla="val 50000"/>
                  <a:gd name="adj2" fmla="val 87500"/>
                </a:avLst>
              </a:prstGeom>
              <a:solidFill>
                <a:srgbClr val="FFFF99"/>
              </a:solidFill>
              <a:ln w="9525"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8789"/>
                                        </p:tgtEl>
                                        <p:attrNameLst>
                                          <p:attrName>style.visibility</p:attrName>
                                        </p:attrNameLst>
                                      </p:cBhvr>
                                      <p:to>
                                        <p:strVal val="visible"/>
                                      </p:to>
                                    </p:set>
                                    <p:animEffect transition="in" filter="wipe(left)">
                                      <p:cBhvr>
                                        <p:cTn id="7" dur="500"/>
                                        <p:tgtEl>
                                          <p:spTgt spid="2887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8801"/>
                                        </p:tgtEl>
                                        <p:attrNameLst>
                                          <p:attrName>style.visibility</p:attrName>
                                        </p:attrNameLst>
                                      </p:cBhvr>
                                      <p:to>
                                        <p:strVal val="visible"/>
                                      </p:to>
                                    </p:set>
                                    <p:animEffect transition="in" filter="blinds(horizontal)">
                                      <p:cBhvr>
                                        <p:cTn id="12" dur="500"/>
                                        <p:tgtEl>
                                          <p:spTgt spid="288801"/>
                                        </p:tgtEl>
                                      </p:cBhvr>
                                    </p:animEffect>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288802"/>
                                        </p:tgtEl>
                                        <p:attrNameLst>
                                          <p:attrName>style.visibility</p:attrName>
                                        </p:attrNameLst>
                                      </p:cBhvr>
                                      <p:to>
                                        <p:strVal val="visible"/>
                                      </p:to>
                                    </p:set>
                                    <p:anim calcmode="lin" valueType="num">
                                      <p:cBhvr additive="base">
                                        <p:cTn id="16" dur="500" fill="hold"/>
                                        <p:tgtEl>
                                          <p:spTgt spid="288802"/>
                                        </p:tgtEl>
                                        <p:attrNameLst>
                                          <p:attrName>ppt_x</p:attrName>
                                        </p:attrNameLst>
                                      </p:cBhvr>
                                      <p:tavLst>
                                        <p:tav tm="0">
                                          <p:val>
                                            <p:strVal val="1+#ppt_w/2"/>
                                          </p:val>
                                        </p:tav>
                                        <p:tav tm="100000">
                                          <p:val>
                                            <p:strVal val="#ppt_x"/>
                                          </p:val>
                                        </p:tav>
                                      </p:tavLst>
                                    </p:anim>
                                    <p:anim calcmode="lin" valueType="num">
                                      <p:cBhvr additive="base">
                                        <p:cTn id="17" dur="500" fill="hold"/>
                                        <p:tgtEl>
                                          <p:spTgt spid="28880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8810"/>
                                        </p:tgtEl>
                                        <p:attrNameLst>
                                          <p:attrName>style.visibility</p:attrName>
                                        </p:attrNameLst>
                                      </p:cBhvr>
                                      <p:to>
                                        <p:strVal val="visible"/>
                                      </p:to>
                                    </p:set>
                                    <p:animEffect transition="in" filter="wipe(up)">
                                      <p:cBhvr>
                                        <p:cTn id="22" dur="500"/>
                                        <p:tgtEl>
                                          <p:spTgt spid="288810"/>
                                        </p:tgtEl>
                                      </p:cBhvr>
                                    </p:animEffect>
                                  </p:childTnLst>
                                </p:cTn>
                              </p:par>
                            </p:childTnLst>
                          </p:cTn>
                        </p:par>
                        <p:par>
                          <p:cTn id="23" fill="hold">
                            <p:stCondLst>
                              <p:cond delay="500"/>
                            </p:stCondLst>
                            <p:childTnLst>
                              <p:par>
                                <p:cTn id="24" presetID="2" presetClass="entr" presetSubtype="2" fill="hold" grpId="0" nodeType="afterEffect">
                                  <p:stCondLst>
                                    <p:cond delay="0"/>
                                  </p:stCondLst>
                                  <p:childTnLst>
                                    <p:set>
                                      <p:cBhvr>
                                        <p:cTn id="25" dur="1" fill="hold">
                                          <p:stCondLst>
                                            <p:cond delay="0"/>
                                          </p:stCondLst>
                                        </p:cTn>
                                        <p:tgtEl>
                                          <p:spTgt spid="288803"/>
                                        </p:tgtEl>
                                        <p:attrNameLst>
                                          <p:attrName>style.visibility</p:attrName>
                                        </p:attrNameLst>
                                      </p:cBhvr>
                                      <p:to>
                                        <p:strVal val="visible"/>
                                      </p:to>
                                    </p:set>
                                    <p:anim calcmode="lin" valueType="num">
                                      <p:cBhvr additive="base">
                                        <p:cTn id="26" dur="500" fill="hold"/>
                                        <p:tgtEl>
                                          <p:spTgt spid="288803"/>
                                        </p:tgtEl>
                                        <p:attrNameLst>
                                          <p:attrName>ppt_x</p:attrName>
                                        </p:attrNameLst>
                                      </p:cBhvr>
                                      <p:tavLst>
                                        <p:tav tm="0">
                                          <p:val>
                                            <p:strVal val="1+#ppt_w/2"/>
                                          </p:val>
                                        </p:tav>
                                        <p:tav tm="100000">
                                          <p:val>
                                            <p:strVal val="#ppt_x"/>
                                          </p:val>
                                        </p:tav>
                                      </p:tavLst>
                                    </p:anim>
                                    <p:anim calcmode="lin" valueType="num">
                                      <p:cBhvr additive="base">
                                        <p:cTn id="27" dur="500" fill="hold"/>
                                        <p:tgtEl>
                                          <p:spTgt spid="28880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8" fill="hold" nodeType="clickEffect">
                                  <p:stCondLst>
                                    <p:cond delay="0"/>
                                  </p:stCondLst>
                                  <p:childTnLst>
                                    <p:set>
                                      <p:cBhvr>
                                        <p:cTn id="31" dur="1" fill="hold">
                                          <p:stCondLst>
                                            <p:cond delay="0"/>
                                          </p:stCondLst>
                                        </p:cTn>
                                        <p:tgtEl>
                                          <p:spTgt spid="288804"/>
                                        </p:tgtEl>
                                        <p:attrNameLst>
                                          <p:attrName>style.visibility</p:attrName>
                                        </p:attrNameLst>
                                      </p:cBhvr>
                                      <p:to>
                                        <p:strVal val="visible"/>
                                      </p:to>
                                    </p:set>
                                    <p:anim calcmode="lin" valueType="num">
                                      <p:cBhvr>
                                        <p:cTn id="32" dur="500" fill="hold"/>
                                        <p:tgtEl>
                                          <p:spTgt spid="288804"/>
                                        </p:tgtEl>
                                        <p:attrNameLst>
                                          <p:attrName>ppt_x</p:attrName>
                                        </p:attrNameLst>
                                      </p:cBhvr>
                                      <p:tavLst>
                                        <p:tav tm="0">
                                          <p:val>
                                            <p:strVal val="#ppt_x-#ppt_w/2"/>
                                          </p:val>
                                        </p:tav>
                                        <p:tav tm="100000">
                                          <p:val>
                                            <p:strVal val="#ppt_x"/>
                                          </p:val>
                                        </p:tav>
                                      </p:tavLst>
                                    </p:anim>
                                    <p:anim calcmode="lin" valueType="num">
                                      <p:cBhvr>
                                        <p:cTn id="33" dur="500" fill="hold"/>
                                        <p:tgtEl>
                                          <p:spTgt spid="288804"/>
                                        </p:tgtEl>
                                        <p:attrNameLst>
                                          <p:attrName>ppt_y</p:attrName>
                                        </p:attrNameLst>
                                      </p:cBhvr>
                                      <p:tavLst>
                                        <p:tav tm="0">
                                          <p:val>
                                            <p:strVal val="#ppt_y"/>
                                          </p:val>
                                        </p:tav>
                                        <p:tav tm="100000">
                                          <p:val>
                                            <p:strVal val="#ppt_y"/>
                                          </p:val>
                                        </p:tav>
                                      </p:tavLst>
                                    </p:anim>
                                    <p:anim calcmode="lin" valueType="num">
                                      <p:cBhvr>
                                        <p:cTn id="34" dur="500" fill="hold"/>
                                        <p:tgtEl>
                                          <p:spTgt spid="288804"/>
                                        </p:tgtEl>
                                        <p:attrNameLst>
                                          <p:attrName>ppt_w</p:attrName>
                                        </p:attrNameLst>
                                      </p:cBhvr>
                                      <p:tavLst>
                                        <p:tav tm="0">
                                          <p:val>
                                            <p:fltVal val="0"/>
                                          </p:val>
                                        </p:tav>
                                        <p:tav tm="100000">
                                          <p:val>
                                            <p:strVal val="#ppt_w"/>
                                          </p:val>
                                        </p:tav>
                                      </p:tavLst>
                                    </p:anim>
                                    <p:anim calcmode="lin" valueType="num">
                                      <p:cBhvr>
                                        <p:cTn id="35" dur="500" fill="hold"/>
                                        <p:tgtEl>
                                          <p:spTgt spid="28880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89" grpId="0"/>
      <p:bldP spid="288801" grpId="0" animBg="1"/>
      <p:bldP spid="288802" grpId="0" animBg="1"/>
      <p:bldP spid="28880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51</a:t>
            </a:fld>
            <a:r>
              <a:rPr lang="zh-CN" altLang="en-US" sz="1400" dirty="0"/>
              <a:t>）</a:t>
            </a:r>
          </a:p>
        </p:txBody>
      </p:sp>
      <p:sp>
        <p:nvSpPr>
          <p:cNvPr id="59395" name="Text Box 5"/>
          <p:cNvSpPr txBox="1"/>
          <p:nvPr/>
        </p:nvSpPr>
        <p:spPr>
          <a:xfrm>
            <a:off x="328613" y="158750"/>
            <a:ext cx="4111625" cy="4270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t>    </a:t>
            </a:r>
            <a:r>
              <a:rPr lang="zh-CN" altLang="en-US" sz="2800" b="1" dirty="0">
                <a:solidFill>
                  <a:srgbClr val="A50021"/>
                </a:solidFill>
                <a:ea typeface="黑体" panose="02010609060101010101" pitchFamily="49" charset="-122"/>
              </a:rPr>
              <a:t>一、二进制编码器                                             </a:t>
            </a:r>
            <a:endParaRPr lang="zh-CN" altLang="en-US" sz="2800" b="1" dirty="0">
              <a:ea typeface="黑体" panose="02010609060101010101" pitchFamily="49" charset="-122"/>
            </a:endParaRPr>
          </a:p>
        </p:txBody>
      </p:sp>
      <p:sp>
        <p:nvSpPr>
          <p:cNvPr id="160775" name="Text Box 7"/>
          <p:cNvSpPr txBox="1"/>
          <p:nvPr/>
        </p:nvSpPr>
        <p:spPr>
          <a:xfrm>
            <a:off x="271463" y="584200"/>
            <a:ext cx="8650287" cy="18256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黑体" panose="02010609060101010101" pitchFamily="49" charset="-122"/>
                <a:ea typeface="黑体" panose="02010609060101010101" pitchFamily="49" charset="-122"/>
              </a:rPr>
              <a:t>  1</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位二进制编码</a:t>
            </a:r>
          </a:p>
          <a:p>
            <a:pPr marL="0" lvl="0" indent="0" eaLnBrk="1" hangingPunct="1">
              <a:spcBef>
                <a:spcPct val="0"/>
              </a:spcBef>
              <a:buNone/>
            </a:pPr>
            <a:r>
              <a:rPr lang="zh-CN" altLang="en-US" sz="2400" b="1" dirty="0">
                <a:latin typeface="黑体" panose="02010609060101010101" pitchFamily="49" charset="-122"/>
                <a:ea typeface="黑体" panose="02010609060101010101" pitchFamily="49" charset="-122"/>
              </a:rPr>
              <a:t>  输入是八个需要进行编码的信号用</a:t>
            </a:r>
            <a:r>
              <a:rPr lang="en-US" altLang="zh-CN" sz="2400" b="1" dirty="0">
                <a:ea typeface="黑体" panose="02010609060101010101" pitchFamily="49" charset="-122"/>
              </a:rPr>
              <a:t>I</a:t>
            </a:r>
            <a:r>
              <a:rPr lang="en-US" altLang="zh-CN" sz="2400" b="1" baseline="-25000" dirty="0">
                <a:ea typeface="黑体" panose="02010609060101010101" pitchFamily="49" charset="-122"/>
              </a:rPr>
              <a:t>0</a:t>
            </a:r>
            <a:r>
              <a:rPr lang="zh-CN" altLang="en-US" sz="2400" b="1" dirty="0">
                <a:ea typeface="黑体" panose="02010609060101010101" pitchFamily="49" charset="-122"/>
              </a:rPr>
              <a:t>～</a:t>
            </a:r>
            <a:r>
              <a:rPr lang="en-US" altLang="zh-CN" sz="2400" b="1" dirty="0">
                <a:ea typeface="黑体" panose="02010609060101010101" pitchFamily="49" charset="-122"/>
              </a:rPr>
              <a:t>I</a:t>
            </a:r>
            <a:r>
              <a:rPr lang="en-US" altLang="zh-CN" sz="2400" b="1" baseline="-25000" dirty="0">
                <a:ea typeface="黑体" panose="02010609060101010101" pitchFamily="49" charset="-122"/>
              </a:rPr>
              <a:t>7</a:t>
            </a:r>
            <a:r>
              <a:rPr lang="zh-CN" altLang="en-US" sz="2400" b="1" dirty="0">
                <a:latin typeface="黑体" panose="02010609060101010101" pitchFamily="49" charset="-122"/>
                <a:ea typeface="黑体" panose="02010609060101010101" pitchFamily="49" charset="-122"/>
              </a:rPr>
              <a:t>表示，输出是用来进行编码的</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位二进制代码，用</a:t>
            </a:r>
            <a:r>
              <a:rPr lang="en-US" altLang="zh-CN" sz="2400" b="1" dirty="0">
                <a:ea typeface="黑体" panose="02010609060101010101" pitchFamily="49" charset="-122"/>
              </a:rPr>
              <a:t>Y</a:t>
            </a:r>
            <a:r>
              <a:rPr lang="en-US" altLang="zh-CN" sz="2400" b="1" baseline="-25000" dirty="0">
                <a:ea typeface="黑体" panose="02010609060101010101" pitchFamily="49" charset="-122"/>
              </a:rPr>
              <a:t>0</a:t>
            </a:r>
            <a:r>
              <a:rPr lang="zh-CN" altLang="en-US" sz="2400" b="1" dirty="0">
                <a:ea typeface="黑体" panose="02010609060101010101" pitchFamily="49" charset="-122"/>
              </a:rPr>
              <a:t>、</a:t>
            </a:r>
            <a:r>
              <a:rPr lang="en-US" altLang="zh-CN" sz="2400" b="1" dirty="0">
                <a:ea typeface="黑体" panose="02010609060101010101" pitchFamily="49" charset="-122"/>
              </a:rPr>
              <a:t>Y</a:t>
            </a:r>
            <a:r>
              <a:rPr lang="en-US" altLang="zh-CN" sz="2400" b="1" baseline="-25000" dirty="0">
                <a:ea typeface="黑体" panose="02010609060101010101" pitchFamily="49" charset="-122"/>
              </a:rPr>
              <a:t>1</a:t>
            </a:r>
            <a:r>
              <a:rPr lang="en-US" altLang="zh-CN" sz="2400" b="1" dirty="0">
                <a:ea typeface="黑体" panose="02010609060101010101" pitchFamily="49" charset="-122"/>
              </a:rPr>
              <a:t> </a:t>
            </a:r>
            <a:r>
              <a:rPr lang="zh-CN" altLang="en-US" sz="2400" b="1" dirty="0">
                <a:ea typeface="黑体" panose="02010609060101010101" pitchFamily="49" charset="-122"/>
              </a:rPr>
              <a:t>、</a:t>
            </a:r>
            <a:r>
              <a:rPr lang="en-US" altLang="zh-CN" sz="2400" b="1" dirty="0">
                <a:ea typeface="黑体" panose="02010609060101010101" pitchFamily="49" charset="-122"/>
              </a:rPr>
              <a:t>Y</a:t>
            </a:r>
            <a:r>
              <a:rPr lang="en-US" altLang="zh-CN" sz="2400" b="1" baseline="-25000" dirty="0">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表示。该编码器在任何时刻，只能对一个输入信号进行编码，即不允许有两个和两个以上输入信号同时存在，也就是</a:t>
            </a:r>
            <a:r>
              <a:rPr lang="en-US" altLang="zh-CN" sz="2400" b="1" dirty="0">
                <a:ea typeface="黑体" panose="02010609060101010101" pitchFamily="49" charset="-122"/>
              </a:rPr>
              <a:t>I</a:t>
            </a:r>
            <a:r>
              <a:rPr lang="en-US" altLang="zh-CN" sz="2400" b="1" baseline="-25000" dirty="0">
                <a:ea typeface="黑体" panose="02010609060101010101" pitchFamily="49" charset="-122"/>
              </a:rPr>
              <a:t>0</a:t>
            </a:r>
            <a:r>
              <a:rPr lang="zh-CN" altLang="en-US" sz="2400" b="1" dirty="0">
                <a:ea typeface="黑体" panose="02010609060101010101" pitchFamily="49" charset="-122"/>
              </a:rPr>
              <a:t>、</a:t>
            </a:r>
            <a:r>
              <a:rPr lang="en-US" altLang="zh-CN" sz="2400" b="1" dirty="0">
                <a:ea typeface="黑体" panose="02010609060101010101" pitchFamily="49" charset="-122"/>
              </a:rPr>
              <a:t>I</a:t>
            </a:r>
            <a:r>
              <a:rPr lang="en-US" altLang="zh-CN" sz="2400" b="1" baseline="-25000" dirty="0">
                <a:ea typeface="黑体" panose="02010609060101010101" pitchFamily="49" charset="-122"/>
              </a:rPr>
              <a:t>1</a:t>
            </a:r>
            <a:r>
              <a:rPr lang="zh-CN" altLang="en-US" sz="2400" b="1" dirty="0">
                <a:ea typeface="黑体" panose="02010609060101010101" pitchFamily="49" charset="-122"/>
              </a:rPr>
              <a:t>、</a:t>
            </a:r>
            <a:r>
              <a:rPr lang="en-US" altLang="zh-CN" sz="2400" b="1" dirty="0">
                <a:ea typeface="黑体" panose="02010609060101010101" pitchFamily="49" charset="-122"/>
              </a:rPr>
              <a:t>…I</a:t>
            </a:r>
            <a:r>
              <a:rPr lang="en-US" altLang="zh-CN" sz="2400" b="1" baseline="-25000" dirty="0">
                <a:ea typeface="黑体" panose="02010609060101010101" pitchFamily="49" charset="-122"/>
              </a:rPr>
              <a:t>7</a:t>
            </a:r>
            <a:r>
              <a:rPr lang="zh-CN" altLang="en-US" sz="2400" b="1" dirty="0">
                <a:ea typeface="黑体" panose="02010609060101010101" pitchFamily="49" charset="-122"/>
              </a:rPr>
              <a:t>是一组互相排斥的变量。</a:t>
            </a:r>
            <a:endParaRPr lang="zh-CN" altLang="en-US" sz="2400" b="1" baseline="-25000" dirty="0">
              <a:ea typeface="黑体" panose="02010609060101010101" pitchFamily="49" charset="-122"/>
            </a:endParaRPr>
          </a:p>
        </p:txBody>
      </p:sp>
      <p:sp>
        <p:nvSpPr>
          <p:cNvPr id="160817" name="Text Box 49"/>
          <p:cNvSpPr txBox="1"/>
          <p:nvPr/>
        </p:nvSpPr>
        <p:spPr>
          <a:xfrm>
            <a:off x="1016000" y="2517775"/>
            <a:ext cx="2154238" cy="496888"/>
          </a:xfrm>
          <a:prstGeom prst="rect">
            <a:avLst/>
          </a:prstGeom>
          <a:noFill/>
          <a:ln w="9525" cap="flat" cmpd="sng">
            <a:solidFill>
              <a:srgbClr val="CC0066"/>
            </a:solidFill>
            <a:prstDash val="solid"/>
            <a:miter/>
            <a:headEnd type="none" w="med" len="med"/>
            <a:tailEnd type="none" w="med" len="med"/>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真值表</a:t>
            </a:r>
            <a:endParaRPr lang="zh-CN" altLang="en-US" sz="2400" b="1" dirty="0">
              <a:ea typeface="隶书" panose="02010509060101010101" pitchFamily="49" charset="-122"/>
            </a:endParaRPr>
          </a:p>
        </p:txBody>
      </p:sp>
      <p:grpSp>
        <p:nvGrpSpPr>
          <p:cNvPr id="160820" name="Group 52"/>
          <p:cNvGrpSpPr/>
          <p:nvPr/>
        </p:nvGrpSpPr>
        <p:grpSpPr>
          <a:xfrm>
            <a:off x="388938" y="3149600"/>
            <a:ext cx="3414712" cy="3522663"/>
            <a:chOff x="2945" y="1723"/>
            <a:chExt cx="2151" cy="2219"/>
          </a:xfrm>
        </p:grpSpPr>
        <p:sp>
          <p:nvSpPr>
            <p:cNvPr id="59401" name="Rectangle 19"/>
            <p:cNvSpPr/>
            <p:nvPr/>
          </p:nvSpPr>
          <p:spPr>
            <a:xfrm>
              <a:off x="3493" y="2297"/>
              <a:ext cx="1599" cy="1636"/>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dirty="0"/>
                <a:t>0       0       0</a:t>
              </a:r>
            </a:p>
            <a:p>
              <a:pPr marL="0" lvl="0" indent="0" algn="ctr" eaLnBrk="1" hangingPunct="1">
                <a:spcBef>
                  <a:spcPct val="0"/>
                </a:spcBef>
                <a:buNone/>
              </a:pPr>
              <a:r>
                <a:rPr lang="en-US" altLang="zh-CN" sz="2000" dirty="0"/>
                <a:t>0       0       1</a:t>
              </a:r>
            </a:p>
            <a:p>
              <a:pPr marL="0" lvl="0" indent="0" algn="ctr" eaLnBrk="1" hangingPunct="1">
                <a:spcBef>
                  <a:spcPct val="0"/>
                </a:spcBef>
                <a:buNone/>
              </a:pPr>
              <a:r>
                <a:rPr lang="en-US" altLang="zh-CN" sz="2000" dirty="0"/>
                <a:t>0       1       0</a:t>
              </a:r>
            </a:p>
            <a:p>
              <a:pPr marL="0" lvl="0" indent="0" algn="ctr" eaLnBrk="1" hangingPunct="1">
                <a:spcBef>
                  <a:spcPct val="0"/>
                </a:spcBef>
                <a:buNone/>
              </a:pPr>
              <a:r>
                <a:rPr lang="en-US" altLang="zh-CN" sz="2000" dirty="0"/>
                <a:t>0       1       1</a:t>
              </a:r>
            </a:p>
            <a:p>
              <a:pPr marL="0" lvl="0" indent="0" algn="ctr" eaLnBrk="1" hangingPunct="1">
                <a:spcBef>
                  <a:spcPct val="0"/>
                </a:spcBef>
                <a:buNone/>
              </a:pPr>
              <a:r>
                <a:rPr lang="en-US" altLang="zh-CN" sz="2000" dirty="0"/>
                <a:t>1       0       0</a:t>
              </a:r>
            </a:p>
            <a:p>
              <a:pPr marL="0" lvl="0" indent="0" algn="ctr" eaLnBrk="1" hangingPunct="1">
                <a:spcBef>
                  <a:spcPct val="0"/>
                </a:spcBef>
                <a:buNone/>
              </a:pPr>
              <a:r>
                <a:rPr lang="en-US" altLang="zh-CN" sz="2000" dirty="0"/>
                <a:t>1       0       1</a:t>
              </a:r>
            </a:p>
            <a:p>
              <a:pPr marL="0" lvl="0" indent="0" algn="ctr" eaLnBrk="1" hangingPunct="1">
                <a:spcBef>
                  <a:spcPct val="0"/>
                </a:spcBef>
                <a:buNone/>
              </a:pPr>
              <a:r>
                <a:rPr lang="en-US" altLang="zh-CN" sz="2000" dirty="0"/>
                <a:t>1       1       0</a:t>
              </a:r>
            </a:p>
            <a:p>
              <a:pPr marL="0" lvl="0" indent="0" algn="ctr" eaLnBrk="1" hangingPunct="1">
                <a:spcBef>
                  <a:spcPct val="0"/>
                </a:spcBef>
                <a:buNone/>
              </a:pPr>
              <a:r>
                <a:rPr lang="en-US" altLang="zh-CN" sz="2000" dirty="0"/>
                <a:t>1       1       1</a:t>
              </a:r>
            </a:p>
          </p:txBody>
        </p:sp>
        <p:sp>
          <p:nvSpPr>
            <p:cNvPr id="59402" name="Rectangle 18"/>
            <p:cNvSpPr/>
            <p:nvPr/>
          </p:nvSpPr>
          <p:spPr>
            <a:xfrm>
              <a:off x="2945" y="2297"/>
              <a:ext cx="548" cy="1618"/>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dirty="0"/>
                <a:t>I</a:t>
              </a:r>
              <a:r>
                <a:rPr lang="en-US" altLang="zh-CN" sz="2000" baseline="-25000" dirty="0"/>
                <a:t>0</a:t>
              </a:r>
            </a:p>
            <a:p>
              <a:pPr marL="0" lvl="0" indent="0" algn="ctr" eaLnBrk="1" hangingPunct="1">
                <a:spcBef>
                  <a:spcPct val="0"/>
                </a:spcBef>
                <a:buNone/>
              </a:pPr>
              <a:r>
                <a:rPr lang="en-US" altLang="zh-CN" sz="2000" dirty="0"/>
                <a:t>I</a:t>
              </a:r>
              <a:r>
                <a:rPr lang="en-US" altLang="zh-CN" sz="2000" baseline="-25000" dirty="0"/>
                <a:t>1</a:t>
              </a:r>
            </a:p>
            <a:p>
              <a:pPr marL="0" lvl="0" indent="0" algn="ctr" eaLnBrk="1" hangingPunct="1">
                <a:spcBef>
                  <a:spcPct val="0"/>
                </a:spcBef>
                <a:buNone/>
              </a:pPr>
              <a:r>
                <a:rPr lang="en-US" altLang="zh-CN" sz="2000" dirty="0"/>
                <a:t>I</a:t>
              </a:r>
              <a:r>
                <a:rPr lang="en-US" altLang="zh-CN" sz="2000" baseline="-25000" dirty="0"/>
                <a:t>2</a:t>
              </a:r>
            </a:p>
            <a:p>
              <a:pPr marL="0" lvl="0" indent="0" algn="ctr" eaLnBrk="1" hangingPunct="1">
                <a:spcBef>
                  <a:spcPct val="0"/>
                </a:spcBef>
                <a:buNone/>
              </a:pPr>
              <a:r>
                <a:rPr lang="en-US" altLang="zh-CN" sz="2000" dirty="0"/>
                <a:t>I</a:t>
              </a:r>
              <a:r>
                <a:rPr lang="en-US" altLang="zh-CN" sz="2000" baseline="-25000" dirty="0"/>
                <a:t>3</a:t>
              </a:r>
            </a:p>
            <a:p>
              <a:pPr marL="0" lvl="0" indent="0" algn="ctr" eaLnBrk="1" hangingPunct="1">
                <a:spcBef>
                  <a:spcPct val="0"/>
                </a:spcBef>
                <a:buNone/>
              </a:pPr>
              <a:r>
                <a:rPr lang="en-US" altLang="zh-CN" sz="2000" dirty="0"/>
                <a:t>I</a:t>
              </a:r>
              <a:r>
                <a:rPr lang="en-US" altLang="zh-CN" sz="2000" baseline="-25000" dirty="0"/>
                <a:t>4</a:t>
              </a:r>
            </a:p>
            <a:p>
              <a:pPr marL="0" lvl="0" indent="0" algn="ctr" eaLnBrk="1" hangingPunct="1">
                <a:spcBef>
                  <a:spcPct val="0"/>
                </a:spcBef>
                <a:buNone/>
              </a:pPr>
              <a:r>
                <a:rPr lang="en-US" altLang="zh-CN" sz="2000" dirty="0"/>
                <a:t>I</a:t>
              </a:r>
              <a:r>
                <a:rPr lang="en-US" altLang="zh-CN" sz="2000" baseline="-25000" dirty="0"/>
                <a:t>5</a:t>
              </a:r>
            </a:p>
            <a:p>
              <a:pPr marL="0" lvl="0" indent="0" algn="ctr" eaLnBrk="1" hangingPunct="1">
                <a:spcBef>
                  <a:spcPct val="0"/>
                </a:spcBef>
                <a:buNone/>
              </a:pPr>
              <a:r>
                <a:rPr lang="en-US" altLang="zh-CN" sz="2000" dirty="0"/>
                <a:t>I</a:t>
              </a:r>
              <a:r>
                <a:rPr lang="en-US" altLang="zh-CN" sz="2000" baseline="-25000" dirty="0"/>
                <a:t>6</a:t>
              </a:r>
            </a:p>
            <a:p>
              <a:pPr marL="0" lvl="0" indent="0" algn="ctr" eaLnBrk="1" hangingPunct="1">
                <a:spcBef>
                  <a:spcPct val="0"/>
                </a:spcBef>
                <a:buNone/>
              </a:pPr>
              <a:r>
                <a:rPr lang="en-US" altLang="zh-CN" sz="2000" dirty="0"/>
                <a:t>I</a:t>
              </a:r>
              <a:r>
                <a:rPr lang="en-US" altLang="zh-CN" sz="2000" baseline="-25000" dirty="0"/>
                <a:t>7</a:t>
              </a:r>
            </a:p>
          </p:txBody>
        </p:sp>
        <p:sp>
          <p:nvSpPr>
            <p:cNvPr id="59403" name="Rectangle 17"/>
            <p:cNvSpPr/>
            <p:nvPr/>
          </p:nvSpPr>
          <p:spPr>
            <a:xfrm>
              <a:off x="3493" y="2010"/>
              <a:ext cx="1599" cy="287"/>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000" dirty="0"/>
                <a:t>Y</a:t>
              </a:r>
              <a:r>
                <a:rPr lang="en-US" altLang="zh-CN" sz="2000" baseline="-25000" dirty="0"/>
                <a:t>2</a:t>
              </a:r>
              <a:r>
                <a:rPr lang="en-US" altLang="zh-CN" sz="2000" dirty="0"/>
                <a:t>     Y</a:t>
              </a:r>
              <a:r>
                <a:rPr lang="en-US" altLang="zh-CN" sz="2000" baseline="-25000" dirty="0"/>
                <a:t>1</a:t>
              </a:r>
              <a:r>
                <a:rPr lang="en-US" altLang="zh-CN" sz="2000" dirty="0"/>
                <a:t>     Y</a:t>
              </a:r>
              <a:r>
                <a:rPr lang="en-US" altLang="zh-CN" sz="2000" baseline="-25000" dirty="0"/>
                <a:t>0</a:t>
              </a:r>
            </a:p>
          </p:txBody>
        </p:sp>
        <p:sp>
          <p:nvSpPr>
            <p:cNvPr id="59404" name="Rectangle 15"/>
            <p:cNvSpPr/>
            <p:nvPr/>
          </p:nvSpPr>
          <p:spPr>
            <a:xfrm>
              <a:off x="3493" y="1723"/>
              <a:ext cx="1599" cy="287"/>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zh-CN" altLang="en-US" sz="2000" dirty="0">
                  <a:ea typeface="黑体" panose="02010609060101010101" pitchFamily="49" charset="-122"/>
                </a:rPr>
                <a:t>输出</a:t>
              </a:r>
            </a:p>
          </p:txBody>
        </p:sp>
        <p:sp>
          <p:nvSpPr>
            <p:cNvPr id="59405" name="Rectangle 14"/>
            <p:cNvSpPr/>
            <p:nvPr/>
          </p:nvSpPr>
          <p:spPr>
            <a:xfrm>
              <a:off x="2945" y="1849"/>
              <a:ext cx="548" cy="29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zh-CN" altLang="en-US" sz="2000" dirty="0">
                  <a:ea typeface="黑体" panose="02010609060101010101" pitchFamily="49" charset="-122"/>
                </a:rPr>
                <a:t>输入</a:t>
              </a:r>
            </a:p>
          </p:txBody>
        </p:sp>
        <p:sp>
          <p:nvSpPr>
            <p:cNvPr id="59406" name="Line 20"/>
            <p:cNvSpPr/>
            <p:nvPr/>
          </p:nvSpPr>
          <p:spPr>
            <a:xfrm>
              <a:off x="2945" y="1723"/>
              <a:ext cx="2147" cy="0"/>
            </a:xfrm>
            <a:prstGeom prst="line">
              <a:avLst/>
            </a:prstGeom>
            <a:ln w="28575" cap="sq" cmpd="sng">
              <a:solidFill>
                <a:schemeClr val="tx1"/>
              </a:solidFill>
              <a:prstDash val="solid"/>
              <a:headEnd type="none" w="med" len="med"/>
              <a:tailEnd type="none" w="med" len="med"/>
            </a:ln>
          </p:spPr>
        </p:sp>
        <p:sp>
          <p:nvSpPr>
            <p:cNvPr id="59407" name="Line 22"/>
            <p:cNvSpPr/>
            <p:nvPr/>
          </p:nvSpPr>
          <p:spPr>
            <a:xfrm>
              <a:off x="2945" y="2297"/>
              <a:ext cx="2147" cy="0"/>
            </a:xfrm>
            <a:prstGeom prst="line">
              <a:avLst/>
            </a:prstGeom>
            <a:ln w="12700" cap="flat" cmpd="sng">
              <a:solidFill>
                <a:schemeClr val="tx1"/>
              </a:solidFill>
              <a:prstDash val="solid"/>
              <a:headEnd type="none" w="med" len="med"/>
              <a:tailEnd type="none" w="med" len="med"/>
            </a:ln>
          </p:spPr>
        </p:sp>
        <p:sp>
          <p:nvSpPr>
            <p:cNvPr id="59408" name="Line 23"/>
            <p:cNvSpPr/>
            <p:nvPr/>
          </p:nvSpPr>
          <p:spPr>
            <a:xfrm>
              <a:off x="2945" y="3942"/>
              <a:ext cx="2147" cy="0"/>
            </a:xfrm>
            <a:prstGeom prst="line">
              <a:avLst/>
            </a:prstGeom>
            <a:ln w="28575" cap="sq" cmpd="sng">
              <a:solidFill>
                <a:schemeClr val="tx1"/>
              </a:solidFill>
              <a:prstDash val="solid"/>
              <a:headEnd type="none" w="med" len="med"/>
              <a:tailEnd type="none" w="med" len="med"/>
            </a:ln>
          </p:spPr>
        </p:sp>
        <p:sp>
          <p:nvSpPr>
            <p:cNvPr id="59409" name="Line 24"/>
            <p:cNvSpPr/>
            <p:nvPr/>
          </p:nvSpPr>
          <p:spPr>
            <a:xfrm>
              <a:off x="2945" y="1723"/>
              <a:ext cx="0" cy="2210"/>
            </a:xfrm>
            <a:prstGeom prst="line">
              <a:avLst/>
            </a:prstGeom>
            <a:ln w="28575" cap="sq" cmpd="sng">
              <a:solidFill>
                <a:schemeClr val="tx1"/>
              </a:solidFill>
              <a:prstDash val="solid"/>
              <a:headEnd type="none" w="med" len="med"/>
              <a:tailEnd type="none" w="med" len="med"/>
            </a:ln>
          </p:spPr>
        </p:sp>
        <p:sp>
          <p:nvSpPr>
            <p:cNvPr id="59410" name="Line 25"/>
            <p:cNvSpPr/>
            <p:nvPr/>
          </p:nvSpPr>
          <p:spPr>
            <a:xfrm>
              <a:off x="3493" y="1723"/>
              <a:ext cx="0" cy="2219"/>
            </a:xfrm>
            <a:prstGeom prst="line">
              <a:avLst/>
            </a:prstGeom>
            <a:ln w="12700" cap="flat" cmpd="sng">
              <a:solidFill>
                <a:schemeClr val="tx1"/>
              </a:solidFill>
              <a:prstDash val="solid"/>
              <a:headEnd type="none" w="med" len="med"/>
              <a:tailEnd type="none" w="med" len="med"/>
            </a:ln>
          </p:spPr>
        </p:sp>
        <p:sp>
          <p:nvSpPr>
            <p:cNvPr id="59411" name="Line 30"/>
            <p:cNvSpPr/>
            <p:nvPr/>
          </p:nvSpPr>
          <p:spPr>
            <a:xfrm>
              <a:off x="3493" y="2010"/>
              <a:ext cx="1599" cy="0"/>
            </a:xfrm>
            <a:prstGeom prst="line">
              <a:avLst/>
            </a:prstGeom>
            <a:ln w="12700" cap="flat" cmpd="sng">
              <a:solidFill>
                <a:schemeClr val="tx1"/>
              </a:solidFill>
              <a:prstDash val="solid"/>
              <a:headEnd type="none" w="med" len="med"/>
              <a:tailEnd type="none" w="med" len="med"/>
            </a:ln>
          </p:spPr>
        </p:sp>
        <p:sp>
          <p:nvSpPr>
            <p:cNvPr id="59412" name="Line 51"/>
            <p:cNvSpPr/>
            <p:nvPr/>
          </p:nvSpPr>
          <p:spPr>
            <a:xfrm>
              <a:off x="5096" y="1732"/>
              <a:ext cx="0" cy="2210"/>
            </a:xfrm>
            <a:prstGeom prst="line">
              <a:avLst/>
            </a:prstGeom>
            <a:ln w="28575" cap="sq" cmpd="sng">
              <a:solidFill>
                <a:schemeClr val="tx1"/>
              </a:solidFill>
              <a:prstDash val="solid"/>
              <a:headEnd type="none" w="med" len="med"/>
              <a:tailEnd type="none" w="med" len="med"/>
            </a:ln>
          </p:spPr>
        </p:sp>
      </p:grpSp>
      <p:sp>
        <p:nvSpPr>
          <p:cNvPr id="160821" name="Text Box 53"/>
          <p:cNvSpPr txBox="1"/>
          <p:nvPr/>
        </p:nvSpPr>
        <p:spPr>
          <a:xfrm>
            <a:off x="5576888" y="2914650"/>
            <a:ext cx="2400300" cy="52863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隶书" panose="02010509060101010101" pitchFamily="49" charset="-122"/>
              </a:rPr>
              <a:t>逻辑表达式</a:t>
            </a:r>
            <a:endParaRPr lang="zh-CN" altLang="en-US" sz="2400" b="1" dirty="0">
              <a:ea typeface="隶书" panose="02010509060101010101" pitchFamily="49" charset="-122"/>
            </a:endParaRPr>
          </a:p>
        </p:txBody>
      </p:sp>
      <p:graphicFrame>
        <p:nvGraphicFramePr>
          <p:cNvPr id="160822" name="Object 54"/>
          <p:cNvGraphicFramePr>
            <a:graphicFrameLocks noChangeAspect="1"/>
          </p:cNvGraphicFramePr>
          <p:nvPr/>
        </p:nvGraphicFramePr>
        <p:xfrm>
          <a:off x="4171950" y="3933825"/>
          <a:ext cx="4876800" cy="2144713"/>
        </p:xfrm>
        <a:graphic>
          <a:graphicData uri="http://schemas.openxmlformats.org/presentationml/2006/ole">
            <mc:AlternateContent xmlns:mc="http://schemas.openxmlformats.org/markup-compatibility/2006">
              <mc:Choice xmlns:v="urn:schemas-microsoft-com:vml" Requires="v">
                <p:oleObj spid="_x0000_s31765" r:id="rId4" imgW="1993900" imgH="876300" progId="Equation.3">
                  <p:embed/>
                </p:oleObj>
              </mc:Choice>
              <mc:Fallback>
                <p:oleObj r:id="rId4" imgW="1993900" imgH="876300" progId="Equation.3">
                  <p:embed/>
                  <p:pic>
                    <p:nvPicPr>
                      <p:cNvPr id="0" name="图片 3171"/>
                      <p:cNvPicPr/>
                      <p:nvPr/>
                    </p:nvPicPr>
                    <p:blipFill>
                      <a:blip r:embed="rId5"/>
                      <a:stretch>
                        <a:fillRect/>
                      </a:stretch>
                    </p:blipFill>
                    <p:spPr>
                      <a:xfrm>
                        <a:off x="4171950" y="3933825"/>
                        <a:ext cx="4876800" cy="2144713"/>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7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60817"/>
                                        </p:tgtEl>
                                        <p:attrNameLst>
                                          <p:attrName>style.visibility</p:attrName>
                                        </p:attrNameLst>
                                      </p:cBhvr>
                                      <p:to>
                                        <p:strVal val="visible"/>
                                      </p:to>
                                    </p:set>
                                    <p:animEffect transition="in" filter="wipe(left)">
                                      <p:cBhvr>
                                        <p:cTn id="11" dur="500"/>
                                        <p:tgtEl>
                                          <p:spTgt spid="16081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60820"/>
                                        </p:tgtEl>
                                        <p:attrNameLst>
                                          <p:attrName>style.visibility</p:attrName>
                                        </p:attrNameLst>
                                      </p:cBhvr>
                                      <p:to>
                                        <p:strVal val="visible"/>
                                      </p:to>
                                    </p:set>
                                    <p:animEffect transition="in" filter="wipe(left)">
                                      <p:cBhvr>
                                        <p:cTn id="15" dur="500"/>
                                        <p:tgtEl>
                                          <p:spTgt spid="1608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0821"/>
                                        </p:tgtEl>
                                        <p:attrNameLst>
                                          <p:attrName>style.visibility</p:attrName>
                                        </p:attrNameLst>
                                      </p:cBhvr>
                                      <p:to>
                                        <p:strVal val="visible"/>
                                      </p:to>
                                    </p:set>
                                    <p:animEffect transition="in" filter="wipe(left)">
                                      <p:cBhvr>
                                        <p:cTn id="20" dur="500"/>
                                        <p:tgtEl>
                                          <p:spTgt spid="160821"/>
                                        </p:tgtEl>
                                      </p:cBhvr>
                                    </p:animEffect>
                                  </p:childTnLst>
                                </p:cTn>
                              </p:par>
                            </p:childTnLst>
                          </p:cTn>
                        </p:par>
                        <p:par>
                          <p:cTn id="21" fill="hold">
                            <p:stCondLst>
                              <p:cond delay="500"/>
                            </p:stCondLst>
                            <p:childTnLst>
                              <p:par>
                                <p:cTn id="22" presetID="4" presetClass="entr" presetSubtype="32" fill="hold" nodeType="afterEffect">
                                  <p:stCondLst>
                                    <p:cond delay="0"/>
                                  </p:stCondLst>
                                  <p:childTnLst>
                                    <p:set>
                                      <p:cBhvr>
                                        <p:cTn id="23" dur="1" fill="hold">
                                          <p:stCondLst>
                                            <p:cond delay="0"/>
                                          </p:stCondLst>
                                        </p:cTn>
                                        <p:tgtEl>
                                          <p:spTgt spid="160822"/>
                                        </p:tgtEl>
                                        <p:attrNameLst>
                                          <p:attrName>style.visibility</p:attrName>
                                        </p:attrNameLst>
                                      </p:cBhvr>
                                      <p:to>
                                        <p:strVal val="visible"/>
                                      </p:to>
                                    </p:set>
                                    <p:animEffect transition="in" filter="box(out)">
                                      <p:cBhvr>
                                        <p:cTn id="24" dur="500"/>
                                        <p:tgtEl>
                                          <p:spTgt spid="160822"/>
                                        </p:tgtEl>
                                      </p:cBhvr>
                                    </p:animEffect>
                                  </p:childTnLst>
                                  <p:subTnLst>
                                    <p:audio>
                                      <p:cMediaNode>
                                        <p:cTn display="0" masterRel="sameClick">
                                          <p:stCondLst>
                                            <p:cond evt="begin" delay="0">
                                              <p:tn val="22"/>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5" grpId="0"/>
      <p:bldP spid="160817" grpId="0" animBg="1"/>
      <p:bldP spid="1608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52</a:t>
            </a:fld>
            <a:r>
              <a:rPr lang="zh-CN" altLang="en-US" sz="1400" dirty="0"/>
              <a:t>）</a:t>
            </a:r>
          </a:p>
        </p:txBody>
      </p:sp>
      <p:graphicFrame>
        <p:nvGraphicFramePr>
          <p:cNvPr id="60419" name="Object 2"/>
          <p:cNvGraphicFramePr>
            <a:graphicFrameLocks noChangeAspect="1"/>
          </p:cNvGraphicFramePr>
          <p:nvPr/>
        </p:nvGraphicFramePr>
        <p:xfrm>
          <a:off x="2314575" y="290513"/>
          <a:ext cx="4876800" cy="2144712"/>
        </p:xfrm>
        <a:graphic>
          <a:graphicData uri="http://schemas.openxmlformats.org/presentationml/2006/ole">
            <mc:AlternateContent xmlns:mc="http://schemas.openxmlformats.org/markup-compatibility/2006">
              <mc:Choice xmlns:v="urn:schemas-microsoft-com:vml" Requires="v">
                <p:oleObj spid="_x0000_s32809" r:id="rId3" imgW="1993900" imgH="876300" progId="Equation.3">
                  <p:embed/>
                </p:oleObj>
              </mc:Choice>
              <mc:Fallback>
                <p:oleObj r:id="rId3" imgW="1993900" imgH="876300" progId="Equation.3">
                  <p:embed/>
                  <p:pic>
                    <p:nvPicPr>
                      <p:cNvPr id="0" name="图片 3172"/>
                      <p:cNvPicPr/>
                      <p:nvPr/>
                    </p:nvPicPr>
                    <p:blipFill>
                      <a:blip r:embed="rId4"/>
                      <a:stretch>
                        <a:fillRect/>
                      </a:stretch>
                    </p:blipFill>
                    <p:spPr>
                      <a:xfrm>
                        <a:off x="2314575" y="290513"/>
                        <a:ext cx="4876800" cy="2144712"/>
                      </a:xfrm>
                      <a:prstGeom prst="rect">
                        <a:avLst/>
                      </a:prstGeom>
                      <a:solidFill>
                        <a:srgbClr val="CCFFFF"/>
                      </a:solidFill>
                      <a:ln w="38100">
                        <a:noFill/>
                        <a:miter/>
                      </a:ln>
                    </p:spPr>
                  </p:pic>
                </p:oleObj>
              </mc:Fallback>
            </mc:AlternateContent>
          </a:graphicData>
        </a:graphic>
      </p:graphicFrame>
      <p:graphicFrame>
        <p:nvGraphicFramePr>
          <p:cNvPr id="164867" name="Object 3"/>
          <p:cNvGraphicFramePr>
            <a:graphicFrameLocks noChangeAspect="1"/>
          </p:cNvGraphicFramePr>
          <p:nvPr/>
        </p:nvGraphicFramePr>
        <p:xfrm>
          <a:off x="228600" y="3276600"/>
          <a:ext cx="8686800" cy="3386138"/>
        </p:xfrm>
        <a:graphic>
          <a:graphicData uri="http://schemas.openxmlformats.org/presentationml/2006/ole">
            <mc:AlternateContent xmlns:mc="http://schemas.openxmlformats.org/markup-compatibility/2006">
              <mc:Choice xmlns:v="urn:schemas-microsoft-com:vml" Requires="v">
                <p:oleObj spid="_x0000_s32810" r:id="rId5" imgW="3543300" imgH="1381125" progId="Word.Picture.8">
                  <p:embed/>
                </p:oleObj>
              </mc:Choice>
              <mc:Fallback>
                <p:oleObj r:id="rId5" imgW="3543300" imgH="1381125" progId="Word.Picture.8">
                  <p:embed/>
                  <p:pic>
                    <p:nvPicPr>
                      <p:cNvPr id="0" name="图片 3173"/>
                      <p:cNvPicPr/>
                      <p:nvPr/>
                    </p:nvPicPr>
                    <p:blipFill>
                      <a:blip r:embed="rId6"/>
                      <a:stretch>
                        <a:fillRect/>
                      </a:stretch>
                    </p:blipFill>
                    <p:spPr>
                      <a:xfrm>
                        <a:off x="228600" y="3276600"/>
                        <a:ext cx="8686800" cy="3386138"/>
                      </a:xfrm>
                      <a:prstGeom prst="rect">
                        <a:avLst/>
                      </a:prstGeom>
                      <a:solidFill>
                        <a:srgbClr val="F8F8F8"/>
                      </a:solidFill>
                      <a:ln w="38100">
                        <a:noFill/>
                        <a:miter/>
                      </a:ln>
                    </p:spPr>
                  </p:pic>
                </p:oleObj>
              </mc:Fallback>
            </mc:AlternateContent>
          </a:graphicData>
        </a:graphic>
      </p:graphicFrame>
      <p:sp>
        <p:nvSpPr>
          <p:cNvPr id="164869" name="Text Box 5"/>
          <p:cNvSpPr txBox="1"/>
          <p:nvPr/>
        </p:nvSpPr>
        <p:spPr>
          <a:xfrm>
            <a:off x="3733800" y="2590800"/>
            <a:ext cx="1371600" cy="52863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隶书" panose="02010509060101010101" pitchFamily="49" charset="-122"/>
              </a:rPr>
              <a:t>逻辑图</a:t>
            </a:r>
            <a:endParaRPr lang="zh-CN" altLang="en-US" sz="2400" b="1"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animEffect transition="in" filter="wipe(left)">
                                      <p:cBhvr>
                                        <p:cTn id="7" dur="500"/>
                                        <p:tgtEl>
                                          <p:spTgt spid="16486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4867"/>
                                        </p:tgtEl>
                                        <p:attrNameLst>
                                          <p:attrName>style.visibility</p:attrName>
                                        </p:attrNameLst>
                                      </p:cBhvr>
                                      <p:to>
                                        <p:strVal val="visible"/>
                                      </p:to>
                                    </p:set>
                                    <p:animEffect transition="in" filter="dissolve">
                                      <p:cBhvr>
                                        <p:cTn id="12"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53</a:t>
            </a:fld>
            <a:r>
              <a:rPr lang="zh-CN" altLang="en-US" sz="1400" dirty="0"/>
              <a:t>）</a:t>
            </a:r>
          </a:p>
        </p:txBody>
      </p:sp>
      <p:sp>
        <p:nvSpPr>
          <p:cNvPr id="61443" name="Text Box 2"/>
          <p:cNvSpPr txBox="1"/>
          <p:nvPr/>
        </p:nvSpPr>
        <p:spPr>
          <a:xfrm>
            <a:off x="657225" y="171450"/>
            <a:ext cx="3657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位二进制优先编码器</a:t>
            </a:r>
          </a:p>
        </p:txBody>
      </p:sp>
      <p:sp>
        <p:nvSpPr>
          <p:cNvPr id="165891" name="Text Box 3"/>
          <p:cNvSpPr txBox="1"/>
          <p:nvPr/>
        </p:nvSpPr>
        <p:spPr>
          <a:xfrm>
            <a:off x="219075" y="623888"/>
            <a:ext cx="8682038" cy="10953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ea typeface="黑体" panose="02010609060101010101" pitchFamily="49" charset="-122"/>
              </a:rPr>
              <a:t>    </a:t>
            </a:r>
            <a:r>
              <a:rPr lang="zh-CN" altLang="en-US" sz="2400" dirty="0">
                <a:ea typeface="黑体" panose="02010609060101010101" pitchFamily="49" charset="-122"/>
              </a:rPr>
              <a:t>在优先编码器中允许几个信号同时输入，但是电路只对其中优先级别最高的进行编码，不理睬级别低的信号。即在优先编码器中优先级别高的信号排斥级别低的，即具有单方面排斥的特性。</a:t>
            </a:r>
          </a:p>
        </p:txBody>
      </p:sp>
      <p:graphicFrame>
        <p:nvGraphicFramePr>
          <p:cNvPr id="165892" name="Object 4"/>
          <p:cNvGraphicFramePr>
            <a:graphicFrameLocks noChangeAspect="1"/>
          </p:cNvGraphicFramePr>
          <p:nvPr/>
        </p:nvGraphicFramePr>
        <p:xfrm>
          <a:off x="457200" y="2133600"/>
          <a:ext cx="8686800" cy="4725988"/>
        </p:xfrm>
        <a:graphic>
          <a:graphicData uri="http://schemas.openxmlformats.org/presentationml/2006/ole">
            <mc:AlternateContent xmlns:mc="http://schemas.openxmlformats.org/markup-compatibility/2006">
              <mc:Choice xmlns:v="urn:schemas-microsoft-com:vml" Requires="v">
                <p:oleObj spid="_x0000_s33813" r:id="rId4" imgW="3409950" imgH="2124075" progId="Word.Document.8">
                  <p:embed/>
                </p:oleObj>
              </mc:Choice>
              <mc:Fallback>
                <p:oleObj r:id="rId4" imgW="3409950" imgH="2124075" progId="Word.Document.8">
                  <p:embed/>
                  <p:pic>
                    <p:nvPicPr>
                      <p:cNvPr id="0" name="图片 3174"/>
                      <p:cNvPicPr/>
                      <p:nvPr/>
                    </p:nvPicPr>
                    <p:blipFill>
                      <a:blip r:embed="rId5"/>
                      <a:srcRect l="2753" t="-1494" r="6422" b="8850"/>
                      <a:stretch>
                        <a:fillRect/>
                      </a:stretch>
                    </p:blipFill>
                    <p:spPr>
                      <a:xfrm>
                        <a:off x="457200" y="2133600"/>
                        <a:ext cx="8686800" cy="4725988"/>
                      </a:xfrm>
                      <a:prstGeom prst="rect">
                        <a:avLst/>
                      </a:prstGeom>
                      <a:solidFill>
                        <a:srgbClr val="F8F8F8"/>
                      </a:solidFill>
                      <a:ln w="38100">
                        <a:noFill/>
                        <a:miter/>
                      </a:ln>
                    </p:spPr>
                  </p:pic>
                </p:oleObj>
              </mc:Fallback>
            </mc:AlternateContent>
          </a:graphicData>
        </a:graphic>
      </p:graphicFrame>
      <p:sp>
        <p:nvSpPr>
          <p:cNvPr id="165893" name="Text Box 5"/>
          <p:cNvSpPr txBox="1"/>
          <p:nvPr/>
        </p:nvSpPr>
        <p:spPr>
          <a:xfrm>
            <a:off x="533400" y="1676400"/>
            <a:ext cx="685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设</a:t>
            </a:r>
            <a:r>
              <a:rPr lang="en-US" altLang="zh-CN" sz="2400" i="1" dirty="0">
                <a:ea typeface="黑体" panose="02010609060101010101" pitchFamily="49" charset="-122"/>
              </a:rPr>
              <a:t>I</a:t>
            </a:r>
            <a:r>
              <a:rPr lang="en-US" altLang="zh-CN" sz="2400" baseline="-25000" dirty="0">
                <a:ea typeface="黑体" panose="02010609060101010101" pitchFamily="49" charset="-122"/>
              </a:rPr>
              <a:t>7</a:t>
            </a:r>
            <a:r>
              <a:rPr lang="zh-CN" altLang="en-US" sz="2400" dirty="0">
                <a:latin typeface="黑体" panose="02010609060101010101" pitchFamily="49" charset="-122"/>
                <a:ea typeface="黑体" panose="02010609060101010101" pitchFamily="49" charset="-122"/>
              </a:rPr>
              <a:t>的优先级别最高，</a:t>
            </a:r>
            <a:r>
              <a:rPr lang="en-US" altLang="zh-CN" sz="2400" i="1" dirty="0">
                <a:ea typeface="黑体" panose="02010609060101010101" pitchFamily="49" charset="-122"/>
              </a:rPr>
              <a:t>I</a:t>
            </a:r>
            <a:r>
              <a:rPr lang="en-US" altLang="zh-CN" sz="2400" baseline="-25000" dirty="0">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次之，依此类推，</a:t>
            </a:r>
            <a:r>
              <a:rPr lang="en-US" altLang="zh-CN" sz="2400" i="1" dirty="0">
                <a:ea typeface="黑体" panose="02010609060101010101" pitchFamily="49" charset="-122"/>
              </a:rPr>
              <a:t>I</a:t>
            </a:r>
            <a:r>
              <a:rPr lang="en-US" altLang="zh-CN" sz="2400" baseline="-25000" dirty="0">
                <a:ea typeface="黑体" panose="02010609060101010101" pitchFamily="49" charset="-122"/>
              </a:rPr>
              <a:t>0</a:t>
            </a:r>
            <a:r>
              <a:rPr lang="zh-CN" altLang="en-US" sz="2400" dirty="0">
                <a:latin typeface="黑体" panose="02010609060101010101" pitchFamily="49" charset="-122"/>
                <a:ea typeface="黑体" panose="02010609060101010101" pitchFamily="49" charset="-122"/>
              </a:rPr>
              <a:t>最低。</a:t>
            </a:r>
          </a:p>
        </p:txBody>
      </p:sp>
      <p:sp>
        <p:nvSpPr>
          <p:cNvPr id="165894" name="Text Box 6"/>
          <p:cNvSpPr txBox="1"/>
          <p:nvPr/>
        </p:nvSpPr>
        <p:spPr>
          <a:xfrm>
            <a:off x="76200" y="3810000"/>
            <a:ext cx="609600" cy="138271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隶书" panose="02010509060101010101" pitchFamily="49" charset="-122"/>
              </a:rPr>
              <a:t>真值表</a:t>
            </a:r>
            <a:endParaRPr lang="zh-CN" altLang="en-US" sz="2400" b="1"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Effect transition="in" filter="wipe(left)">
                                      <p:cBhvr>
                                        <p:cTn id="7" dur="500"/>
                                        <p:tgtEl>
                                          <p:spTgt spid="165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65893">
                                            <p:txEl>
                                              <p:pRg st="0" end="0"/>
                                            </p:txEl>
                                          </p:spTgt>
                                        </p:tgtEl>
                                        <p:attrNameLst>
                                          <p:attrName>style.visibility</p:attrName>
                                        </p:attrNameLst>
                                      </p:cBhvr>
                                      <p:to>
                                        <p:strVal val="visible"/>
                                      </p:to>
                                    </p:set>
                                    <p:anim calcmode="lin" valueType="num">
                                      <p:cBhvr additive="base">
                                        <p:cTn id="12" dur="500" fill="hold"/>
                                        <p:tgtEl>
                                          <p:spTgt spid="16589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6589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CARBRAKE.WAV"/>
                                        </p:tgtEl>
                                      </p:cMediaNode>
                                    </p:audio>
                                  </p:sub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5894"/>
                                        </p:tgtEl>
                                        <p:attrNameLst>
                                          <p:attrName>style.visibility</p:attrName>
                                        </p:attrNameLst>
                                      </p:cBhvr>
                                      <p:to>
                                        <p:strVal val="visible"/>
                                      </p:to>
                                    </p:set>
                                    <p:animEffect transition="in" filter="wipe(left)">
                                      <p:cBhvr>
                                        <p:cTn id="18" dur="500"/>
                                        <p:tgtEl>
                                          <p:spTgt spid="16589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5892"/>
                                        </p:tgtEl>
                                        <p:attrNameLst>
                                          <p:attrName>style.visibility</p:attrName>
                                        </p:attrNameLst>
                                      </p:cBhvr>
                                      <p:to>
                                        <p:strVal val="visible"/>
                                      </p:to>
                                    </p:set>
                                    <p:animEffect transition="in" filter="dissolve">
                                      <p:cBhvr>
                                        <p:cTn id="23" dur="500"/>
                                        <p:tgtEl>
                                          <p:spTgt spid="165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p:bldP spid="165893" grpId="0" build="p"/>
      <p:bldP spid="16589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54</a:t>
            </a:fld>
            <a:r>
              <a:rPr lang="zh-CN" altLang="en-US" sz="1400" dirty="0"/>
              <a:t>）</a:t>
            </a:r>
          </a:p>
        </p:txBody>
      </p:sp>
      <p:graphicFrame>
        <p:nvGraphicFramePr>
          <p:cNvPr id="166914" name="Object 2"/>
          <p:cNvGraphicFramePr>
            <a:graphicFrameLocks noChangeAspect="1"/>
          </p:cNvGraphicFramePr>
          <p:nvPr/>
        </p:nvGraphicFramePr>
        <p:xfrm>
          <a:off x="838200" y="1676400"/>
          <a:ext cx="7543800" cy="4140200"/>
        </p:xfrm>
        <a:graphic>
          <a:graphicData uri="http://schemas.openxmlformats.org/presentationml/2006/ole">
            <mc:AlternateContent xmlns:mc="http://schemas.openxmlformats.org/markup-compatibility/2006">
              <mc:Choice xmlns:v="urn:schemas-microsoft-com:vml" Requires="v">
                <p:oleObj spid="_x0000_s34837" r:id="rId5" imgW="2730500" imgH="1498600" progId="Equation.3">
                  <p:embed/>
                </p:oleObj>
              </mc:Choice>
              <mc:Fallback>
                <p:oleObj r:id="rId5" imgW="2730500" imgH="1498600" progId="Equation.3">
                  <p:embed/>
                  <p:pic>
                    <p:nvPicPr>
                      <p:cNvPr id="0" name="图片 3175"/>
                      <p:cNvPicPr/>
                      <p:nvPr/>
                    </p:nvPicPr>
                    <p:blipFill>
                      <a:blip r:embed="rId6"/>
                      <a:stretch>
                        <a:fillRect/>
                      </a:stretch>
                    </p:blipFill>
                    <p:spPr>
                      <a:xfrm>
                        <a:off x="838200" y="1676400"/>
                        <a:ext cx="7543800" cy="4140200"/>
                      </a:xfrm>
                      <a:prstGeom prst="rect">
                        <a:avLst/>
                      </a:prstGeom>
                      <a:solidFill>
                        <a:srgbClr val="CCFFFF"/>
                      </a:solidFill>
                      <a:ln w="38100">
                        <a:noFill/>
                        <a:miter/>
                      </a:ln>
                    </p:spPr>
                  </p:pic>
                </p:oleObj>
              </mc:Fallback>
            </mc:AlternateContent>
          </a:graphicData>
        </a:graphic>
      </p:graphicFrame>
      <p:sp>
        <p:nvSpPr>
          <p:cNvPr id="166915" name="Text Box 3"/>
          <p:cNvSpPr txBox="1"/>
          <p:nvPr/>
        </p:nvSpPr>
        <p:spPr>
          <a:xfrm>
            <a:off x="3276600" y="685800"/>
            <a:ext cx="2286000" cy="52863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隶书" panose="02010509060101010101" pitchFamily="49" charset="-122"/>
              </a:rPr>
              <a:t>逻辑表达式</a:t>
            </a:r>
            <a:endParaRPr lang="zh-CN" altLang="en-US" sz="2400" b="1"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6915"/>
                                        </p:tgtEl>
                                        <p:attrNameLst>
                                          <p:attrName>style.visibility</p:attrName>
                                        </p:attrNameLst>
                                      </p:cBhvr>
                                      <p:to>
                                        <p:strVal val="visible"/>
                                      </p:to>
                                    </p:set>
                                    <p:animEffect transition="in" filter="wipe(left)">
                                      <p:cBhvr>
                                        <p:cTn id="7" dur="500"/>
                                        <p:tgtEl>
                                          <p:spTgt spid="1669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66914"/>
                                        </p:tgtEl>
                                        <p:attrNameLst>
                                          <p:attrName>style.visibility</p:attrName>
                                        </p:attrNameLst>
                                      </p:cBhvr>
                                      <p:to>
                                        <p:strVal val="visible"/>
                                      </p:to>
                                    </p:set>
                                    <p:animEffect transition="in" filter="box(out)">
                                      <p:cBhvr>
                                        <p:cTn id="12" dur="500"/>
                                        <p:tgtEl>
                                          <p:spTgt spid="166914"/>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55</a:t>
            </a:fld>
            <a:r>
              <a:rPr lang="zh-CN" altLang="en-US" sz="1400" dirty="0"/>
              <a:t>）</a:t>
            </a:r>
          </a:p>
        </p:txBody>
      </p:sp>
      <p:sp>
        <p:nvSpPr>
          <p:cNvPr id="63491" name="Text Box 2"/>
          <p:cNvSpPr txBox="1"/>
          <p:nvPr/>
        </p:nvSpPr>
        <p:spPr>
          <a:xfrm>
            <a:off x="3657600" y="152400"/>
            <a:ext cx="1371600" cy="52863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隶书" panose="02010509060101010101" pitchFamily="49" charset="-122"/>
              </a:rPr>
              <a:t>逻辑图</a:t>
            </a:r>
            <a:endParaRPr lang="zh-CN" altLang="en-US" sz="2400" b="1" dirty="0">
              <a:ea typeface="隶书" panose="02010509060101010101" pitchFamily="49" charset="-122"/>
            </a:endParaRPr>
          </a:p>
        </p:txBody>
      </p:sp>
      <p:graphicFrame>
        <p:nvGraphicFramePr>
          <p:cNvPr id="167939" name="Object 3"/>
          <p:cNvGraphicFramePr>
            <a:graphicFrameLocks noChangeAspect="1"/>
          </p:cNvGraphicFramePr>
          <p:nvPr/>
        </p:nvGraphicFramePr>
        <p:xfrm>
          <a:off x="466725" y="723900"/>
          <a:ext cx="8305800" cy="4418013"/>
        </p:xfrm>
        <a:graphic>
          <a:graphicData uri="http://schemas.openxmlformats.org/presentationml/2006/ole">
            <mc:AlternateContent xmlns:mc="http://schemas.openxmlformats.org/markup-compatibility/2006">
              <mc:Choice xmlns:v="urn:schemas-microsoft-com:vml" Requires="v">
                <p:oleObj spid="_x0000_s35861" r:id="rId3" imgW="3438525" imgH="1828800" progId="Word.Picture.8">
                  <p:embed/>
                </p:oleObj>
              </mc:Choice>
              <mc:Fallback>
                <p:oleObj r:id="rId3" imgW="3438525" imgH="1828800" progId="Word.Picture.8">
                  <p:embed/>
                  <p:pic>
                    <p:nvPicPr>
                      <p:cNvPr id="0" name="图片 3169"/>
                      <p:cNvPicPr/>
                      <p:nvPr/>
                    </p:nvPicPr>
                    <p:blipFill>
                      <a:blip r:embed="rId4"/>
                      <a:stretch>
                        <a:fillRect/>
                      </a:stretch>
                    </p:blipFill>
                    <p:spPr>
                      <a:xfrm>
                        <a:off x="466725" y="723900"/>
                        <a:ext cx="8305800" cy="4418013"/>
                      </a:xfrm>
                      <a:prstGeom prst="rect">
                        <a:avLst/>
                      </a:prstGeom>
                      <a:solidFill>
                        <a:srgbClr val="F8F8F8"/>
                      </a:solidFill>
                      <a:ln w="38100">
                        <a:noFill/>
                        <a:miter/>
                      </a:ln>
                    </p:spPr>
                  </p:pic>
                </p:oleObj>
              </mc:Fallback>
            </mc:AlternateContent>
          </a:graphicData>
        </a:graphic>
      </p:graphicFrame>
      <p:sp>
        <p:nvSpPr>
          <p:cNvPr id="167940" name="Text Box 4"/>
          <p:cNvSpPr txBox="1"/>
          <p:nvPr/>
        </p:nvSpPr>
        <p:spPr>
          <a:xfrm>
            <a:off x="2638425" y="5232400"/>
            <a:ext cx="3538538" cy="52863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ea typeface="隶书" panose="02010509060101010101" pitchFamily="49" charset="-122"/>
              </a:rPr>
              <a:t>8</a:t>
            </a:r>
            <a:r>
              <a:rPr lang="zh-CN" altLang="en-US" sz="2800" b="1" dirty="0">
                <a:ea typeface="隶书" panose="02010509060101010101" pitchFamily="49" charset="-122"/>
              </a:rPr>
              <a:t>线</a:t>
            </a:r>
            <a:r>
              <a:rPr lang="en-US" altLang="zh-CN" sz="2800" b="1" dirty="0">
                <a:ea typeface="隶书" panose="02010509060101010101" pitchFamily="49" charset="-122"/>
              </a:rPr>
              <a:t>-3</a:t>
            </a:r>
            <a:r>
              <a:rPr lang="zh-CN" altLang="en-US" sz="2800" b="1" dirty="0">
                <a:ea typeface="隶书" panose="02010509060101010101" pitchFamily="49" charset="-122"/>
              </a:rPr>
              <a:t>线优先编码器</a:t>
            </a:r>
            <a:endParaRPr lang="zh-CN" altLang="en-US" sz="2400" b="1" dirty="0">
              <a:ea typeface="隶书" panose="02010509060101010101" pitchFamily="49" charset="-122"/>
            </a:endParaRPr>
          </a:p>
        </p:txBody>
      </p:sp>
      <p:sp>
        <p:nvSpPr>
          <p:cNvPr id="167941" name="Text Box 5"/>
          <p:cNvSpPr txBox="1"/>
          <p:nvPr/>
        </p:nvSpPr>
        <p:spPr>
          <a:xfrm>
            <a:off x="247650" y="5807075"/>
            <a:ext cx="8710613"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ea typeface="黑体" panose="02010609060101010101" pitchFamily="49" charset="-122"/>
              </a:rPr>
              <a:t>    </a:t>
            </a:r>
            <a:r>
              <a:rPr lang="zh-CN" altLang="en-US" sz="2400" dirty="0">
                <a:ea typeface="黑体" panose="02010609060101010101" pitchFamily="49" charset="-122"/>
              </a:rPr>
              <a:t>如果要求输出、输入均为反变量，则只要在图中的每一个输出端和输入端都加上反相器就可以了，如教材</a:t>
            </a:r>
            <a:r>
              <a:rPr lang="en-US" altLang="zh-CN" sz="2400" dirty="0">
                <a:ea typeface="黑体" panose="02010609060101010101" pitchFamily="49" charset="-122"/>
              </a:rPr>
              <a:t>P164</a:t>
            </a:r>
            <a:r>
              <a:rPr lang="zh-CN" altLang="en-US" sz="2400" dirty="0">
                <a:ea typeface="黑体" panose="02010609060101010101" pitchFamily="49" charset="-122"/>
              </a:rPr>
              <a:t>图</a:t>
            </a:r>
            <a:r>
              <a:rPr lang="en-US" altLang="zh-CN" sz="2400" dirty="0">
                <a:ea typeface="黑体" panose="02010609060101010101" pitchFamily="49" charset="-122"/>
              </a:rPr>
              <a:t>2.3.6</a:t>
            </a:r>
            <a:r>
              <a:rPr lang="zh-CN" altLang="en-US" sz="2400" dirty="0">
                <a:ea typeface="黑体" panose="02010609060101010101" pitchFamily="49" charset="-122"/>
              </a:rPr>
              <a:t>所示。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7939"/>
                                        </p:tgtEl>
                                        <p:attrNameLst>
                                          <p:attrName>style.visibility</p:attrName>
                                        </p:attrNameLst>
                                      </p:cBhvr>
                                      <p:to>
                                        <p:strVal val="visible"/>
                                      </p:to>
                                    </p:set>
                                    <p:animEffect transition="in" filter="dissolve">
                                      <p:cBhvr>
                                        <p:cTn id="7" dur="500"/>
                                        <p:tgtEl>
                                          <p:spTgt spid="1679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7940"/>
                                        </p:tgtEl>
                                        <p:attrNameLst>
                                          <p:attrName>style.visibility</p:attrName>
                                        </p:attrNameLst>
                                      </p:cBhvr>
                                      <p:to>
                                        <p:strVal val="visible"/>
                                      </p:to>
                                    </p:set>
                                    <p:animEffect transition="in" filter="wipe(left)">
                                      <p:cBhvr>
                                        <p:cTn id="11" dur="500"/>
                                        <p:tgtEl>
                                          <p:spTgt spid="1679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7941">
                                            <p:txEl>
                                              <p:pRg st="0" end="0"/>
                                            </p:txEl>
                                          </p:spTgt>
                                        </p:tgtEl>
                                        <p:attrNameLst>
                                          <p:attrName>style.visibility</p:attrName>
                                        </p:attrNameLst>
                                      </p:cBhvr>
                                      <p:to>
                                        <p:strVal val="visible"/>
                                      </p:to>
                                    </p:set>
                                    <p:animEffect transition="in" filter="wipe(left)">
                                      <p:cBhvr>
                                        <p:cTn id="16" dur="500"/>
                                        <p:tgtEl>
                                          <p:spTgt spid="1679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animBg="1"/>
      <p:bldP spid="16794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56</a:t>
            </a:fld>
            <a:r>
              <a:rPr lang="zh-CN" altLang="en-US" sz="1400" dirty="0"/>
              <a:t>）</a:t>
            </a:r>
          </a:p>
        </p:txBody>
      </p:sp>
      <p:sp>
        <p:nvSpPr>
          <p:cNvPr id="64515" name="Text Box 2"/>
          <p:cNvSpPr txBox="1"/>
          <p:nvPr/>
        </p:nvSpPr>
        <p:spPr>
          <a:xfrm>
            <a:off x="2514600" y="152400"/>
            <a:ext cx="4267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、集成</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位二进制优先编码器</a:t>
            </a:r>
          </a:p>
        </p:txBody>
      </p:sp>
      <p:sp>
        <p:nvSpPr>
          <p:cNvPr id="168963" name="Text Box 3"/>
          <p:cNvSpPr txBox="1"/>
          <p:nvPr/>
        </p:nvSpPr>
        <p:spPr>
          <a:xfrm>
            <a:off x="1662113" y="619125"/>
            <a:ext cx="5943600" cy="52863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latin typeface="隶书" panose="02010509060101010101" pitchFamily="49" charset="-122"/>
                <a:ea typeface="隶书" panose="02010509060101010101" pitchFamily="49" charset="-122"/>
              </a:rPr>
              <a:t>集成</a:t>
            </a:r>
            <a:r>
              <a:rPr lang="en-US" altLang="zh-CN" sz="2800" b="1" dirty="0">
                <a:latin typeface="隶书" panose="02010509060101010101" pitchFamily="49" charset="-122"/>
                <a:ea typeface="隶书" panose="02010509060101010101" pitchFamily="49" charset="-122"/>
              </a:rPr>
              <a:t>3</a:t>
            </a:r>
            <a:r>
              <a:rPr lang="zh-CN" altLang="en-US" sz="2800" b="1" dirty="0">
                <a:latin typeface="隶书" panose="02010509060101010101" pitchFamily="49" charset="-122"/>
                <a:ea typeface="隶书" panose="02010509060101010101" pitchFamily="49" charset="-122"/>
              </a:rPr>
              <a:t>位二进制优先编码器</a:t>
            </a:r>
            <a:r>
              <a:rPr lang="en-US" altLang="zh-CN" sz="2800" b="1" dirty="0">
                <a:latin typeface="隶书" panose="02010509060101010101" pitchFamily="49" charset="-122"/>
                <a:ea typeface="隶书" panose="02010509060101010101" pitchFamily="49" charset="-122"/>
              </a:rPr>
              <a:t>74LS148</a:t>
            </a:r>
            <a:endParaRPr lang="en-US" altLang="zh-CN" sz="2800" b="1" dirty="0">
              <a:ea typeface="隶书" panose="02010509060101010101" pitchFamily="49" charset="-122"/>
            </a:endParaRPr>
          </a:p>
        </p:txBody>
      </p:sp>
      <p:graphicFrame>
        <p:nvGraphicFramePr>
          <p:cNvPr id="168965" name="Object 5"/>
          <p:cNvGraphicFramePr>
            <a:graphicFrameLocks noChangeAspect="1"/>
          </p:cNvGraphicFramePr>
          <p:nvPr/>
        </p:nvGraphicFramePr>
        <p:xfrm>
          <a:off x="661988" y="1254125"/>
          <a:ext cx="7756525" cy="3509963"/>
        </p:xfrm>
        <a:graphic>
          <a:graphicData uri="http://schemas.openxmlformats.org/presentationml/2006/ole">
            <mc:AlternateContent xmlns:mc="http://schemas.openxmlformats.org/markup-compatibility/2006">
              <mc:Choice xmlns:v="urn:schemas-microsoft-com:vml" Requires="v">
                <p:oleObj spid="_x0000_s36885" r:id="rId3" imgW="3705225" imgH="1676400" progId="Word.Picture.8">
                  <p:embed/>
                </p:oleObj>
              </mc:Choice>
              <mc:Fallback>
                <p:oleObj r:id="rId3" imgW="3705225" imgH="1676400" progId="Word.Picture.8">
                  <p:embed/>
                  <p:pic>
                    <p:nvPicPr>
                      <p:cNvPr id="0" name="图片 3170"/>
                      <p:cNvPicPr/>
                      <p:nvPr/>
                    </p:nvPicPr>
                    <p:blipFill>
                      <a:blip r:embed="rId4"/>
                      <a:stretch>
                        <a:fillRect/>
                      </a:stretch>
                    </p:blipFill>
                    <p:spPr>
                      <a:xfrm>
                        <a:off x="661988" y="1254125"/>
                        <a:ext cx="7756525" cy="3509963"/>
                      </a:xfrm>
                      <a:prstGeom prst="rect">
                        <a:avLst/>
                      </a:prstGeom>
                      <a:solidFill>
                        <a:srgbClr val="CCFFFF"/>
                      </a:solidFill>
                      <a:ln w="38100">
                        <a:noFill/>
                        <a:miter/>
                      </a:ln>
                    </p:spPr>
                  </p:pic>
                </p:oleObj>
              </mc:Fallback>
            </mc:AlternateContent>
          </a:graphicData>
        </a:graphic>
      </p:graphicFrame>
      <p:grpSp>
        <p:nvGrpSpPr>
          <p:cNvPr id="169260" name="Group 300"/>
          <p:cNvGrpSpPr/>
          <p:nvPr/>
        </p:nvGrpSpPr>
        <p:grpSpPr>
          <a:xfrm>
            <a:off x="381000" y="4772025"/>
            <a:ext cx="8458200" cy="1917700"/>
            <a:chOff x="240" y="3006"/>
            <a:chExt cx="5328" cy="1208"/>
          </a:xfrm>
        </p:grpSpPr>
        <p:sp>
          <p:nvSpPr>
            <p:cNvPr id="64519" name="Text Box 11"/>
            <p:cNvSpPr txBox="1"/>
            <p:nvPr/>
          </p:nvSpPr>
          <p:spPr>
            <a:xfrm>
              <a:off x="240" y="3006"/>
              <a:ext cx="5328" cy="120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0"/>
                </a:spcBef>
                <a:buNone/>
              </a:pPr>
              <a:r>
                <a:rPr lang="en-US" altLang="zh-CN" sz="2400" dirty="0"/>
                <a:t>ST</a:t>
              </a:r>
              <a:r>
                <a:rPr lang="zh-CN" altLang="en-US" sz="2400" dirty="0"/>
                <a:t>为选通输入端，当</a:t>
              </a:r>
              <a:r>
                <a:rPr lang="en-US" altLang="zh-CN" sz="2400" dirty="0"/>
                <a:t>ST</a:t>
              </a:r>
              <a:r>
                <a:rPr lang="zh-CN" altLang="en-US" sz="2400" dirty="0"/>
                <a:t>＝</a:t>
              </a:r>
              <a:r>
                <a:rPr lang="en-US" altLang="zh-CN" sz="2400" dirty="0"/>
                <a:t>0</a:t>
              </a:r>
              <a:r>
                <a:rPr lang="zh-CN" altLang="en-US" sz="2400" dirty="0"/>
                <a:t>时允许编码；当</a:t>
              </a:r>
              <a:r>
                <a:rPr lang="en-US" altLang="zh-CN" sz="2400" dirty="0"/>
                <a:t>ST</a:t>
              </a:r>
              <a:r>
                <a:rPr lang="zh-CN" altLang="en-US" sz="2400" dirty="0"/>
                <a:t>＝</a:t>
              </a:r>
              <a:r>
                <a:rPr lang="en-US" altLang="zh-CN" sz="2400" dirty="0"/>
                <a:t>1</a:t>
              </a:r>
              <a:r>
                <a:rPr lang="zh-CN" altLang="en-US" sz="2400" dirty="0"/>
                <a:t>时</a:t>
              </a:r>
              <a:r>
                <a:rPr lang="en-US" altLang="zh-CN" sz="2400" i="1" dirty="0"/>
                <a:t>Y</a:t>
              </a:r>
              <a:r>
                <a:rPr lang="en-US" altLang="zh-CN" sz="2400" baseline="-25000" dirty="0"/>
                <a:t>2</a:t>
              </a:r>
              <a:r>
                <a:rPr lang="zh-CN" altLang="en-US" sz="2400" dirty="0"/>
                <a:t>、</a:t>
              </a:r>
              <a:r>
                <a:rPr lang="en-US" altLang="zh-CN" sz="2400" i="1" dirty="0"/>
                <a:t>Y</a:t>
              </a:r>
              <a:r>
                <a:rPr lang="en-US" altLang="zh-CN" sz="2400" baseline="-25000" dirty="0"/>
                <a:t>1</a:t>
              </a:r>
              <a:r>
                <a:rPr lang="zh-CN" altLang="en-US" sz="2400" dirty="0"/>
                <a:t>、</a:t>
              </a:r>
              <a:r>
                <a:rPr lang="en-US" altLang="zh-CN" sz="2400" i="1" dirty="0"/>
                <a:t>Y</a:t>
              </a:r>
              <a:r>
                <a:rPr lang="en-US" altLang="zh-CN" sz="2400" baseline="-25000" dirty="0"/>
                <a:t>0</a:t>
              </a:r>
              <a:r>
                <a:rPr lang="zh-CN" altLang="en-US" sz="2400" dirty="0"/>
                <a:t>和</a:t>
              </a:r>
              <a:r>
                <a:rPr lang="en-US" altLang="zh-CN" sz="2400" i="1" dirty="0"/>
                <a:t>Y</a:t>
              </a:r>
              <a:r>
                <a:rPr lang="en-US" altLang="zh-CN" sz="2400" baseline="-25000" dirty="0"/>
                <a:t>S </a:t>
              </a:r>
              <a:r>
                <a:rPr lang="zh-CN" altLang="en-US" sz="2400" dirty="0"/>
                <a:t>、</a:t>
              </a:r>
              <a:r>
                <a:rPr lang="en-US" altLang="zh-CN" sz="2400" i="1" dirty="0"/>
                <a:t>Y</a:t>
              </a:r>
              <a:r>
                <a:rPr lang="en-US" altLang="zh-CN" sz="2400" baseline="-25000" dirty="0"/>
                <a:t>EX</a:t>
              </a:r>
              <a:r>
                <a:rPr lang="zh-CN" altLang="en-US" sz="2400" dirty="0"/>
                <a:t>均封锁，编码被禁止。</a:t>
              </a:r>
              <a:r>
                <a:rPr lang="en-US" altLang="zh-CN" sz="2400" i="1" dirty="0"/>
                <a:t>Y</a:t>
              </a:r>
              <a:r>
                <a:rPr lang="en-US" altLang="zh-CN" sz="2400" baseline="-25000" dirty="0"/>
                <a:t>S</a:t>
              </a:r>
              <a:r>
                <a:rPr lang="zh-CN" altLang="en-US" sz="2400" dirty="0"/>
                <a:t>为选通输出端，通常接至低位芯片的</a:t>
              </a:r>
              <a:r>
                <a:rPr lang="en-US" altLang="zh-CN" sz="2400" dirty="0"/>
                <a:t>ST</a:t>
              </a:r>
              <a:r>
                <a:rPr lang="zh-CN" altLang="en-US" sz="2400" dirty="0"/>
                <a:t>端。</a:t>
              </a:r>
              <a:r>
                <a:rPr lang="en-US" altLang="zh-CN" sz="2400" i="1" dirty="0"/>
                <a:t>Y</a:t>
              </a:r>
              <a:r>
                <a:rPr lang="en-US" altLang="zh-CN" sz="2400" baseline="-25000" dirty="0"/>
                <a:t>S</a:t>
              </a:r>
              <a:r>
                <a:rPr lang="zh-CN" altLang="en-US" sz="2400" dirty="0"/>
                <a:t>和</a:t>
              </a:r>
              <a:r>
                <a:rPr lang="en-US" altLang="zh-CN" sz="2400" dirty="0"/>
                <a:t>ST</a:t>
              </a:r>
              <a:r>
                <a:rPr lang="zh-CN" altLang="en-US" sz="2400" dirty="0"/>
                <a:t>配合可以实现多级编码器之间的优先级别的控制。</a:t>
              </a:r>
              <a:r>
                <a:rPr lang="en-US" altLang="zh-CN" sz="2400" i="1" dirty="0"/>
                <a:t>Y</a:t>
              </a:r>
              <a:r>
                <a:rPr lang="en-US" altLang="zh-CN" sz="2400" baseline="-25000" dirty="0"/>
                <a:t>EX</a:t>
              </a:r>
              <a:r>
                <a:rPr lang="zh-CN" altLang="en-US" sz="2400" dirty="0"/>
                <a:t>为扩展输出端，是控制标志。</a:t>
              </a:r>
              <a:r>
                <a:rPr lang="en-US" altLang="zh-CN" sz="2400" i="1" dirty="0"/>
                <a:t>Y</a:t>
              </a:r>
              <a:r>
                <a:rPr lang="en-US" altLang="zh-CN" sz="2400" baseline="-25000" dirty="0"/>
                <a:t>EX</a:t>
              </a:r>
              <a:r>
                <a:rPr lang="zh-CN" altLang="en-US" sz="2400" dirty="0"/>
                <a:t>＝</a:t>
              </a:r>
              <a:r>
                <a:rPr lang="en-US" altLang="zh-CN" sz="2400" dirty="0"/>
                <a:t>0</a:t>
              </a:r>
              <a:r>
                <a:rPr lang="zh-CN" altLang="en-US" sz="2400" dirty="0"/>
                <a:t>表示是编码输出；</a:t>
              </a:r>
              <a:r>
                <a:rPr lang="en-US" altLang="zh-CN" sz="2400" i="1" dirty="0"/>
                <a:t>Y</a:t>
              </a:r>
              <a:r>
                <a:rPr lang="en-US" altLang="zh-CN" sz="2400" baseline="-25000" dirty="0"/>
                <a:t>EX</a:t>
              </a:r>
              <a:r>
                <a:rPr lang="zh-CN" altLang="en-US" sz="2400" dirty="0"/>
                <a:t>＝</a:t>
              </a:r>
              <a:r>
                <a:rPr lang="en-US" altLang="zh-CN" sz="2400" dirty="0"/>
                <a:t>1</a:t>
              </a:r>
              <a:r>
                <a:rPr lang="zh-CN" altLang="en-US" sz="2400" dirty="0"/>
                <a:t>表示不是编码输出。</a:t>
              </a:r>
            </a:p>
          </p:txBody>
        </p:sp>
        <p:sp>
          <p:nvSpPr>
            <p:cNvPr id="64520" name="Line 12"/>
            <p:cNvSpPr/>
            <p:nvPr/>
          </p:nvSpPr>
          <p:spPr>
            <a:xfrm>
              <a:off x="310" y="3051"/>
              <a:ext cx="192" cy="0"/>
            </a:xfrm>
            <a:prstGeom prst="line">
              <a:avLst/>
            </a:prstGeom>
            <a:ln w="9525" cap="flat" cmpd="sng">
              <a:solidFill>
                <a:schemeClr val="tx1"/>
              </a:solidFill>
              <a:prstDash val="solid"/>
              <a:headEnd type="none" w="med" len="med"/>
              <a:tailEnd type="none" w="med" len="med"/>
            </a:ln>
          </p:spPr>
        </p:sp>
        <p:sp>
          <p:nvSpPr>
            <p:cNvPr id="64521" name="Line 13"/>
            <p:cNvSpPr/>
            <p:nvPr/>
          </p:nvSpPr>
          <p:spPr>
            <a:xfrm>
              <a:off x="1511" y="3505"/>
              <a:ext cx="192" cy="0"/>
            </a:xfrm>
            <a:prstGeom prst="line">
              <a:avLst/>
            </a:prstGeom>
            <a:ln w="9525" cap="flat" cmpd="sng">
              <a:solidFill>
                <a:schemeClr val="tx1"/>
              </a:solidFill>
              <a:prstDash val="solid"/>
              <a:headEnd type="none" w="med" len="med"/>
              <a:tailEnd type="none" w="med" len="med"/>
            </a:ln>
          </p:spPr>
        </p:sp>
        <p:sp>
          <p:nvSpPr>
            <p:cNvPr id="64522" name="Line 15"/>
            <p:cNvSpPr/>
            <p:nvPr/>
          </p:nvSpPr>
          <p:spPr>
            <a:xfrm>
              <a:off x="1675" y="3981"/>
              <a:ext cx="192" cy="0"/>
            </a:xfrm>
            <a:prstGeom prst="line">
              <a:avLst/>
            </a:prstGeom>
            <a:ln w="9525" cap="flat" cmpd="sng">
              <a:solidFill>
                <a:schemeClr val="tx1"/>
              </a:solidFill>
              <a:prstDash val="solid"/>
              <a:headEnd type="none" w="med" len="med"/>
              <a:tailEnd type="none" w="med" len="med"/>
            </a:ln>
          </p:spPr>
        </p:sp>
        <p:sp>
          <p:nvSpPr>
            <p:cNvPr id="64523" name="Line 289"/>
            <p:cNvSpPr/>
            <p:nvPr/>
          </p:nvSpPr>
          <p:spPr>
            <a:xfrm>
              <a:off x="4748" y="3745"/>
              <a:ext cx="192" cy="0"/>
            </a:xfrm>
            <a:prstGeom prst="line">
              <a:avLst/>
            </a:prstGeom>
            <a:ln w="9525" cap="flat" cmpd="sng">
              <a:solidFill>
                <a:schemeClr val="tx1"/>
              </a:solidFill>
              <a:prstDash val="solid"/>
              <a:headEnd type="none" w="med" len="med"/>
              <a:tailEnd type="none" w="med" len="med"/>
            </a:ln>
          </p:spPr>
        </p:sp>
        <p:sp>
          <p:nvSpPr>
            <p:cNvPr id="64524" name="Line 290"/>
            <p:cNvSpPr/>
            <p:nvPr/>
          </p:nvSpPr>
          <p:spPr>
            <a:xfrm>
              <a:off x="1907" y="3748"/>
              <a:ext cx="192" cy="0"/>
            </a:xfrm>
            <a:prstGeom prst="line">
              <a:avLst/>
            </a:prstGeom>
            <a:ln w="9525" cap="flat" cmpd="sng">
              <a:solidFill>
                <a:schemeClr val="tx1"/>
              </a:solidFill>
              <a:prstDash val="solid"/>
              <a:headEnd type="none" w="med" len="med"/>
              <a:tailEnd type="none" w="med" len="med"/>
            </a:ln>
          </p:spPr>
        </p:sp>
        <p:sp>
          <p:nvSpPr>
            <p:cNvPr id="64525" name="Line 292"/>
            <p:cNvSpPr/>
            <p:nvPr/>
          </p:nvSpPr>
          <p:spPr>
            <a:xfrm>
              <a:off x="2136" y="3051"/>
              <a:ext cx="192" cy="0"/>
            </a:xfrm>
            <a:prstGeom prst="line">
              <a:avLst/>
            </a:prstGeom>
            <a:ln w="9525" cap="flat" cmpd="sng">
              <a:solidFill>
                <a:schemeClr val="tx1"/>
              </a:solidFill>
              <a:prstDash val="solid"/>
              <a:headEnd type="none" w="med" len="med"/>
              <a:tailEnd type="none" w="med" len="med"/>
            </a:ln>
          </p:spPr>
        </p:sp>
        <p:sp>
          <p:nvSpPr>
            <p:cNvPr id="64526" name="Line 293"/>
            <p:cNvSpPr/>
            <p:nvPr/>
          </p:nvSpPr>
          <p:spPr>
            <a:xfrm>
              <a:off x="4050" y="3051"/>
              <a:ext cx="192" cy="0"/>
            </a:xfrm>
            <a:prstGeom prst="line">
              <a:avLst/>
            </a:prstGeom>
            <a:ln w="9525" cap="flat" cmpd="sng">
              <a:solidFill>
                <a:schemeClr val="tx1"/>
              </a:solidFill>
              <a:prstDash val="solid"/>
              <a:headEnd type="none" w="med" len="med"/>
              <a:tailEnd type="none" w="med" len="med"/>
            </a:ln>
          </p:spPr>
        </p:sp>
        <p:sp>
          <p:nvSpPr>
            <p:cNvPr id="64527" name="Line 294"/>
            <p:cNvSpPr/>
            <p:nvPr/>
          </p:nvSpPr>
          <p:spPr>
            <a:xfrm>
              <a:off x="4781" y="3044"/>
              <a:ext cx="130" cy="0"/>
            </a:xfrm>
            <a:prstGeom prst="line">
              <a:avLst/>
            </a:prstGeom>
            <a:ln w="9525" cap="flat" cmpd="sng">
              <a:solidFill>
                <a:schemeClr val="tx1"/>
              </a:solidFill>
              <a:prstDash val="solid"/>
              <a:headEnd type="none" w="med" len="med"/>
              <a:tailEnd type="none" w="med" len="med"/>
            </a:ln>
          </p:spPr>
        </p:sp>
        <p:sp>
          <p:nvSpPr>
            <p:cNvPr id="64528" name="Line 295"/>
            <p:cNvSpPr/>
            <p:nvPr/>
          </p:nvSpPr>
          <p:spPr>
            <a:xfrm>
              <a:off x="5170" y="3045"/>
              <a:ext cx="130" cy="0"/>
            </a:xfrm>
            <a:prstGeom prst="line">
              <a:avLst/>
            </a:prstGeom>
            <a:ln w="9525" cap="flat" cmpd="sng">
              <a:solidFill>
                <a:schemeClr val="tx1"/>
              </a:solidFill>
              <a:prstDash val="solid"/>
              <a:headEnd type="none" w="med" len="med"/>
              <a:tailEnd type="none" w="med" len="med"/>
            </a:ln>
          </p:spPr>
        </p:sp>
        <p:sp>
          <p:nvSpPr>
            <p:cNvPr id="64529" name="Line 296"/>
            <p:cNvSpPr/>
            <p:nvPr/>
          </p:nvSpPr>
          <p:spPr>
            <a:xfrm>
              <a:off x="323" y="3266"/>
              <a:ext cx="130" cy="0"/>
            </a:xfrm>
            <a:prstGeom prst="line">
              <a:avLst/>
            </a:prstGeom>
            <a:ln w="9525" cap="flat" cmpd="sng">
              <a:solidFill>
                <a:schemeClr val="tx1"/>
              </a:solidFill>
              <a:prstDash val="solid"/>
              <a:headEnd type="none" w="med" len="med"/>
              <a:tailEnd type="none" w="med" len="med"/>
            </a:ln>
          </p:spPr>
        </p:sp>
        <p:sp>
          <p:nvSpPr>
            <p:cNvPr id="64530" name="Line 297"/>
            <p:cNvSpPr/>
            <p:nvPr/>
          </p:nvSpPr>
          <p:spPr>
            <a:xfrm>
              <a:off x="2521" y="3505"/>
              <a:ext cx="192" cy="0"/>
            </a:xfrm>
            <a:prstGeom prst="line">
              <a:avLst/>
            </a:prstGeom>
            <a:ln w="9525" cap="flat" cmpd="sng">
              <a:solidFill>
                <a:schemeClr val="tx1"/>
              </a:solidFill>
              <a:prstDash val="solid"/>
              <a:headEnd type="none" w="med" len="med"/>
              <a:tailEnd type="none" w="med" len="med"/>
            </a:ln>
          </p:spPr>
        </p:sp>
        <p:sp>
          <p:nvSpPr>
            <p:cNvPr id="64531" name="Line 299"/>
            <p:cNvSpPr/>
            <p:nvPr/>
          </p:nvSpPr>
          <p:spPr>
            <a:xfrm>
              <a:off x="1133" y="3280"/>
              <a:ext cx="192" cy="0"/>
            </a:xfrm>
            <a:prstGeom prst="line">
              <a:avLst/>
            </a:prstGeom>
            <a:ln w="9525" cap="flat" cmpd="sng">
              <a:solidFill>
                <a:schemeClr val="tx1"/>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8963"/>
                                        </p:tgtEl>
                                        <p:attrNameLst>
                                          <p:attrName>style.visibility</p:attrName>
                                        </p:attrNameLst>
                                      </p:cBhvr>
                                      <p:to>
                                        <p:strVal val="visible"/>
                                      </p:to>
                                    </p:set>
                                    <p:animEffect transition="in" filter="wipe(left)">
                                      <p:cBhvr>
                                        <p:cTn id="7" dur="500"/>
                                        <p:tgtEl>
                                          <p:spTgt spid="1689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8965"/>
                                        </p:tgtEl>
                                        <p:attrNameLst>
                                          <p:attrName>style.visibility</p:attrName>
                                        </p:attrNameLst>
                                      </p:cBhvr>
                                      <p:to>
                                        <p:strVal val="visible"/>
                                      </p:to>
                                    </p:set>
                                    <p:animEffect transition="in" filter="wipe(left)">
                                      <p:cBhvr>
                                        <p:cTn id="12" dur="500"/>
                                        <p:tgtEl>
                                          <p:spTgt spid="1689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9260"/>
                                        </p:tgtEl>
                                        <p:attrNameLst>
                                          <p:attrName>style.visibility</p:attrName>
                                        </p:attrNameLst>
                                      </p:cBhvr>
                                      <p:to>
                                        <p:strVal val="visible"/>
                                      </p:to>
                                    </p:set>
                                    <p:animEffect transition="in" filter="wipe(up)">
                                      <p:cBhvr>
                                        <p:cTn id="17" dur="500"/>
                                        <p:tgtEl>
                                          <p:spTgt spid="169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57</a:t>
            </a:fld>
            <a:r>
              <a:rPr lang="zh-CN" altLang="en-US" sz="1400" dirty="0"/>
              <a:t>）</a:t>
            </a:r>
          </a:p>
        </p:txBody>
      </p:sp>
      <p:sp>
        <p:nvSpPr>
          <p:cNvPr id="65539" name="Text Box 2"/>
          <p:cNvSpPr txBox="1"/>
          <p:nvPr/>
        </p:nvSpPr>
        <p:spPr>
          <a:xfrm>
            <a:off x="1295400" y="157163"/>
            <a:ext cx="7086600" cy="528637"/>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latin typeface="隶书" panose="02010509060101010101" pitchFamily="49" charset="-122"/>
                <a:ea typeface="隶书" panose="02010509060101010101" pitchFamily="49" charset="-122"/>
              </a:rPr>
              <a:t>集成</a:t>
            </a:r>
            <a:r>
              <a:rPr lang="en-US" altLang="zh-CN" sz="2800" b="1" dirty="0">
                <a:latin typeface="隶书" panose="02010509060101010101" pitchFamily="49" charset="-122"/>
                <a:ea typeface="隶书" panose="02010509060101010101" pitchFamily="49" charset="-122"/>
              </a:rPr>
              <a:t>3</a:t>
            </a:r>
            <a:r>
              <a:rPr lang="zh-CN" altLang="en-US" sz="2800" b="1" dirty="0">
                <a:latin typeface="隶书" panose="02010509060101010101" pitchFamily="49" charset="-122"/>
                <a:ea typeface="隶书" panose="02010509060101010101" pitchFamily="49" charset="-122"/>
              </a:rPr>
              <a:t>位二进制优先编码器</a:t>
            </a:r>
            <a:r>
              <a:rPr lang="en-US" altLang="zh-CN" sz="2800" b="1" dirty="0">
                <a:latin typeface="隶书" panose="02010509060101010101" pitchFamily="49" charset="-122"/>
                <a:ea typeface="隶书" panose="02010509060101010101" pitchFamily="49" charset="-122"/>
              </a:rPr>
              <a:t>74LS148</a:t>
            </a:r>
            <a:r>
              <a:rPr lang="zh-CN" altLang="en-US" sz="2800" b="1" dirty="0">
                <a:latin typeface="隶书" panose="02010509060101010101" pitchFamily="49" charset="-122"/>
                <a:ea typeface="隶书" panose="02010509060101010101" pitchFamily="49" charset="-122"/>
              </a:rPr>
              <a:t>的真值表</a:t>
            </a:r>
            <a:endParaRPr lang="zh-CN" altLang="en-US" sz="2800" b="1" dirty="0">
              <a:ea typeface="隶书" panose="02010509060101010101" pitchFamily="49" charset="-122"/>
            </a:endParaRPr>
          </a:p>
        </p:txBody>
      </p:sp>
      <p:sp>
        <p:nvSpPr>
          <p:cNvPr id="169987" name="Text Box 3"/>
          <p:cNvSpPr txBox="1"/>
          <p:nvPr/>
        </p:nvSpPr>
        <p:spPr>
          <a:xfrm>
            <a:off x="533400" y="6162675"/>
            <a:ext cx="3962400" cy="466725"/>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隶书" panose="02010509060101010101" pitchFamily="49" charset="-122"/>
                <a:ea typeface="隶书" panose="02010509060101010101" pitchFamily="49" charset="-122"/>
              </a:rPr>
              <a:t>输</a:t>
            </a:r>
            <a:r>
              <a:rPr lang="zh-CN" altLang="en-US" sz="2400" b="1" dirty="0">
                <a:solidFill>
                  <a:srgbClr val="CC3300"/>
                </a:solidFill>
                <a:latin typeface="隶书" panose="02010509060101010101" pitchFamily="49" charset="-122"/>
                <a:ea typeface="隶书" panose="02010509060101010101" pitchFamily="49" charset="-122"/>
              </a:rPr>
              <a:t>入</a:t>
            </a:r>
            <a:r>
              <a:rPr lang="zh-CN" altLang="en-US" sz="2400" b="1" dirty="0">
                <a:latin typeface="隶书" panose="02010509060101010101" pitchFamily="49" charset="-122"/>
                <a:ea typeface="隶书" panose="02010509060101010101" pitchFamily="49" charset="-122"/>
              </a:rPr>
              <a:t>：逻辑</a:t>
            </a:r>
            <a:r>
              <a:rPr lang="en-US" altLang="zh-CN" sz="2400" b="1" dirty="0">
                <a:latin typeface="隶书" panose="02010509060101010101" pitchFamily="49" charset="-122"/>
                <a:ea typeface="隶书" panose="02010509060101010101" pitchFamily="49" charset="-122"/>
              </a:rPr>
              <a:t>0(</a:t>
            </a:r>
            <a:r>
              <a:rPr lang="zh-CN" altLang="en-US" sz="2400" b="1" dirty="0">
                <a:latin typeface="隶书" panose="02010509060101010101" pitchFamily="49" charset="-122"/>
                <a:ea typeface="隶书" panose="02010509060101010101" pitchFamily="49" charset="-122"/>
              </a:rPr>
              <a:t>低电平）有效</a:t>
            </a:r>
            <a:endParaRPr lang="zh-CN" altLang="en-US" sz="2400" dirty="0">
              <a:latin typeface="隶书" panose="02010509060101010101" pitchFamily="49" charset="-122"/>
              <a:ea typeface="隶书" panose="02010509060101010101" pitchFamily="49" charset="-122"/>
            </a:endParaRPr>
          </a:p>
        </p:txBody>
      </p:sp>
      <p:sp>
        <p:nvSpPr>
          <p:cNvPr id="169988" name="Text Box 4"/>
          <p:cNvSpPr txBox="1"/>
          <p:nvPr/>
        </p:nvSpPr>
        <p:spPr>
          <a:xfrm>
            <a:off x="4876800" y="6162675"/>
            <a:ext cx="4038600" cy="466725"/>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隶书" panose="02010509060101010101" pitchFamily="49" charset="-122"/>
                <a:ea typeface="隶书" panose="02010509060101010101" pitchFamily="49" charset="-122"/>
              </a:rPr>
              <a:t>输</a:t>
            </a:r>
            <a:r>
              <a:rPr lang="zh-CN" altLang="en-US" sz="2400" b="1" dirty="0">
                <a:solidFill>
                  <a:srgbClr val="CC3300"/>
                </a:solidFill>
                <a:latin typeface="隶书" panose="02010509060101010101" pitchFamily="49" charset="-122"/>
                <a:ea typeface="隶书" panose="02010509060101010101" pitchFamily="49" charset="-122"/>
              </a:rPr>
              <a:t>出</a:t>
            </a:r>
            <a:r>
              <a:rPr lang="zh-CN" altLang="en-US" sz="2400" b="1" dirty="0">
                <a:latin typeface="隶书" panose="02010509060101010101" pitchFamily="49" charset="-122"/>
                <a:ea typeface="隶书" panose="02010509060101010101" pitchFamily="49" charset="-122"/>
              </a:rPr>
              <a:t>：逻辑</a:t>
            </a:r>
            <a:r>
              <a:rPr lang="en-US" altLang="zh-CN" sz="2400" b="1" dirty="0">
                <a:latin typeface="隶书" panose="02010509060101010101" pitchFamily="49" charset="-122"/>
                <a:ea typeface="隶书" panose="02010509060101010101" pitchFamily="49" charset="-122"/>
              </a:rPr>
              <a:t>0(</a:t>
            </a:r>
            <a:r>
              <a:rPr lang="zh-CN" altLang="en-US" sz="2400" b="1" dirty="0">
                <a:latin typeface="隶书" panose="02010509060101010101" pitchFamily="49" charset="-122"/>
                <a:ea typeface="隶书" panose="02010509060101010101" pitchFamily="49" charset="-122"/>
              </a:rPr>
              <a:t>低电平）有效</a:t>
            </a:r>
            <a:endParaRPr lang="zh-CN" altLang="en-US" sz="4800" dirty="0">
              <a:latin typeface="隶书" panose="02010509060101010101" pitchFamily="49" charset="-122"/>
              <a:ea typeface="隶书" panose="02010509060101010101" pitchFamily="49" charset="-122"/>
            </a:endParaRPr>
          </a:p>
        </p:txBody>
      </p:sp>
      <p:graphicFrame>
        <p:nvGraphicFramePr>
          <p:cNvPr id="169990" name="Object 6"/>
          <p:cNvGraphicFramePr>
            <a:graphicFrameLocks noChangeAspect="1"/>
          </p:cNvGraphicFramePr>
          <p:nvPr/>
        </p:nvGraphicFramePr>
        <p:xfrm>
          <a:off x="0" y="762000"/>
          <a:ext cx="9144000" cy="5362575"/>
        </p:xfrm>
        <a:graphic>
          <a:graphicData uri="http://schemas.openxmlformats.org/presentationml/2006/ole">
            <mc:AlternateContent xmlns:mc="http://schemas.openxmlformats.org/markup-compatibility/2006">
              <mc:Choice xmlns:v="urn:schemas-microsoft-com:vml" Requires="v">
                <p:oleObj spid="_x0000_s37909" r:id="rId3" imgW="3781425" imgH="2533650" progId="Word.Document.8">
                  <p:embed/>
                </p:oleObj>
              </mc:Choice>
              <mc:Fallback>
                <p:oleObj r:id="rId3" imgW="3781425" imgH="2533650" progId="Word.Document.8">
                  <p:embed/>
                  <p:pic>
                    <p:nvPicPr>
                      <p:cNvPr id="0" name="图片 3179"/>
                      <p:cNvPicPr/>
                      <p:nvPr/>
                    </p:nvPicPr>
                    <p:blipFill>
                      <a:blip r:embed="rId4"/>
                      <a:srcRect t="-1350" r="2563" b="6337"/>
                      <a:stretch>
                        <a:fillRect/>
                      </a:stretch>
                    </p:blipFill>
                    <p:spPr>
                      <a:xfrm>
                        <a:off x="0" y="762000"/>
                        <a:ext cx="9144000" cy="5362575"/>
                      </a:xfrm>
                      <a:prstGeom prst="rect">
                        <a:avLst/>
                      </a:prstGeom>
                      <a:solidFill>
                        <a:srgbClr val="F8F8F8"/>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9990"/>
                                        </p:tgtEl>
                                        <p:attrNameLst>
                                          <p:attrName>style.visibility</p:attrName>
                                        </p:attrNameLst>
                                      </p:cBhvr>
                                      <p:to>
                                        <p:strVal val="visible"/>
                                      </p:to>
                                    </p:set>
                                    <p:animEffect transition="in" filter="wipe(left)">
                                      <p:cBhvr>
                                        <p:cTn id="7" dur="500"/>
                                        <p:tgtEl>
                                          <p:spTgt spid="1699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9987"/>
                                        </p:tgtEl>
                                        <p:attrNameLst>
                                          <p:attrName>style.visibility</p:attrName>
                                        </p:attrNameLst>
                                      </p:cBhvr>
                                      <p:to>
                                        <p:strVal val="visible"/>
                                      </p:to>
                                    </p:set>
                                    <p:animEffect transition="in" filter="wipe(left)">
                                      <p:cBhvr>
                                        <p:cTn id="12" dur="500"/>
                                        <p:tgtEl>
                                          <p:spTgt spid="1699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9988"/>
                                        </p:tgtEl>
                                        <p:attrNameLst>
                                          <p:attrName>style.visibility</p:attrName>
                                        </p:attrNameLst>
                                      </p:cBhvr>
                                      <p:to>
                                        <p:strVal val="visible"/>
                                      </p:to>
                                    </p:set>
                                    <p:animEffect transition="in" filter="wipe(left)">
                                      <p:cBhvr>
                                        <p:cTn id="17" dur="500"/>
                                        <p:tgtEl>
                                          <p:spTgt spid="169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animBg="1"/>
      <p:bldP spid="16998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58</a:t>
            </a:fld>
            <a:r>
              <a:rPr lang="zh-CN" altLang="en-US" sz="1400" dirty="0"/>
              <a:t>）</a:t>
            </a:r>
          </a:p>
        </p:txBody>
      </p:sp>
      <p:sp>
        <p:nvSpPr>
          <p:cNvPr id="66563" name="Text Box 2"/>
          <p:cNvSpPr txBox="1"/>
          <p:nvPr/>
        </p:nvSpPr>
        <p:spPr>
          <a:xfrm>
            <a:off x="1295400" y="233363"/>
            <a:ext cx="7086600" cy="528637"/>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latin typeface="隶书" panose="02010509060101010101" pitchFamily="49" charset="-122"/>
                <a:ea typeface="隶书" panose="02010509060101010101" pitchFamily="49" charset="-122"/>
              </a:rPr>
              <a:t>集成</a:t>
            </a:r>
            <a:r>
              <a:rPr lang="en-US" altLang="zh-CN" sz="2800" b="1" dirty="0">
                <a:latin typeface="隶书" panose="02010509060101010101" pitchFamily="49" charset="-122"/>
                <a:ea typeface="隶书" panose="02010509060101010101" pitchFamily="49" charset="-122"/>
              </a:rPr>
              <a:t>3</a:t>
            </a:r>
            <a:r>
              <a:rPr lang="zh-CN" altLang="en-US" sz="2800" b="1" dirty="0">
                <a:latin typeface="隶书" panose="02010509060101010101" pitchFamily="49" charset="-122"/>
                <a:ea typeface="隶书" panose="02010509060101010101" pitchFamily="49" charset="-122"/>
              </a:rPr>
              <a:t>位二进制优先编码器</a:t>
            </a:r>
            <a:r>
              <a:rPr lang="en-US" altLang="zh-CN" sz="2800" b="1" dirty="0">
                <a:latin typeface="隶书" panose="02010509060101010101" pitchFamily="49" charset="-122"/>
                <a:ea typeface="隶书" panose="02010509060101010101" pitchFamily="49" charset="-122"/>
              </a:rPr>
              <a:t>74LS148</a:t>
            </a:r>
            <a:r>
              <a:rPr lang="zh-CN" altLang="en-US" sz="2800" b="1" dirty="0">
                <a:latin typeface="隶书" panose="02010509060101010101" pitchFamily="49" charset="-122"/>
                <a:ea typeface="隶书" panose="02010509060101010101" pitchFamily="49" charset="-122"/>
              </a:rPr>
              <a:t>的级联</a:t>
            </a:r>
            <a:endParaRPr lang="zh-CN" altLang="en-US" sz="2800" b="1" dirty="0">
              <a:ea typeface="隶书" panose="02010509060101010101" pitchFamily="49" charset="-122"/>
            </a:endParaRPr>
          </a:p>
        </p:txBody>
      </p:sp>
      <p:sp>
        <p:nvSpPr>
          <p:cNvPr id="171011" name="Text Box 3"/>
          <p:cNvSpPr txBox="1"/>
          <p:nvPr/>
        </p:nvSpPr>
        <p:spPr>
          <a:xfrm>
            <a:off x="2514600" y="5262563"/>
            <a:ext cx="3962400" cy="528637"/>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ea typeface="隶书" panose="02010509060101010101" pitchFamily="49" charset="-122"/>
              </a:rPr>
              <a:t>16</a:t>
            </a:r>
            <a:r>
              <a:rPr lang="zh-CN" altLang="en-US" sz="2800" b="1" dirty="0">
                <a:ea typeface="隶书" panose="02010509060101010101" pitchFamily="49" charset="-122"/>
              </a:rPr>
              <a:t>线</a:t>
            </a:r>
            <a:r>
              <a:rPr lang="en-US" altLang="zh-CN" sz="2800" b="1" dirty="0">
                <a:ea typeface="隶书" panose="02010509060101010101" pitchFamily="49" charset="-122"/>
              </a:rPr>
              <a:t>-4</a:t>
            </a:r>
            <a:r>
              <a:rPr lang="zh-CN" altLang="en-US" sz="2800" b="1" dirty="0">
                <a:ea typeface="隶书" panose="02010509060101010101" pitchFamily="49" charset="-122"/>
              </a:rPr>
              <a:t>线优先编码器</a:t>
            </a:r>
            <a:endParaRPr lang="zh-CN" altLang="en-US" sz="2400" b="1" dirty="0">
              <a:ea typeface="隶书" panose="02010509060101010101" pitchFamily="49" charset="-122"/>
            </a:endParaRPr>
          </a:p>
        </p:txBody>
      </p:sp>
      <p:graphicFrame>
        <p:nvGraphicFramePr>
          <p:cNvPr id="171012" name="Object 4"/>
          <p:cNvGraphicFramePr>
            <a:graphicFrameLocks noChangeAspect="1"/>
          </p:cNvGraphicFramePr>
          <p:nvPr/>
        </p:nvGraphicFramePr>
        <p:xfrm>
          <a:off x="2514600" y="5959475"/>
          <a:ext cx="4038600" cy="669925"/>
        </p:xfrm>
        <a:graphic>
          <a:graphicData uri="http://schemas.openxmlformats.org/presentationml/2006/ole">
            <mc:AlternateContent xmlns:mc="http://schemas.openxmlformats.org/markup-compatibility/2006">
              <mc:Choice xmlns:v="urn:schemas-microsoft-com:vml" Requires="v">
                <p:oleObj spid="_x0000_s38953" r:id="rId5" imgW="1457325" imgH="238125" progId="Word.Document.8">
                  <p:embed/>
                </p:oleObj>
              </mc:Choice>
              <mc:Fallback>
                <p:oleObj r:id="rId5" imgW="1457325" imgH="238125" progId="Word.Document.8">
                  <p:embed/>
                  <p:pic>
                    <p:nvPicPr>
                      <p:cNvPr id="0" name="图片 3176"/>
                      <p:cNvPicPr/>
                      <p:nvPr/>
                    </p:nvPicPr>
                    <p:blipFill>
                      <a:blip r:embed="rId6"/>
                      <a:stretch>
                        <a:fillRect/>
                      </a:stretch>
                    </p:blipFill>
                    <p:spPr>
                      <a:xfrm>
                        <a:off x="2514600" y="5959475"/>
                        <a:ext cx="4038600" cy="669925"/>
                      </a:xfrm>
                      <a:prstGeom prst="rect">
                        <a:avLst/>
                      </a:prstGeom>
                      <a:solidFill>
                        <a:srgbClr val="FFFF00"/>
                      </a:solidFill>
                      <a:ln w="38100">
                        <a:noFill/>
                        <a:miter/>
                      </a:ln>
                    </p:spPr>
                  </p:pic>
                </p:oleObj>
              </mc:Fallback>
            </mc:AlternateContent>
          </a:graphicData>
        </a:graphic>
      </p:graphicFrame>
      <p:graphicFrame>
        <p:nvGraphicFramePr>
          <p:cNvPr id="171014" name="Object 6"/>
          <p:cNvGraphicFramePr>
            <a:graphicFrameLocks noChangeAspect="1"/>
          </p:cNvGraphicFramePr>
          <p:nvPr/>
        </p:nvGraphicFramePr>
        <p:xfrm>
          <a:off x="0" y="914400"/>
          <a:ext cx="9144000" cy="4154488"/>
        </p:xfrm>
        <a:graphic>
          <a:graphicData uri="http://schemas.openxmlformats.org/presentationml/2006/ole">
            <mc:AlternateContent xmlns:mc="http://schemas.openxmlformats.org/markup-compatibility/2006">
              <mc:Choice xmlns:v="urn:schemas-microsoft-com:vml" Requires="v">
                <p:oleObj spid="_x0000_s38954" r:id="rId7" imgW="3857625" imgH="1752600" progId="Word.Picture.8">
                  <p:embed/>
                </p:oleObj>
              </mc:Choice>
              <mc:Fallback>
                <p:oleObj r:id="rId7" imgW="3857625" imgH="1752600" progId="Word.Picture.8">
                  <p:embed/>
                  <p:pic>
                    <p:nvPicPr>
                      <p:cNvPr id="0" name="图片 3177"/>
                      <p:cNvPicPr/>
                      <p:nvPr/>
                    </p:nvPicPr>
                    <p:blipFill>
                      <a:blip r:embed="rId8"/>
                      <a:stretch>
                        <a:fillRect/>
                      </a:stretch>
                    </p:blipFill>
                    <p:spPr>
                      <a:xfrm>
                        <a:off x="0" y="914400"/>
                        <a:ext cx="9144000" cy="4154488"/>
                      </a:xfrm>
                      <a:prstGeom prst="rect">
                        <a:avLst/>
                      </a:prstGeom>
                      <a:solidFill>
                        <a:srgbClr val="F8F8F8"/>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014"/>
                                        </p:tgtEl>
                                        <p:attrNameLst>
                                          <p:attrName>style.visibility</p:attrName>
                                        </p:attrNameLst>
                                      </p:cBhvr>
                                      <p:to>
                                        <p:strVal val="visible"/>
                                      </p:to>
                                    </p:set>
                                    <p:animEffect transition="in" filter="wipe(left)">
                                      <p:cBhvr>
                                        <p:cTn id="7" dur="500"/>
                                        <p:tgtEl>
                                          <p:spTgt spid="1710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1011"/>
                                        </p:tgtEl>
                                        <p:attrNameLst>
                                          <p:attrName>style.visibility</p:attrName>
                                        </p:attrNameLst>
                                      </p:cBhvr>
                                      <p:to>
                                        <p:strVal val="visible"/>
                                      </p:to>
                                    </p:set>
                                    <p:animEffect transition="in" filter="wipe(left)">
                                      <p:cBhvr>
                                        <p:cTn id="12" dur="500"/>
                                        <p:tgtEl>
                                          <p:spTgt spid="1710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71012"/>
                                        </p:tgtEl>
                                        <p:attrNameLst>
                                          <p:attrName>style.visibility</p:attrName>
                                        </p:attrNameLst>
                                      </p:cBhvr>
                                      <p:to>
                                        <p:strVal val="visible"/>
                                      </p:to>
                                    </p:set>
                                    <p:animEffect transition="in" filter="box(out)">
                                      <p:cBhvr>
                                        <p:cTn id="17" dur="500"/>
                                        <p:tgtEl>
                                          <p:spTgt spid="171012"/>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59</a:t>
            </a:fld>
            <a:r>
              <a:rPr lang="zh-CN" altLang="en-US" sz="1400" dirty="0"/>
              <a:t>）</a:t>
            </a:r>
          </a:p>
        </p:txBody>
      </p:sp>
      <p:graphicFrame>
        <p:nvGraphicFramePr>
          <p:cNvPr id="172034" name="Object 2"/>
          <p:cNvGraphicFramePr>
            <a:graphicFrameLocks noChangeAspect="1"/>
          </p:cNvGraphicFramePr>
          <p:nvPr/>
        </p:nvGraphicFramePr>
        <p:xfrm>
          <a:off x="2514600" y="1295400"/>
          <a:ext cx="4176713" cy="5562600"/>
        </p:xfrm>
        <a:graphic>
          <a:graphicData uri="http://schemas.openxmlformats.org/presentationml/2006/ole">
            <mc:AlternateContent xmlns:mc="http://schemas.openxmlformats.org/markup-compatibility/2006">
              <mc:Choice xmlns:v="urn:schemas-microsoft-com:vml" Requires="v">
                <p:oleObj spid="_x0000_s39957" r:id="rId3" imgW="1676400" imgH="2505075" progId="Word.Document.8">
                  <p:embed/>
                </p:oleObj>
              </mc:Choice>
              <mc:Fallback>
                <p:oleObj r:id="rId3" imgW="1676400" imgH="2505075" progId="Word.Document.8">
                  <p:embed/>
                  <p:pic>
                    <p:nvPicPr>
                      <p:cNvPr id="0" name="图片 3178"/>
                      <p:cNvPicPr/>
                      <p:nvPr/>
                    </p:nvPicPr>
                    <p:blipFill>
                      <a:blip r:embed="rId4"/>
                      <a:srcRect t="-1292" r="2548" b="6944"/>
                      <a:stretch>
                        <a:fillRect/>
                      </a:stretch>
                    </p:blipFill>
                    <p:spPr>
                      <a:xfrm>
                        <a:off x="2514600" y="1295400"/>
                        <a:ext cx="4176713" cy="5562600"/>
                      </a:xfrm>
                      <a:prstGeom prst="rect">
                        <a:avLst/>
                      </a:prstGeom>
                      <a:solidFill>
                        <a:srgbClr val="F8F8F8"/>
                      </a:solidFill>
                      <a:ln w="38100">
                        <a:noFill/>
                        <a:miter/>
                      </a:ln>
                    </p:spPr>
                  </p:pic>
                </p:oleObj>
              </mc:Fallback>
            </mc:AlternateContent>
          </a:graphicData>
        </a:graphic>
      </p:graphicFrame>
      <p:sp>
        <p:nvSpPr>
          <p:cNvPr id="172036" name="Text Box 4"/>
          <p:cNvSpPr txBox="1"/>
          <p:nvPr/>
        </p:nvSpPr>
        <p:spPr>
          <a:xfrm>
            <a:off x="2819400" y="762000"/>
            <a:ext cx="3429000" cy="457200"/>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ea typeface="幼圆" panose="02010509060101010101" pitchFamily="49" charset="-122"/>
              </a:rPr>
              <a:t>1</a:t>
            </a:r>
            <a:r>
              <a:rPr lang="zh-CN" altLang="en-US" sz="2400" b="1" dirty="0">
                <a:ea typeface="幼圆" panose="02010509060101010101" pitchFamily="49" charset="-122"/>
              </a:rPr>
              <a:t>、</a:t>
            </a:r>
            <a:r>
              <a:rPr lang="en-US" altLang="zh-CN" sz="2400" b="1" dirty="0">
                <a:ea typeface="幼圆" panose="02010509060101010101" pitchFamily="49" charset="-122"/>
              </a:rPr>
              <a:t>8421 BCD</a:t>
            </a:r>
            <a:r>
              <a:rPr lang="zh-CN" altLang="en-US" sz="2400" b="1" dirty="0">
                <a:ea typeface="幼圆" panose="02010509060101010101" pitchFamily="49" charset="-122"/>
              </a:rPr>
              <a:t>码编码器</a:t>
            </a:r>
          </a:p>
        </p:txBody>
      </p:sp>
      <p:sp>
        <p:nvSpPr>
          <p:cNvPr id="172037" name="Text Box 5"/>
          <p:cNvSpPr txBox="1"/>
          <p:nvPr/>
        </p:nvSpPr>
        <p:spPr>
          <a:xfrm>
            <a:off x="6858000" y="1752600"/>
            <a:ext cx="1292225" cy="4495800"/>
          </a:xfrm>
          <a:prstGeom prst="rect">
            <a:avLst/>
          </a:prstGeom>
          <a:noFill/>
          <a:ln w="9525" cap="flat" cmpd="sng">
            <a:solidFill>
              <a:srgbClr val="CC0066"/>
            </a:solidFill>
            <a:prstDash val="solid"/>
            <a:miter/>
            <a:headEnd type="none" w="med" len="med"/>
            <a:tailEnd type="none" w="med" len="med"/>
          </a:ln>
        </p:spPr>
        <p:txBody>
          <a:bodyPr vert="eaVert">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3600" b="1" dirty="0">
                <a:ea typeface="仿宋_GB2312" panose="02010609030101010101" pitchFamily="49" charset="-122"/>
              </a:rPr>
              <a:t>输</a:t>
            </a:r>
            <a:r>
              <a:rPr lang="zh-CN" altLang="en-US" sz="3600" b="1" dirty="0">
                <a:solidFill>
                  <a:srgbClr val="CC3300"/>
                </a:solidFill>
                <a:ea typeface="仿宋_GB2312" panose="02010609030101010101" pitchFamily="49" charset="-122"/>
              </a:rPr>
              <a:t>入</a:t>
            </a:r>
            <a:r>
              <a:rPr lang="en-US" altLang="zh-CN" sz="3600" b="1" dirty="0">
                <a:ea typeface="仿宋_GB2312" panose="02010609030101010101" pitchFamily="49" charset="-122"/>
              </a:rPr>
              <a:t>10</a:t>
            </a:r>
            <a:r>
              <a:rPr lang="zh-CN" altLang="en-US" sz="3600" b="1" dirty="0">
                <a:ea typeface="仿宋_GB2312" panose="02010609030101010101" pitchFamily="49" charset="-122"/>
              </a:rPr>
              <a:t>个互斥的数码输</a:t>
            </a:r>
            <a:r>
              <a:rPr lang="zh-CN" altLang="en-US" sz="3600" b="1" dirty="0">
                <a:solidFill>
                  <a:srgbClr val="CC3300"/>
                </a:solidFill>
                <a:ea typeface="仿宋_GB2312" panose="02010609030101010101" pitchFamily="49" charset="-122"/>
              </a:rPr>
              <a:t>出</a:t>
            </a:r>
            <a:r>
              <a:rPr lang="en-US" altLang="zh-CN" sz="3600" b="1" dirty="0">
                <a:ea typeface="仿宋_GB2312" panose="02010609030101010101" pitchFamily="49" charset="-122"/>
              </a:rPr>
              <a:t>4</a:t>
            </a:r>
            <a:r>
              <a:rPr lang="zh-CN" altLang="en-US" sz="3600" b="1" dirty="0">
                <a:ea typeface="仿宋_GB2312" panose="02010609030101010101" pitchFamily="49" charset="-122"/>
              </a:rPr>
              <a:t>位二进制代码</a:t>
            </a:r>
          </a:p>
        </p:txBody>
      </p:sp>
      <p:sp>
        <p:nvSpPr>
          <p:cNvPr id="172038" name="Text Box 6"/>
          <p:cNvSpPr txBox="1"/>
          <p:nvPr/>
        </p:nvSpPr>
        <p:spPr>
          <a:xfrm>
            <a:off x="1447800" y="3200400"/>
            <a:ext cx="762000" cy="1563688"/>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真值表</a:t>
            </a:r>
            <a:endParaRPr lang="zh-CN" altLang="en-US" sz="2400" b="1" dirty="0">
              <a:ea typeface="隶书" panose="02010509060101010101" pitchFamily="49" charset="-122"/>
            </a:endParaRPr>
          </a:p>
        </p:txBody>
      </p:sp>
      <p:sp>
        <p:nvSpPr>
          <p:cNvPr id="68615" name="Text Box 7"/>
          <p:cNvSpPr txBox="1"/>
          <p:nvPr/>
        </p:nvSpPr>
        <p:spPr>
          <a:xfrm>
            <a:off x="442913" y="244475"/>
            <a:ext cx="4111625" cy="4270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t>    </a:t>
            </a:r>
            <a:r>
              <a:rPr lang="zh-CN" altLang="en-US" sz="2800" b="1" dirty="0">
                <a:solidFill>
                  <a:srgbClr val="A50021"/>
                </a:solidFill>
                <a:ea typeface="黑体" panose="02010609060101010101" pitchFamily="49" charset="-122"/>
              </a:rPr>
              <a:t>二、二－十进制编码器                                             </a:t>
            </a:r>
            <a:endParaRPr lang="zh-CN" altLang="en-US" sz="28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2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2038"/>
                                        </p:tgtEl>
                                        <p:attrNameLst>
                                          <p:attrName>style.visibility</p:attrName>
                                        </p:attrNameLst>
                                      </p:cBhvr>
                                      <p:to>
                                        <p:strVal val="visible"/>
                                      </p:to>
                                    </p:set>
                                    <p:animEffect transition="in" filter="wipe(left)">
                                      <p:cBhvr>
                                        <p:cTn id="11" dur="500"/>
                                        <p:tgtEl>
                                          <p:spTgt spid="172038"/>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172034"/>
                                        </p:tgtEl>
                                        <p:attrNameLst>
                                          <p:attrName>style.visibility</p:attrName>
                                        </p:attrNameLst>
                                      </p:cBhvr>
                                      <p:to>
                                        <p:strVal val="visible"/>
                                      </p:to>
                                    </p:set>
                                    <p:animEffect transition="in" filter="dissolve">
                                      <p:cBhvr>
                                        <p:cTn id="15" dur="500"/>
                                        <p:tgtEl>
                                          <p:spTgt spid="1720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2037"/>
                                        </p:tgtEl>
                                        <p:attrNameLst>
                                          <p:attrName>style.visibility</p:attrName>
                                        </p:attrNameLst>
                                      </p:cBhvr>
                                      <p:to>
                                        <p:strVal val="visible"/>
                                      </p:to>
                                    </p:set>
                                    <p:animEffect transition="in" filter="wipe(left)">
                                      <p:cBhvr>
                                        <p:cTn id="20" dur="500"/>
                                        <p:tgtEl>
                                          <p:spTgt spid="17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animBg="1"/>
      <p:bldP spid="172037" grpId="0" animBg="1"/>
      <p:bldP spid="1720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a:t>
            </a:fld>
            <a:r>
              <a:rPr lang="zh-CN" altLang="en-US" sz="1400" dirty="0"/>
              <a:t>）</a:t>
            </a:r>
          </a:p>
        </p:txBody>
      </p:sp>
      <p:sp>
        <p:nvSpPr>
          <p:cNvPr id="10243" name="Text Box 2"/>
          <p:cNvSpPr txBox="1"/>
          <p:nvPr/>
        </p:nvSpPr>
        <p:spPr>
          <a:xfrm>
            <a:off x="673100" y="312738"/>
            <a:ext cx="30099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solidFill>
                  <a:srgbClr val="A50021"/>
                </a:solidFill>
                <a:ea typeface="黑体" panose="02010609060101010101" pitchFamily="49" charset="-122"/>
              </a:rPr>
              <a:t>二、分析举例</a:t>
            </a:r>
          </a:p>
        </p:txBody>
      </p:sp>
      <p:sp>
        <p:nvSpPr>
          <p:cNvPr id="121859" name="Text Box 3"/>
          <p:cNvSpPr txBox="1"/>
          <p:nvPr/>
        </p:nvSpPr>
        <p:spPr>
          <a:xfrm>
            <a:off x="504825" y="2430463"/>
            <a:ext cx="685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0000CC"/>
                </a:solidFill>
                <a:latin typeface="黑体" panose="02010609060101010101" pitchFamily="49" charset="-122"/>
                <a:ea typeface="黑体" panose="02010609060101010101" pitchFamily="49" charset="-122"/>
              </a:rPr>
              <a:t>解 </a:t>
            </a:r>
            <a:r>
              <a:rPr lang="zh-CN" altLang="en-US" sz="2400" b="1" dirty="0">
                <a:latin typeface="黑体" panose="02010609060101010101" pitchFamily="49" charset="-122"/>
                <a:ea typeface="黑体" panose="02010609060101010101" pitchFamily="49" charset="-122"/>
              </a:rPr>
              <a:t>：</a:t>
            </a:r>
            <a:r>
              <a:rPr lang="zh-CN" altLang="en-US" sz="2400" b="1" dirty="0">
                <a:solidFill>
                  <a:srgbClr val="990033"/>
                </a:solidFill>
                <a:latin typeface="黑体" panose="02010609060101010101" pitchFamily="49" charset="-122"/>
                <a:ea typeface="黑体" panose="02010609060101010101" pitchFamily="49" charset="-122"/>
              </a:rPr>
              <a:t>⑴ 、根据逻辑图写输出逻辑表达式并化简</a:t>
            </a:r>
            <a:endParaRPr lang="zh-CN" altLang="en-US" sz="2400" b="1" dirty="0">
              <a:latin typeface="黑体" panose="02010609060101010101" pitchFamily="49" charset="-122"/>
              <a:ea typeface="黑体" panose="02010609060101010101" pitchFamily="49" charset="-122"/>
            </a:endParaRPr>
          </a:p>
        </p:txBody>
      </p:sp>
      <p:sp>
        <p:nvSpPr>
          <p:cNvPr id="121860" name="Rectangle 4"/>
          <p:cNvSpPr/>
          <p:nvPr/>
        </p:nvSpPr>
        <p:spPr>
          <a:xfrm>
            <a:off x="338138" y="1133475"/>
            <a:ext cx="39401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3300"/>
                </a:solidFill>
                <a:ea typeface="黑体" panose="02010609060101010101" pitchFamily="49" charset="-122"/>
              </a:rPr>
              <a:t>例</a:t>
            </a:r>
            <a:r>
              <a:rPr lang="en-US" altLang="zh-CN" sz="2800" b="1" dirty="0">
                <a:solidFill>
                  <a:srgbClr val="FF3300"/>
                </a:solidFill>
                <a:ea typeface="黑体" panose="02010609060101010101" pitchFamily="49" charset="-122"/>
              </a:rPr>
              <a:t>1</a:t>
            </a:r>
            <a:r>
              <a:rPr lang="zh-CN" altLang="en-US" sz="2800" b="1" dirty="0">
                <a:solidFill>
                  <a:srgbClr val="FF3300"/>
                </a:solidFill>
                <a:ea typeface="黑体" panose="02010609060101010101" pitchFamily="49" charset="-122"/>
              </a:rPr>
              <a:t>：</a:t>
            </a:r>
            <a:r>
              <a:rPr lang="zh-CN" altLang="en-US" sz="2800" b="1" dirty="0">
                <a:ea typeface="黑体" panose="02010609060101010101" pitchFamily="49" charset="-122"/>
              </a:rPr>
              <a:t>组合逻辑电路如图，试分析其逻辑功能。</a:t>
            </a:r>
          </a:p>
        </p:txBody>
      </p:sp>
      <p:sp>
        <p:nvSpPr>
          <p:cNvPr id="121878" name="Text Box 22"/>
          <p:cNvSpPr txBox="1"/>
          <p:nvPr/>
        </p:nvSpPr>
        <p:spPr>
          <a:xfrm>
            <a:off x="1295400" y="4343400"/>
            <a:ext cx="464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990033"/>
                </a:solidFill>
                <a:latin typeface="黑体" panose="02010609060101010101" pitchFamily="49" charset="-122"/>
                <a:ea typeface="黑体" panose="02010609060101010101" pitchFamily="49" charset="-122"/>
              </a:rPr>
              <a:t>⑵</a:t>
            </a:r>
            <a:r>
              <a:rPr lang="zh-CN" altLang="en-US" sz="2400" b="1" dirty="0">
                <a:solidFill>
                  <a:srgbClr val="990033"/>
                </a:solidFill>
                <a:latin typeface="黑体" panose="02010609060101010101" pitchFamily="49" charset="-122"/>
                <a:ea typeface="黑体" panose="02010609060101010101" pitchFamily="49" charset="-122"/>
              </a:rPr>
              <a:t>、根据逻辑表达式列真值表</a:t>
            </a:r>
          </a:p>
        </p:txBody>
      </p:sp>
      <p:sp>
        <p:nvSpPr>
          <p:cNvPr id="121886" name="Rectangle 30"/>
          <p:cNvSpPr/>
          <p:nvPr/>
        </p:nvSpPr>
        <p:spPr>
          <a:xfrm>
            <a:off x="1295400" y="4876800"/>
            <a:ext cx="457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CC0000"/>
                </a:solidFill>
                <a:latin typeface="黑体" panose="02010609060101010101" pitchFamily="49" charset="-122"/>
                <a:ea typeface="黑体" panose="02010609060101010101" pitchFamily="49" charset="-122"/>
              </a:rPr>
              <a:t>⑶</a:t>
            </a:r>
            <a:r>
              <a:rPr lang="zh-CN" altLang="en-US" sz="2400" b="1" dirty="0">
                <a:solidFill>
                  <a:srgbClr val="CC0000"/>
                </a:solidFill>
                <a:latin typeface="黑体" panose="02010609060101010101" pitchFamily="49" charset="-122"/>
                <a:ea typeface="黑体" panose="02010609060101010101" pitchFamily="49" charset="-122"/>
              </a:rPr>
              <a:t>、由真值表分析逻辑功能</a:t>
            </a:r>
            <a:endParaRPr lang="zh-CN" altLang="en-US" sz="2400" b="1" dirty="0">
              <a:latin typeface="黑体" panose="02010609060101010101" pitchFamily="49" charset="-122"/>
              <a:ea typeface="黑体" panose="02010609060101010101" pitchFamily="49" charset="-122"/>
            </a:endParaRPr>
          </a:p>
        </p:txBody>
      </p:sp>
      <p:sp>
        <p:nvSpPr>
          <p:cNvPr id="121887" name="Text Box 31"/>
          <p:cNvSpPr txBox="1"/>
          <p:nvPr/>
        </p:nvSpPr>
        <p:spPr>
          <a:xfrm>
            <a:off x="1033463" y="5410200"/>
            <a:ext cx="349091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黑体" panose="02010609060101010101" pitchFamily="49" charset="-122"/>
                <a:ea typeface="黑体" panose="02010609060101010101" pitchFamily="49" charset="-122"/>
              </a:rPr>
              <a:t>当</a:t>
            </a:r>
            <a:r>
              <a:rPr lang="en-US" altLang="zh-CN" sz="2400" b="1" i="1" dirty="0">
                <a:ea typeface="黑体" panose="02010609060101010101" pitchFamily="49" charset="-122"/>
              </a:rPr>
              <a:t>AB</a:t>
            </a:r>
            <a:r>
              <a:rPr lang="zh-CN" altLang="zh-CN" sz="2400" b="1" dirty="0">
                <a:latin typeface="黑体" panose="02010609060101010101" pitchFamily="49" charset="-122"/>
                <a:ea typeface="黑体" panose="02010609060101010101" pitchFamily="49" charset="-122"/>
              </a:rPr>
              <a:t>相同时，输出为0</a:t>
            </a:r>
            <a:endParaRPr lang="en-US" altLang="zh-CN" sz="2400" b="1" dirty="0">
              <a:latin typeface="黑体" panose="02010609060101010101" pitchFamily="49" charset="-122"/>
              <a:ea typeface="黑体" panose="02010609060101010101" pitchFamily="49" charset="-122"/>
            </a:endParaRPr>
          </a:p>
        </p:txBody>
      </p:sp>
      <p:sp>
        <p:nvSpPr>
          <p:cNvPr id="121888" name="Text Box 32"/>
          <p:cNvSpPr txBox="1"/>
          <p:nvPr/>
        </p:nvSpPr>
        <p:spPr>
          <a:xfrm>
            <a:off x="1076325" y="5943600"/>
            <a:ext cx="34210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zh-CN" sz="2400" b="1" dirty="0">
                <a:latin typeface="黑体" panose="02010609060101010101" pitchFamily="49" charset="-122"/>
                <a:ea typeface="黑体" panose="02010609060101010101" pitchFamily="49" charset="-122"/>
              </a:rPr>
              <a:t>当</a:t>
            </a:r>
            <a:r>
              <a:rPr lang="en-US" altLang="zh-CN" sz="2400" b="1" i="1" dirty="0">
                <a:ea typeface="黑体" panose="02010609060101010101" pitchFamily="49" charset="-122"/>
              </a:rPr>
              <a:t>AB</a:t>
            </a:r>
            <a:r>
              <a:rPr lang="zh-CN" altLang="zh-CN" sz="2400" b="1" dirty="0">
                <a:latin typeface="黑体" panose="02010609060101010101" pitchFamily="49" charset="-122"/>
                <a:ea typeface="黑体" panose="02010609060101010101" pitchFamily="49" charset="-122"/>
              </a:rPr>
              <a:t>相异时，输出为1</a:t>
            </a:r>
            <a:endParaRPr lang="en-US" altLang="zh-CN" sz="2400" b="1" dirty="0">
              <a:latin typeface="黑体" panose="02010609060101010101" pitchFamily="49" charset="-122"/>
              <a:ea typeface="黑体" panose="02010609060101010101" pitchFamily="49" charset="-122"/>
            </a:endParaRPr>
          </a:p>
        </p:txBody>
      </p:sp>
      <p:sp>
        <p:nvSpPr>
          <p:cNvPr id="121889" name="Text Box 33"/>
          <p:cNvSpPr txBox="1"/>
          <p:nvPr/>
        </p:nvSpPr>
        <p:spPr>
          <a:xfrm>
            <a:off x="4870450" y="5657850"/>
            <a:ext cx="17160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zh-CN" sz="2400" b="1" dirty="0">
                <a:ea typeface="黑体" panose="02010609060101010101" pitchFamily="49" charset="-122"/>
              </a:rPr>
              <a:t>异或功能。</a:t>
            </a:r>
            <a:endParaRPr lang="zh-CN" altLang="en-US" sz="2400" b="1" dirty="0">
              <a:ea typeface="黑体" panose="02010609060101010101" pitchFamily="49" charset="-122"/>
            </a:endParaRPr>
          </a:p>
        </p:txBody>
      </p:sp>
      <p:grpSp>
        <p:nvGrpSpPr>
          <p:cNvPr id="121890" name="Group 34"/>
          <p:cNvGrpSpPr/>
          <p:nvPr/>
        </p:nvGrpSpPr>
        <p:grpSpPr>
          <a:xfrm>
            <a:off x="4227513" y="295275"/>
            <a:ext cx="4119562" cy="1838325"/>
            <a:chOff x="2582" y="186"/>
            <a:chExt cx="2595" cy="1158"/>
          </a:xfrm>
        </p:grpSpPr>
        <p:grpSp>
          <p:nvGrpSpPr>
            <p:cNvPr id="10266" name="Group 35"/>
            <p:cNvGrpSpPr/>
            <p:nvPr/>
          </p:nvGrpSpPr>
          <p:grpSpPr>
            <a:xfrm>
              <a:off x="3120" y="577"/>
              <a:ext cx="528" cy="406"/>
              <a:chOff x="3312" y="529"/>
              <a:chExt cx="528" cy="406"/>
            </a:xfrm>
          </p:grpSpPr>
          <p:grpSp>
            <p:nvGrpSpPr>
              <p:cNvPr id="10304" name="Group 36"/>
              <p:cNvGrpSpPr/>
              <p:nvPr/>
            </p:nvGrpSpPr>
            <p:grpSpPr>
              <a:xfrm>
                <a:off x="3312" y="529"/>
                <a:ext cx="336" cy="406"/>
                <a:chOff x="3360" y="1226"/>
                <a:chExt cx="336" cy="406"/>
              </a:xfrm>
            </p:grpSpPr>
            <p:sp>
              <p:nvSpPr>
                <p:cNvPr id="10306" name="Rectangle 37"/>
                <p:cNvSpPr/>
                <p:nvPr/>
              </p:nvSpPr>
              <p:spPr>
                <a:xfrm>
                  <a:off x="3360" y="1248"/>
                  <a:ext cx="240" cy="384"/>
                </a:xfrm>
                <a:prstGeom prst="rect">
                  <a:avLst/>
                </a:prstGeom>
                <a:noFill/>
                <a:ln w="25400"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307" name="Oval 38"/>
                <p:cNvSpPr/>
                <p:nvPr/>
              </p:nvSpPr>
              <p:spPr>
                <a:xfrm>
                  <a:off x="3600" y="1392"/>
                  <a:ext cx="96" cy="96"/>
                </a:xfrm>
                <a:prstGeom prst="ellipse">
                  <a:avLst/>
                </a:prstGeom>
                <a:no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308" name="Text Box 39"/>
                <p:cNvSpPr txBox="1"/>
                <p:nvPr/>
              </p:nvSpPr>
              <p:spPr>
                <a:xfrm>
                  <a:off x="3360" y="1226"/>
                  <a:ext cx="265" cy="288"/>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&amp;</a:t>
                  </a:r>
                  <a:endParaRPr lang="en-US" altLang="zh-CN" sz="2000" dirty="0"/>
                </a:p>
              </p:txBody>
            </p:sp>
          </p:grpSp>
          <p:sp>
            <p:nvSpPr>
              <p:cNvPr id="10305" name="Line 40"/>
              <p:cNvSpPr/>
              <p:nvPr/>
            </p:nvSpPr>
            <p:spPr>
              <a:xfrm>
                <a:off x="3648" y="747"/>
                <a:ext cx="192" cy="0"/>
              </a:xfrm>
              <a:prstGeom prst="line">
                <a:avLst/>
              </a:prstGeom>
              <a:ln w="25400" cap="flat" cmpd="sng">
                <a:solidFill>
                  <a:schemeClr val="tx1"/>
                </a:solidFill>
                <a:prstDash val="solid"/>
                <a:headEnd type="none" w="med" len="med"/>
                <a:tailEnd type="none" w="med" len="med"/>
              </a:ln>
            </p:spPr>
          </p:sp>
        </p:grpSp>
        <p:grpSp>
          <p:nvGrpSpPr>
            <p:cNvPr id="10267" name="Group 41"/>
            <p:cNvGrpSpPr/>
            <p:nvPr/>
          </p:nvGrpSpPr>
          <p:grpSpPr>
            <a:xfrm>
              <a:off x="3840" y="186"/>
              <a:ext cx="528" cy="406"/>
              <a:chOff x="3312" y="529"/>
              <a:chExt cx="528" cy="406"/>
            </a:xfrm>
          </p:grpSpPr>
          <p:grpSp>
            <p:nvGrpSpPr>
              <p:cNvPr id="10299" name="Group 42"/>
              <p:cNvGrpSpPr/>
              <p:nvPr/>
            </p:nvGrpSpPr>
            <p:grpSpPr>
              <a:xfrm>
                <a:off x="3312" y="529"/>
                <a:ext cx="336" cy="406"/>
                <a:chOff x="3360" y="1226"/>
                <a:chExt cx="336" cy="406"/>
              </a:xfrm>
            </p:grpSpPr>
            <p:sp>
              <p:nvSpPr>
                <p:cNvPr id="10301" name="Rectangle 43"/>
                <p:cNvSpPr/>
                <p:nvPr/>
              </p:nvSpPr>
              <p:spPr>
                <a:xfrm>
                  <a:off x="3360" y="1248"/>
                  <a:ext cx="240" cy="384"/>
                </a:xfrm>
                <a:prstGeom prst="rect">
                  <a:avLst/>
                </a:prstGeom>
                <a:noFill/>
                <a:ln w="25400"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302" name="Oval 44"/>
                <p:cNvSpPr/>
                <p:nvPr/>
              </p:nvSpPr>
              <p:spPr>
                <a:xfrm>
                  <a:off x="3600" y="1392"/>
                  <a:ext cx="96" cy="96"/>
                </a:xfrm>
                <a:prstGeom prst="ellipse">
                  <a:avLst/>
                </a:prstGeom>
                <a:no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303" name="Text Box 45"/>
                <p:cNvSpPr txBox="1"/>
                <p:nvPr/>
              </p:nvSpPr>
              <p:spPr>
                <a:xfrm>
                  <a:off x="3360" y="1226"/>
                  <a:ext cx="265" cy="288"/>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&amp;</a:t>
                  </a:r>
                  <a:endParaRPr lang="en-US" altLang="zh-CN" sz="2000" dirty="0"/>
                </a:p>
              </p:txBody>
            </p:sp>
          </p:grpSp>
          <p:sp>
            <p:nvSpPr>
              <p:cNvPr id="10300" name="Line 46"/>
              <p:cNvSpPr/>
              <p:nvPr/>
            </p:nvSpPr>
            <p:spPr>
              <a:xfrm>
                <a:off x="3648" y="747"/>
                <a:ext cx="192" cy="0"/>
              </a:xfrm>
              <a:prstGeom prst="line">
                <a:avLst/>
              </a:prstGeom>
              <a:ln w="25400" cap="flat" cmpd="sng">
                <a:solidFill>
                  <a:schemeClr val="tx1"/>
                </a:solidFill>
                <a:prstDash val="solid"/>
                <a:headEnd type="none" w="med" len="med"/>
                <a:tailEnd type="none" w="med" len="med"/>
              </a:ln>
            </p:spPr>
          </p:sp>
        </p:grpSp>
        <p:grpSp>
          <p:nvGrpSpPr>
            <p:cNvPr id="10268" name="Group 47"/>
            <p:cNvGrpSpPr/>
            <p:nvPr/>
          </p:nvGrpSpPr>
          <p:grpSpPr>
            <a:xfrm>
              <a:off x="3840" y="938"/>
              <a:ext cx="528" cy="406"/>
              <a:chOff x="3312" y="529"/>
              <a:chExt cx="528" cy="406"/>
            </a:xfrm>
          </p:grpSpPr>
          <p:grpSp>
            <p:nvGrpSpPr>
              <p:cNvPr id="10294" name="Group 48"/>
              <p:cNvGrpSpPr/>
              <p:nvPr/>
            </p:nvGrpSpPr>
            <p:grpSpPr>
              <a:xfrm>
                <a:off x="3312" y="529"/>
                <a:ext cx="336" cy="406"/>
                <a:chOff x="3360" y="1226"/>
                <a:chExt cx="336" cy="406"/>
              </a:xfrm>
            </p:grpSpPr>
            <p:sp>
              <p:nvSpPr>
                <p:cNvPr id="10296" name="Rectangle 49"/>
                <p:cNvSpPr/>
                <p:nvPr/>
              </p:nvSpPr>
              <p:spPr>
                <a:xfrm>
                  <a:off x="3360" y="1248"/>
                  <a:ext cx="240" cy="384"/>
                </a:xfrm>
                <a:prstGeom prst="rect">
                  <a:avLst/>
                </a:prstGeom>
                <a:noFill/>
                <a:ln w="25400"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297" name="Oval 50"/>
                <p:cNvSpPr/>
                <p:nvPr/>
              </p:nvSpPr>
              <p:spPr>
                <a:xfrm>
                  <a:off x="3600" y="1392"/>
                  <a:ext cx="96" cy="96"/>
                </a:xfrm>
                <a:prstGeom prst="ellipse">
                  <a:avLst/>
                </a:prstGeom>
                <a:no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298" name="Text Box 51"/>
                <p:cNvSpPr txBox="1"/>
                <p:nvPr/>
              </p:nvSpPr>
              <p:spPr>
                <a:xfrm>
                  <a:off x="3360" y="1226"/>
                  <a:ext cx="265" cy="288"/>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&amp;</a:t>
                  </a:r>
                  <a:endParaRPr lang="en-US" altLang="zh-CN" sz="2000" dirty="0"/>
                </a:p>
              </p:txBody>
            </p:sp>
          </p:grpSp>
          <p:sp>
            <p:nvSpPr>
              <p:cNvPr id="10295" name="Line 52"/>
              <p:cNvSpPr/>
              <p:nvPr/>
            </p:nvSpPr>
            <p:spPr>
              <a:xfrm>
                <a:off x="3648" y="747"/>
                <a:ext cx="192" cy="0"/>
              </a:xfrm>
              <a:prstGeom prst="line">
                <a:avLst/>
              </a:prstGeom>
              <a:ln w="25400" cap="flat" cmpd="sng">
                <a:solidFill>
                  <a:schemeClr val="tx1"/>
                </a:solidFill>
                <a:prstDash val="solid"/>
                <a:headEnd type="none" w="med" len="med"/>
                <a:tailEnd type="none" w="med" len="med"/>
              </a:ln>
            </p:spPr>
          </p:sp>
        </p:grpSp>
        <p:grpSp>
          <p:nvGrpSpPr>
            <p:cNvPr id="10269" name="Group 53"/>
            <p:cNvGrpSpPr/>
            <p:nvPr/>
          </p:nvGrpSpPr>
          <p:grpSpPr>
            <a:xfrm>
              <a:off x="4560" y="577"/>
              <a:ext cx="528" cy="406"/>
              <a:chOff x="3312" y="529"/>
              <a:chExt cx="528" cy="406"/>
            </a:xfrm>
          </p:grpSpPr>
          <p:grpSp>
            <p:nvGrpSpPr>
              <p:cNvPr id="10289" name="Group 54"/>
              <p:cNvGrpSpPr/>
              <p:nvPr/>
            </p:nvGrpSpPr>
            <p:grpSpPr>
              <a:xfrm>
                <a:off x="3312" y="529"/>
                <a:ext cx="336" cy="406"/>
                <a:chOff x="3360" y="1226"/>
                <a:chExt cx="336" cy="406"/>
              </a:xfrm>
            </p:grpSpPr>
            <p:sp>
              <p:nvSpPr>
                <p:cNvPr id="10291" name="Rectangle 55"/>
                <p:cNvSpPr/>
                <p:nvPr/>
              </p:nvSpPr>
              <p:spPr>
                <a:xfrm>
                  <a:off x="3360" y="1248"/>
                  <a:ext cx="240" cy="384"/>
                </a:xfrm>
                <a:prstGeom prst="rect">
                  <a:avLst/>
                </a:prstGeom>
                <a:noFill/>
                <a:ln w="25400"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292" name="Oval 56"/>
                <p:cNvSpPr/>
                <p:nvPr/>
              </p:nvSpPr>
              <p:spPr>
                <a:xfrm>
                  <a:off x="3600" y="1392"/>
                  <a:ext cx="96" cy="96"/>
                </a:xfrm>
                <a:prstGeom prst="ellipse">
                  <a:avLst/>
                </a:prstGeom>
                <a:no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293" name="Text Box 57"/>
                <p:cNvSpPr txBox="1"/>
                <p:nvPr/>
              </p:nvSpPr>
              <p:spPr>
                <a:xfrm>
                  <a:off x="3360" y="1226"/>
                  <a:ext cx="265" cy="288"/>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&amp;</a:t>
                  </a:r>
                  <a:endParaRPr lang="en-US" altLang="zh-CN" sz="2000" dirty="0"/>
                </a:p>
              </p:txBody>
            </p:sp>
          </p:grpSp>
          <p:sp>
            <p:nvSpPr>
              <p:cNvPr id="10290" name="Line 58"/>
              <p:cNvSpPr/>
              <p:nvPr/>
            </p:nvSpPr>
            <p:spPr>
              <a:xfrm>
                <a:off x="3648" y="747"/>
                <a:ext cx="192" cy="0"/>
              </a:xfrm>
              <a:prstGeom prst="line">
                <a:avLst/>
              </a:prstGeom>
              <a:ln w="25400" cap="flat" cmpd="sng">
                <a:solidFill>
                  <a:schemeClr val="tx1"/>
                </a:solidFill>
                <a:prstDash val="solid"/>
                <a:headEnd type="none" w="med" len="med"/>
                <a:tailEnd type="none" w="med" len="med"/>
              </a:ln>
            </p:spPr>
          </p:sp>
        </p:grpSp>
        <p:sp>
          <p:nvSpPr>
            <p:cNvPr id="10270" name="Line 59"/>
            <p:cNvSpPr/>
            <p:nvPr/>
          </p:nvSpPr>
          <p:spPr>
            <a:xfrm>
              <a:off x="4368" y="700"/>
              <a:ext cx="192" cy="0"/>
            </a:xfrm>
            <a:prstGeom prst="line">
              <a:avLst/>
            </a:prstGeom>
            <a:ln w="25400" cap="flat" cmpd="sng">
              <a:solidFill>
                <a:schemeClr val="tx1"/>
              </a:solidFill>
              <a:prstDash val="solid"/>
              <a:headEnd type="none" w="med" len="med"/>
              <a:tailEnd type="none" w="med" len="med"/>
            </a:ln>
          </p:spPr>
        </p:sp>
        <p:sp>
          <p:nvSpPr>
            <p:cNvPr id="10271" name="Line 60"/>
            <p:cNvSpPr/>
            <p:nvPr/>
          </p:nvSpPr>
          <p:spPr>
            <a:xfrm>
              <a:off x="4368" y="885"/>
              <a:ext cx="192" cy="0"/>
            </a:xfrm>
            <a:prstGeom prst="line">
              <a:avLst/>
            </a:prstGeom>
            <a:ln w="25400" cap="flat" cmpd="sng">
              <a:solidFill>
                <a:schemeClr val="tx1"/>
              </a:solidFill>
              <a:prstDash val="solid"/>
              <a:headEnd type="none" w="med" len="med"/>
              <a:tailEnd type="none" w="med" len="med"/>
            </a:ln>
          </p:spPr>
        </p:sp>
        <p:sp>
          <p:nvSpPr>
            <p:cNvPr id="10272" name="Line 61"/>
            <p:cNvSpPr/>
            <p:nvPr/>
          </p:nvSpPr>
          <p:spPr>
            <a:xfrm>
              <a:off x="4368" y="411"/>
              <a:ext cx="0" cy="288"/>
            </a:xfrm>
            <a:prstGeom prst="line">
              <a:avLst/>
            </a:prstGeom>
            <a:ln w="25400" cap="flat" cmpd="sng">
              <a:solidFill>
                <a:schemeClr val="tx1"/>
              </a:solidFill>
              <a:prstDash val="solid"/>
              <a:headEnd type="none" w="med" len="med"/>
              <a:tailEnd type="none" w="med" len="med"/>
            </a:ln>
          </p:spPr>
        </p:sp>
        <p:sp>
          <p:nvSpPr>
            <p:cNvPr id="10273" name="Line 62"/>
            <p:cNvSpPr/>
            <p:nvPr/>
          </p:nvSpPr>
          <p:spPr>
            <a:xfrm>
              <a:off x="4368" y="884"/>
              <a:ext cx="0" cy="288"/>
            </a:xfrm>
            <a:prstGeom prst="line">
              <a:avLst/>
            </a:prstGeom>
            <a:ln w="25400" cap="flat" cmpd="sng">
              <a:solidFill>
                <a:schemeClr val="tx1"/>
              </a:solidFill>
              <a:prstDash val="solid"/>
              <a:headEnd type="none" w="med" len="med"/>
              <a:tailEnd type="none" w="med" len="med"/>
            </a:ln>
          </p:spPr>
        </p:sp>
        <p:sp>
          <p:nvSpPr>
            <p:cNvPr id="10274" name="Line 63"/>
            <p:cNvSpPr/>
            <p:nvPr/>
          </p:nvSpPr>
          <p:spPr>
            <a:xfrm>
              <a:off x="3648" y="480"/>
              <a:ext cx="192" cy="0"/>
            </a:xfrm>
            <a:prstGeom prst="line">
              <a:avLst/>
            </a:prstGeom>
            <a:ln w="25400" cap="flat" cmpd="sng">
              <a:solidFill>
                <a:schemeClr val="tx1"/>
              </a:solidFill>
              <a:prstDash val="solid"/>
              <a:headEnd type="none" w="med" len="med"/>
              <a:tailEnd type="none" w="med" len="med"/>
            </a:ln>
          </p:spPr>
        </p:sp>
        <p:sp>
          <p:nvSpPr>
            <p:cNvPr id="10275" name="Line 64"/>
            <p:cNvSpPr/>
            <p:nvPr/>
          </p:nvSpPr>
          <p:spPr>
            <a:xfrm>
              <a:off x="3648" y="1084"/>
              <a:ext cx="192" cy="0"/>
            </a:xfrm>
            <a:prstGeom prst="line">
              <a:avLst/>
            </a:prstGeom>
            <a:ln w="25400" cap="flat" cmpd="sng">
              <a:solidFill>
                <a:schemeClr val="tx1"/>
              </a:solidFill>
              <a:prstDash val="solid"/>
              <a:headEnd type="none" w="med" len="med"/>
              <a:tailEnd type="none" w="med" len="med"/>
            </a:ln>
          </p:spPr>
        </p:sp>
        <p:sp>
          <p:nvSpPr>
            <p:cNvPr id="10276" name="Line 65"/>
            <p:cNvSpPr/>
            <p:nvPr/>
          </p:nvSpPr>
          <p:spPr>
            <a:xfrm>
              <a:off x="3648" y="473"/>
              <a:ext cx="0" cy="624"/>
            </a:xfrm>
            <a:prstGeom prst="line">
              <a:avLst/>
            </a:prstGeom>
            <a:ln w="25400" cap="flat" cmpd="sng">
              <a:solidFill>
                <a:schemeClr val="tx1"/>
              </a:solidFill>
              <a:prstDash val="solid"/>
              <a:headEnd type="none" w="med" len="med"/>
              <a:tailEnd type="none" w="med" len="med"/>
            </a:ln>
          </p:spPr>
        </p:sp>
        <p:sp>
          <p:nvSpPr>
            <p:cNvPr id="10277" name="Line 66"/>
            <p:cNvSpPr/>
            <p:nvPr/>
          </p:nvSpPr>
          <p:spPr>
            <a:xfrm>
              <a:off x="2640" y="706"/>
              <a:ext cx="480" cy="0"/>
            </a:xfrm>
            <a:prstGeom prst="line">
              <a:avLst/>
            </a:prstGeom>
            <a:ln w="25400" cap="flat" cmpd="sng">
              <a:solidFill>
                <a:schemeClr val="tx1"/>
              </a:solidFill>
              <a:prstDash val="solid"/>
              <a:headEnd type="none" w="med" len="med"/>
              <a:tailEnd type="none" w="med" len="med"/>
            </a:ln>
          </p:spPr>
        </p:sp>
        <p:sp>
          <p:nvSpPr>
            <p:cNvPr id="10278" name="Line 67"/>
            <p:cNvSpPr/>
            <p:nvPr/>
          </p:nvSpPr>
          <p:spPr>
            <a:xfrm>
              <a:off x="2640" y="878"/>
              <a:ext cx="480" cy="0"/>
            </a:xfrm>
            <a:prstGeom prst="line">
              <a:avLst/>
            </a:prstGeom>
            <a:ln w="25400" cap="flat" cmpd="sng">
              <a:solidFill>
                <a:schemeClr val="tx1"/>
              </a:solidFill>
              <a:prstDash val="solid"/>
              <a:headEnd type="none" w="med" len="med"/>
              <a:tailEnd type="none" w="med" len="med"/>
            </a:ln>
          </p:spPr>
        </p:sp>
        <p:sp>
          <p:nvSpPr>
            <p:cNvPr id="10279" name="Line 68"/>
            <p:cNvSpPr/>
            <p:nvPr/>
          </p:nvSpPr>
          <p:spPr>
            <a:xfrm flipV="1">
              <a:off x="2928" y="322"/>
              <a:ext cx="0" cy="384"/>
            </a:xfrm>
            <a:prstGeom prst="line">
              <a:avLst/>
            </a:prstGeom>
            <a:ln w="25400" cap="flat" cmpd="sng">
              <a:solidFill>
                <a:schemeClr val="tx1"/>
              </a:solidFill>
              <a:prstDash val="solid"/>
              <a:headEnd type="none" w="med" len="med"/>
              <a:tailEnd type="none" w="med" len="med"/>
            </a:ln>
          </p:spPr>
        </p:sp>
        <p:sp>
          <p:nvSpPr>
            <p:cNvPr id="10280" name="Line 69"/>
            <p:cNvSpPr/>
            <p:nvPr/>
          </p:nvSpPr>
          <p:spPr>
            <a:xfrm>
              <a:off x="2928" y="336"/>
              <a:ext cx="912" cy="0"/>
            </a:xfrm>
            <a:prstGeom prst="line">
              <a:avLst/>
            </a:prstGeom>
            <a:ln w="25400" cap="flat" cmpd="sng">
              <a:solidFill>
                <a:schemeClr val="tx1"/>
              </a:solidFill>
              <a:prstDash val="solid"/>
              <a:headEnd type="none" w="med" len="med"/>
              <a:tailEnd type="none" w="med" len="med"/>
            </a:ln>
          </p:spPr>
        </p:sp>
        <p:sp>
          <p:nvSpPr>
            <p:cNvPr id="10281" name="Line 70"/>
            <p:cNvSpPr/>
            <p:nvPr/>
          </p:nvSpPr>
          <p:spPr>
            <a:xfrm>
              <a:off x="2928" y="1248"/>
              <a:ext cx="912" cy="0"/>
            </a:xfrm>
            <a:prstGeom prst="line">
              <a:avLst/>
            </a:prstGeom>
            <a:ln w="25400" cap="flat" cmpd="sng">
              <a:solidFill>
                <a:schemeClr val="tx1"/>
              </a:solidFill>
              <a:prstDash val="solid"/>
              <a:headEnd type="none" w="med" len="med"/>
              <a:tailEnd type="none" w="med" len="med"/>
            </a:ln>
          </p:spPr>
        </p:sp>
        <p:sp>
          <p:nvSpPr>
            <p:cNvPr id="10282" name="Line 71"/>
            <p:cNvSpPr/>
            <p:nvPr/>
          </p:nvSpPr>
          <p:spPr>
            <a:xfrm flipV="1">
              <a:off x="2928" y="871"/>
              <a:ext cx="0" cy="384"/>
            </a:xfrm>
            <a:prstGeom prst="line">
              <a:avLst/>
            </a:prstGeom>
            <a:ln w="25400" cap="flat" cmpd="sng">
              <a:solidFill>
                <a:schemeClr val="tx1"/>
              </a:solidFill>
              <a:prstDash val="solid"/>
              <a:headEnd type="none" w="med" len="med"/>
              <a:tailEnd type="none" w="med" len="med"/>
            </a:ln>
          </p:spPr>
        </p:sp>
        <p:sp>
          <p:nvSpPr>
            <p:cNvPr id="10283" name="Oval 72"/>
            <p:cNvSpPr/>
            <p:nvPr/>
          </p:nvSpPr>
          <p:spPr>
            <a:xfrm>
              <a:off x="2908" y="864"/>
              <a:ext cx="48" cy="48"/>
            </a:xfrm>
            <a:prstGeom prst="ellipse">
              <a:avLst/>
            </a:prstGeom>
            <a:solidFill>
              <a:schemeClr val="tx1">
                <a:alpha val="50195"/>
              </a:schemeClr>
            </a:solid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284" name="Oval 73"/>
            <p:cNvSpPr/>
            <p:nvPr/>
          </p:nvSpPr>
          <p:spPr>
            <a:xfrm>
              <a:off x="2907" y="672"/>
              <a:ext cx="48" cy="48"/>
            </a:xfrm>
            <a:prstGeom prst="ellipse">
              <a:avLst/>
            </a:prstGeom>
            <a:solidFill>
              <a:schemeClr val="tx1">
                <a:alpha val="50195"/>
              </a:schemeClr>
            </a:solid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285" name="Text Box 74"/>
            <p:cNvSpPr txBox="1"/>
            <p:nvPr/>
          </p:nvSpPr>
          <p:spPr>
            <a:xfrm>
              <a:off x="4944" y="528"/>
              <a:ext cx="233" cy="288"/>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CC3300"/>
                  </a:solidFill>
                </a:rPr>
                <a:t>Y</a:t>
              </a:r>
              <a:endParaRPr lang="en-US" altLang="zh-CN" sz="2000" b="1" i="1" dirty="0">
                <a:solidFill>
                  <a:srgbClr val="CC3300"/>
                </a:solidFill>
                <a:latin typeface="Arial" panose="020B0604020202020204" pitchFamily="34" charset="0"/>
              </a:endParaRPr>
            </a:p>
          </p:txBody>
        </p:sp>
        <p:sp>
          <p:nvSpPr>
            <p:cNvPr id="10286" name="Text Box 75"/>
            <p:cNvSpPr txBox="1"/>
            <p:nvPr/>
          </p:nvSpPr>
          <p:spPr>
            <a:xfrm>
              <a:off x="2582" y="472"/>
              <a:ext cx="223" cy="250"/>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CC3300"/>
                  </a:solidFill>
                </a:rPr>
                <a:t>A</a:t>
              </a:r>
            </a:p>
          </p:txBody>
        </p:sp>
        <p:sp>
          <p:nvSpPr>
            <p:cNvPr id="10287" name="Text Box 76"/>
            <p:cNvSpPr txBox="1"/>
            <p:nvPr/>
          </p:nvSpPr>
          <p:spPr>
            <a:xfrm>
              <a:off x="2592" y="873"/>
              <a:ext cx="223" cy="250"/>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solidFill>
                    <a:srgbClr val="CC3300"/>
                  </a:solidFill>
                </a:rPr>
                <a:t>B</a:t>
              </a:r>
            </a:p>
          </p:txBody>
        </p:sp>
        <p:sp>
          <p:nvSpPr>
            <p:cNvPr id="10288" name="Oval 77"/>
            <p:cNvSpPr/>
            <p:nvPr/>
          </p:nvSpPr>
          <p:spPr>
            <a:xfrm>
              <a:off x="3621" y="768"/>
              <a:ext cx="48" cy="48"/>
            </a:xfrm>
            <a:prstGeom prst="ellipse">
              <a:avLst/>
            </a:prstGeom>
            <a:solidFill>
              <a:schemeClr val="tx1">
                <a:alpha val="50195"/>
              </a:schemeClr>
            </a:solidFill>
            <a:ln w="254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121949" name="AutoShape 93"/>
          <p:cNvSpPr/>
          <p:nvPr/>
        </p:nvSpPr>
        <p:spPr>
          <a:xfrm>
            <a:off x="4491038" y="5548313"/>
            <a:ext cx="152400" cy="685800"/>
          </a:xfrm>
          <a:prstGeom prst="rightBrace">
            <a:avLst>
              <a:gd name="adj1" fmla="val 37500"/>
              <a:gd name="adj2" fmla="val 50000"/>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1952" name="AutoShape 96"/>
          <p:cNvSpPr/>
          <p:nvPr/>
        </p:nvSpPr>
        <p:spPr>
          <a:xfrm>
            <a:off x="5791200" y="4495800"/>
            <a:ext cx="1100138" cy="152400"/>
          </a:xfrm>
          <a:prstGeom prst="rightArrow">
            <a:avLst>
              <a:gd name="adj1" fmla="val 50000"/>
              <a:gd name="adj2" fmla="val 180468"/>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121971" name="Group 115"/>
          <p:cNvGrpSpPr/>
          <p:nvPr/>
        </p:nvGrpSpPr>
        <p:grpSpPr>
          <a:xfrm>
            <a:off x="6981825" y="3883025"/>
            <a:ext cx="1881188" cy="1704975"/>
            <a:chOff x="4398" y="2923"/>
            <a:chExt cx="1185" cy="1074"/>
          </a:xfrm>
        </p:grpSpPr>
        <p:sp>
          <p:nvSpPr>
            <p:cNvPr id="10256" name="Rectangle 101"/>
            <p:cNvSpPr/>
            <p:nvPr/>
          </p:nvSpPr>
          <p:spPr>
            <a:xfrm>
              <a:off x="5166" y="3172"/>
              <a:ext cx="417" cy="825"/>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p:txBody>
        </p:sp>
        <p:sp>
          <p:nvSpPr>
            <p:cNvPr id="10257" name="Rectangle 100"/>
            <p:cNvSpPr/>
            <p:nvPr/>
          </p:nvSpPr>
          <p:spPr>
            <a:xfrm>
              <a:off x="4398" y="3172"/>
              <a:ext cx="768" cy="825"/>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t>0     0</a:t>
              </a:r>
            </a:p>
            <a:p>
              <a:pPr marL="0" lvl="0" indent="0" algn="ctr" eaLnBrk="1" hangingPunct="1">
                <a:spcBef>
                  <a:spcPct val="0"/>
                </a:spcBef>
                <a:buNone/>
              </a:pPr>
              <a:r>
                <a:rPr lang="en-US" altLang="zh-CN" sz="2000" b="1" dirty="0"/>
                <a:t>0     1</a:t>
              </a:r>
            </a:p>
            <a:p>
              <a:pPr marL="0" lvl="0" indent="0" algn="ctr" eaLnBrk="1" hangingPunct="1">
                <a:spcBef>
                  <a:spcPct val="0"/>
                </a:spcBef>
                <a:buNone/>
              </a:pPr>
              <a:r>
                <a:rPr lang="en-US" altLang="zh-CN" sz="2000" b="1" dirty="0"/>
                <a:t>1     0</a:t>
              </a:r>
            </a:p>
            <a:p>
              <a:pPr marL="0" lvl="0" indent="0" algn="ctr" eaLnBrk="1" hangingPunct="1">
                <a:spcBef>
                  <a:spcPct val="0"/>
                </a:spcBef>
                <a:buNone/>
              </a:pPr>
              <a:r>
                <a:rPr lang="en-US" altLang="zh-CN" sz="2000" b="1" dirty="0"/>
                <a:t>1     1</a:t>
              </a:r>
            </a:p>
          </p:txBody>
        </p:sp>
        <p:sp>
          <p:nvSpPr>
            <p:cNvPr id="10258" name="Rectangle 99"/>
            <p:cNvSpPr/>
            <p:nvPr/>
          </p:nvSpPr>
          <p:spPr>
            <a:xfrm>
              <a:off x="5166" y="2923"/>
              <a:ext cx="417" cy="24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000" b="1" i="1" dirty="0">
                  <a:solidFill>
                    <a:srgbClr val="FF0000"/>
                  </a:solidFill>
                </a:rPr>
                <a:t>Y</a:t>
              </a:r>
            </a:p>
          </p:txBody>
        </p:sp>
        <p:sp>
          <p:nvSpPr>
            <p:cNvPr id="10259" name="Rectangle 98"/>
            <p:cNvSpPr/>
            <p:nvPr/>
          </p:nvSpPr>
          <p:spPr>
            <a:xfrm>
              <a:off x="4398" y="2923"/>
              <a:ext cx="768" cy="24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000" b="1" i="1" dirty="0">
                  <a:solidFill>
                    <a:srgbClr val="FF0000"/>
                  </a:solidFill>
                </a:rPr>
                <a:t>A</a:t>
              </a:r>
              <a:r>
                <a:rPr lang="en-US" altLang="zh-CN" sz="2000" b="1" dirty="0">
                  <a:solidFill>
                    <a:srgbClr val="FF0000"/>
                  </a:solidFill>
                </a:rPr>
                <a:t>     </a:t>
              </a:r>
              <a:r>
                <a:rPr lang="en-US" altLang="zh-CN" sz="2000" b="1" i="1" dirty="0">
                  <a:solidFill>
                    <a:srgbClr val="FF0000"/>
                  </a:solidFill>
                </a:rPr>
                <a:t>B</a:t>
              </a:r>
            </a:p>
          </p:txBody>
        </p:sp>
        <p:sp>
          <p:nvSpPr>
            <p:cNvPr id="10260" name="Line 102"/>
            <p:cNvSpPr/>
            <p:nvPr/>
          </p:nvSpPr>
          <p:spPr>
            <a:xfrm>
              <a:off x="4398" y="2923"/>
              <a:ext cx="1185" cy="0"/>
            </a:xfrm>
            <a:prstGeom prst="line">
              <a:avLst/>
            </a:prstGeom>
            <a:ln w="28575" cap="sq" cmpd="sng">
              <a:solidFill>
                <a:schemeClr val="tx1"/>
              </a:solidFill>
              <a:prstDash val="solid"/>
              <a:headEnd type="none" w="med" len="med"/>
              <a:tailEnd type="none" w="med" len="med"/>
            </a:ln>
          </p:spPr>
        </p:sp>
        <p:sp>
          <p:nvSpPr>
            <p:cNvPr id="10261" name="Line 103"/>
            <p:cNvSpPr/>
            <p:nvPr/>
          </p:nvSpPr>
          <p:spPr>
            <a:xfrm>
              <a:off x="4398" y="3172"/>
              <a:ext cx="1185" cy="0"/>
            </a:xfrm>
            <a:prstGeom prst="line">
              <a:avLst/>
            </a:prstGeom>
            <a:ln w="12700" cap="flat" cmpd="sng">
              <a:solidFill>
                <a:schemeClr val="tx1"/>
              </a:solidFill>
              <a:prstDash val="solid"/>
              <a:headEnd type="none" w="med" len="med"/>
              <a:tailEnd type="none" w="med" len="med"/>
            </a:ln>
          </p:spPr>
        </p:sp>
        <p:sp>
          <p:nvSpPr>
            <p:cNvPr id="10262" name="Line 104"/>
            <p:cNvSpPr/>
            <p:nvPr/>
          </p:nvSpPr>
          <p:spPr>
            <a:xfrm>
              <a:off x="4398" y="3997"/>
              <a:ext cx="1185" cy="0"/>
            </a:xfrm>
            <a:prstGeom prst="line">
              <a:avLst/>
            </a:prstGeom>
            <a:ln w="28575" cap="sq" cmpd="sng">
              <a:solidFill>
                <a:schemeClr val="tx1"/>
              </a:solidFill>
              <a:prstDash val="solid"/>
              <a:headEnd type="none" w="med" len="med"/>
              <a:tailEnd type="none" w="med" len="med"/>
            </a:ln>
          </p:spPr>
        </p:sp>
        <p:sp>
          <p:nvSpPr>
            <p:cNvPr id="10263" name="Line 105"/>
            <p:cNvSpPr/>
            <p:nvPr/>
          </p:nvSpPr>
          <p:spPr>
            <a:xfrm>
              <a:off x="4398" y="2923"/>
              <a:ext cx="0" cy="1074"/>
            </a:xfrm>
            <a:prstGeom prst="line">
              <a:avLst/>
            </a:prstGeom>
            <a:ln w="28575" cap="sq" cmpd="sng">
              <a:solidFill>
                <a:schemeClr val="tx1"/>
              </a:solidFill>
              <a:prstDash val="solid"/>
              <a:headEnd type="none" w="med" len="med"/>
              <a:tailEnd type="none" w="med" len="med"/>
            </a:ln>
          </p:spPr>
        </p:sp>
        <p:sp>
          <p:nvSpPr>
            <p:cNvPr id="10264" name="Line 106"/>
            <p:cNvSpPr/>
            <p:nvPr/>
          </p:nvSpPr>
          <p:spPr>
            <a:xfrm>
              <a:off x="5166" y="2923"/>
              <a:ext cx="0" cy="1074"/>
            </a:xfrm>
            <a:prstGeom prst="line">
              <a:avLst/>
            </a:prstGeom>
            <a:ln w="12700" cap="flat" cmpd="sng">
              <a:solidFill>
                <a:schemeClr val="tx1"/>
              </a:solidFill>
              <a:prstDash val="solid"/>
              <a:headEnd type="none" w="med" len="med"/>
              <a:tailEnd type="none" w="med" len="med"/>
            </a:ln>
          </p:spPr>
        </p:sp>
        <p:sp>
          <p:nvSpPr>
            <p:cNvPr id="10265" name="Line 107"/>
            <p:cNvSpPr/>
            <p:nvPr/>
          </p:nvSpPr>
          <p:spPr>
            <a:xfrm>
              <a:off x="5583" y="2923"/>
              <a:ext cx="0" cy="1074"/>
            </a:xfrm>
            <a:prstGeom prst="line">
              <a:avLst/>
            </a:prstGeom>
            <a:ln w="28575" cap="sq" cmpd="sng">
              <a:solidFill>
                <a:schemeClr val="tx1"/>
              </a:solidFill>
              <a:prstDash val="solid"/>
              <a:headEnd type="none" w="med" len="med"/>
              <a:tailEnd type="none" w="med" len="med"/>
            </a:ln>
          </p:spPr>
        </p:sp>
      </p:grpSp>
      <p:graphicFrame>
        <p:nvGraphicFramePr>
          <p:cNvPr id="121972" name="Object 116"/>
          <p:cNvGraphicFramePr>
            <a:graphicFrameLocks noChangeAspect="1"/>
          </p:cNvGraphicFramePr>
          <p:nvPr/>
        </p:nvGraphicFramePr>
        <p:xfrm>
          <a:off x="912813" y="2978150"/>
          <a:ext cx="5783262" cy="1206500"/>
        </p:xfrm>
        <a:graphic>
          <a:graphicData uri="http://schemas.openxmlformats.org/presentationml/2006/ole">
            <mc:AlternateContent xmlns:mc="http://schemas.openxmlformats.org/markup-compatibility/2006">
              <mc:Choice xmlns:v="urn:schemas-microsoft-com:vml" Requires="v">
                <p:oleObj spid="_x0000_s3099" r:id="rId5" imgW="2679700" imgH="558800" progId="Equation.3">
                  <p:embed/>
                </p:oleObj>
              </mc:Choice>
              <mc:Fallback>
                <p:oleObj r:id="rId5" imgW="2679700" imgH="558800" progId="Equation.3">
                  <p:embed/>
                  <p:pic>
                    <p:nvPicPr>
                      <p:cNvPr id="0" name="图片 3076"/>
                      <p:cNvPicPr/>
                      <p:nvPr/>
                    </p:nvPicPr>
                    <p:blipFill>
                      <a:blip r:embed="rId6"/>
                      <a:stretch>
                        <a:fillRect/>
                      </a:stretch>
                    </p:blipFill>
                    <p:spPr>
                      <a:xfrm>
                        <a:off x="912813" y="2978150"/>
                        <a:ext cx="5783262" cy="12065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1860"/>
                                        </p:tgtEl>
                                        <p:attrNameLst>
                                          <p:attrName>style.visibility</p:attrName>
                                        </p:attrNameLst>
                                      </p:cBhvr>
                                      <p:to>
                                        <p:strVal val="visible"/>
                                      </p:to>
                                    </p:set>
                                    <p:animEffect transition="in" filter="barn(outVertical)">
                                      <p:cBhvr>
                                        <p:cTn id="7" dur="500"/>
                                        <p:tgtEl>
                                          <p:spTgt spid="121860"/>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121890"/>
                                        </p:tgtEl>
                                        <p:attrNameLst>
                                          <p:attrName>style.visibility</p:attrName>
                                        </p:attrNameLst>
                                      </p:cBhvr>
                                      <p:to>
                                        <p:strVal val="visible"/>
                                      </p:to>
                                    </p:set>
                                    <p:animEffect transition="in" filter="randombar(vertical)">
                                      <p:cBhvr>
                                        <p:cTn id="11" dur="500"/>
                                        <p:tgtEl>
                                          <p:spTgt spid="12189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21859"/>
                                        </p:tgtEl>
                                        <p:attrNameLst>
                                          <p:attrName>style.visibility</p:attrName>
                                        </p:attrNameLst>
                                      </p:cBhvr>
                                      <p:to>
                                        <p:strVal val="visible"/>
                                      </p:to>
                                    </p:set>
                                    <p:anim calcmode="lin" valueType="num">
                                      <p:cBhvr additive="base">
                                        <p:cTn id="16" dur="500" fill="hold"/>
                                        <p:tgtEl>
                                          <p:spTgt spid="121859"/>
                                        </p:tgtEl>
                                        <p:attrNameLst>
                                          <p:attrName>ppt_x</p:attrName>
                                        </p:attrNameLst>
                                      </p:cBhvr>
                                      <p:tavLst>
                                        <p:tav tm="0">
                                          <p:val>
                                            <p:strVal val="#ppt_x"/>
                                          </p:val>
                                        </p:tav>
                                        <p:tav tm="100000">
                                          <p:val>
                                            <p:strVal val="#ppt_x"/>
                                          </p:val>
                                        </p:tav>
                                      </p:tavLst>
                                    </p:anim>
                                    <p:anim calcmode="lin" valueType="num">
                                      <p:cBhvr additive="base">
                                        <p:cTn id="17" dur="500" fill="hold"/>
                                        <p:tgtEl>
                                          <p:spTgt spid="121859"/>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21972"/>
                                        </p:tgtEl>
                                        <p:attrNameLst>
                                          <p:attrName>style.visibility</p:attrName>
                                        </p:attrNameLst>
                                      </p:cBhvr>
                                      <p:to>
                                        <p:strVal val="visible"/>
                                      </p:to>
                                    </p:set>
                                    <p:animEffect transition="in" filter="wipe(left)">
                                      <p:cBhvr>
                                        <p:cTn id="21" dur="500"/>
                                        <p:tgtEl>
                                          <p:spTgt spid="121972"/>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21878"/>
                                        </p:tgtEl>
                                        <p:attrNameLst>
                                          <p:attrName>style.visibility</p:attrName>
                                        </p:attrNameLst>
                                      </p:cBhvr>
                                      <p:to>
                                        <p:strVal val="visible"/>
                                      </p:to>
                                    </p:set>
                                    <p:animEffect transition="in" filter="strips(downRight)">
                                      <p:cBhvr>
                                        <p:cTn id="26" dur="500"/>
                                        <p:tgtEl>
                                          <p:spTgt spid="121878"/>
                                        </p:tgtEl>
                                      </p:cBhvr>
                                    </p:animEffect>
                                  </p:childTnLst>
                                  <p:subTnLst>
                                    <p:audio>
                                      <p:cMediaNode>
                                        <p:cTn display="0" masterRel="sameClick">
                                          <p:stCondLst>
                                            <p:cond evt="begin" delay="0">
                                              <p:tn val="24"/>
                                            </p:cond>
                                          </p:stCondLst>
                                          <p:endCondLst>
                                            <p:cond evt="onStopAudio" delay="0">
                                              <p:tgtEl>
                                                <p:sldTgt/>
                                              </p:tgtEl>
                                            </p:cond>
                                          </p:endCondLst>
                                        </p:cTn>
                                        <p:tgtEl>
                                          <p:sndTgt r:embed="rId3" name="TYPE.WAV"/>
                                        </p:tgtEl>
                                      </p:cMediaNode>
                                    </p:audio>
                                  </p:sub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121952"/>
                                        </p:tgtEl>
                                        <p:attrNameLst>
                                          <p:attrName>style.visibility</p:attrName>
                                        </p:attrNameLst>
                                      </p:cBhvr>
                                      <p:to>
                                        <p:strVal val="visible"/>
                                      </p:to>
                                    </p:set>
                                    <p:animEffect transition="in" filter="strips(downRight)">
                                      <p:cBhvr>
                                        <p:cTn id="31" dur="500"/>
                                        <p:tgtEl>
                                          <p:spTgt spid="121952"/>
                                        </p:tgtEl>
                                      </p:cBhvr>
                                    </p:animEffect>
                                  </p:childTnLst>
                                  <p:subTnLst>
                                    <p:audio>
                                      <p:cMediaNode>
                                        <p:cTn display="0" masterRel="sameClick">
                                          <p:stCondLst>
                                            <p:cond evt="begin" delay="0">
                                              <p:tn val="29"/>
                                            </p:cond>
                                          </p:stCondLst>
                                          <p:endCondLst>
                                            <p:cond evt="onStopAudio" delay="0">
                                              <p:tgtEl>
                                                <p:sldTgt/>
                                              </p:tgtEl>
                                            </p:cond>
                                          </p:endCondLst>
                                        </p:cTn>
                                        <p:tgtEl>
                                          <p:sndTgt r:embed="rId4" name="camera.wav"/>
                                        </p:tgtEl>
                                      </p:cMediaNode>
                                    </p:audio>
                                    <p:animClr clrSpc="rgb" dir="cw">
                                      <p:cBhvr override="childStyle">
                                        <p:cTn dur="1" fill="hold" display="0" masterRel="nextClick" afterEffect="1"/>
                                        <p:tgtEl>
                                          <p:spTgt spid="121952"/>
                                        </p:tgtEl>
                                        <p:attrNameLst>
                                          <p:attrName>ppt_c</p:attrName>
                                        </p:attrNameLst>
                                      </p:cBhvr>
                                      <p:to>
                                        <a:srgbClr val="008000"/>
                                      </p:to>
                                    </p:animClr>
                                  </p:sub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1971"/>
                                        </p:tgtEl>
                                        <p:attrNameLst>
                                          <p:attrName>style.visibility</p:attrName>
                                        </p:attrNameLst>
                                      </p:cBhvr>
                                      <p:to>
                                        <p:strVal val="visible"/>
                                      </p:to>
                                    </p:set>
                                    <p:anim calcmode="lin" valueType="num">
                                      <p:cBhvr additive="base">
                                        <p:cTn id="36" dur="500" fill="hold"/>
                                        <p:tgtEl>
                                          <p:spTgt spid="121971"/>
                                        </p:tgtEl>
                                        <p:attrNameLst>
                                          <p:attrName>ppt_x</p:attrName>
                                        </p:attrNameLst>
                                      </p:cBhvr>
                                      <p:tavLst>
                                        <p:tav tm="0">
                                          <p:val>
                                            <p:strVal val="#ppt_x"/>
                                          </p:val>
                                        </p:tav>
                                        <p:tav tm="100000">
                                          <p:val>
                                            <p:strVal val="#ppt_x"/>
                                          </p:val>
                                        </p:tav>
                                      </p:tavLst>
                                    </p:anim>
                                    <p:anim calcmode="lin" valueType="num">
                                      <p:cBhvr additive="base">
                                        <p:cTn id="37" dur="500" fill="hold"/>
                                        <p:tgtEl>
                                          <p:spTgt spid="12197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1886"/>
                                        </p:tgtEl>
                                        <p:attrNameLst>
                                          <p:attrName>style.visibility</p:attrName>
                                        </p:attrNameLst>
                                      </p:cBhvr>
                                      <p:to>
                                        <p:strVal val="visible"/>
                                      </p:to>
                                    </p:set>
                                    <p:animEffect transition="in" filter="wipe(left)">
                                      <p:cBhvr>
                                        <p:cTn id="42" dur="500"/>
                                        <p:tgtEl>
                                          <p:spTgt spid="1218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21887"/>
                                        </p:tgtEl>
                                        <p:attrNameLst>
                                          <p:attrName>style.visibility</p:attrName>
                                        </p:attrNameLst>
                                      </p:cBhvr>
                                      <p:to>
                                        <p:strVal val="visible"/>
                                      </p:to>
                                    </p:set>
                                    <p:animEffect transition="in" filter="wipe(up)">
                                      <p:cBhvr>
                                        <p:cTn id="47" dur="500"/>
                                        <p:tgtEl>
                                          <p:spTgt spid="1218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1888"/>
                                        </p:tgtEl>
                                        <p:attrNameLst>
                                          <p:attrName>style.visibility</p:attrName>
                                        </p:attrNameLst>
                                      </p:cBhvr>
                                      <p:to>
                                        <p:strVal val="visible"/>
                                      </p:to>
                                    </p:set>
                                    <p:animEffect transition="in" filter="wipe(left)">
                                      <p:cBhvr>
                                        <p:cTn id="52" dur="500"/>
                                        <p:tgtEl>
                                          <p:spTgt spid="121888"/>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42" fill="hold" nodeType="clickEffect">
                                  <p:stCondLst>
                                    <p:cond delay="0"/>
                                  </p:stCondLst>
                                  <p:childTnLst>
                                    <p:set>
                                      <p:cBhvr>
                                        <p:cTn id="56" dur="1" fill="hold">
                                          <p:stCondLst>
                                            <p:cond delay="0"/>
                                          </p:stCondLst>
                                        </p:cTn>
                                        <p:tgtEl>
                                          <p:spTgt spid="121949"/>
                                        </p:tgtEl>
                                        <p:attrNameLst>
                                          <p:attrName>style.visibility</p:attrName>
                                        </p:attrNameLst>
                                      </p:cBhvr>
                                      <p:to>
                                        <p:strVal val="visible"/>
                                      </p:to>
                                    </p:set>
                                    <p:animEffect transition="in" filter="barn(outHorizontal)">
                                      <p:cBhvr>
                                        <p:cTn id="57" dur="500"/>
                                        <p:tgtEl>
                                          <p:spTgt spid="12194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21889"/>
                                        </p:tgtEl>
                                        <p:attrNameLst>
                                          <p:attrName>style.visibility</p:attrName>
                                        </p:attrNameLst>
                                      </p:cBhvr>
                                      <p:to>
                                        <p:strVal val="visible"/>
                                      </p:to>
                                    </p:set>
                                    <p:animEffect transition="in" filter="blinds(horizontal)">
                                      <p:cBhvr>
                                        <p:cTn id="62" dur="500"/>
                                        <p:tgtEl>
                                          <p:spTgt spid="121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p:bldP spid="121860" grpId="0"/>
      <p:bldP spid="121878" grpId="0"/>
      <p:bldP spid="121886" grpId="0"/>
      <p:bldP spid="121887" grpId="0"/>
      <p:bldP spid="121888" grpId="0"/>
      <p:bldP spid="12188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60</a:t>
            </a:fld>
            <a:r>
              <a:rPr lang="zh-CN" altLang="en-US" sz="1400" dirty="0"/>
              <a:t>）</a:t>
            </a:r>
          </a:p>
        </p:txBody>
      </p:sp>
      <p:graphicFrame>
        <p:nvGraphicFramePr>
          <p:cNvPr id="361474" name="Object 2"/>
          <p:cNvGraphicFramePr>
            <a:graphicFrameLocks noChangeAspect="1"/>
          </p:cNvGraphicFramePr>
          <p:nvPr/>
        </p:nvGraphicFramePr>
        <p:xfrm>
          <a:off x="228600" y="1219200"/>
          <a:ext cx="1708150" cy="558800"/>
        </p:xfrm>
        <a:graphic>
          <a:graphicData uri="http://schemas.openxmlformats.org/presentationml/2006/ole">
            <mc:AlternateContent xmlns:mc="http://schemas.openxmlformats.org/markup-compatibility/2006">
              <mc:Choice xmlns:v="urn:schemas-microsoft-com:vml" Requires="v">
                <p:oleObj spid="_x0000_s41061" r:id="rId4" imgW="698500" imgH="228600" progId="Equation.3">
                  <p:embed/>
                </p:oleObj>
              </mc:Choice>
              <mc:Fallback>
                <p:oleObj r:id="rId4" imgW="698500" imgH="228600" progId="Equation.3">
                  <p:embed/>
                  <p:pic>
                    <p:nvPicPr>
                      <p:cNvPr id="0" name="图片 3188"/>
                      <p:cNvPicPr/>
                      <p:nvPr/>
                    </p:nvPicPr>
                    <p:blipFill>
                      <a:blip r:embed="rId5"/>
                      <a:stretch>
                        <a:fillRect/>
                      </a:stretch>
                    </p:blipFill>
                    <p:spPr>
                      <a:xfrm>
                        <a:off x="228600" y="1219200"/>
                        <a:ext cx="1708150" cy="558800"/>
                      </a:xfrm>
                      <a:prstGeom prst="rect">
                        <a:avLst/>
                      </a:prstGeom>
                      <a:solidFill>
                        <a:srgbClr val="CCFFFF"/>
                      </a:solidFill>
                      <a:ln w="38100">
                        <a:noFill/>
                        <a:miter/>
                      </a:ln>
                    </p:spPr>
                  </p:pic>
                </p:oleObj>
              </mc:Fallback>
            </mc:AlternateContent>
          </a:graphicData>
        </a:graphic>
      </p:graphicFrame>
      <p:sp>
        <p:nvSpPr>
          <p:cNvPr id="69636" name="Text Box 3"/>
          <p:cNvSpPr txBox="1"/>
          <p:nvPr/>
        </p:nvSpPr>
        <p:spPr>
          <a:xfrm>
            <a:off x="609600" y="228600"/>
            <a:ext cx="25146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逻辑表达式</a:t>
            </a:r>
            <a:endParaRPr lang="zh-CN" altLang="en-US" sz="2400" b="1" dirty="0">
              <a:ea typeface="隶书" panose="02010509060101010101" pitchFamily="49" charset="-122"/>
            </a:endParaRPr>
          </a:p>
        </p:txBody>
      </p:sp>
      <p:graphicFrame>
        <p:nvGraphicFramePr>
          <p:cNvPr id="361476" name="Object 4"/>
          <p:cNvGraphicFramePr>
            <a:graphicFrameLocks noChangeAspect="1"/>
          </p:cNvGraphicFramePr>
          <p:nvPr/>
        </p:nvGraphicFramePr>
        <p:xfrm>
          <a:off x="3962400" y="762000"/>
          <a:ext cx="5029200" cy="2927350"/>
        </p:xfrm>
        <a:graphic>
          <a:graphicData uri="http://schemas.openxmlformats.org/presentationml/2006/ole">
            <mc:AlternateContent xmlns:mc="http://schemas.openxmlformats.org/markup-compatibility/2006">
              <mc:Choice xmlns:v="urn:schemas-microsoft-com:vml" Requires="v">
                <p:oleObj spid="_x0000_s41062" r:id="rId6" imgW="2286000" imgH="1371600" progId="Word.Picture.8">
                  <p:embed/>
                </p:oleObj>
              </mc:Choice>
              <mc:Fallback>
                <p:oleObj r:id="rId6" imgW="2286000" imgH="1371600" progId="Word.Picture.8">
                  <p:embed/>
                  <p:pic>
                    <p:nvPicPr>
                      <p:cNvPr id="0" name="图片 3187"/>
                      <p:cNvPicPr/>
                      <p:nvPr/>
                    </p:nvPicPr>
                    <p:blipFill>
                      <a:blip r:embed="rId7"/>
                      <a:srcRect l="-3125"/>
                      <a:stretch>
                        <a:fillRect/>
                      </a:stretch>
                    </p:blipFill>
                    <p:spPr>
                      <a:xfrm>
                        <a:off x="3962400" y="762000"/>
                        <a:ext cx="5029200" cy="2927350"/>
                      </a:xfrm>
                      <a:prstGeom prst="rect">
                        <a:avLst/>
                      </a:prstGeom>
                      <a:solidFill>
                        <a:srgbClr val="F8F8F8"/>
                      </a:solidFill>
                      <a:ln w="38100">
                        <a:noFill/>
                        <a:miter/>
                      </a:ln>
                    </p:spPr>
                  </p:pic>
                </p:oleObj>
              </mc:Fallback>
            </mc:AlternateContent>
          </a:graphicData>
        </a:graphic>
      </p:graphicFrame>
      <p:graphicFrame>
        <p:nvGraphicFramePr>
          <p:cNvPr id="361477" name="Object 5"/>
          <p:cNvGraphicFramePr>
            <a:graphicFrameLocks noChangeAspect="1"/>
          </p:cNvGraphicFramePr>
          <p:nvPr/>
        </p:nvGraphicFramePr>
        <p:xfrm>
          <a:off x="4038600" y="3810000"/>
          <a:ext cx="4972050" cy="2913063"/>
        </p:xfrm>
        <a:graphic>
          <a:graphicData uri="http://schemas.openxmlformats.org/presentationml/2006/ole">
            <mc:AlternateContent xmlns:mc="http://schemas.openxmlformats.org/markup-compatibility/2006">
              <mc:Choice xmlns:v="urn:schemas-microsoft-com:vml" Requires="v">
                <p:oleObj spid="_x0000_s41063" r:id="rId8" imgW="2305050" imgH="1371600" progId="Word.Picture.8">
                  <p:embed/>
                </p:oleObj>
              </mc:Choice>
              <mc:Fallback>
                <p:oleObj r:id="rId8" imgW="2305050" imgH="1371600" progId="Word.Picture.8">
                  <p:embed/>
                  <p:pic>
                    <p:nvPicPr>
                      <p:cNvPr id="0" name="图片 3186"/>
                      <p:cNvPicPr/>
                      <p:nvPr/>
                    </p:nvPicPr>
                    <p:blipFill>
                      <a:blip r:embed="rId9"/>
                      <a:srcRect l="-1556"/>
                      <a:stretch>
                        <a:fillRect/>
                      </a:stretch>
                    </p:blipFill>
                    <p:spPr>
                      <a:xfrm>
                        <a:off x="4038600" y="3810000"/>
                        <a:ext cx="4972050" cy="2913063"/>
                      </a:xfrm>
                      <a:prstGeom prst="rect">
                        <a:avLst/>
                      </a:prstGeom>
                      <a:solidFill>
                        <a:srgbClr val="F8F8F8"/>
                      </a:solidFill>
                      <a:ln w="38100">
                        <a:noFill/>
                        <a:miter/>
                      </a:ln>
                    </p:spPr>
                  </p:pic>
                </p:oleObj>
              </mc:Fallback>
            </mc:AlternateContent>
          </a:graphicData>
        </a:graphic>
      </p:graphicFrame>
      <p:sp>
        <p:nvSpPr>
          <p:cNvPr id="361478" name="Text Box 6"/>
          <p:cNvSpPr txBox="1"/>
          <p:nvPr/>
        </p:nvSpPr>
        <p:spPr>
          <a:xfrm>
            <a:off x="5638800" y="76200"/>
            <a:ext cx="16002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逻辑图</a:t>
            </a:r>
            <a:endParaRPr lang="zh-CN" altLang="en-US" sz="2400" b="1" dirty="0">
              <a:ea typeface="隶书" panose="02010509060101010101" pitchFamily="49" charset="-122"/>
            </a:endParaRPr>
          </a:p>
        </p:txBody>
      </p:sp>
      <p:graphicFrame>
        <p:nvGraphicFramePr>
          <p:cNvPr id="361479" name="Object 7"/>
          <p:cNvGraphicFramePr>
            <a:graphicFrameLocks noChangeAspect="1"/>
          </p:cNvGraphicFramePr>
          <p:nvPr/>
        </p:nvGraphicFramePr>
        <p:xfrm>
          <a:off x="228600" y="2514600"/>
          <a:ext cx="3633788" cy="3724275"/>
        </p:xfrm>
        <a:graphic>
          <a:graphicData uri="http://schemas.openxmlformats.org/presentationml/2006/ole">
            <mc:AlternateContent xmlns:mc="http://schemas.openxmlformats.org/markup-compatibility/2006">
              <mc:Choice xmlns:v="urn:schemas-microsoft-com:vml" Requires="v">
                <p:oleObj spid="_x0000_s41064" r:id="rId10" imgW="1485900" imgH="1524000" progId="Equation.3">
                  <p:embed/>
                </p:oleObj>
              </mc:Choice>
              <mc:Fallback>
                <p:oleObj r:id="rId10" imgW="1485900" imgH="1524000" progId="Equation.3">
                  <p:embed/>
                  <p:pic>
                    <p:nvPicPr>
                      <p:cNvPr id="0" name="图片 3184"/>
                      <p:cNvPicPr/>
                      <p:nvPr/>
                    </p:nvPicPr>
                    <p:blipFill>
                      <a:blip r:embed="rId11"/>
                      <a:stretch>
                        <a:fillRect/>
                      </a:stretch>
                    </p:blipFill>
                    <p:spPr>
                      <a:xfrm>
                        <a:off x="228600" y="2514600"/>
                        <a:ext cx="3633788" cy="3724275"/>
                      </a:xfrm>
                      <a:prstGeom prst="rect">
                        <a:avLst/>
                      </a:prstGeom>
                      <a:solidFill>
                        <a:srgbClr val="CCFFFF"/>
                      </a:solidFill>
                      <a:ln w="38100">
                        <a:noFill/>
                        <a:miter/>
                      </a:ln>
                    </p:spPr>
                  </p:pic>
                </p:oleObj>
              </mc:Fallback>
            </mc:AlternateContent>
          </a:graphicData>
        </a:graphic>
      </p:graphicFrame>
      <p:graphicFrame>
        <p:nvGraphicFramePr>
          <p:cNvPr id="361480" name="Object 8"/>
          <p:cNvGraphicFramePr>
            <a:graphicFrameLocks noChangeAspect="1"/>
          </p:cNvGraphicFramePr>
          <p:nvPr/>
        </p:nvGraphicFramePr>
        <p:xfrm>
          <a:off x="609600" y="1828800"/>
          <a:ext cx="1219200" cy="576263"/>
        </p:xfrm>
        <a:graphic>
          <a:graphicData uri="http://schemas.openxmlformats.org/presentationml/2006/ole">
            <mc:AlternateContent xmlns:mc="http://schemas.openxmlformats.org/markup-compatibility/2006">
              <mc:Choice xmlns:v="urn:schemas-microsoft-com:vml" Requires="v">
                <p:oleObj spid="_x0000_s41065" r:id="rId12" imgW="444500" imgH="241300" progId="Equation.3">
                  <p:embed/>
                </p:oleObj>
              </mc:Choice>
              <mc:Fallback>
                <p:oleObj r:id="rId12" imgW="444500" imgH="241300" progId="Equation.3">
                  <p:embed/>
                  <p:pic>
                    <p:nvPicPr>
                      <p:cNvPr id="0" name="图片 3189"/>
                      <p:cNvPicPr/>
                      <p:nvPr/>
                    </p:nvPicPr>
                    <p:blipFill>
                      <a:blip r:embed="rId13"/>
                      <a:stretch>
                        <a:fillRect/>
                      </a:stretch>
                    </p:blipFill>
                    <p:spPr>
                      <a:xfrm>
                        <a:off x="609600" y="1828800"/>
                        <a:ext cx="1219200" cy="576263"/>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61474"/>
                                        </p:tgtEl>
                                        <p:attrNameLst>
                                          <p:attrName>style.visibility</p:attrName>
                                        </p:attrNameLst>
                                      </p:cBhvr>
                                      <p:to>
                                        <p:strVal val="visible"/>
                                      </p:to>
                                    </p:set>
                                    <p:animEffect transition="in" filter="box(out)">
                                      <p:cBhvr>
                                        <p:cTn id="7" dur="500"/>
                                        <p:tgtEl>
                                          <p:spTgt spid="361474"/>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614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361479"/>
                                        </p:tgtEl>
                                        <p:attrNameLst>
                                          <p:attrName>style.visibility</p:attrName>
                                        </p:attrNameLst>
                                      </p:cBhvr>
                                      <p:to>
                                        <p:strVal val="visible"/>
                                      </p:to>
                                    </p:set>
                                    <p:animEffect transition="in" filter="box(out)">
                                      <p:cBhvr>
                                        <p:cTn id="16" dur="500"/>
                                        <p:tgtEl>
                                          <p:spTgt spid="361479"/>
                                        </p:tgtEl>
                                      </p:cBhvr>
                                    </p:animEffect>
                                  </p:childTnLst>
                                  <p:subTnLst>
                                    <p:audio>
                                      <p:cMediaNode>
                                        <p:cTn display="0" masterRel="sameClick">
                                          <p:stCondLst>
                                            <p:cond evt="begin" delay="0">
                                              <p:tn val="14"/>
                                            </p:cond>
                                          </p:stCondLst>
                                          <p:endCondLst>
                                            <p:cond evt="onStopAudio" delay="0">
                                              <p:tgtEl>
                                                <p:sldTgt/>
                                              </p:tgtEl>
                                            </p:cond>
                                          </p:endCondLst>
                                        </p:cTn>
                                        <p:tgtEl>
                                          <p:sndTgt r:embed="rId3" name="CAMERA.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61478"/>
                                        </p:tgtEl>
                                        <p:attrNameLst>
                                          <p:attrName>style.visibility</p:attrName>
                                        </p:attrNameLst>
                                      </p:cBhvr>
                                      <p:to>
                                        <p:strVal val="visible"/>
                                      </p:to>
                                    </p:set>
                                    <p:animEffect transition="in" filter="wipe(left)">
                                      <p:cBhvr>
                                        <p:cTn id="21" dur="500"/>
                                        <p:tgtEl>
                                          <p:spTgt spid="36147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1476"/>
                                        </p:tgtEl>
                                        <p:attrNameLst>
                                          <p:attrName>style.visibility</p:attrName>
                                        </p:attrNameLst>
                                      </p:cBhvr>
                                      <p:to>
                                        <p:strVal val="visible"/>
                                      </p:to>
                                    </p:set>
                                    <p:animEffect transition="in" filter="dissolve">
                                      <p:cBhvr>
                                        <p:cTn id="26" dur="500"/>
                                        <p:tgtEl>
                                          <p:spTgt spid="36147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61477"/>
                                        </p:tgtEl>
                                        <p:attrNameLst>
                                          <p:attrName>style.visibility</p:attrName>
                                        </p:attrNameLst>
                                      </p:cBhvr>
                                      <p:to>
                                        <p:strVal val="visible"/>
                                      </p:to>
                                    </p:set>
                                    <p:animEffect transition="in" filter="dissolve">
                                      <p:cBhvr>
                                        <p:cTn id="31" dur="500"/>
                                        <p:tgtEl>
                                          <p:spTgt spid="361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61</a:t>
            </a:fld>
            <a:r>
              <a:rPr lang="zh-CN" altLang="en-US" sz="1400" dirty="0"/>
              <a:t>）</a:t>
            </a:r>
          </a:p>
        </p:txBody>
      </p:sp>
      <p:graphicFrame>
        <p:nvGraphicFramePr>
          <p:cNvPr id="362498" name="Object 2"/>
          <p:cNvGraphicFramePr>
            <a:graphicFrameLocks noChangeAspect="1"/>
          </p:cNvGraphicFramePr>
          <p:nvPr/>
        </p:nvGraphicFramePr>
        <p:xfrm>
          <a:off x="76200" y="1419225"/>
          <a:ext cx="9037638" cy="4752975"/>
        </p:xfrm>
        <a:graphic>
          <a:graphicData uri="http://schemas.openxmlformats.org/presentationml/2006/ole">
            <mc:AlternateContent xmlns:mc="http://schemas.openxmlformats.org/markup-compatibility/2006">
              <mc:Choice xmlns:v="urn:schemas-microsoft-com:vml" Requires="v">
                <p:oleObj spid="_x0000_s42025" r:id="rId4" imgW="3838575" imgH="2314575" progId="Word.Document.8">
                  <p:embed/>
                </p:oleObj>
              </mc:Choice>
              <mc:Fallback>
                <p:oleObj r:id="rId4" imgW="3838575" imgH="2314575" progId="Word.Document.8">
                  <p:embed/>
                  <p:pic>
                    <p:nvPicPr>
                      <p:cNvPr id="0" name="图片 3185"/>
                      <p:cNvPicPr/>
                      <p:nvPr/>
                    </p:nvPicPr>
                    <p:blipFill>
                      <a:blip r:embed="rId5"/>
                      <a:srcRect t="-1529" b="6119"/>
                      <a:stretch>
                        <a:fillRect/>
                      </a:stretch>
                    </p:blipFill>
                    <p:spPr>
                      <a:xfrm>
                        <a:off x="76200" y="1419225"/>
                        <a:ext cx="9037638" cy="4752975"/>
                      </a:xfrm>
                      <a:prstGeom prst="rect">
                        <a:avLst/>
                      </a:prstGeom>
                      <a:solidFill>
                        <a:srgbClr val="F8F8F8"/>
                      </a:solidFill>
                      <a:ln w="38100">
                        <a:noFill/>
                        <a:miter/>
                      </a:ln>
                    </p:spPr>
                  </p:pic>
                </p:oleObj>
              </mc:Fallback>
            </mc:AlternateContent>
          </a:graphicData>
        </a:graphic>
      </p:graphicFrame>
      <p:sp>
        <p:nvSpPr>
          <p:cNvPr id="70660" name="Text Box 3"/>
          <p:cNvSpPr txBox="1"/>
          <p:nvPr/>
        </p:nvSpPr>
        <p:spPr>
          <a:xfrm>
            <a:off x="2819400" y="152400"/>
            <a:ext cx="4038600" cy="457200"/>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ea typeface="幼圆" panose="02010509060101010101" pitchFamily="49" charset="-122"/>
              </a:rPr>
              <a:t>2</a:t>
            </a:r>
            <a:r>
              <a:rPr lang="zh-CN" altLang="en-US" sz="2400" b="1" dirty="0">
                <a:ea typeface="幼圆" panose="02010509060101010101" pitchFamily="49" charset="-122"/>
              </a:rPr>
              <a:t>、</a:t>
            </a:r>
            <a:r>
              <a:rPr lang="en-US" altLang="zh-CN" sz="2400" b="1" dirty="0">
                <a:ea typeface="幼圆" panose="02010509060101010101" pitchFamily="49" charset="-122"/>
              </a:rPr>
              <a:t>8421 BCD</a:t>
            </a:r>
            <a:r>
              <a:rPr lang="zh-CN" altLang="en-US" sz="2400" b="1" dirty="0">
                <a:ea typeface="幼圆" panose="02010509060101010101" pitchFamily="49" charset="-122"/>
              </a:rPr>
              <a:t>码优先编码器</a:t>
            </a:r>
          </a:p>
        </p:txBody>
      </p:sp>
      <p:sp>
        <p:nvSpPr>
          <p:cNvPr id="362500" name="Text Box 4"/>
          <p:cNvSpPr txBox="1"/>
          <p:nvPr/>
        </p:nvSpPr>
        <p:spPr>
          <a:xfrm>
            <a:off x="3886200" y="685800"/>
            <a:ext cx="19812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真值表</a:t>
            </a:r>
            <a:endParaRPr lang="zh-CN" altLang="en-US" sz="2400" b="1" dirty="0">
              <a:ea typeface="隶书" panose="02010509060101010101" pitchFamily="49" charset="-122"/>
            </a:endParaRPr>
          </a:p>
        </p:txBody>
      </p:sp>
      <p:graphicFrame>
        <p:nvGraphicFramePr>
          <p:cNvPr id="362501" name="Object 5"/>
          <p:cNvGraphicFramePr>
            <a:graphicFrameLocks noChangeAspect="1"/>
          </p:cNvGraphicFramePr>
          <p:nvPr/>
        </p:nvGraphicFramePr>
        <p:xfrm>
          <a:off x="1066800" y="6199188"/>
          <a:ext cx="4127500" cy="582612"/>
        </p:xfrm>
        <a:graphic>
          <a:graphicData uri="http://schemas.openxmlformats.org/presentationml/2006/ole">
            <mc:AlternateContent xmlns:mc="http://schemas.openxmlformats.org/markup-compatibility/2006">
              <mc:Choice xmlns:v="urn:schemas-microsoft-com:vml" Requires="v">
                <p:oleObj spid="_x0000_s42026" r:id="rId6" imgW="1381125" imgH="200025" progId="Word.Document.8">
                  <p:embed/>
                </p:oleObj>
              </mc:Choice>
              <mc:Fallback>
                <p:oleObj r:id="rId6" imgW="1381125" imgH="200025" progId="Word.Document.8">
                  <p:embed/>
                  <p:pic>
                    <p:nvPicPr>
                      <p:cNvPr id="0" name="图片 3180"/>
                      <p:cNvPicPr/>
                      <p:nvPr/>
                    </p:nvPicPr>
                    <p:blipFill>
                      <a:blip r:embed="rId7"/>
                      <a:stretch>
                        <a:fillRect/>
                      </a:stretch>
                    </p:blipFill>
                    <p:spPr>
                      <a:xfrm>
                        <a:off x="1066800" y="6199188"/>
                        <a:ext cx="4127500" cy="582612"/>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2500"/>
                                        </p:tgtEl>
                                        <p:attrNameLst>
                                          <p:attrName>style.visibility</p:attrName>
                                        </p:attrNameLst>
                                      </p:cBhvr>
                                      <p:to>
                                        <p:strVal val="visible"/>
                                      </p:to>
                                    </p:set>
                                    <p:animEffect transition="in" filter="wipe(left)">
                                      <p:cBhvr>
                                        <p:cTn id="7" dur="500"/>
                                        <p:tgtEl>
                                          <p:spTgt spid="36250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2498"/>
                                        </p:tgtEl>
                                        <p:attrNameLst>
                                          <p:attrName>style.visibility</p:attrName>
                                        </p:attrNameLst>
                                      </p:cBhvr>
                                      <p:to>
                                        <p:strVal val="visible"/>
                                      </p:to>
                                    </p:set>
                                    <p:animEffect transition="in" filter="dissolve">
                                      <p:cBhvr>
                                        <p:cTn id="12" dur="500"/>
                                        <p:tgtEl>
                                          <p:spTgt spid="36249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62501"/>
                                        </p:tgtEl>
                                        <p:attrNameLst>
                                          <p:attrName>style.visibility</p:attrName>
                                        </p:attrNameLst>
                                      </p:cBhvr>
                                      <p:to>
                                        <p:strVal val="visible"/>
                                      </p:to>
                                    </p:set>
                                    <p:animEffect transition="in" filter="box(out)">
                                      <p:cBhvr>
                                        <p:cTn id="17" dur="500"/>
                                        <p:tgtEl>
                                          <p:spTgt spid="362501"/>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62</a:t>
            </a:fld>
            <a:r>
              <a:rPr lang="zh-CN" altLang="en-US" sz="1400" dirty="0"/>
              <a:t>）</a:t>
            </a:r>
          </a:p>
        </p:txBody>
      </p:sp>
      <p:sp>
        <p:nvSpPr>
          <p:cNvPr id="363522" name="Text Box 2"/>
          <p:cNvSpPr txBox="1"/>
          <p:nvPr/>
        </p:nvSpPr>
        <p:spPr>
          <a:xfrm>
            <a:off x="3048000" y="401638"/>
            <a:ext cx="2514600" cy="588962"/>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逻辑表达式</a:t>
            </a:r>
            <a:endParaRPr lang="zh-CN" altLang="en-US" sz="2400" b="1" dirty="0">
              <a:ea typeface="隶书" panose="02010509060101010101" pitchFamily="49" charset="-122"/>
            </a:endParaRPr>
          </a:p>
        </p:txBody>
      </p:sp>
      <p:graphicFrame>
        <p:nvGraphicFramePr>
          <p:cNvPr id="363523" name="Object 3"/>
          <p:cNvGraphicFramePr>
            <a:graphicFrameLocks noChangeAspect="1"/>
          </p:cNvGraphicFramePr>
          <p:nvPr/>
        </p:nvGraphicFramePr>
        <p:xfrm>
          <a:off x="152400" y="1371600"/>
          <a:ext cx="1817688" cy="577850"/>
        </p:xfrm>
        <a:graphic>
          <a:graphicData uri="http://schemas.openxmlformats.org/presentationml/2006/ole">
            <mc:AlternateContent xmlns:mc="http://schemas.openxmlformats.org/markup-compatibility/2006">
              <mc:Choice xmlns:v="urn:schemas-microsoft-com:vml" Requires="v">
                <p:oleObj spid="_x0000_s43069" r:id="rId4" imgW="799465" imgH="241300" progId="Equation.3">
                  <p:embed/>
                </p:oleObj>
              </mc:Choice>
              <mc:Fallback>
                <p:oleObj r:id="rId4" imgW="799465" imgH="241300" progId="Equation.3">
                  <p:embed/>
                  <p:pic>
                    <p:nvPicPr>
                      <p:cNvPr id="0" name="图片 3182"/>
                      <p:cNvPicPr/>
                      <p:nvPr/>
                    </p:nvPicPr>
                    <p:blipFill>
                      <a:blip r:embed="rId5"/>
                      <a:stretch>
                        <a:fillRect/>
                      </a:stretch>
                    </p:blipFill>
                    <p:spPr>
                      <a:xfrm>
                        <a:off x="152400" y="1371600"/>
                        <a:ext cx="1817688" cy="577850"/>
                      </a:xfrm>
                      <a:prstGeom prst="rect">
                        <a:avLst/>
                      </a:prstGeom>
                      <a:solidFill>
                        <a:srgbClr val="CCFFFF"/>
                      </a:solidFill>
                      <a:ln w="38100">
                        <a:noFill/>
                        <a:miter/>
                      </a:ln>
                    </p:spPr>
                  </p:pic>
                </p:oleObj>
              </mc:Fallback>
            </mc:AlternateContent>
          </a:graphicData>
        </a:graphic>
      </p:graphicFrame>
      <p:graphicFrame>
        <p:nvGraphicFramePr>
          <p:cNvPr id="363524" name="Object 4"/>
          <p:cNvGraphicFramePr>
            <a:graphicFrameLocks noChangeAspect="1"/>
          </p:cNvGraphicFramePr>
          <p:nvPr/>
        </p:nvGraphicFramePr>
        <p:xfrm>
          <a:off x="152400" y="2133600"/>
          <a:ext cx="8839200" cy="3595688"/>
        </p:xfrm>
        <a:graphic>
          <a:graphicData uri="http://schemas.openxmlformats.org/presentationml/2006/ole">
            <mc:AlternateContent xmlns:mc="http://schemas.openxmlformats.org/markup-compatibility/2006">
              <mc:Choice xmlns:v="urn:schemas-microsoft-com:vml" Requires="v">
                <p:oleObj spid="_x0000_s43070" r:id="rId6" imgW="3886200" imgH="1498600" progId="Equation.3">
                  <p:embed/>
                </p:oleObj>
              </mc:Choice>
              <mc:Fallback>
                <p:oleObj r:id="rId6" imgW="3886200" imgH="1498600" progId="Equation.3">
                  <p:embed/>
                  <p:pic>
                    <p:nvPicPr>
                      <p:cNvPr id="0" name="图片 3181"/>
                      <p:cNvPicPr/>
                      <p:nvPr/>
                    </p:nvPicPr>
                    <p:blipFill>
                      <a:blip r:embed="rId7"/>
                      <a:stretch>
                        <a:fillRect/>
                      </a:stretch>
                    </p:blipFill>
                    <p:spPr>
                      <a:xfrm>
                        <a:off x="152400" y="2133600"/>
                        <a:ext cx="8839200" cy="3595688"/>
                      </a:xfrm>
                      <a:prstGeom prst="rect">
                        <a:avLst/>
                      </a:prstGeom>
                      <a:solidFill>
                        <a:srgbClr val="CCFFFF"/>
                      </a:solidFill>
                      <a:ln w="38100">
                        <a:noFill/>
                        <a:miter/>
                      </a:ln>
                    </p:spPr>
                  </p:pic>
                </p:oleObj>
              </mc:Fallback>
            </mc:AlternateContent>
          </a:graphicData>
        </a:graphic>
      </p:graphicFrame>
      <p:graphicFrame>
        <p:nvGraphicFramePr>
          <p:cNvPr id="363525" name="Object 5"/>
          <p:cNvGraphicFramePr>
            <a:graphicFrameLocks noChangeAspect="1"/>
          </p:cNvGraphicFramePr>
          <p:nvPr/>
        </p:nvGraphicFramePr>
        <p:xfrm>
          <a:off x="2057400" y="1371600"/>
          <a:ext cx="1219200" cy="561975"/>
        </p:xfrm>
        <a:graphic>
          <a:graphicData uri="http://schemas.openxmlformats.org/presentationml/2006/ole">
            <mc:AlternateContent xmlns:mc="http://schemas.openxmlformats.org/markup-compatibility/2006">
              <mc:Choice xmlns:v="urn:schemas-microsoft-com:vml" Requires="v">
                <p:oleObj spid="_x0000_s43071" r:id="rId8" imgW="495300" imgH="228600" progId="Equation.3">
                  <p:embed/>
                </p:oleObj>
              </mc:Choice>
              <mc:Fallback>
                <p:oleObj r:id="rId8" imgW="495300" imgH="228600" progId="Equation.3">
                  <p:embed/>
                  <p:pic>
                    <p:nvPicPr>
                      <p:cNvPr id="0" name="图片 3183"/>
                      <p:cNvPicPr/>
                      <p:nvPr/>
                    </p:nvPicPr>
                    <p:blipFill>
                      <a:blip r:embed="rId9"/>
                      <a:stretch>
                        <a:fillRect/>
                      </a:stretch>
                    </p:blipFill>
                    <p:spPr>
                      <a:xfrm>
                        <a:off x="2057400" y="1371600"/>
                        <a:ext cx="1219200" cy="561975"/>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3522"/>
                                        </p:tgtEl>
                                        <p:attrNameLst>
                                          <p:attrName>style.visibility</p:attrName>
                                        </p:attrNameLst>
                                      </p:cBhvr>
                                      <p:to>
                                        <p:strVal val="visible"/>
                                      </p:to>
                                    </p:set>
                                    <p:animEffect transition="in" filter="wipe(left)">
                                      <p:cBhvr>
                                        <p:cTn id="7" dur="500"/>
                                        <p:tgtEl>
                                          <p:spTgt spid="3635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63523"/>
                                        </p:tgtEl>
                                        <p:attrNameLst>
                                          <p:attrName>style.visibility</p:attrName>
                                        </p:attrNameLst>
                                      </p:cBhvr>
                                      <p:to>
                                        <p:strVal val="visible"/>
                                      </p:to>
                                    </p:set>
                                    <p:animEffect transition="in" filter="box(out)">
                                      <p:cBhvr>
                                        <p:cTn id="12" dur="500"/>
                                        <p:tgtEl>
                                          <p:spTgt spid="363523"/>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635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363524"/>
                                        </p:tgtEl>
                                        <p:attrNameLst>
                                          <p:attrName>style.visibility</p:attrName>
                                        </p:attrNameLst>
                                      </p:cBhvr>
                                      <p:to>
                                        <p:strVal val="visible"/>
                                      </p:to>
                                    </p:set>
                                    <p:animEffect transition="in" filter="box(out)">
                                      <p:cBhvr>
                                        <p:cTn id="21" dur="500"/>
                                        <p:tgtEl>
                                          <p:spTgt spid="363524"/>
                                        </p:tgtEl>
                                      </p:cBhvr>
                                    </p:animEffect>
                                  </p:childTnLst>
                                  <p:subTnLst>
                                    <p:audio>
                                      <p:cMediaNode>
                                        <p:cTn display="0" masterRel="sameClick">
                                          <p:stCondLst>
                                            <p:cond evt="begin" delay="0">
                                              <p:tn val="19"/>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63</a:t>
            </a:fld>
            <a:r>
              <a:rPr lang="zh-CN" altLang="en-US" sz="1400" dirty="0"/>
              <a:t>）</a:t>
            </a:r>
          </a:p>
        </p:txBody>
      </p:sp>
      <p:sp>
        <p:nvSpPr>
          <p:cNvPr id="72707" name="Text Box 2"/>
          <p:cNvSpPr txBox="1"/>
          <p:nvPr/>
        </p:nvSpPr>
        <p:spPr>
          <a:xfrm>
            <a:off x="2971800" y="96838"/>
            <a:ext cx="1600200" cy="588962"/>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逻辑图</a:t>
            </a:r>
            <a:endParaRPr lang="zh-CN" altLang="en-US" sz="2400" b="1" dirty="0">
              <a:ea typeface="隶书" panose="02010509060101010101" pitchFamily="49" charset="-122"/>
            </a:endParaRPr>
          </a:p>
        </p:txBody>
      </p:sp>
      <p:graphicFrame>
        <p:nvGraphicFramePr>
          <p:cNvPr id="364547" name="Object 3"/>
          <p:cNvGraphicFramePr>
            <a:graphicFrameLocks noChangeAspect="1"/>
          </p:cNvGraphicFramePr>
          <p:nvPr/>
        </p:nvGraphicFramePr>
        <p:xfrm>
          <a:off x="0" y="762000"/>
          <a:ext cx="9144000" cy="5110163"/>
        </p:xfrm>
        <a:graphic>
          <a:graphicData uri="http://schemas.openxmlformats.org/presentationml/2006/ole">
            <mc:AlternateContent xmlns:mc="http://schemas.openxmlformats.org/markup-compatibility/2006">
              <mc:Choice xmlns:v="urn:schemas-microsoft-com:vml" Requires="v">
                <p:oleObj spid="_x0000_s44073" r:id="rId4" imgW="4381500" imgH="2600325" progId="Word.Picture.8">
                  <p:embed/>
                </p:oleObj>
              </mc:Choice>
              <mc:Fallback>
                <p:oleObj r:id="rId4" imgW="4381500" imgH="2600325" progId="Word.Picture.8">
                  <p:embed/>
                  <p:pic>
                    <p:nvPicPr>
                      <p:cNvPr id="0" name="图片 3190"/>
                      <p:cNvPicPr/>
                      <p:nvPr/>
                    </p:nvPicPr>
                    <p:blipFill>
                      <a:blip r:embed="rId5"/>
                      <a:stretch>
                        <a:fillRect/>
                      </a:stretch>
                    </p:blipFill>
                    <p:spPr>
                      <a:xfrm>
                        <a:off x="0" y="762000"/>
                        <a:ext cx="9144000" cy="5110163"/>
                      </a:xfrm>
                      <a:prstGeom prst="rect">
                        <a:avLst/>
                      </a:prstGeom>
                      <a:solidFill>
                        <a:srgbClr val="F8F8F8"/>
                      </a:solidFill>
                      <a:ln w="38100">
                        <a:noFill/>
                        <a:miter/>
                      </a:ln>
                    </p:spPr>
                  </p:pic>
                </p:oleObj>
              </mc:Fallback>
            </mc:AlternateContent>
          </a:graphicData>
        </a:graphic>
      </p:graphicFrame>
      <p:graphicFrame>
        <p:nvGraphicFramePr>
          <p:cNvPr id="364548" name="Object 4"/>
          <p:cNvGraphicFramePr>
            <a:graphicFrameLocks noChangeAspect="1"/>
          </p:cNvGraphicFramePr>
          <p:nvPr/>
        </p:nvGraphicFramePr>
        <p:xfrm>
          <a:off x="4883150" y="76200"/>
          <a:ext cx="3651250" cy="609600"/>
        </p:xfrm>
        <a:graphic>
          <a:graphicData uri="http://schemas.openxmlformats.org/presentationml/2006/ole">
            <mc:AlternateContent xmlns:mc="http://schemas.openxmlformats.org/markup-compatibility/2006">
              <mc:Choice xmlns:v="urn:schemas-microsoft-com:vml" Requires="v">
                <p:oleObj spid="_x0000_s44074" r:id="rId6" imgW="1238250" imgH="200025" progId="Word.Document.8">
                  <p:embed/>
                </p:oleObj>
              </mc:Choice>
              <mc:Fallback>
                <p:oleObj r:id="rId6" imgW="1238250" imgH="200025" progId="Word.Document.8">
                  <p:embed/>
                  <p:pic>
                    <p:nvPicPr>
                      <p:cNvPr id="0" name="图片 3191"/>
                      <p:cNvPicPr/>
                      <p:nvPr/>
                    </p:nvPicPr>
                    <p:blipFill>
                      <a:blip r:embed="rId7"/>
                      <a:stretch>
                        <a:fillRect/>
                      </a:stretch>
                    </p:blipFill>
                    <p:spPr>
                      <a:xfrm>
                        <a:off x="4883150" y="76200"/>
                        <a:ext cx="3651250" cy="609600"/>
                      </a:xfrm>
                      <a:prstGeom prst="rect">
                        <a:avLst/>
                      </a:prstGeom>
                      <a:solidFill>
                        <a:srgbClr val="CCFFFF"/>
                      </a:solidFill>
                      <a:ln w="38100">
                        <a:noFill/>
                        <a:miter/>
                      </a:ln>
                    </p:spPr>
                  </p:pic>
                </p:oleObj>
              </mc:Fallback>
            </mc:AlternateContent>
          </a:graphicData>
        </a:graphic>
      </p:graphicFrame>
      <p:sp>
        <p:nvSpPr>
          <p:cNvPr id="364549" name="Rectangle 5"/>
          <p:cNvSpPr/>
          <p:nvPr/>
        </p:nvSpPr>
        <p:spPr>
          <a:xfrm>
            <a:off x="269875" y="5938838"/>
            <a:ext cx="8540750" cy="7016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300" dirty="0">
                <a:solidFill>
                  <a:srgbClr val="000000"/>
                </a:solidFill>
                <a:latin typeface="宋体" panose="02010600030101010101" pitchFamily="2" charset="-122"/>
              </a:rPr>
              <a:t>  </a:t>
            </a:r>
            <a:r>
              <a:rPr lang="zh-CN" altLang="en-US" sz="2300" dirty="0">
                <a:solidFill>
                  <a:srgbClr val="000000"/>
                </a:solidFill>
                <a:latin typeface="宋体" panose="02010600030101010101" pitchFamily="2" charset="-122"/>
              </a:rPr>
              <a:t>在每一个输入端和输出端都加上反相器，便可得到</a:t>
            </a:r>
            <a:r>
              <a:rPr lang="zh-CN" altLang="en-US" sz="2300" dirty="0">
                <a:solidFill>
                  <a:srgbClr val="000000"/>
                </a:solidFill>
              </a:rPr>
              <a:t>输入和输出均为反变量的</a:t>
            </a:r>
            <a:r>
              <a:rPr lang="en-US" altLang="zh-CN" sz="2300" dirty="0">
                <a:solidFill>
                  <a:srgbClr val="000000"/>
                </a:solidFill>
              </a:rPr>
              <a:t>8421 BCD</a:t>
            </a:r>
            <a:r>
              <a:rPr lang="zh-CN" altLang="en-US" sz="2300" dirty="0">
                <a:solidFill>
                  <a:srgbClr val="000000"/>
                </a:solidFill>
              </a:rPr>
              <a:t>码优先编码器，如教材</a:t>
            </a:r>
            <a:r>
              <a:rPr lang="en-US" altLang="zh-CN" sz="2300" dirty="0">
                <a:solidFill>
                  <a:srgbClr val="000000"/>
                </a:solidFill>
              </a:rPr>
              <a:t>P170</a:t>
            </a:r>
            <a:r>
              <a:rPr lang="zh-CN" altLang="en-US" sz="2300" dirty="0">
                <a:solidFill>
                  <a:srgbClr val="000000"/>
                </a:solidFill>
              </a:rPr>
              <a:t>图</a:t>
            </a:r>
            <a:r>
              <a:rPr lang="en-US" altLang="zh-CN" sz="2300" dirty="0">
                <a:solidFill>
                  <a:srgbClr val="000000"/>
                </a:solidFill>
              </a:rPr>
              <a:t>2.3.12</a:t>
            </a:r>
            <a:r>
              <a:rPr lang="zh-CN" altLang="en-US" sz="2300" dirty="0">
                <a:solidFill>
                  <a:srgbClr val="000000"/>
                </a:solidFill>
              </a:rPr>
              <a:t>所示。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4547"/>
                                        </p:tgtEl>
                                        <p:attrNameLst>
                                          <p:attrName>style.visibility</p:attrName>
                                        </p:attrNameLst>
                                      </p:cBhvr>
                                      <p:to>
                                        <p:strVal val="visible"/>
                                      </p:to>
                                    </p:set>
                                    <p:animEffect transition="in" filter="dissolve">
                                      <p:cBhvr>
                                        <p:cTn id="7" dur="500"/>
                                        <p:tgtEl>
                                          <p:spTgt spid="36454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64548"/>
                                        </p:tgtEl>
                                        <p:attrNameLst>
                                          <p:attrName>style.visibility</p:attrName>
                                        </p:attrNameLst>
                                      </p:cBhvr>
                                      <p:to>
                                        <p:strVal val="visible"/>
                                      </p:to>
                                    </p:set>
                                    <p:animEffect transition="in" filter="box(out)">
                                      <p:cBhvr>
                                        <p:cTn id="12" dur="500"/>
                                        <p:tgtEl>
                                          <p:spTgt spid="364548"/>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64549"/>
                                        </p:tgtEl>
                                        <p:attrNameLst>
                                          <p:attrName>style.visibility</p:attrName>
                                        </p:attrNameLst>
                                      </p:cBhvr>
                                      <p:to>
                                        <p:strVal val="visible"/>
                                      </p:to>
                                    </p:set>
                                    <p:anim calcmode="lin" valueType="num">
                                      <p:cBhvr additive="base">
                                        <p:cTn id="17" dur="500" fill="hold"/>
                                        <p:tgtEl>
                                          <p:spTgt spid="364549"/>
                                        </p:tgtEl>
                                        <p:attrNameLst>
                                          <p:attrName>ppt_x</p:attrName>
                                        </p:attrNameLst>
                                      </p:cBhvr>
                                      <p:tavLst>
                                        <p:tav tm="0">
                                          <p:val>
                                            <p:strVal val="#ppt_x"/>
                                          </p:val>
                                        </p:tav>
                                        <p:tav tm="100000">
                                          <p:val>
                                            <p:strVal val="#ppt_x"/>
                                          </p:val>
                                        </p:tav>
                                      </p:tavLst>
                                    </p:anim>
                                    <p:anim calcmode="lin" valueType="num">
                                      <p:cBhvr additive="base">
                                        <p:cTn id="18" dur="500" fill="hold"/>
                                        <p:tgtEl>
                                          <p:spTgt spid="3645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64</a:t>
            </a:fld>
            <a:r>
              <a:rPr lang="zh-CN" altLang="en-US" sz="1400" dirty="0"/>
              <a:t>）</a:t>
            </a:r>
          </a:p>
        </p:txBody>
      </p:sp>
      <p:graphicFrame>
        <p:nvGraphicFramePr>
          <p:cNvPr id="365570" name="Object 2"/>
          <p:cNvGraphicFramePr>
            <a:graphicFrameLocks noChangeAspect="1"/>
          </p:cNvGraphicFramePr>
          <p:nvPr/>
        </p:nvGraphicFramePr>
        <p:xfrm>
          <a:off x="2514600" y="1447800"/>
          <a:ext cx="4419600" cy="3138488"/>
        </p:xfrm>
        <a:graphic>
          <a:graphicData uri="http://schemas.openxmlformats.org/presentationml/2006/ole">
            <mc:AlternateContent xmlns:mc="http://schemas.openxmlformats.org/markup-compatibility/2006">
              <mc:Choice xmlns:v="urn:schemas-microsoft-com:vml" Requires="v">
                <p:oleObj spid="_x0000_s45097" r:id="rId4" imgW="2038350" imgH="1447800" progId="Word.Picture.8">
                  <p:embed/>
                </p:oleObj>
              </mc:Choice>
              <mc:Fallback>
                <p:oleObj r:id="rId4" imgW="2038350" imgH="1447800" progId="Word.Picture.8">
                  <p:embed/>
                  <p:pic>
                    <p:nvPicPr>
                      <p:cNvPr id="0" name="图片 3192"/>
                      <p:cNvPicPr/>
                      <p:nvPr/>
                    </p:nvPicPr>
                    <p:blipFill>
                      <a:blip r:embed="rId5"/>
                      <a:stretch>
                        <a:fillRect/>
                      </a:stretch>
                    </p:blipFill>
                    <p:spPr>
                      <a:xfrm>
                        <a:off x="2514600" y="1447800"/>
                        <a:ext cx="4419600" cy="3138488"/>
                      </a:xfrm>
                      <a:prstGeom prst="rect">
                        <a:avLst/>
                      </a:prstGeom>
                      <a:solidFill>
                        <a:srgbClr val="F8F8F8"/>
                      </a:solidFill>
                      <a:ln w="38100">
                        <a:noFill/>
                        <a:miter/>
                      </a:ln>
                    </p:spPr>
                  </p:pic>
                </p:oleObj>
              </mc:Fallback>
            </mc:AlternateContent>
          </a:graphicData>
        </a:graphic>
      </p:graphicFrame>
      <p:sp>
        <p:nvSpPr>
          <p:cNvPr id="73732" name="Text Box 3"/>
          <p:cNvSpPr txBox="1"/>
          <p:nvPr/>
        </p:nvSpPr>
        <p:spPr>
          <a:xfrm>
            <a:off x="2667000" y="533400"/>
            <a:ext cx="4114800" cy="457200"/>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ea typeface="幼圆" panose="02010509060101010101" pitchFamily="49" charset="-122"/>
              </a:rPr>
              <a:t>3</a:t>
            </a:r>
            <a:r>
              <a:rPr lang="zh-CN" altLang="en-US" sz="2400" b="1" dirty="0">
                <a:ea typeface="幼圆" panose="02010509060101010101" pitchFamily="49" charset="-122"/>
              </a:rPr>
              <a:t>、集成</a:t>
            </a:r>
            <a:r>
              <a:rPr lang="en-US" altLang="zh-CN" sz="2400" b="1" dirty="0">
                <a:ea typeface="幼圆" panose="02010509060101010101" pitchFamily="49" charset="-122"/>
              </a:rPr>
              <a:t>10</a:t>
            </a:r>
            <a:r>
              <a:rPr lang="zh-CN" altLang="en-US" sz="2400" b="1" dirty="0">
                <a:ea typeface="幼圆" panose="02010509060101010101" pitchFamily="49" charset="-122"/>
              </a:rPr>
              <a:t>线</a:t>
            </a:r>
            <a:r>
              <a:rPr lang="en-US" altLang="zh-CN" sz="2400" b="1" dirty="0">
                <a:ea typeface="幼圆" panose="02010509060101010101" pitchFamily="49" charset="-122"/>
              </a:rPr>
              <a:t>-4</a:t>
            </a:r>
            <a:r>
              <a:rPr lang="zh-CN" altLang="en-US" sz="2400" b="1" dirty="0">
                <a:ea typeface="幼圆" panose="02010509060101010101" pitchFamily="49" charset="-122"/>
              </a:rPr>
              <a:t>线优先编码器</a:t>
            </a:r>
          </a:p>
        </p:txBody>
      </p:sp>
      <p:graphicFrame>
        <p:nvGraphicFramePr>
          <p:cNvPr id="365572" name="Object 4"/>
          <p:cNvGraphicFramePr>
            <a:graphicFrameLocks noChangeAspect="1"/>
          </p:cNvGraphicFramePr>
          <p:nvPr/>
        </p:nvGraphicFramePr>
        <p:xfrm>
          <a:off x="1981200" y="4953000"/>
          <a:ext cx="5943600" cy="677863"/>
        </p:xfrm>
        <a:graphic>
          <a:graphicData uri="http://schemas.openxmlformats.org/presentationml/2006/ole">
            <mc:AlternateContent xmlns:mc="http://schemas.openxmlformats.org/markup-compatibility/2006">
              <mc:Choice xmlns:v="urn:schemas-microsoft-com:vml" Requires="v">
                <p:oleObj spid="_x0000_s45098" r:id="rId6" imgW="1866900" imgH="200025" progId="Word.Document.8">
                  <p:embed/>
                </p:oleObj>
              </mc:Choice>
              <mc:Fallback>
                <p:oleObj r:id="rId6" imgW="1866900" imgH="200025" progId="Word.Document.8">
                  <p:embed/>
                  <p:pic>
                    <p:nvPicPr>
                      <p:cNvPr id="0" name="图片 3193"/>
                      <p:cNvPicPr/>
                      <p:nvPr/>
                    </p:nvPicPr>
                    <p:blipFill>
                      <a:blip r:embed="rId7"/>
                      <a:stretch>
                        <a:fillRect/>
                      </a:stretch>
                    </p:blipFill>
                    <p:spPr>
                      <a:xfrm>
                        <a:off x="1981200" y="4953000"/>
                        <a:ext cx="5943600" cy="677863"/>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5570"/>
                                        </p:tgtEl>
                                        <p:attrNameLst>
                                          <p:attrName>style.visibility</p:attrName>
                                        </p:attrNameLst>
                                      </p:cBhvr>
                                      <p:to>
                                        <p:strVal val="visible"/>
                                      </p:to>
                                    </p:set>
                                    <p:animEffect transition="in" filter="dissolve">
                                      <p:cBhvr>
                                        <p:cTn id="7" dur="500"/>
                                        <p:tgtEl>
                                          <p:spTgt spid="36557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65572"/>
                                        </p:tgtEl>
                                        <p:attrNameLst>
                                          <p:attrName>style.visibility</p:attrName>
                                        </p:attrNameLst>
                                      </p:cBhvr>
                                      <p:to>
                                        <p:strVal val="visible"/>
                                      </p:to>
                                    </p:set>
                                    <p:animEffect transition="in" filter="box(out)">
                                      <p:cBhvr>
                                        <p:cTn id="12" dur="500"/>
                                        <p:tgtEl>
                                          <p:spTgt spid="365572"/>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65</a:t>
            </a:fld>
            <a:r>
              <a:rPr lang="zh-CN" altLang="en-US" sz="1400" dirty="0"/>
              <a:t>）</a:t>
            </a:r>
          </a:p>
        </p:txBody>
      </p:sp>
      <p:sp>
        <p:nvSpPr>
          <p:cNvPr id="74755" name="Text Box 7"/>
          <p:cNvSpPr txBox="1"/>
          <p:nvPr/>
        </p:nvSpPr>
        <p:spPr>
          <a:xfrm>
            <a:off x="1006475" y="212725"/>
            <a:ext cx="4076700" cy="4270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0000FF"/>
                </a:solidFill>
                <a:latin typeface="黑体" panose="02010609060101010101" pitchFamily="49" charset="-122"/>
                <a:ea typeface="黑体" panose="02010609060101010101" pitchFamily="49" charset="-122"/>
              </a:rPr>
              <a:t>2.3.2 </a:t>
            </a:r>
            <a:r>
              <a:rPr lang="zh-CN" altLang="en-US" sz="2800" b="1" dirty="0">
                <a:solidFill>
                  <a:srgbClr val="0000FF"/>
                </a:solidFill>
                <a:latin typeface="黑体" panose="02010609060101010101" pitchFamily="49" charset="-122"/>
                <a:ea typeface="黑体" panose="02010609060101010101" pitchFamily="49" charset="-122"/>
              </a:rPr>
              <a:t>译码器                                                                                          </a:t>
            </a:r>
          </a:p>
        </p:txBody>
      </p:sp>
      <p:sp>
        <p:nvSpPr>
          <p:cNvPr id="366601" name="Text Box 9" descr="棚架"/>
          <p:cNvSpPr txBox="1"/>
          <p:nvPr/>
        </p:nvSpPr>
        <p:spPr>
          <a:xfrm>
            <a:off x="687388" y="823913"/>
            <a:ext cx="3482975" cy="457200"/>
          </a:xfrm>
          <a:prstGeom prst="rect">
            <a:avLst/>
          </a:prstGeom>
          <a:blipFill rotWithShape="0">
            <a:blip r:embed="rId2"/>
          </a:blip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0000FF"/>
                </a:solidFill>
              </a:rPr>
              <a:t>译码</a:t>
            </a:r>
            <a:r>
              <a:rPr lang="zh-CN" altLang="en-US" sz="2400" b="1" dirty="0"/>
              <a:t>是</a:t>
            </a:r>
            <a:r>
              <a:rPr lang="zh-CN" altLang="en-US" sz="2400" b="1" dirty="0">
                <a:solidFill>
                  <a:srgbClr val="0000FF"/>
                </a:solidFill>
              </a:rPr>
              <a:t>编码</a:t>
            </a:r>
            <a:r>
              <a:rPr lang="zh-CN" altLang="en-US" sz="2400" b="1" dirty="0"/>
              <a:t>的逆过程。</a:t>
            </a:r>
            <a:r>
              <a:rPr lang="zh-CN" altLang="en-US" sz="2400" b="1" dirty="0">
                <a:latin typeface="宋体" panose="02010600030101010101" pitchFamily="2" charset="-122"/>
              </a:rPr>
              <a:t>  </a:t>
            </a:r>
          </a:p>
        </p:txBody>
      </p:sp>
      <p:sp>
        <p:nvSpPr>
          <p:cNvPr id="366602" name="AutoShape 10"/>
          <p:cNvSpPr/>
          <p:nvPr/>
        </p:nvSpPr>
        <p:spPr>
          <a:xfrm>
            <a:off x="4748213" y="744538"/>
            <a:ext cx="4038600" cy="762000"/>
          </a:xfrm>
          <a:prstGeom prst="wedgeRectCallout">
            <a:avLst>
              <a:gd name="adj1" fmla="val -63088"/>
              <a:gd name="adj2" fmla="val 833"/>
            </a:avLst>
          </a:prstGeom>
          <a:solidFill>
            <a:srgbClr val="FFFF99"/>
          </a:solidFill>
          <a:ln w="9525" cap="flat" cmpd="sng">
            <a:solidFill>
              <a:schemeClr val="tx1"/>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　把代码状态的特定含义“翻译” 出来的过程叫做译码。 </a:t>
            </a:r>
          </a:p>
        </p:txBody>
      </p:sp>
      <p:sp>
        <p:nvSpPr>
          <p:cNvPr id="366603" name="AutoShape 11"/>
          <p:cNvSpPr/>
          <p:nvPr/>
        </p:nvSpPr>
        <p:spPr>
          <a:xfrm>
            <a:off x="4306888" y="1989138"/>
            <a:ext cx="2970212" cy="381000"/>
          </a:xfrm>
          <a:prstGeom prst="wedgeRectCallout">
            <a:avLst>
              <a:gd name="adj1" fmla="val -65019"/>
              <a:gd name="adj2" fmla="val -4167"/>
            </a:avLst>
          </a:prstGeom>
          <a:solidFill>
            <a:srgbClr val="FFFF99"/>
          </a:solidFill>
          <a:ln w="9525" cap="flat" cmpd="sng">
            <a:solidFill>
              <a:schemeClr val="tx1"/>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t>实现译码功能的电路</a:t>
            </a:r>
            <a:r>
              <a:rPr lang="zh-CN" altLang="en-US" sz="2400" b="1" dirty="0">
                <a:latin typeface="宋体" panose="02010600030101010101" pitchFamily="2" charset="-122"/>
              </a:rPr>
              <a:t> </a:t>
            </a:r>
          </a:p>
        </p:txBody>
      </p:sp>
      <p:grpSp>
        <p:nvGrpSpPr>
          <p:cNvPr id="366604" name="Group 12"/>
          <p:cNvGrpSpPr/>
          <p:nvPr/>
        </p:nvGrpSpPr>
        <p:grpSpPr>
          <a:xfrm>
            <a:off x="703263" y="4206875"/>
            <a:ext cx="4522787" cy="1739900"/>
            <a:chOff x="824" y="3040"/>
            <a:chExt cx="2624" cy="1096"/>
          </a:xfrm>
        </p:grpSpPr>
        <p:sp>
          <p:nvSpPr>
            <p:cNvPr id="74769" name="Text Box 13" descr="棚架"/>
            <p:cNvSpPr txBox="1"/>
            <p:nvPr/>
          </p:nvSpPr>
          <p:spPr>
            <a:xfrm>
              <a:off x="824" y="3440"/>
              <a:ext cx="720" cy="288"/>
            </a:xfrm>
            <a:prstGeom prst="rect">
              <a:avLst/>
            </a:prstGeom>
            <a:blipFill rotWithShape="0">
              <a:blip r:embed="rId2"/>
            </a:blip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宋体" panose="02010600030101010101" pitchFamily="2" charset="-122"/>
                </a:rPr>
                <a:t>译码器 </a:t>
              </a:r>
            </a:p>
          </p:txBody>
        </p:sp>
        <p:sp>
          <p:nvSpPr>
            <p:cNvPr id="74770" name="AutoShape 14"/>
            <p:cNvSpPr/>
            <p:nvPr/>
          </p:nvSpPr>
          <p:spPr>
            <a:xfrm>
              <a:off x="1600" y="3104"/>
              <a:ext cx="160" cy="968"/>
            </a:xfrm>
            <a:prstGeom prst="leftBrace">
              <a:avLst>
                <a:gd name="adj1" fmla="val 50416"/>
                <a:gd name="adj2" fmla="val 50000"/>
              </a:avLst>
            </a:prstGeom>
            <a:noFill/>
            <a:ln w="2857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4771" name="Text Box 15"/>
            <p:cNvSpPr txBox="1"/>
            <p:nvPr/>
          </p:nvSpPr>
          <p:spPr>
            <a:xfrm>
              <a:off x="1840" y="3040"/>
              <a:ext cx="1328" cy="288"/>
            </a:xfrm>
            <a:prstGeom prst="rect">
              <a:avLst/>
            </a:prstGeom>
            <a:solidFill>
              <a:srgbClr val="CCCCFF">
                <a:alpha val="50195"/>
              </a:srgbClr>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宋体" panose="02010600030101010101" pitchFamily="2" charset="-122"/>
                </a:rPr>
                <a:t>二进制译码器 </a:t>
              </a:r>
            </a:p>
          </p:txBody>
        </p:sp>
        <p:sp>
          <p:nvSpPr>
            <p:cNvPr id="74772" name="Text Box 16"/>
            <p:cNvSpPr txBox="1"/>
            <p:nvPr/>
          </p:nvSpPr>
          <p:spPr>
            <a:xfrm>
              <a:off x="1840" y="3448"/>
              <a:ext cx="1608" cy="288"/>
            </a:xfrm>
            <a:prstGeom prst="rect">
              <a:avLst/>
            </a:prstGeom>
            <a:solidFill>
              <a:srgbClr val="CCCCFF">
                <a:alpha val="50195"/>
              </a:srgbClr>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二 </a:t>
              </a:r>
              <a:r>
                <a:rPr lang="en-US" altLang="zh-CN" sz="2400" b="1" dirty="0">
                  <a:latin typeface="宋体" panose="02010600030101010101" pitchFamily="2" charset="-122"/>
                </a:rPr>
                <a:t>- </a:t>
              </a:r>
              <a:r>
                <a:rPr lang="zh-CN" altLang="en-US" sz="2400" b="1" dirty="0"/>
                <a:t>十进制译码器</a:t>
              </a:r>
              <a:r>
                <a:rPr lang="zh-CN" altLang="en-US" sz="2400" b="1" dirty="0">
                  <a:latin typeface="宋体" panose="02010600030101010101" pitchFamily="2" charset="-122"/>
                </a:rPr>
                <a:t> </a:t>
              </a:r>
            </a:p>
          </p:txBody>
        </p:sp>
        <p:sp>
          <p:nvSpPr>
            <p:cNvPr id="74773" name="Text Box 17"/>
            <p:cNvSpPr txBox="1"/>
            <p:nvPr/>
          </p:nvSpPr>
          <p:spPr>
            <a:xfrm>
              <a:off x="1840" y="3848"/>
              <a:ext cx="1515" cy="288"/>
            </a:xfrm>
            <a:prstGeom prst="rect">
              <a:avLst/>
            </a:prstGeom>
            <a:solidFill>
              <a:srgbClr val="CCCCFF">
                <a:alpha val="50195"/>
              </a:srgbClr>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宋体" panose="02010600030101010101" pitchFamily="2" charset="-122"/>
                </a:rPr>
                <a:t>数码显示译码器 </a:t>
              </a:r>
            </a:p>
          </p:txBody>
        </p:sp>
      </p:grpSp>
      <p:grpSp>
        <p:nvGrpSpPr>
          <p:cNvPr id="366610" name="Group 18"/>
          <p:cNvGrpSpPr/>
          <p:nvPr/>
        </p:nvGrpSpPr>
        <p:grpSpPr>
          <a:xfrm>
            <a:off x="687388" y="1938338"/>
            <a:ext cx="5843587" cy="1971675"/>
            <a:chOff x="824" y="1699"/>
            <a:chExt cx="3679" cy="1242"/>
          </a:xfrm>
        </p:grpSpPr>
        <p:sp>
          <p:nvSpPr>
            <p:cNvPr id="74761" name="Text Box 19" descr="棚架"/>
            <p:cNvSpPr txBox="1"/>
            <p:nvPr/>
          </p:nvSpPr>
          <p:spPr>
            <a:xfrm>
              <a:off x="824" y="1699"/>
              <a:ext cx="1970" cy="288"/>
            </a:xfrm>
            <a:prstGeom prst="rect">
              <a:avLst/>
            </a:prstGeom>
            <a:blipFill rotWithShape="0">
              <a:blip r:embed="rId2"/>
            </a:blip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译码器</a:t>
              </a:r>
              <a:r>
                <a:rPr lang="en-US" altLang="zh-CN" sz="2400" b="1" dirty="0">
                  <a:latin typeface="宋体" panose="02010600030101010101" pitchFamily="2" charset="-122"/>
                </a:rPr>
                <a:t>(</a:t>
              </a:r>
              <a:r>
                <a:rPr lang="zh-CN" altLang="en-US" sz="2400" b="1" dirty="0"/>
                <a:t>即 </a:t>
              </a:r>
              <a:r>
                <a:rPr lang="en-US" altLang="zh-CN" sz="2400" b="1" dirty="0"/>
                <a:t>Decoder</a:t>
              </a:r>
              <a:r>
                <a:rPr lang="en-US" altLang="zh-CN" sz="2400" b="1" dirty="0">
                  <a:latin typeface="宋体" panose="02010600030101010101" pitchFamily="2" charset="-122"/>
                </a:rPr>
                <a:t>)</a:t>
              </a:r>
              <a:r>
                <a:rPr lang="en-US" altLang="zh-CN" sz="2400" b="1" dirty="0"/>
                <a:t> </a:t>
              </a:r>
            </a:p>
          </p:txBody>
        </p:sp>
        <p:grpSp>
          <p:nvGrpSpPr>
            <p:cNvPr id="74762" name="Group 20"/>
            <p:cNvGrpSpPr/>
            <p:nvPr/>
          </p:nvGrpSpPr>
          <p:grpSpPr>
            <a:xfrm>
              <a:off x="1002" y="2149"/>
              <a:ext cx="3501" cy="792"/>
              <a:chOff x="1002" y="1984"/>
              <a:chExt cx="3501" cy="792"/>
            </a:xfrm>
          </p:grpSpPr>
          <p:sp>
            <p:nvSpPr>
              <p:cNvPr id="74763" name="Text Box 21" descr="棚架"/>
              <p:cNvSpPr txBox="1"/>
              <p:nvPr/>
            </p:nvSpPr>
            <p:spPr>
              <a:xfrm>
                <a:off x="1002" y="2128"/>
                <a:ext cx="702" cy="518"/>
              </a:xfrm>
              <a:prstGeom prst="rect">
                <a:avLst/>
              </a:prstGeom>
              <a:blipFill rotWithShape="0">
                <a:blip r:embed="rId2"/>
              </a:blip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t>二进制代码</a:t>
                </a:r>
                <a:r>
                  <a:rPr lang="zh-CN" altLang="en-US" sz="2400" b="1" dirty="0">
                    <a:latin typeface="宋体" panose="02010600030101010101" pitchFamily="2" charset="-122"/>
                  </a:rPr>
                  <a:t> </a:t>
                </a:r>
              </a:p>
            </p:txBody>
          </p:sp>
          <p:sp>
            <p:nvSpPr>
              <p:cNvPr id="74764" name="Text Box 22" descr="棚架"/>
              <p:cNvSpPr txBox="1"/>
              <p:nvPr/>
            </p:nvSpPr>
            <p:spPr>
              <a:xfrm>
                <a:off x="3544" y="2008"/>
                <a:ext cx="959" cy="748"/>
              </a:xfrm>
              <a:prstGeom prst="rect">
                <a:avLst/>
              </a:prstGeom>
              <a:blipFill rotWithShape="0">
                <a:blip r:embed="rId2"/>
              </a:blip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t>与输入代码对应的特定信息</a:t>
                </a:r>
                <a:r>
                  <a:rPr lang="zh-CN" altLang="en-US" sz="2400" b="1" dirty="0">
                    <a:latin typeface="宋体" panose="02010600030101010101" pitchFamily="2" charset="-122"/>
                  </a:rPr>
                  <a:t> </a:t>
                </a:r>
              </a:p>
            </p:txBody>
          </p:sp>
          <p:sp>
            <p:nvSpPr>
              <p:cNvPr id="74765" name="AutoShape 23"/>
              <p:cNvSpPr/>
              <p:nvPr/>
            </p:nvSpPr>
            <p:spPr>
              <a:xfrm>
                <a:off x="1832" y="2328"/>
                <a:ext cx="392" cy="112"/>
              </a:xfrm>
              <a:prstGeom prst="rightArrow">
                <a:avLst>
                  <a:gd name="adj1" fmla="val 50000"/>
                  <a:gd name="adj2" fmla="val 87500"/>
                </a:avLst>
              </a:prstGeom>
              <a:solidFill>
                <a:srgbClr val="FFFF99"/>
              </a:solidFill>
              <a:ln w="9525"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4766" name="Rectangle 24"/>
              <p:cNvSpPr/>
              <p:nvPr/>
            </p:nvSpPr>
            <p:spPr>
              <a:xfrm>
                <a:off x="2344" y="1984"/>
                <a:ext cx="592" cy="792"/>
              </a:xfrm>
              <a:prstGeom prst="rect">
                <a:avLst/>
              </a:prstGeom>
              <a:noFill/>
              <a:ln w="28575"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4767" name="Text Box 25" descr="棚架"/>
              <p:cNvSpPr txBox="1"/>
              <p:nvPr/>
            </p:nvSpPr>
            <p:spPr>
              <a:xfrm>
                <a:off x="2408" y="2000"/>
                <a:ext cx="464" cy="7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latin typeface="宋体" panose="02010600030101010101" pitchFamily="2" charset="-122"/>
                  </a:rPr>
                  <a:t>译码器 </a:t>
                </a:r>
              </a:p>
            </p:txBody>
          </p:sp>
          <p:sp>
            <p:nvSpPr>
              <p:cNvPr id="74768" name="AutoShape 26"/>
              <p:cNvSpPr/>
              <p:nvPr/>
            </p:nvSpPr>
            <p:spPr>
              <a:xfrm>
                <a:off x="3056" y="2328"/>
                <a:ext cx="392" cy="112"/>
              </a:xfrm>
              <a:prstGeom prst="rightArrow">
                <a:avLst>
                  <a:gd name="adj1" fmla="val 50000"/>
                  <a:gd name="adj2" fmla="val 87500"/>
                </a:avLst>
              </a:prstGeom>
              <a:solidFill>
                <a:srgbClr val="FFFF99"/>
              </a:solidFill>
              <a:ln w="9525"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6601"/>
                                        </p:tgtEl>
                                        <p:attrNameLst>
                                          <p:attrName>style.visibility</p:attrName>
                                        </p:attrNameLst>
                                      </p:cBhvr>
                                      <p:to>
                                        <p:strVal val="visible"/>
                                      </p:to>
                                    </p:set>
                                    <p:animEffect transition="in" filter="blinds(horizontal)">
                                      <p:cBhvr>
                                        <p:cTn id="7" dur="500"/>
                                        <p:tgtEl>
                                          <p:spTgt spid="366601"/>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66602"/>
                                        </p:tgtEl>
                                        <p:attrNameLst>
                                          <p:attrName>style.visibility</p:attrName>
                                        </p:attrNameLst>
                                      </p:cBhvr>
                                      <p:to>
                                        <p:strVal val="visible"/>
                                      </p:to>
                                    </p:set>
                                    <p:anim calcmode="lin" valueType="num">
                                      <p:cBhvr additive="base">
                                        <p:cTn id="11" dur="500" fill="hold"/>
                                        <p:tgtEl>
                                          <p:spTgt spid="366602"/>
                                        </p:tgtEl>
                                        <p:attrNameLst>
                                          <p:attrName>ppt_x</p:attrName>
                                        </p:attrNameLst>
                                      </p:cBhvr>
                                      <p:tavLst>
                                        <p:tav tm="0">
                                          <p:val>
                                            <p:strVal val="1+#ppt_w/2"/>
                                          </p:val>
                                        </p:tav>
                                        <p:tav tm="100000">
                                          <p:val>
                                            <p:strVal val="#ppt_x"/>
                                          </p:val>
                                        </p:tav>
                                      </p:tavLst>
                                    </p:anim>
                                    <p:anim calcmode="lin" valueType="num">
                                      <p:cBhvr additive="base">
                                        <p:cTn id="12" dur="500" fill="hold"/>
                                        <p:tgtEl>
                                          <p:spTgt spid="36660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66610"/>
                                        </p:tgtEl>
                                        <p:attrNameLst>
                                          <p:attrName>style.visibility</p:attrName>
                                        </p:attrNameLst>
                                      </p:cBhvr>
                                      <p:to>
                                        <p:strVal val="visible"/>
                                      </p:to>
                                    </p:set>
                                    <p:animEffect transition="in" filter="wipe(up)">
                                      <p:cBhvr>
                                        <p:cTn id="17" dur="500"/>
                                        <p:tgtEl>
                                          <p:spTgt spid="366610"/>
                                        </p:tgtEl>
                                      </p:cBhvr>
                                    </p:animEffect>
                                  </p:childTnLst>
                                </p:cTn>
                              </p:par>
                            </p:childTnLst>
                          </p:cTn>
                        </p:par>
                        <p:par>
                          <p:cTn id="18" fill="hold">
                            <p:stCondLst>
                              <p:cond delay="500"/>
                            </p:stCondLst>
                            <p:childTnLst>
                              <p:par>
                                <p:cTn id="19" presetID="2" presetClass="entr" presetSubtype="2" fill="hold" grpId="0" nodeType="afterEffect">
                                  <p:stCondLst>
                                    <p:cond delay="0"/>
                                  </p:stCondLst>
                                  <p:childTnLst>
                                    <p:set>
                                      <p:cBhvr>
                                        <p:cTn id="20" dur="1" fill="hold">
                                          <p:stCondLst>
                                            <p:cond delay="0"/>
                                          </p:stCondLst>
                                        </p:cTn>
                                        <p:tgtEl>
                                          <p:spTgt spid="366603"/>
                                        </p:tgtEl>
                                        <p:attrNameLst>
                                          <p:attrName>style.visibility</p:attrName>
                                        </p:attrNameLst>
                                      </p:cBhvr>
                                      <p:to>
                                        <p:strVal val="visible"/>
                                      </p:to>
                                    </p:set>
                                    <p:anim calcmode="lin" valueType="num">
                                      <p:cBhvr additive="base">
                                        <p:cTn id="21" dur="500" fill="hold"/>
                                        <p:tgtEl>
                                          <p:spTgt spid="366603"/>
                                        </p:tgtEl>
                                        <p:attrNameLst>
                                          <p:attrName>ppt_x</p:attrName>
                                        </p:attrNameLst>
                                      </p:cBhvr>
                                      <p:tavLst>
                                        <p:tav tm="0">
                                          <p:val>
                                            <p:strVal val="1+#ppt_w/2"/>
                                          </p:val>
                                        </p:tav>
                                        <p:tav tm="100000">
                                          <p:val>
                                            <p:strVal val="#ppt_x"/>
                                          </p:val>
                                        </p:tav>
                                      </p:tavLst>
                                    </p:anim>
                                    <p:anim calcmode="lin" valueType="num">
                                      <p:cBhvr additive="base">
                                        <p:cTn id="22" dur="500" fill="hold"/>
                                        <p:tgtEl>
                                          <p:spTgt spid="36660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nodeType="clickEffect">
                                  <p:stCondLst>
                                    <p:cond delay="0"/>
                                  </p:stCondLst>
                                  <p:childTnLst>
                                    <p:set>
                                      <p:cBhvr>
                                        <p:cTn id="26" dur="1" fill="hold">
                                          <p:stCondLst>
                                            <p:cond delay="0"/>
                                          </p:stCondLst>
                                        </p:cTn>
                                        <p:tgtEl>
                                          <p:spTgt spid="366604"/>
                                        </p:tgtEl>
                                        <p:attrNameLst>
                                          <p:attrName>style.visibility</p:attrName>
                                        </p:attrNameLst>
                                      </p:cBhvr>
                                      <p:to>
                                        <p:strVal val="visible"/>
                                      </p:to>
                                    </p:set>
                                    <p:anim calcmode="lin" valueType="num">
                                      <p:cBhvr>
                                        <p:cTn id="27" dur="500" fill="hold"/>
                                        <p:tgtEl>
                                          <p:spTgt spid="366604"/>
                                        </p:tgtEl>
                                        <p:attrNameLst>
                                          <p:attrName>ppt_x</p:attrName>
                                        </p:attrNameLst>
                                      </p:cBhvr>
                                      <p:tavLst>
                                        <p:tav tm="0">
                                          <p:val>
                                            <p:strVal val="#ppt_x-#ppt_w/2"/>
                                          </p:val>
                                        </p:tav>
                                        <p:tav tm="100000">
                                          <p:val>
                                            <p:strVal val="#ppt_x"/>
                                          </p:val>
                                        </p:tav>
                                      </p:tavLst>
                                    </p:anim>
                                    <p:anim calcmode="lin" valueType="num">
                                      <p:cBhvr>
                                        <p:cTn id="28" dur="500" fill="hold"/>
                                        <p:tgtEl>
                                          <p:spTgt spid="366604"/>
                                        </p:tgtEl>
                                        <p:attrNameLst>
                                          <p:attrName>ppt_y</p:attrName>
                                        </p:attrNameLst>
                                      </p:cBhvr>
                                      <p:tavLst>
                                        <p:tav tm="0">
                                          <p:val>
                                            <p:strVal val="#ppt_y"/>
                                          </p:val>
                                        </p:tav>
                                        <p:tav tm="100000">
                                          <p:val>
                                            <p:strVal val="#ppt_y"/>
                                          </p:val>
                                        </p:tav>
                                      </p:tavLst>
                                    </p:anim>
                                    <p:anim calcmode="lin" valueType="num">
                                      <p:cBhvr>
                                        <p:cTn id="29" dur="500" fill="hold"/>
                                        <p:tgtEl>
                                          <p:spTgt spid="366604"/>
                                        </p:tgtEl>
                                        <p:attrNameLst>
                                          <p:attrName>ppt_w</p:attrName>
                                        </p:attrNameLst>
                                      </p:cBhvr>
                                      <p:tavLst>
                                        <p:tav tm="0">
                                          <p:val>
                                            <p:fltVal val="0"/>
                                          </p:val>
                                        </p:tav>
                                        <p:tav tm="100000">
                                          <p:val>
                                            <p:strVal val="#ppt_w"/>
                                          </p:val>
                                        </p:tav>
                                      </p:tavLst>
                                    </p:anim>
                                    <p:anim calcmode="lin" valueType="num">
                                      <p:cBhvr>
                                        <p:cTn id="30" dur="500" fill="hold"/>
                                        <p:tgtEl>
                                          <p:spTgt spid="36660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01" grpId="0" animBg="1"/>
      <p:bldP spid="366602" grpId="0" animBg="1"/>
      <p:bldP spid="36660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66</a:t>
            </a:fld>
            <a:r>
              <a:rPr lang="zh-CN" altLang="en-US" sz="1400" dirty="0"/>
              <a:t>）</a:t>
            </a:r>
          </a:p>
        </p:txBody>
      </p:sp>
      <p:sp>
        <p:nvSpPr>
          <p:cNvPr id="403460" name="Rectangle 4"/>
          <p:cNvSpPr/>
          <p:nvPr/>
        </p:nvSpPr>
        <p:spPr>
          <a:xfrm>
            <a:off x="654050" y="231775"/>
            <a:ext cx="3962400" cy="6048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0"/>
              </a:spcBef>
              <a:buNone/>
            </a:pPr>
            <a:r>
              <a:rPr lang="zh-CN" altLang="en-US" sz="2800" b="1" dirty="0">
                <a:solidFill>
                  <a:srgbClr val="993300"/>
                </a:solidFill>
                <a:latin typeface="Arial" panose="020B0604020202020204" pitchFamily="34" charset="0"/>
                <a:ea typeface="黑体" panose="02010609060101010101" pitchFamily="49" charset="-122"/>
              </a:rPr>
              <a:t>一、二进制译码器</a:t>
            </a:r>
            <a:endParaRPr lang="zh-CN" altLang="en-US" sz="2400" dirty="0">
              <a:solidFill>
                <a:srgbClr val="993300"/>
              </a:solidFill>
              <a:latin typeface="Arial" panose="020B0604020202020204" pitchFamily="34" charset="0"/>
              <a:ea typeface="黑体" panose="02010609060101010101" pitchFamily="49" charset="-122"/>
            </a:endParaRPr>
          </a:p>
        </p:txBody>
      </p:sp>
      <p:sp>
        <p:nvSpPr>
          <p:cNvPr id="403461" name="Text Box 5"/>
          <p:cNvSpPr txBox="1"/>
          <p:nvPr/>
        </p:nvSpPr>
        <p:spPr>
          <a:xfrm>
            <a:off x="325438" y="917575"/>
            <a:ext cx="8377237"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设二进制译码器的输入端为</a:t>
            </a:r>
            <a:r>
              <a:rPr lang="en-US" altLang="zh-CN" sz="2800" b="1" dirty="0">
                <a:ea typeface="黑体" panose="02010609060101010101" pitchFamily="49" charset="-122"/>
              </a:rPr>
              <a:t>n</a:t>
            </a:r>
            <a:r>
              <a:rPr lang="zh-CN" altLang="en-US" sz="2800" b="1" dirty="0">
                <a:latin typeface="黑体" panose="02010609060101010101" pitchFamily="49" charset="-122"/>
                <a:ea typeface="黑体" panose="02010609060101010101" pitchFamily="49" charset="-122"/>
              </a:rPr>
              <a:t>个，则输出端为</a:t>
            </a:r>
            <a:r>
              <a:rPr lang="en-US" altLang="zh-CN" sz="2800" b="1" dirty="0">
                <a:ea typeface="黑体" panose="02010609060101010101" pitchFamily="49" charset="-122"/>
              </a:rPr>
              <a:t>2</a:t>
            </a:r>
            <a:r>
              <a:rPr lang="en-US" altLang="zh-CN" sz="2800" b="1" baseline="30000" dirty="0">
                <a:ea typeface="黑体" panose="02010609060101010101" pitchFamily="49" charset="-122"/>
              </a:rPr>
              <a:t>n</a:t>
            </a:r>
            <a:r>
              <a:rPr lang="zh-CN" altLang="en-US" sz="2800" b="1" dirty="0">
                <a:latin typeface="黑体" panose="02010609060101010101" pitchFamily="49" charset="-122"/>
                <a:ea typeface="黑体" panose="02010609060101010101" pitchFamily="49" charset="-122"/>
              </a:rPr>
              <a:t>个，且对应于输入代码的每一种状态，</a:t>
            </a:r>
            <a:r>
              <a:rPr lang="en-US" altLang="zh-CN" sz="2800" b="1" dirty="0">
                <a:ea typeface="黑体" panose="02010609060101010101" pitchFamily="49" charset="-122"/>
              </a:rPr>
              <a:t>2</a:t>
            </a:r>
            <a:r>
              <a:rPr lang="en-US" altLang="zh-CN" sz="2800" b="1" baseline="30000" dirty="0">
                <a:ea typeface="黑体" panose="02010609060101010101" pitchFamily="49" charset="-122"/>
              </a:rPr>
              <a:t>n</a:t>
            </a:r>
            <a:r>
              <a:rPr lang="zh-CN" altLang="en-US" sz="2800" b="1" dirty="0">
                <a:latin typeface="黑体" panose="02010609060101010101" pitchFamily="49" charset="-122"/>
                <a:ea typeface="黑体" panose="02010609060101010101" pitchFamily="49" charset="-122"/>
              </a:rPr>
              <a:t>个输出中只有一个为</a:t>
            </a:r>
            <a:r>
              <a:rPr lang="en-US" altLang="zh-CN" sz="2800" b="1" dirty="0">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（或为</a:t>
            </a:r>
            <a:r>
              <a:rPr lang="en-US" altLang="zh-CN" sz="2800" b="1" dirty="0">
                <a:ea typeface="黑体" panose="02010609060101010101" pitchFamily="49" charset="-122"/>
              </a:rPr>
              <a:t>0</a:t>
            </a:r>
            <a:r>
              <a:rPr lang="zh-CN" altLang="en-US" sz="2800" b="1" dirty="0">
                <a:latin typeface="黑体" panose="02010609060101010101" pitchFamily="49" charset="-122"/>
                <a:ea typeface="黑体" panose="02010609060101010101" pitchFamily="49" charset="-122"/>
              </a:rPr>
              <a:t>），其余全为</a:t>
            </a:r>
            <a:r>
              <a:rPr lang="en-US" altLang="zh-CN" sz="2800" b="1" dirty="0">
                <a:ea typeface="黑体" panose="02010609060101010101" pitchFamily="49" charset="-122"/>
              </a:rPr>
              <a:t>0</a:t>
            </a:r>
            <a:r>
              <a:rPr lang="zh-CN" altLang="en-US" sz="2800" b="1" dirty="0">
                <a:latin typeface="黑体" panose="02010609060101010101" pitchFamily="49" charset="-122"/>
                <a:ea typeface="黑体" panose="02010609060101010101" pitchFamily="49" charset="-122"/>
              </a:rPr>
              <a:t>（或为</a:t>
            </a:r>
            <a:r>
              <a:rPr lang="en-US" altLang="zh-CN" sz="2800" b="1" dirty="0">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a:t>
            </a:r>
          </a:p>
        </p:txBody>
      </p:sp>
      <p:grpSp>
        <p:nvGrpSpPr>
          <p:cNvPr id="403579" name="Group 123"/>
          <p:cNvGrpSpPr/>
          <p:nvPr/>
        </p:nvGrpSpPr>
        <p:grpSpPr>
          <a:xfrm>
            <a:off x="1550988" y="2317750"/>
            <a:ext cx="4433887" cy="1257300"/>
            <a:chOff x="864" y="1099"/>
            <a:chExt cx="2615" cy="792"/>
          </a:xfrm>
        </p:grpSpPr>
        <p:sp>
          <p:nvSpPr>
            <p:cNvPr id="75878" name="Text Box 124" descr="棚架"/>
            <p:cNvSpPr txBox="1"/>
            <p:nvPr/>
          </p:nvSpPr>
          <p:spPr>
            <a:xfrm>
              <a:off x="864" y="1115"/>
              <a:ext cx="612" cy="748"/>
            </a:xfrm>
            <a:prstGeom prst="rect">
              <a:avLst/>
            </a:prstGeom>
            <a:blipFill rotWithShape="0">
              <a:blip r:embed="rId2"/>
            </a:blipFill>
            <a:ln w="9525">
              <a:noFill/>
            </a:ln>
          </p:spPr>
          <p:txBody>
            <a:bodyPr lIns="0" r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FF3300"/>
                  </a:solidFill>
                </a:rPr>
                <a:t>n </a:t>
              </a:r>
              <a:r>
                <a:rPr lang="zh-CN" altLang="en-US" sz="2400" b="1" dirty="0">
                  <a:solidFill>
                    <a:srgbClr val="FF3300"/>
                  </a:solidFill>
                </a:rPr>
                <a:t>位</a:t>
              </a:r>
              <a:br>
                <a:rPr lang="zh-CN" altLang="en-US" sz="2400" b="1" dirty="0"/>
              </a:br>
              <a:r>
                <a:rPr lang="zh-CN" altLang="en-US" sz="2400" b="1" dirty="0"/>
                <a:t>二进制代码</a:t>
              </a:r>
              <a:r>
                <a:rPr lang="zh-CN" altLang="en-US" sz="2400" b="1" dirty="0">
                  <a:latin typeface="宋体" panose="02010600030101010101" pitchFamily="2" charset="-122"/>
                </a:rPr>
                <a:t> </a:t>
              </a:r>
            </a:p>
          </p:txBody>
        </p:sp>
        <p:sp>
          <p:nvSpPr>
            <p:cNvPr id="75879" name="Text Box 125" descr="棚架"/>
            <p:cNvSpPr txBox="1"/>
            <p:nvPr/>
          </p:nvSpPr>
          <p:spPr>
            <a:xfrm>
              <a:off x="3070" y="1115"/>
              <a:ext cx="409" cy="748"/>
            </a:xfrm>
            <a:prstGeom prst="rect">
              <a:avLst/>
            </a:prstGeom>
            <a:blipFill rotWithShape="0">
              <a:blip r:embed="rId2"/>
            </a:blipFill>
            <a:ln w="9525">
              <a:noFill/>
            </a:ln>
          </p:spPr>
          <p:txBody>
            <a:bodyPr lIns="0" r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solidFill>
                    <a:srgbClr val="CC6600"/>
                  </a:solidFill>
                </a:rPr>
                <a:t>2</a:t>
              </a:r>
              <a:r>
                <a:rPr lang="en-US" altLang="zh-CN" sz="2400" b="1" i="1" baseline="30000" dirty="0">
                  <a:solidFill>
                    <a:srgbClr val="CC6600"/>
                  </a:solidFill>
                </a:rPr>
                <a:t>n </a:t>
              </a:r>
              <a:r>
                <a:rPr lang="zh-CN" altLang="en-US" sz="2400" b="1" dirty="0">
                  <a:solidFill>
                    <a:srgbClr val="CC6600"/>
                  </a:solidFill>
                </a:rPr>
                <a:t>位</a:t>
              </a:r>
              <a:br>
                <a:rPr lang="zh-CN" altLang="en-US" sz="2400" b="1" dirty="0">
                  <a:solidFill>
                    <a:srgbClr val="FF3300"/>
                  </a:solidFill>
                </a:rPr>
              </a:br>
              <a:r>
                <a:rPr lang="zh-CN" altLang="en-US" sz="2400" b="1" dirty="0"/>
                <a:t>译码输出</a:t>
              </a:r>
            </a:p>
          </p:txBody>
        </p:sp>
        <p:sp>
          <p:nvSpPr>
            <p:cNvPr id="75880" name="Rectangle 126"/>
            <p:cNvSpPr/>
            <p:nvPr/>
          </p:nvSpPr>
          <p:spPr>
            <a:xfrm>
              <a:off x="1918" y="1099"/>
              <a:ext cx="690" cy="792"/>
            </a:xfrm>
            <a:prstGeom prst="rect">
              <a:avLst/>
            </a:prstGeom>
            <a:noFill/>
            <a:ln w="28575"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5881" name="Text Box 127" descr="棚架"/>
            <p:cNvSpPr txBox="1"/>
            <p:nvPr/>
          </p:nvSpPr>
          <p:spPr>
            <a:xfrm>
              <a:off x="1902" y="1171"/>
              <a:ext cx="720" cy="63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400" b="1" dirty="0">
                  <a:latin typeface="宋体" panose="02010600030101010101" pitchFamily="2" charset="-122"/>
                </a:rPr>
                <a:t>二进制</a:t>
              </a:r>
            </a:p>
            <a:p>
              <a:pPr marL="0" lvl="0" indent="0" algn="ctr" eaLnBrk="1" hangingPunct="1">
                <a:spcBef>
                  <a:spcPct val="50000"/>
                </a:spcBef>
                <a:buNone/>
              </a:pPr>
              <a:r>
                <a:rPr lang="zh-CN" altLang="en-US" sz="2400" b="1" dirty="0">
                  <a:latin typeface="宋体" panose="02010600030101010101" pitchFamily="2" charset="-122"/>
                </a:rPr>
                <a:t>译码器 </a:t>
              </a:r>
            </a:p>
          </p:txBody>
        </p:sp>
        <p:sp>
          <p:nvSpPr>
            <p:cNvPr id="75882" name="Line 128"/>
            <p:cNvSpPr/>
            <p:nvPr/>
          </p:nvSpPr>
          <p:spPr>
            <a:xfrm>
              <a:off x="1699" y="1204"/>
              <a:ext cx="222" cy="0"/>
            </a:xfrm>
            <a:prstGeom prst="line">
              <a:avLst/>
            </a:prstGeom>
            <a:ln w="19050" cap="flat" cmpd="sng">
              <a:solidFill>
                <a:schemeClr val="tx1"/>
              </a:solidFill>
              <a:prstDash val="solid"/>
              <a:headEnd type="none" w="med" len="med"/>
              <a:tailEnd type="triangle" w="med" len="med"/>
            </a:ln>
          </p:spPr>
        </p:sp>
        <p:sp>
          <p:nvSpPr>
            <p:cNvPr id="75883" name="Line 129"/>
            <p:cNvSpPr/>
            <p:nvPr/>
          </p:nvSpPr>
          <p:spPr>
            <a:xfrm>
              <a:off x="1699" y="1316"/>
              <a:ext cx="222" cy="0"/>
            </a:xfrm>
            <a:prstGeom prst="line">
              <a:avLst/>
            </a:prstGeom>
            <a:ln w="19050" cap="flat" cmpd="sng">
              <a:solidFill>
                <a:schemeClr val="tx1"/>
              </a:solidFill>
              <a:prstDash val="solid"/>
              <a:headEnd type="none" w="med" len="med"/>
              <a:tailEnd type="triangle" w="med" len="med"/>
            </a:ln>
          </p:spPr>
        </p:sp>
        <p:sp>
          <p:nvSpPr>
            <p:cNvPr id="75884" name="Line 130"/>
            <p:cNvSpPr/>
            <p:nvPr/>
          </p:nvSpPr>
          <p:spPr>
            <a:xfrm>
              <a:off x="1699" y="1772"/>
              <a:ext cx="222" cy="0"/>
            </a:xfrm>
            <a:prstGeom prst="line">
              <a:avLst/>
            </a:prstGeom>
            <a:ln w="19050" cap="flat" cmpd="sng">
              <a:solidFill>
                <a:schemeClr val="tx1"/>
              </a:solidFill>
              <a:prstDash val="solid"/>
              <a:headEnd type="none" w="med" len="med"/>
              <a:tailEnd type="triangle" w="med" len="med"/>
            </a:ln>
          </p:spPr>
        </p:sp>
        <p:sp>
          <p:nvSpPr>
            <p:cNvPr id="75885" name="Line 131"/>
            <p:cNvSpPr/>
            <p:nvPr/>
          </p:nvSpPr>
          <p:spPr>
            <a:xfrm>
              <a:off x="1781" y="1451"/>
              <a:ext cx="0" cy="206"/>
            </a:xfrm>
            <a:prstGeom prst="line">
              <a:avLst/>
            </a:prstGeom>
            <a:ln w="28575" cap="flat" cmpd="sng">
              <a:solidFill>
                <a:schemeClr val="tx1"/>
              </a:solidFill>
              <a:prstDash val="sysDot"/>
              <a:headEnd type="none" w="med" len="med"/>
              <a:tailEnd type="none" w="med" len="med"/>
            </a:ln>
          </p:spPr>
        </p:sp>
        <p:grpSp>
          <p:nvGrpSpPr>
            <p:cNvPr id="75886" name="Group 132"/>
            <p:cNvGrpSpPr/>
            <p:nvPr/>
          </p:nvGrpSpPr>
          <p:grpSpPr>
            <a:xfrm>
              <a:off x="2611" y="1204"/>
              <a:ext cx="222" cy="568"/>
              <a:chOff x="2611" y="1204"/>
              <a:chExt cx="222" cy="568"/>
            </a:xfrm>
          </p:grpSpPr>
          <p:sp>
            <p:nvSpPr>
              <p:cNvPr id="75889" name="Line 133"/>
              <p:cNvSpPr/>
              <p:nvPr/>
            </p:nvSpPr>
            <p:spPr>
              <a:xfrm>
                <a:off x="2611" y="1204"/>
                <a:ext cx="222" cy="0"/>
              </a:xfrm>
              <a:prstGeom prst="line">
                <a:avLst/>
              </a:prstGeom>
              <a:ln w="19050" cap="flat" cmpd="sng">
                <a:solidFill>
                  <a:schemeClr val="tx1"/>
                </a:solidFill>
                <a:prstDash val="solid"/>
                <a:headEnd type="none" w="med" len="med"/>
                <a:tailEnd type="triangle" w="med" len="med"/>
              </a:ln>
            </p:spPr>
          </p:sp>
          <p:sp>
            <p:nvSpPr>
              <p:cNvPr id="75890" name="Line 134"/>
              <p:cNvSpPr/>
              <p:nvPr/>
            </p:nvSpPr>
            <p:spPr>
              <a:xfrm>
                <a:off x="2611" y="1316"/>
                <a:ext cx="222" cy="0"/>
              </a:xfrm>
              <a:prstGeom prst="line">
                <a:avLst/>
              </a:prstGeom>
              <a:ln w="19050" cap="flat" cmpd="sng">
                <a:solidFill>
                  <a:schemeClr val="tx1"/>
                </a:solidFill>
                <a:prstDash val="solid"/>
                <a:headEnd type="none" w="med" len="med"/>
                <a:tailEnd type="triangle" w="med" len="med"/>
              </a:ln>
            </p:spPr>
          </p:sp>
          <p:sp>
            <p:nvSpPr>
              <p:cNvPr id="75891" name="Line 135"/>
              <p:cNvSpPr/>
              <p:nvPr/>
            </p:nvSpPr>
            <p:spPr>
              <a:xfrm>
                <a:off x="2611" y="1772"/>
                <a:ext cx="222" cy="0"/>
              </a:xfrm>
              <a:prstGeom prst="line">
                <a:avLst/>
              </a:prstGeom>
              <a:ln w="19050" cap="flat" cmpd="sng">
                <a:solidFill>
                  <a:schemeClr val="tx1"/>
                </a:solidFill>
                <a:prstDash val="solid"/>
                <a:headEnd type="none" w="med" len="med"/>
                <a:tailEnd type="triangle" w="med" len="med"/>
              </a:ln>
            </p:spPr>
          </p:sp>
          <p:sp>
            <p:nvSpPr>
              <p:cNvPr id="75892" name="Line 136"/>
              <p:cNvSpPr/>
              <p:nvPr/>
            </p:nvSpPr>
            <p:spPr>
              <a:xfrm>
                <a:off x="2693" y="1451"/>
                <a:ext cx="0" cy="206"/>
              </a:xfrm>
              <a:prstGeom prst="line">
                <a:avLst/>
              </a:prstGeom>
              <a:ln w="28575" cap="flat" cmpd="sng">
                <a:solidFill>
                  <a:schemeClr val="tx1"/>
                </a:solidFill>
                <a:prstDash val="sysDot"/>
                <a:headEnd type="none" w="med" len="med"/>
                <a:tailEnd type="none" w="med" len="med"/>
              </a:ln>
            </p:spPr>
          </p:sp>
        </p:grpSp>
        <p:sp>
          <p:nvSpPr>
            <p:cNvPr id="75887" name="AutoShape 137"/>
            <p:cNvSpPr/>
            <p:nvPr/>
          </p:nvSpPr>
          <p:spPr>
            <a:xfrm>
              <a:off x="1518" y="1196"/>
              <a:ext cx="123" cy="601"/>
            </a:xfrm>
            <a:prstGeom prst="leftBrace">
              <a:avLst>
                <a:gd name="adj1" fmla="val 40718"/>
                <a:gd name="adj2" fmla="val 50000"/>
              </a:avLst>
            </a:prstGeom>
            <a:noFill/>
            <a:ln w="28575" cap="flat" cmpd="sng">
              <a:solidFill>
                <a:schemeClr val="tx1"/>
              </a:solidFill>
              <a:prstDash val="solid"/>
              <a:headEnd type="none" w="med" len="med"/>
              <a:tailEnd type="none" w="med" len="med"/>
            </a:ln>
          </p:spPr>
          <p:txBody>
            <a:bodyPr wrap="none" lIns="0" tIns="0" rIns="0" bIns="0"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5888" name="AutoShape 138"/>
            <p:cNvSpPr/>
            <p:nvPr/>
          </p:nvSpPr>
          <p:spPr>
            <a:xfrm flipH="1">
              <a:off x="2894" y="1196"/>
              <a:ext cx="123" cy="601"/>
            </a:xfrm>
            <a:prstGeom prst="leftBrace">
              <a:avLst>
                <a:gd name="adj1" fmla="val 40718"/>
                <a:gd name="adj2" fmla="val 50000"/>
              </a:avLst>
            </a:prstGeom>
            <a:noFill/>
            <a:ln w="28575" cap="flat" cmpd="sng">
              <a:solidFill>
                <a:schemeClr val="tx1"/>
              </a:solidFill>
              <a:prstDash val="solid"/>
              <a:headEnd type="none" w="med" len="med"/>
              <a:tailEnd type="none" w="med" len="med"/>
            </a:ln>
          </p:spPr>
          <p:txBody>
            <a:bodyPr wrap="none" lIns="0" tIns="0" rIns="0" bIns="0"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403595" name="Group 139"/>
          <p:cNvGrpSpPr/>
          <p:nvPr/>
        </p:nvGrpSpPr>
        <p:grpSpPr>
          <a:xfrm>
            <a:off x="1550988" y="2622550"/>
            <a:ext cx="3419475" cy="1262063"/>
            <a:chOff x="864" y="1339"/>
            <a:chExt cx="2154" cy="795"/>
          </a:xfrm>
        </p:grpSpPr>
        <p:sp>
          <p:nvSpPr>
            <p:cNvPr id="75876" name="Line 140"/>
            <p:cNvSpPr/>
            <p:nvPr/>
          </p:nvSpPr>
          <p:spPr>
            <a:xfrm flipH="1">
              <a:off x="864" y="1386"/>
              <a:ext cx="204" cy="748"/>
            </a:xfrm>
            <a:prstGeom prst="line">
              <a:avLst/>
            </a:prstGeom>
            <a:ln w="38100" cap="flat" cmpd="sng">
              <a:solidFill>
                <a:srgbClr val="FF3300"/>
              </a:solidFill>
              <a:prstDash val="solid"/>
              <a:headEnd type="none" w="med" len="med"/>
              <a:tailEnd type="triangle" w="med" len="med"/>
            </a:ln>
          </p:spPr>
        </p:sp>
        <p:sp>
          <p:nvSpPr>
            <p:cNvPr id="75877" name="Line 141"/>
            <p:cNvSpPr/>
            <p:nvPr/>
          </p:nvSpPr>
          <p:spPr>
            <a:xfrm flipH="1">
              <a:off x="2309" y="1339"/>
              <a:ext cx="709" cy="756"/>
            </a:xfrm>
            <a:prstGeom prst="line">
              <a:avLst/>
            </a:prstGeom>
            <a:ln w="38100" cap="flat" cmpd="sng">
              <a:solidFill>
                <a:srgbClr val="00CC00"/>
              </a:solidFill>
              <a:prstDash val="solid"/>
              <a:headEnd type="none" w="med" len="med"/>
              <a:tailEnd type="triangle" w="med" len="med"/>
            </a:ln>
          </p:spPr>
        </p:sp>
      </p:grpSp>
      <p:grpSp>
        <p:nvGrpSpPr>
          <p:cNvPr id="403598" name="Group 142"/>
          <p:cNvGrpSpPr/>
          <p:nvPr/>
        </p:nvGrpSpPr>
        <p:grpSpPr>
          <a:xfrm>
            <a:off x="522288" y="3841750"/>
            <a:ext cx="3916362" cy="2192338"/>
            <a:chOff x="216" y="2651"/>
            <a:chExt cx="2467" cy="1381"/>
          </a:xfrm>
        </p:grpSpPr>
        <p:sp>
          <p:nvSpPr>
            <p:cNvPr id="75835" name="Rectangle 143"/>
            <p:cNvSpPr/>
            <p:nvPr/>
          </p:nvSpPr>
          <p:spPr>
            <a:xfrm>
              <a:off x="1045" y="2656"/>
              <a:ext cx="1629" cy="462"/>
            </a:xfrm>
            <a:prstGeom prst="rect">
              <a:avLst/>
            </a:prstGeom>
            <a:solidFill>
              <a:srgbClr val="FF3300">
                <a:alpha val="50195"/>
              </a:srgbClr>
            </a:solidFill>
            <a:ln w="9525">
              <a:noFill/>
            </a:ln>
          </p:spPr>
          <p:txBody>
            <a:bodyPr wrap="none" lIns="0" tIns="0" rIns="0" bIns="0"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5836" name="Rectangle 144"/>
            <p:cNvSpPr/>
            <p:nvPr/>
          </p:nvSpPr>
          <p:spPr>
            <a:xfrm>
              <a:off x="216" y="2651"/>
              <a:ext cx="822" cy="1375"/>
            </a:xfrm>
            <a:prstGeom prst="rect">
              <a:avLst/>
            </a:prstGeom>
            <a:solidFill>
              <a:srgbClr val="FF3300">
                <a:alpha val="50195"/>
              </a:srgbClr>
            </a:solidFill>
            <a:ln w="9525">
              <a:noFill/>
            </a:ln>
          </p:spPr>
          <p:txBody>
            <a:bodyPr wrap="none" lIns="0" tIns="0" rIns="0" bIns="0"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5837" name="Rectangle 145"/>
            <p:cNvSpPr/>
            <p:nvPr/>
          </p:nvSpPr>
          <p:spPr>
            <a:xfrm>
              <a:off x="1039" y="2652"/>
              <a:ext cx="1644" cy="230"/>
            </a:xfrm>
            <a:prstGeom prst="rect">
              <a:avLst/>
            </a:prstGeom>
            <a:solidFill>
              <a:srgbClr val="00CC66">
                <a:alpha val="50195"/>
              </a:srgbClr>
            </a:solid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t>译　码　输　出</a:t>
              </a:r>
            </a:p>
          </p:txBody>
        </p:sp>
        <p:sp>
          <p:nvSpPr>
            <p:cNvPr id="75838" name="Rectangle 146"/>
            <p:cNvSpPr/>
            <p:nvPr/>
          </p:nvSpPr>
          <p:spPr>
            <a:xfrm>
              <a:off x="2272" y="380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solidFill>
                    <a:srgbClr val="CC99FF"/>
                  </a:solidFill>
                </a:rPr>
                <a:t>1</a:t>
              </a:r>
            </a:p>
          </p:txBody>
        </p:sp>
        <p:sp>
          <p:nvSpPr>
            <p:cNvPr id="75839" name="Rectangle 147"/>
            <p:cNvSpPr/>
            <p:nvPr/>
          </p:nvSpPr>
          <p:spPr>
            <a:xfrm>
              <a:off x="1861" y="380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40" name="Rectangle 148"/>
            <p:cNvSpPr/>
            <p:nvPr/>
          </p:nvSpPr>
          <p:spPr>
            <a:xfrm>
              <a:off x="1450" y="380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41" name="Rectangle 149"/>
            <p:cNvSpPr/>
            <p:nvPr/>
          </p:nvSpPr>
          <p:spPr>
            <a:xfrm>
              <a:off x="1039" y="380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42" name="Rectangle 150"/>
            <p:cNvSpPr/>
            <p:nvPr/>
          </p:nvSpPr>
          <p:spPr>
            <a:xfrm>
              <a:off x="628" y="380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43" name="Rectangle 151"/>
            <p:cNvSpPr/>
            <p:nvPr/>
          </p:nvSpPr>
          <p:spPr>
            <a:xfrm>
              <a:off x="217" y="380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44" name="Rectangle 152"/>
            <p:cNvSpPr/>
            <p:nvPr/>
          </p:nvSpPr>
          <p:spPr>
            <a:xfrm>
              <a:off x="2272" y="357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45" name="Rectangle 153"/>
            <p:cNvSpPr/>
            <p:nvPr/>
          </p:nvSpPr>
          <p:spPr>
            <a:xfrm>
              <a:off x="1861" y="357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solidFill>
                    <a:srgbClr val="CC99FF"/>
                  </a:solidFill>
                </a:rPr>
                <a:t>1</a:t>
              </a:r>
            </a:p>
          </p:txBody>
        </p:sp>
        <p:sp>
          <p:nvSpPr>
            <p:cNvPr id="75846" name="Rectangle 154"/>
            <p:cNvSpPr/>
            <p:nvPr/>
          </p:nvSpPr>
          <p:spPr>
            <a:xfrm>
              <a:off x="1450" y="357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47" name="Rectangle 155"/>
            <p:cNvSpPr/>
            <p:nvPr/>
          </p:nvSpPr>
          <p:spPr>
            <a:xfrm>
              <a:off x="1039" y="357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48" name="Rectangle 156"/>
            <p:cNvSpPr/>
            <p:nvPr/>
          </p:nvSpPr>
          <p:spPr>
            <a:xfrm>
              <a:off x="628" y="357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49" name="Rectangle 157"/>
            <p:cNvSpPr/>
            <p:nvPr/>
          </p:nvSpPr>
          <p:spPr>
            <a:xfrm>
              <a:off x="217" y="357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50" name="Rectangle 158"/>
            <p:cNvSpPr/>
            <p:nvPr/>
          </p:nvSpPr>
          <p:spPr>
            <a:xfrm>
              <a:off x="2272" y="334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51" name="Rectangle 159"/>
            <p:cNvSpPr/>
            <p:nvPr/>
          </p:nvSpPr>
          <p:spPr>
            <a:xfrm>
              <a:off x="1861" y="334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52" name="Rectangle 160"/>
            <p:cNvSpPr/>
            <p:nvPr/>
          </p:nvSpPr>
          <p:spPr>
            <a:xfrm>
              <a:off x="1450" y="334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solidFill>
                    <a:srgbClr val="CC99FF"/>
                  </a:solidFill>
                </a:rPr>
                <a:t>1</a:t>
              </a:r>
            </a:p>
          </p:txBody>
        </p:sp>
        <p:sp>
          <p:nvSpPr>
            <p:cNvPr id="75853" name="Rectangle 161"/>
            <p:cNvSpPr/>
            <p:nvPr/>
          </p:nvSpPr>
          <p:spPr>
            <a:xfrm>
              <a:off x="1039" y="334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54" name="Rectangle 162"/>
            <p:cNvSpPr/>
            <p:nvPr/>
          </p:nvSpPr>
          <p:spPr>
            <a:xfrm>
              <a:off x="628" y="334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55" name="Rectangle 163"/>
            <p:cNvSpPr/>
            <p:nvPr/>
          </p:nvSpPr>
          <p:spPr>
            <a:xfrm>
              <a:off x="217" y="334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56" name="Rectangle 164"/>
            <p:cNvSpPr/>
            <p:nvPr/>
          </p:nvSpPr>
          <p:spPr>
            <a:xfrm>
              <a:off x="2272" y="311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57" name="Rectangle 165"/>
            <p:cNvSpPr/>
            <p:nvPr/>
          </p:nvSpPr>
          <p:spPr>
            <a:xfrm>
              <a:off x="1861" y="311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58" name="Rectangle 166"/>
            <p:cNvSpPr/>
            <p:nvPr/>
          </p:nvSpPr>
          <p:spPr>
            <a:xfrm>
              <a:off x="1450" y="311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59" name="Rectangle 167"/>
            <p:cNvSpPr/>
            <p:nvPr/>
          </p:nvSpPr>
          <p:spPr>
            <a:xfrm>
              <a:off x="1039" y="311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solidFill>
                    <a:srgbClr val="CC99FF"/>
                  </a:solidFill>
                </a:rPr>
                <a:t>1</a:t>
              </a:r>
            </a:p>
          </p:txBody>
        </p:sp>
        <p:sp>
          <p:nvSpPr>
            <p:cNvPr id="75860" name="Rectangle 168"/>
            <p:cNvSpPr/>
            <p:nvPr/>
          </p:nvSpPr>
          <p:spPr>
            <a:xfrm>
              <a:off x="628" y="311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61" name="Rectangle 169"/>
            <p:cNvSpPr/>
            <p:nvPr/>
          </p:nvSpPr>
          <p:spPr>
            <a:xfrm>
              <a:off x="217" y="311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62" name="Rectangle 170"/>
            <p:cNvSpPr/>
            <p:nvPr/>
          </p:nvSpPr>
          <p:spPr>
            <a:xfrm>
              <a:off x="2272" y="2882"/>
              <a:ext cx="411" cy="230"/>
            </a:xfrm>
            <a:prstGeom prst="rect">
              <a:avLst/>
            </a:prstGeom>
            <a:solidFill>
              <a:srgbClr val="00CC66">
                <a:alpha val="50195"/>
              </a:srgbClr>
            </a:solid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Y</a:t>
              </a:r>
              <a:r>
                <a:rPr lang="en-US" altLang="zh-CN" sz="2400" b="1" baseline="-25000" dirty="0"/>
                <a:t>3</a:t>
              </a:r>
            </a:p>
          </p:txBody>
        </p:sp>
        <p:sp>
          <p:nvSpPr>
            <p:cNvPr id="75863" name="Rectangle 171"/>
            <p:cNvSpPr/>
            <p:nvPr/>
          </p:nvSpPr>
          <p:spPr>
            <a:xfrm>
              <a:off x="1861" y="2882"/>
              <a:ext cx="411" cy="230"/>
            </a:xfrm>
            <a:prstGeom prst="rect">
              <a:avLst/>
            </a:prstGeom>
            <a:solidFill>
              <a:srgbClr val="00CC66">
                <a:alpha val="50195"/>
              </a:srgbClr>
            </a:solid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Y</a:t>
              </a:r>
              <a:r>
                <a:rPr lang="en-US" altLang="zh-CN" sz="2400" b="1" baseline="-25000" dirty="0"/>
                <a:t>2</a:t>
              </a:r>
            </a:p>
          </p:txBody>
        </p:sp>
        <p:sp>
          <p:nvSpPr>
            <p:cNvPr id="75864" name="Rectangle 172"/>
            <p:cNvSpPr/>
            <p:nvPr/>
          </p:nvSpPr>
          <p:spPr>
            <a:xfrm>
              <a:off x="1450" y="2882"/>
              <a:ext cx="411" cy="230"/>
            </a:xfrm>
            <a:prstGeom prst="rect">
              <a:avLst/>
            </a:prstGeom>
            <a:solidFill>
              <a:srgbClr val="00CC66">
                <a:alpha val="50195"/>
              </a:srgbClr>
            </a:solid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Y</a:t>
              </a:r>
              <a:r>
                <a:rPr lang="en-US" altLang="zh-CN" sz="2400" b="1" baseline="-25000" dirty="0"/>
                <a:t>1</a:t>
              </a:r>
            </a:p>
          </p:txBody>
        </p:sp>
        <p:sp>
          <p:nvSpPr>
            <p:cNvPr id="75865" name="Rectangle 173"/>
            <p:cNvSpPr/>
            <p:nvPr/>
          </p:nvSpPr>
          <p:spPr>
            <a:xfrm>
              <a:off x="1039" y="2882"/>
              <a:ext cx="411" cy="230"/>
            </a:xfrm>
            <a:prstGeom prst="rect">
              <a:avLst/>
            </a:prstGeom>
            <a:solidFill>
              <a:srgbClr val="00CC66">
                <a:alpha val="50195"/>
              </a:srgbClr>
            </a:solid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Y</a:t>
              </a:r>
              <a:r>
                <a:rPr lang="en-US" altLang="zh-CN" sz="2400" b="1" baseline="-25000" dirty="0"/>
                <a:t>0</a:t>
              </a:r>
            </a:p>
          </p:txBody>
        </p:sp>
        <p:sp>
          <p:nvSpPr>
            <p:cNvPr id="75866" name="Rectangle 174"/>
            <p:cNvSpPr/>
            <p:nvPr/>
          </p:nvSpPr>
          <p:spPr>
            <a:xfrm>
              <a:off x="628" y="288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A</a:t>
              </a:r>
              <a:r>
                <a:rPr lang="en-US" altLang="zh-CN" sz="2400" b="1" baseline="-25000" dirty="0"/>
                <a:t>0</a:t>
              </a:r>
            </a:p>
          </p:txBody>
        </p:sp>
        <p:sp>
          <p:nvSpPr>
            <p:cNvPr id="75867" name="Rectangle 175"/>
            <p:cNvSpPr/>
            <p:nvPr/>
          </p:nvSpPr>
          <p:spPr>
            <a:xfrm>
              <a:off x="217" y="288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A</a:t>
              </a:r>
              <a:r>
                <a:rPr lang="en-US" altLang="zh-CN" sz="2400" b="1" baseline="-25000" dirty="0"/>
                <a:t>1</a:t>
              </a:r>
            </a:p>
          </p:txBody>
        </p:sp>
        <p:sp>
          <p:nvSpPr>
            <p:cNvPr id="75868" name="Rectangle 176"/>
            <p:cNvSpPr/>
            <p:nvPr/>
          </p:nvSpPr>
          <p:spPr>
            <a:xfrm>
              <a:off x="217" y="2652"/>
              <a:ext cx="822"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t>译码输入</a:t>
              </a:r>
            </a:p>
          </p:txBody>
        </p:sp>
        <p:sp>
          <p:nvSpPr>
            <p:cNvPr id="75869" name="Line 177"/>
            <p:cNvSpPr/>
            <p:nvPr/>
          </p:nvSpPr>
          <p:spPr>
            <a:xfrm>
              <a:off x="217" y="2652"/>
              <a:ext cx="2466" cy="0"/>
            </a:xfrm>
            <a:prstGeom prst="line">
              <a:avLst/>
            </a:prstGeom>
            <a:ln w="28575" cap="sq" cmpd="sng">
              <a:solidFill>
                <a:schemeClr val="tx1"/>
              </a:solidFill>
              <a:prstDash val="solid"/>
              <a:headEnd type="none" w="med" len="med"/>
              <a:tailEnd type="none" w="med" len="med"/>
            </a:ln>
          </p:spPr>
        </p:sp>
        <p:sp>
          <p:nvSpPr>
            <p:cNvPr id="75870" name="Line 178"/>
            <p:cNvSpPr/>
            <p:nvPr/>
          </p:nvSpPr>
          <p:spPr>
            <a:xfrm>
              <a:off x="217" y="2882"/>
              <a:ext cx="2466" cy="0"/>
            </a:xfrm>
            <a:prstGeom prst="line">
              <a:avLst/>
            </a:prstGeom>
            <a:ln w="12700" cap="flat" cmpd="sng">
              <a:solidFill>
                <a:schemeClr val="tx1"/>
              </a:solidFill>
              <a:prstDash val="solid"/>
              <a:headEnd type="none" w="med" len="med"/>
              <a:tailEnd type="none" w="med" len="med"/>
            </a:ln>
          </p:spPr>
        </p:sp>
        <p:sp>
          <p:nvSpPr>
            <p:cNvPr id="75871" name="Line 179"/>
            <p:cNvSpPr/>
            <p:nvPr/>
          </p:nvSpPr>
          <p:spPr>
            <a:xfrm>
              <a:off x="217" y="3112"/>
              <a:ext cx="2466" cy="0"/>
            </a:xfrm>
            <a:prstGeom prst="line">
              <a:avLst/>
            </a:prstGeom>
            <a:ln w="12700" cap="flat" cmpd="sng">
              <a:solidFill>
                <a:schemeClr val="tx1"/>
              </a:solidFill>
              <a:prstDash val="solid"/>
              <a:headEnd type="none" w="med" len="med"/>
              <a:tailEnd type="none" w="med" len="med"/>
            </a:ln>
          </p:spPr>
        </p:sp>
        <p:sp>
          <p:nvSpPr>
            <p:cNvPr id="75872" name="Line 180"/>
            <p:cNvSpPr/>
            <p:nvPr/>
          </p:nvSpPr>
          <p:spPr>
            <a:xfrm>
              <a:off x="217" y="4032"/>
              <a:ext cx="2466" cy="0"/>
            </a:xfrm>
            <a:prstGeom prst="line">
              <a:avLst/>
            </a:prstGeom>
            <a:ln w="28575" cap="sq" cmpd="sng">
              <a:solidFill>
                <a:schemeClr val="tx1"/>
              </a:solidFill>
              <a:prstDash val="solid"/>
              <a:headEnd type="none" w="med" len="med"/>
              <a:tailEnd type="none" w="med" len="med"/>
            </a:ln>
          </p:spPr>
        </p:sp>
        <p:sp>
          <p:nvSpPr>
            <p:cNvPr id="75873" name="Line 181"/>
            <p:cNvSpPr/>
            <p:nvPr/>
          </p:nvSpPr>
          <p:spPr>
            <a:xfrm>
              <a:off x="217" y="2652"/>
              <a:ext cx="0" cy="1380"/>
            </a:xfrm>
            <a:prstGeom prst="line">
              <a:avLst/>
            </a:prstGeom>
            <a:ln w="28575" cap="sq" cmpd="sng">
              <a:solidFill>
                <a:schemeClr val="tx1"/>
              </a:solidFill>
              <a:prstDash val="solid"/>
              <a:headEnd type="none" w="med" len="med"/>
              <a:tailEnd type="none" w="med" len="med"/>
            </a:ln>
          </p:spPr>
        </p:sp>
        <p:sp>
          <p:nvSpPr>
            <p:cNvPr id="75874" name="Line 182"/>
            <p:cNvSpPr/>
            <p:nvPr/>
          </p:nvSpPr>
          <p:spPr>
            <a:xfrm>
              <a:off x="2683" y="2652"/>
              <a:ext cx="0" cy="1380"/>
            </a:xfrm>
            <a:prstGeom prst="line">
              <a:avLst/>
            </a:prstGeom>
            <a:ln w="28575" cap="sq" cmpd="sng">
              <a:solidFill>
                <a:schemeClr val="tx1"/>
              </a:solidFill>
              <a:prstDash val="solid"/>
              <a:headEnd type="none" w="med" len="med"/>
              <a:tailEnd type="none" w="med" len="med"/>
            </a:ln>
          </p:spPr>
        </p:sp>
        <p:sp>
          <p:nvSpPr>
            <p:cNvPr id="75875" name="Line 183"/>
            <p:cNvSpPr/>
            <p:nvPr/>
          </p:nvSpPr>
          <p:spPr>
            <a:xfrm>
              <a:off x="1039" y="2652"/>
              <a:ext cx="0" cy="1380"/>
            </a:xfrm>
            <a:prstGeom prst="line">
              <a:avLst/>
            </a:prstGeom>
            <a:ln w="12700" cap="flat" cmpd="sng">
              <a:solidFill>
                <a:schemeClr val="tx1"/>
              </a:solidFill>
              <a:prstDash val="solid"/>
              <a:headEnd type="none" w="med" len="med"/>
              <a:tailEnd type="none" w="med" len="med"/>
            </a:ln>
          </p:spPr>
        </p:sp>
      </p:grpSp>
      <p:sp>
        <p:nvSpPr>
          <p:cNvPr id="403640" name="AutoShape 184"/>
          <p:cNvSpPr/>
          <p:nvPr/>
        </p:nvSpPr>
        <p:spPr>
          <a:xfrm>
            <a:off x="887413" y="6178550"/>
            <a:ext cx="3006725" cy="447675"/>
          </a:xfrm>
          <a:prstGeom prst="wedgeRectCallout">
            <a:avLst>
              <a:gd name="adj1" fmla="val 32944"/>
              <a:gd name="adj2" fmla="val -179431"/>
            </a:avLst>
          </a:prstGeom>
          <a:solidFill>
            <a:srgbClr val="CCCCFF">
              <a:alpha val="50195"/>
            </a:srgbClr>
          </a:solidFill>
          <a:ln w="9525" cap="flat" cmpd="sng">
            <a:solidFill>
              <a:schemeClr val="tx1"/>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t>译码输出高电平有效</a:t>
            </a:r>
          </a:p>
        </p:txBody>
      </p:sp>
      <p:grpSp>
        <p:nvGrpSpPr>
          <p:cNvPr id="403641" name="Group 185"/>
          <p:cNvGrpSpPr/>
          <p:nvPr/>
        </p:nvGrpSpPr>
        <p:grpSpPr>
          <a:xfrm>
            <a:off x="4551363" y="3846513"/>
            <a:ext cx="3916362" cy="2190750"/>
            <a:chOff x="2770" y="2206"/>
            <a:chExt cx="2466" cy="1380"/>
          </a:xfrm>
        </p:grpSpPr>
        <p:sp>
          <p:nvSpPr>
            <p:cNvPr id="75787" name="Rectangle 186"/>
            <p:cNvSpPr/>
            <p:nvPr/>
          </p:nvSpPr>
          <p:spPr>
            <a:xfrm>
              <a:off x="3592" y="2206"/>
              <a:ext cx="1644"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t>译　码　输　出</a:t>
              </a:r>
            </a:p>
          </p:txBody>
        </p:sp>
        <p:sp>
          <p:nvSpPr>
            <p:cNvPr id="75788" name="Rectangle 187"/>
            <p:cNvSpPr/>
            <p:nvPr/>
          </p:nvSpPr>
          <p:spPr>
            <a:xfrm>
              <a:off x="4825" y="335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789" name="Rectangle 188"/>
            <p:cNvSpPr/>
            <p:nvPr/>
          </p:nvSpPr>
          <p:spPr>
            <a:xfrm>
              <a:off x="4414" y="335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790" name="Rectangle 189"/>
            <p:cNvSpPr/>
            <p:nvPr/>
          </p:nvSpPr>
          <p:spPr>
            <a:xfrm>
              <a:off x="4003" y="335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791" name="Rectangle 190"/>
            <p:cNvSpPr/>
            <p:nvPr/>
          </p:nvSpPr>
          <p:spPr>
            <a:xfrm>
              <a:off x="3592" y="335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792" name="Rectangle 191"/>
            <p:cNvSpPr/>
            <p:nvPr/>
          </p:nvSpPr>
          <p:spPr>
            <a:xfrm>
              <a:off x="3181" y="335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793" name="Rectangle 192"/>
            <p:cNvSpPr/>
            <p:nvPr/>
          </p:nvSpPr>
          <p:spPr>
            <a:xfrm>
              <a:off x="2770" y="335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794" name="Rectangle 193"/>
            <p:cNvSpPr/>
            <p:nvPr/>
          </p:nvSpPr>
          <p:spPr>
            <a:xfrm>
              <a:off x="4825" y="312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795" name="Rectangle 194"/>
            <p:cNvSpPr/>
            <p:nvPr/>
          </p:nvSpPr>
          <p:spPr>
            <a:xfrm>
              <a:off x="4414" y="312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796" name="Rectangle 195"/>
            <p:cNvSpPr/>
            <p:nvPr/>
          </p:nvSpPr>
          <p:spPr>
            <a:xfrm>
              <a:off x="4003" y="312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797" name="Rectangle 196"/>
            <p:cNvSpPr/>
            <p:nvPr/>
          </p:nvSpPr>
          <p:spPr>
            <a:xfrm>
              <a:off x="3592" y="312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798" name="Rectangle 197"/>
            <p:cNvSpPr/>
            <p:nvPr/>
          </p:nvSpPr>
          <p:spPr>
            <a:xfrm>
              <a:off x="3181" y="312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799" name="Rectangle 198"/>
            <p:cNvSpPr/>
            <p:nvPr/>
          </p:nvSpPr>
          <p:spPr>
            <a:xfrm>
              <a:off x="2770" y="312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00" name="Rectangle 199"/>
            <p:cNvSpPr/>
            <p:nvPr/>
          </p:nvSpPr>
          <p:spPr>
            <a:xfrm>
              <a:off x="4825" y="289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01" name="Rectangle 200"/>
            <p:cNvSpPr/>
            <p:nvPr/>
          </p:nvSpPr>
          <p:spPr>
            <a:xfrm>
              <a:off x="4414" y="289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02" name="Rectangle 201"/>
            <p:cNvSpPr/>
            <p:nvPr/>
          </p:nvSpPr>
          <p:spPr>
            <a:xfrm>
              <a:off x="4003" y="289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03" name="Rectangle 202"/>
            <p:cNvSpPr/>
            <p:nvPr/>
          </p:nvSpPr>
          <p:spPr>
            <a:xfrm>
              <a:off x="3592" y="289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04" name="Rectangle 203"/>
            <p:cNvSpPr/>
            <p:nvPr/>
          </p:nvSpPr>
          <p:spPr>
            <a:xfrm>
              <a:off x="3181" y="289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05" name="Rectangle 204"/>
            <p:cNvSpPr/>
            <p:nvPr/>
          </p:nvSpPr>
          <p:spPr>
            <a:xfrm>
              <a:off x="2770" y="289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06" name="Rectangle 205"/>
            <p:cNvSpPr/>
            <p:nvPr/>
          </p:nvSpPr>
          <p:spPr>
            <a:xfrm>
              <a:off x="4825" y="266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07" name="Rectangle 206"/>
            <p:cNvSpPr/>
            <p:nvPr/>
          </p:nvSpPr>
          <p:spPr>
            <a:xfrm>
              <a:off x="4414" y="266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08" name="Rectangle 207"/>
            <p:cNvSpPr/>
            <p:nvPr/>
          </p:nvSpPr>
          <p:spPr>
            <a:xfrm>
              <a:off x="4003" y="266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1</a:t>
              </a:r>
            </a:p>
          </p:txBody>
        </p:sp>
        <p:sp>
          <p:nvSpPr>
            <p:cNvPr id="75809" name="Rectangle 208"/>
            <p:cNvSpPr/>
            <p:nvPr/>
          </p:nvSpPr>
          <p:spPr>
            <a:xfrm>
              <a:off x="3592" y="266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10" name="Rectangle 209"/>
            <p:cNvSpPr/>
            <p:nvPr/>
          </p:nvSpPr>
          <p:spPr>
            <a:xfrm>
              <a:off x="3181" y="266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11" name="Rectangle 210"/>
            <p:cNvSpPr/>
            <p:nvPr/>
          </p:nvSpPr>
          <p:spPr>
            <a:xfrm>
              <a:off x="2770" y="266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0</a:t>
              </a:r>
            </a:p>
          </p:txBody>
        </p:sp>
        <p:sp>
          <p:nvSpPr>
            <p:cNvPr id="75812" name="Rectangle 211"/>
            <p:cNvSpPr/>
            <p:nvPr/>
          </p:nvSpPr>
          <p:spPr>
            <a:xfrm>
              <a:off x="4825" y="243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Y</a:t>
              </a:r>
              <a:r>
                <a:rPr lang="en-US" altLang="zh-CN" sz="2400" b="1" baseline="-25000" dirty="0"/>
                <a:t>3</a:t>
              </a:r>
            </a:p>
          </p:txBody>
        </p:sp>
        <p:sp>
          <p:nvSpPr>
            <p:cNvPr id="75813" name="Rectangle 212"/>
            <p:cNvSpPr/>
            <p:nvPr/>
          </p:nvSpPr>
          <p:spPr>
            <a:xfrm>
              <a:off x="4414" y="243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Y</a:t>
              </a:r>
              <a:r>
                <a:rPr lang="en-US" altLang="zh-CN" sz="2400" b="1" baseline="-25000" dirty="0"/>
                <a:t>2</a:t>
              </a:r>
            </a:p>
          </p:txBody>
        </p:sp>
        <p:sp>
          <p:nvSpPr>
            <p:cNvPr id="75814" name="Rectangle 213"/>
            <p:cNvSpPr/>
            <p:nvPr/>
          </p:nvSpPr>
          <p:spPr>
            <a:xfrm>
              <a:off x="4003" y="243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Y</a:t>
              </a:r>
              <a:r>
                <a:rPr lang="en-US" altLang="zh-CN" sz="2400" b="1" baseline="-25000" dirty="0"/>
                <a:t>1</a:t>
              </a:r>
            </a:p>
          </p:txBody>
        </p:sp>
        <p:sp>
          <p:nvSpPr>
            <p:cNvPr id="75815" name="Rectangle 214"/>
            <p:cNvSpPr/>
            <p:nvPr/>
          </p:nvSpPr>
          <p:spPr>
            <a:xfrm>
              <a:off x="3592" y="243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Y</a:t>
              </a:r>
              <a:r>
                <a:rPr lang="en-US" altLang="zh-CN" sz="2400" b="1" baseline="-25000" dirty="0"/>
                <a:t>0</a:t>
              </a:r>
            </a:p>
          </p:txBody>
        </p:sp>
        <p:sp>
          <p:nvSpPr>
            <p:cNvPr id="75816" name="Rectangle 215"/>
            <p:cNvSpPr/>
            <p:nvPr/>
          </p:nvSpPr>
          <p:spPr>
            <a:xfrm>
              <a:off x="3181" y="243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A</a:t>
              </a:r>
              <a:r>
                <a:rPr lang="en-US" altLang="zh-CN" sz="2400" b="1" baseline="-25000" dirty="0"/>
                <a:t>0</a:t>
              </a:r>
            </a:p>
          </p:txBody>
        </p:sp>
        <p:sp>
          <p:nvSpPr>
            <p:cNvPr id="75817" name="Rectangle 216"/>
            <p:cNvSpPr/>
            <p:nvPr/>
          </p:nvSpPr>
          <p:spPr>
            <a:xfrm>
              <a:off x="2770" y="2436"/>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A</a:t>
              </a:r>
              <a:r>
                <a:rPr lang="en-US" altLang="zh-CN" sz="2400" b="1" baseline="-25000" dirty="0"/>
                <a:t>1</a:t>
              </a:r>
            </a:p>
          </p:txBody>
        </p:sp>
        <p:sp>
          <p:nvSpPr>
            <p:cNvPr id="75818" name="Rectangle 217"/>
            <p:cNvSpPr/>
            <p:nvPr/>
          </p:nvSpPr>
          <p:spPr>
            <a:xfrm>
              <a:off x="2770" y="2206"/>
              <a:ext cx="822"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t>译码输入</a:t>
              </a:r>
            </a:p>
          </p:txBody>
        </p:sp>
        <p:sp>
          <p:nvSpPr>
            <p:cNvPr id="75819" name="Line 218"/>
            <p:cNvSpPr/>
            <p:nvPr/>
          </p:nvSpPr>
          <p:spPr>
            <a:xfrm>
              <a:off x="2770" y="2206"/>
              <a:ext cx="2466" cy="0"/>
            </a:xfrm>
            <a:prstGeom prst="line">
              <a:avLst/>
            </a:prstGeom>
            <a:ln w="28575" cap="sq" cmpd="sng">
              <a:solidFill>
                <a:schemeClr val="tx1"/>
              </a:solidFill>
              <a:prstDash val="solid"/>
              <a:headEnd type="none" w="med" len="med"/>
              <a:tailEnd type="none" w="med" len="med"/>
            </a:ln>
          </p:spPr>
        </p:sp>
        <p:sp>
          <p:nvSpPr>
            <p:cNvPr id="75820" name="Line 219"/>
            <p:cNvSpPr/>
            <p:nvPr/>
          </p:nvSpPr>
          <p:spPr>
            <a:xfrm>
              <a:off x="2770" y="2436"/>
              <a:ext cx="2466" cy="0"/>
            </a:xfrm>
            <a:prstGeom prst="line">
              <a:avLst/>
            </a:prstGeom>
            <a:ln w="12700" cap="flat" cmpd="sng">
              <a:solidFill>
                <a:schemeClr val="tx1"/>
              </a:solidFill>
              <a:prstDash val="solid"/>
              <a:headEnd type="none" w="med" len="med"/>
              <a:tailEnd type="none" w="med" len="med"/>
            </a:ln>
          </p:spPr>
        </p:sp>
        <p:sp>
          <p:nvSpPr>
            <p:cNvPr id="75821" name="Line 220"/>
            <p:cNvSpPr/>
            <p:nvPr/>
          </p:nvSpPr>
          <p:spPr>
            <a:xfrm>
              <a:off x="2770" y="2666"/>
              <a:ext cx="2466" cy="0"/>
            </a:xfrm>
            <a:prstGeom prst="line">
              <a:avLst/>
            </a:prstGeom>
            <a:ln w="12700" cap="flat" cmpd="sng">
              <a:solidFill>
                <a:schemeClr val="tx1"/>
              </a:solidFill>
              <a:prstDash val="solid"/>
              <a:headEnd type="none" w="med" len="med"/>
              <a:tailEnd type="none" w="med" len="med"/>
            </a:ln>
          </p:spPr>
        </p:sp>
        <p:sp>
          <p:nvSpPr>
            <p:cNvPr id="75822" name="Line 221"/>
            <p:cNvSpPr/>
            <p:nvPr/>
          </p:nvSpPr>
          <p:spPr>
            <a:xfrm>
              <a:off x="2770" y="3586"/>
              <a:ext cx="2466" cy="0"/>
            </a:xfrm>
            <a:prstGeom prst="line">
              <a:avLst/>
            </a:prstGeom>
            <a:ln w="28575" cap="sq" cmpd="sng">
              <a:solidFill>
                <a:schemeClr val="tx1"/>
              </a:solidFill>
              <a:prstDash val="solid"/>
              <a:headEnd type="none" w="med" len="med"/>
              <a:tailEnd type="none" w="med" len="med"/>
            </a:ln>
          </p:spPr>
        </p:sp>
        <p:sp>
          <p:nvSpPr>
            <p:cNvPr id="75823" name="Line 222"/>
            <p:cNvSpPr/>
            <p:nvPr/>
          </p:nvSpPr>
          <p:spPr>
            <a:xfrm>
              <a:off x="2770" y="2206"/>
              <a:ext cx="0" cy="1380"/>
            </a:xfrm>
            <a:prstGeom prst="line">
              <a:avLst/>
            </a:prstGeom>
            <a:ln w="28575" cap="sq" cmpd="sng">
              <a:solidFill>
                <a:schemeClr val="tx1"/>
              </a:solidFill>
              <a:prstDash val="solid"/>
              <a:headEnd type="none" w="med" len="med"/>
              <a:tailEnd type="none" w="med" len="med"/>
            </a:ln>
          </p:spPr>
        </p:sp>
        <p:sp>
          <p:nvSpPr>
            <p:cNvPr id="75824" name="Line 223"/>
            <p:cNvSpPr/>
            <p:nvPr/>
          </p:nvSpPr>
          <p:spPr>
            <a:xfrm>
              <a:off x="5236" y="2206"/>
              <a:ext cx="0" cy="1380"/>
            </a:xfrm>
            <a:prstGeom prst="line">
              <a:avLst/>
            </a:prstGeom>
            <a:ln w="28575" cap="sq" cmpd="sng">
              <a:solidFill>
                <a:schemeClr val="tx1"/>
              </a:solidFill>
              <a:prstDash val="solid"/>
              <a:headEnd type="none" w="med" len="med"/>
              <a:tailEnd type="none" w="med" len="med"/>
            </a:ln>
          </p:spPr>
        </p:sp>
        <p:sp>
          <p:nvSpPr>
            <p:cNvPr id="75825" name="Line 224"/>
            <p:cNvSpPr/>
            <p:nvPr/>
          </p:nvSpPr>
          <p:spPr>
            <a:xfrm>
              <a:off x="3592" y="2206"/>
              <a:ext cx="0" cy="1380"/>
            </a:xfrm>
            <a:prstGeom prst="line">
              <a:avLst/>
            </a:prstGeom>
            <a:ln w="12700" cap="flat" cmpd="sng">
              <a:solidFill>
                <a:schemeClr val="tx1"/>
              </a:solidFill>
              <a:prstDash val="solid"/>
              <a:headEnd type="none" w="med" len="med"/>
              <a:tailEnd type="none" w="med" len="med"/>
            </a:ln>
          </p:spPr>
        </p:sp>
        <p:sp>
          <p:nvSpPr>
            <p:cNvPr id="75826" name="Line 225"/>
            <p:cNvSpPr/>
            <p:nvPr/>
          </p:nvSpPr>
          <p:spPr>
            <a:xfrm>
              <a:off x="3713" y="2472"/>
              <a:ext cx="139" cy="0"/>
            </a:xfrm>
            <a:prstGeom prst="line">
              <a:avLst/>
            </a:prstGeom>
            <a:ln w="28575" cap="flat" cmpd="sng">
              <a:solidFill>
                <a:schemeClr val="accent1"/>
              </a:solidFill>
              <a:prstDash val="solid"/>
              <a:headEnd type="none" w="med" len="med"/>
              <a:tailEnd type="none" w="med" len="med"/>
            </a:ln>
          </p:spPr>
        </p:sp>
        <p:sp>
          <p:nvSpPr>
            <p:cNvPr id="75827" name="Line 226"/>
            <p:cNvSpPr/>
            <p:nvPr/>
          </p:nvSpPr>
          <p:spPr>
            <a:xfrm>
              <a:off x="4129" y="2472"/>
              <a:ext cx="139" cy="0"/>
            </a:xfrm>
            <a:prstGeom prst="line">
              <a:avLst/>
            </a:prstGeom>
            <a:ln w="28575" cap="flat" cmpd="sng">
              <a:solidFill>
                <a:schemeClr val="accent1"/>
              </a:solidFill>
              <a:prstDash val="solid"/>
              <a:headEnd type="none" w="med" len="med"/>
              <a:tailEnd type="none" w="med" len="med"/>
            </a:ln>
          </p:spPr>
        </p:sp>
        <p:sp>
          <p:nvSpPr>
            <p:cNvPr id="75828" name="Line 227"/>
            <p:cNvSpPr/>
            <p:nvPr/>
          </p:nvSpPr>
          <p:spPr>
            <a:xfrm>
              <a:off x="4537" y="2472"/>
              <a:ext cx="139" cy="0"/>
            </a:xfrm>
            <a:prstGeom prst="line">
              <a:avLst/>
            </a:prstGeom>
            <a:ln w="28575" cap="flat" cmpd="sng">
              <a:solidFill>
                <a:schemeClr val="accent1"/>
              </a:solidFill>
              <a:prstDash val="solid"/>
              <a:headEnd type="none" w="med" len="med"/>
              <a:tailEnd type="none" w="med" len="med"/>
            </a:ln>
          </p:spPr>
        </p:sp>
        <p:sp>
          <p:nvSpPr>
            <p:cNvPr id="75829" name="Line 228"/>
            <p:cNvSpPr/>
            <p:nvPr/>
          </p:nvSpPr>
          <p:spPr>
            <a:xfrm>
              <a:off x="4945" y="2472"/>
              <a:ext cx="139" cy="0"/>
            </a:xfrm>
            <a:prstGeom prst="line">
              <a:avLst/>
            </a:prstGeom>
            <a:ln w="28575" cap="flat" cmpd="sng">
              <a:solidFill>
                <a:schemeClr val="accent1"/>
              </a:solidFill>
              <a:prstDash val="solid"/>
              <a:headEnd type="none" w="med" len="med"/>
              <a:tailEnd type="none" w="med" len="med"/>
            </a:ln>
          </p:spPr>
        </p:sp>
        <p:grpSp>
          <p:nvGrpSpPr>
            <p:cNvPr id="75830" name="Group 229"/>
            <p:cNvGrpSpPr/>
            <p:nvPr/>
          </p:nvGrpSpPr>
          <p:grpSpPr>
            <a:xfrm>
              <a:off x="3589" y="2665"/>
              <a:ext cx="1645" cy="921"/>
              <a:chOff x="3899" y="2023"/>
              <a:chExt cx="1645" cy="921"/>
            </a:xfrm>
          </p:grpSpPr>
          <p:sp>
            <p:nvSpPr>
              <p:cNvPr id="75831" name="Rectangle 230"/>
              <p:cNvSpPr/>
              <p:nvPr/>
            </p:nvSpPr>
            <p:spPr>
              <a:xfrm>
                <a:off x="3899" y="2023"/>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solidFill>
                      <a:schemeClr val="accent1"/>
                    </a:solidFill>
                  </a:rPr>
                  <a:t>0</a:t>
                </a:r>
              </a:p>
            </p:txBody>
          </p:sp>
          <p:sp>
            <p:nvSpPr>
              <p:cNvPr id="75832" name="Rectangle 231"/>
              <p:cNvSpPr/>
              <p:nvPr/>
            </p:nvSpPr>
            <p:spPr>
              <a:xfrm>
                <a:off x="4310" y="2252"/>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solidFill>
                      <a:schemeClr val="accent1"/>
                    </a:solidFill>
                  </a:rPr>
                  <a:t>0</a:t>
                </a:r>
              </a:p>
            </p:txBody>
          </p:sp>
          <p:sp>
            <p:nvSpPr>
              <p:cNvPr id="75833" name="Rectangle 232"/>
              <p:cNvSpPr/>
              <p:nvPr/>
            </p:nvSpPr>
            <p:spPr>
              <a:xfrm>
                <a:off x="4722" y="2483"/>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solidFill>
                      <a:schemeClr val="accent1"/>
                    </a:solidFill>
                  </a:rPr>
                  <a:t>0</a:t>
                </a:r>
              </a:p>
            </p:txBody>
          </p:sp>
          <p:sp>
            <p:nvSpPr>
              <p:cNvPr id="75834" name="Rectangle 233"/>
              <p:cNvSpPr/>
              <p:nvPr/>
            </p:nvSpPr>
            <p:spPr>
              <a:xfrm>
                <a:off x="5133" y="2714"/>
                <a:ext cx="411" cy="230"/>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solidFill>
                      <a:schemeClr val="accent1"/>
                    </a:solidFill>
                  </a:rPr>
                  <a:t>0</a:t>
                </a:r>
              </a:p>
            </p:txBody>
          </p:sp>
        </p:grpSp>
      </p:grpSp>
      <p:sp>
        <p:nvSpPr>
          <p:cNvPr id="403690" name="AutoShape 234"/>
          <p:cNvSpPr/>
          <p:nvPr/>
        </p:nvSpPr>
        <p:spPr>
          <a:xfrm>
            <a:off x="4584700" y="6218238"/>
            <a:ext cx="3006725" cy="447675"/>
          </a:xfrm>
          <a:prstGeom prst="wedgeRectCallout">
            <a:avLst>
              <a:gd name="adj1" fmla="val 43296"/>
              <a:gd name="adj2" fmla="val -188296"/>
            </a:avLst>
          </a:prstGeom>
          <a:solidFill>
            <a:schemeClr val="accent1">
              <a:alpha val="50195"/>
            </a:schemeClr>
          </a:solidFill>
          <a:ln w="9525" cap="flat" cmpd="sng">
            <a:solidFill>
              <a:schemeClr val="tx1"/>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t>译码输出低电平有效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animEffect transition="in" filter="box(out)">
                                      <p:cBhvr>
                                        <p:cTn id="7" dur="500"/>
                                        <p:tgtEl>
                                          <p:spTgt spid="4034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3461">
                                            <p:txEl>
                                              <p:pRg st="0" end="0"/>
                                            </p:txEl>
                                          </p:spTgt>
                                        </p:tgtEl>
                                        <p:attrNameLst>
                                          <p:attrName>style.visibility</p:attrName>
                                        </p:attrNameLst>
                                      </p:cBhvr>
                                      <p:to>
                                        <p:strVal val="visible"/>
                                      </p:to>
                                    </p:set>
                                    <p:animEffect transition="in" filter="wipe(left)">
                                      <p:cBhvr>
                                        <p:cTn id="12" dur="500"/>
                                        <p:tgtEl>
                                          <p:spTgt spid="40346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3579"/>
                                        </p:tgtEl>
                                        <p:attrNameLst>
                                          <p:attrName>style.visibility</p:attrName>
                                        </p:attrNameLst>
                                      </p:cBhvr>
                                      <p:to>
                                        <p:strVal val="visible"/>
                                      </p:to>
                                    </p:set>
                                    <p:animEffect transition="in" filter="wipe(left)">
                                      <p:cBhvr>
                                        <p:cTn id="17" dur="500"/>
                                        <p:tgtEl>
                                          <p:spTgt spid="4035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3598"/>
                                        </p:tgtEl>
                                        <p:attrNameLst>
                                          <p:attrName>style.visibility</p:attrName>
                                        </p:attrNameLst>
                                      </p:cBhvr>
                                      <p:to>
                                        <p:strVal val="visible"/>
                                      </p:to>
                                    </p:set>
                                    <p:animEffect transition="in" filter="wipe(up)">
                                      <p:cBhvr>
                                        <p:cTn id="22" dur="500"/>
                                        <p:tgtEl>
                                          <p:spTgt spid="403598"/>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403595"/>
                                        </p:tgtEl>
                                        <p:attrNameLst>
                                          <p:attrName>style.visibility</p:attrName>
                                        </p:attrNameLst>
                                      </p:cBhvr>
                                      <p:to>
                                        <p:strVal val="visible"/>
                                      </p:to>
                                    </p:set>
                                    <p:animEffect transition="in" filter="wipe(up)">
                                      <p:cBhvr>
                                        <p:cTn id="26" dur="500"/>
                                        <p:tgtEl>
                                          <p:spTgt spid="40359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03640"/>
                                        </p:tgtEl>
                                        <p:attrNameLst>
                                          <p:attrName>style.visibility</p:attrName>
                                        </p:attrNameLst>
                                      </p:cBhvr>
                                      <p:to>
                                        <p:strVal val="visible"/>
                                      </p:to>
                                    </p:set>
                                    <p:animEffect transition="in" filter="wipe(up)">
                                      <p:cBhvr>
                                        <p:cTn id="31" dur="500"/>
                                        <p:tgtEl>
                                          <p:spTgt spid="4036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03641"/>
                                        </p:tgtEl>
                                        <p:attrNameLst>
                                          <p:attrName>style.visibility</p:attrName>
                                        </p:attrNameLst>
                                      </p:cBhvr>
                                      <p:to>
                                        <p:strVal val="visible"/>
                                      </p:to>
                                    </p:set>
                                    <p:animEffect transition="in" filter="wipe(up)">
                                      <p:cBhvr>
                                        <p:cTn id="36" dur="500"/>
                                        <p:tgtEl>
                                          <p:spTgt spid="403641"/>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403690"/>
                                        </p:tgtEl>
                                        <p:attrNameLst>
                                          <p:attrName>style.visibility</p:attrName>
                                        </p:attrNameLst>
                                      </p:cBhvr>
                                      <p:to>
                                        <p:strVal val="visible"/>
                                      </p:to>
                                    </p:set>
                                    <p:animEffect transition="in" filter="wipe(up)">
                                      <p:cBhvr>
                                        <p:cTn id="40" dur="500"/>
                                        <p:tgtEl>
                                          <p:spTgt spid="403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P spid="403461" grpId="0" build="p"/>
      <p:bldP spid="403640" grpId="0" animBg="1"/>
      <p:bldP spid="40369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67</a:t>
            </a:fld>
            <a:r>
              <a:rPr lang="zh-CN" altLang="en-US" sz="1400" dirty="0"/>
              <a:t>）</a:t>
            </a:r>
          </a:p>
        </p:txBody>
      </p:sp>
      <p:sp>
        <p:nvSpPr>
          <p:cNvPr id="76803" name="Text Box 2"/>
          <p:cNvSpPr txBox="1"/>
          <p:nvPr/>
        </p:nvSpPr>
        <p:spPr>
          <a:xfrm>
            <a:off x="2971800" y="152400"/>
            <a:ext cx="3200400" cy="457200"/>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ea typeface="黑体" panose="02010609060101010101" pitchFamily="49" charset="-122"/>
              </a:rPr>
              <a:t>1</a:t>
            </a:r>
            <a:r>
              <a:rPr lang="zh-CN" altLang="en-US" sz="2400" b="1" dirty="0">
                <a:ea typeface="黑体" panose="02010609060101010101" pitchFamily="49" charset="-122"/>
              </a:rPr>
              <a:t>、</a:t>
            </a:r>
            <a:r>
              <a:rPr lang="en-US" altLang="zh-CN" sz="2400" b="1" dirty="0">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位二进制译码器</a:t>
            </a:r>
          </a:p>
        </p:txBody>
      </p:sp>
      <p:graphicFrame>
        <p:nvGraphicFramePr>
          <p:cNvPr id="367619" name="Object 3"/>
          <p:cNvGraphicFramePr>
            <a:graphicFrameLocks noChangeAspect="1"/>
          </p:cNvGraphicFramePr>
          <p:nvPr/>
        </p:nvGraphicFramePr>
        <p:xfrm>
          <a:off x="0" y="1371600"/>
          <a:ext cx="9144000" cy="4289425"/>
        </p:xfrm>
        <a:graphic>
          <a:graphicData uri="http://schemas.openxmlformats.org/presentationml/2006/ole">
            <mc:AlternateContent xmlns:mc="http://schemas.openxmlformats.org/markup-compatibility/2006">
              <mc:Choice xmlns:v="urn:schemas-microsoft-com:vml" Requires="v">
                <p:oleObj spid="_x0000_s46101" r:id="rId3" imgW="3943350" imgH="1933575" progId="Word.Document.8">
                  <p:embed/>
                </p:oleObj>
              </mc:Choice>
              <mc:Fallback>
                <p:oleObj r:id="rId3" imgW="3943350" imgH="1933575" progId="Word.Document.8">
                  <p:embed/>
                  <p:pic>
                    <p:nvPicPr>
                      <p:cNvPr id="0" name="图片 3195"/>
                      <p:cNvPicPr/>
                      <p:nvPr/>
                    </p:nvPicPr>
                    <p:blipFill>
                      <a:blip r:embed="rId4"/>
                      <a:srcRect l="2499" t="-2626" r="3334" b="7202"/>
                      <a:stretch>
                        <a:fillRect/>
                      </a:stretch>
                    </p:blipFill>
                    <p:spPr>
                      <a:xfrm>
                        <a:off x="0" y="1371600"/>
                        <a:ext cx="9144000" cy="4289425"/>
                      </a:xfrm>
                      <a:prstGeom prst="rect">
                        <a:avLst/>
                      </a:prstGeom>
                      <a:solidFill>
                        <a:srgbClr val="F8F8F8"/>
                      </a:solidFill>
                      <a:ln w="38100">
                        <a:noFill/>
                        <a:miter/>
                      </a:ln>
                    </p:spPr>
                  </p:pic>
                </p:oleObj>
              </mc:Fallback>
            </mc:AlternateContent>
          </a:graphicData>
        </a:graphic>
      </p:graphicFrame>
      <p:sp>
        <p:nvSpPr>
          <p:cNvPr id="367620" name="Text Box 4"/>
          <p:cNvSpPr txBox="1"/>
          <p:nvPr/>
        </p:nvSpPr>
        <p:spPr>
          <a:xfrm>
            <a:off x="3733800" y="685800"/>
            <a:ext cx="19812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真值表</a:t>
            </a:r>
            <a:endParaRPr lang="zh-CN" altLang="en-US" sz="2400" b="1" dirty="0">
              <a:ea typeface="隶书" panose="02010509060101010101" pitchFamily="49" charset="-122"/>
            </a:endParaRPr>
          </a:p>
        </p:txBody>
      </p:sp>
      <p:sp>
        <p:nvSpPr>
          <p:cNvPr id="367621" name="Text Box 5"/>
          <p:cNvSpPr txBox="1"/>
          <p:nvPr/>
        </p:nvSpPr>
        <p:spPr>
          <a:xfrm>
            <a:off x="2057400" y="5591175"/>
            <a:ext cx="4876800" cy="1190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3600" b="1" dirty="0">
                <a:ea typeface="仿宋_GB2312" panose="02010609030101010101" pitchFamily="49" charset="-122"/>
              </a:rPr>
              <a:t>输</a:t>
            </a:r>
            <a:r>
              <a:rPr lang="zh-CN" altLang="en-US" sz="3600" b="1" dirty="0">
                <a:solidFill>
                  <a:srgbClr val="CC3300"/>
                </a:solidFill>
                <a:ea typeface="仿宋_GB2312" panose="02010609030101010101" pitchFamily="49" charset="-122"/>
              </a:rPr>
              <a:t>入</a:t>
            </a:r>
            <a:r>
              <a:rPr lang="zh-CN" altLang="en-US" sz="3600" b="1" dirty="0">
                <a:ea typeface="仿宋_GB2312" panose="02010609030101010101" pitchFamily="49" charset="-122"/>
              </a:rPr>
              <a:t>：</a:t>
            </a:r>
            <a:r>
              <a:rPr lang="en-US" altLang="zh-CN" sz="3600" b="1" dirty="0">
                <a:ea typeface="仿宋_GB2312" panose="02010609030101010101" pitchFamily="49" charset="-122"/>
              </a:rPr>
              <a:t>3</a:t>
            </a:r>
            <a:r>
              <a:rPr lang="zh-CN" altLang="en-US" sz="3600" b="1" dirty="0">
                <a:ea typeface="仿宋_GB2312" panose="02010609030101010101" pitchFamily="49" charset="-122"/>
              </a:rPr>
              <a:t>位二进制代码输</a:t>
            </a:r>
            <a:r>
              <a:rPr lang="zh-CN" altLang="en-US" sz="3600" b="1" dirty="0">
                <a:solidFill>
                  <a:srgbClr val="CC3300"/>
                </a:solidFill>
                <a:ea typeface="仿宋_GB2312" panose="02010609030101010101" pitchFamily="49" charset="-122"/>
              </a:rPr>
              <a:t>出</a:t>
            </a:r>
            <a:r>
              <a:rPr lang="zh-CN" altLang="en-US" sz="3600" b="1" dirty="0">
                <a:ea typeface="仿宋_GB2312" panose="02010609030101010101" pitchFamily="49" charset="-122"/>
              </a:rPr>
              <a:t>：</a:t>
            </a:r>
            <a:r>
              <a:rPr lang="en-US" altLang="zh-CN" sz="3600" b="1" dirty="0">
                <a:ea typeface="仿宋_GB2312" panose="02010609030101010101" pitchFamily="49" charset="-122"/>
              </a:rPr>
              <a:t>8</a:t>
            </a:r>
            <a:r>
              <a:rPr lang="zh-CN" altLang="en-US" sz="3600" b="1" dirty="0">
                <a:ea typeface="仿宋_GB2312" panose="02010609030101010101" pitchFamily="49" charset="-122"/>
              </a:rPr>
              <a:t>个互斥的信号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7620"/>
                                        </p:tgtEl>
                                        <p:attrNameLst>
                                          <p:attrName>style.visibility</p:attrName>
                                        </p:attrNameLst>
                                      </p:cBhvr>
                                      <p:to>
                                        <p:strVal val="visible"/>
                                      </p:to>
                                    </p:set>
                                    <p:animEffect transition="in" filter="wipe(left)">
                                      <p:cBhvr>
                                        <p:cTn id="7" dur="500"/>
                                        <p:tgtEl>
                                          <p:spTgt spid="3676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7619"/>
                                        </p:tgtEl>
                                        <p:attrNameLst>
                                          <p:attrName>style.visibility</p:attrName>
                                        </p:attrNameLst>
                                      </p:cBhvr>
                                      <p:to>
                                        <p:strVal val="visible"/>
                                      </p:to>
                                    </p:set>
                                    <p:animEffect transition="in" filter="dissolve">
                                      <p:cBhvr>
                                        <p:cTn id="12" dur="500"/>
                                        <p:tgtEl>
                                          <p:spTgt spid="3676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7621"/>
                                        </p:tgtEl>
                                        <p:attrNameLst>
                                          <p:attrName>style.visibility</p:attrName>
                                        </p:attrNameLst>
                                      </p:cBhvr>
                                      <p:to>
                                        <p:strVal val="visible"/>
                                      </p:to>
                                    </p:set>
                                    <p:animEffect transition="in" filter="blinds(horizontal)">
                                      <p:cBhvr>
                                        <p:cTn id="17" dur="500"/>
                                        <p:tgtEl>
                                          <p:spTgt spid="367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20" grpId="0" animBg="1"/>
      <p:bldP spid="3676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68</a:t>
            </a:fld>
            <a:r>
              <a:rPr lang="zh-CN" altLang="en-US" sz="1400" dirty="0"/>
              <a:t>）</a:t>
            </a:r>
          </a:p>
        </p:txBody>
      </p:sp>
      <p:graphicFrame>
        <p:nvGraphicFramePr>
          <p:cNvPr id="368642" name="Object 2"/>
          <p:cNvGraphicFramePr>
            <a:graphicFrameLocks noChangeAspect="1"/>
          </p:cNvGraphicFramePr>
          <p:nvPr/>
        </p:nvGraphicFramePr>
        <p:xfrm>
          <a:off x="152400" y="1435100"/>
          <a:ext cx="1824038" cy="4432300"/>
        </p:xfrm>
        <a:graphic>
          <a:graphicData uri="http://schemas.openxmlformats.org/presentationml/2006/ole">
            <mc:AlternateContent xmlns:mc="http://schemas.openxmlformats.org/markup-compatibility/2006">
              <mc:Choice xmlns:v="urn:schemas-microsoft-com:vml" Requires="v">
                <p:oleObj spid="_x0000_s47165" r:id="rId4" imgW="825500" imgH="2006600" progId="Equation.3">
                  <p:embed/>
                </p:oleObj>
              </mc:Choice>
              <mc:Fallback>
                <p:oleObj r:id="rId4" imgW="825500" imgH="2006600" progId="Equation.3">
                  <p:embed/>
                  <p:pic>
                    <p:nvPicPr>
                      <p:cNvPr id="0" name="图片 3196"/>
                      <p:cNvPicPr/>
                      <p:nvPr/>
                    </p:nvPicPr>
                    <p:blipFill>
                      <a:blip r:embed="rId5"/>
                      <a:stretch>
                        <a:fillRect/>
                      </a:stretch>
                    </p:blipFill>
                    <p:spPr>
                      <a:xfrm>
                        <a:off x="152400" y="1435100"/>
                        <a:ext cx="1824038" cy="4432300"/>
                      </a:xfrm>
                      <a:prstGeom prst="rect">
                        <a:avLst/>
                      </a:prstGeom>
                      <a:solidFill>
                        <a:srgbClr val="CCFFFF"/>
                      </a:solidFill>
                      <a:ln w="38100">
                        <a:noFill/>
                        <a:miter/>
                      </a:ln>
                    </p:spPr>
                  </p:pic>
                </p:oleObj>
              </mc:Fallback>
            </mc:AlternateContent>
          </a:graphicData>
        </a:graphic>
      </p:graphicFrame>
      <p:graphicFrame>
        <p:nvGraphicFramePr>
          <p:cNvPr id="368643" name="Object 3"/>
          <p:cNvGraphicFramePr>
            <a:graphicFrameLocks noChangeAspect="1"/>
          </p:cNvGraphicFramePr>
          <p:nvPr/>
        </p:nvGraphicFramePr>
        <p:xfrm>
          <a:off x="2057400" y="1447800"/>
          <a:ext cx="7086600" cy="4067175"/>
        </p:xfrm>
        <a:graphic>
          <a:graphicData uri="http://schemas.openxmlformats.org/presentationml/2006/ole">
            <mc:AlternateContent xmlns:mc="http://schemas.openxmlformats.org/markup-compatibility/2006">
              <mc:Choice xmlns:v="urn:schemas-microsoft-com:vml" Requires="v">
                <p:oleObj spid="_x0000_s47166" r:id="rId6" imgW="2771775" imgH="1590675" progId="Word.Picture.8">
                  <p:embed/>
                </p:oleObj>
              </mc:Choice>
              <mc:Fallback>
                <p:oleObj r:id="rId6" imgW="2771775" imgH="1590675" progId="Word.Picture.8">
                  <p:embed/>
                  <p:pic>
                    <p:nvPicPr>
                      <p:cNvPr id="0" name="图片 3197"/>
                      <p:cNvPicPr/>
                      <p:nvPr/>
                    </p:nvPicPr>
                    <p:blipFill>
                      <a:blip r:embed="rId7"/>
                      <a:stretch>
                        <a:fillRect/>
                      </a:stretch>
                    </p:blipFill>
                    <p:spPr>
                      <a:xfrm>
                        <a:off x="2057400" y="1447800"/>
                        <a:ext cx="7086600" cy="4067175"/>
                      </a:xfrm>
                      <a:prstGeom prst="rect">
                        <a:avLst/>
                      </a:prstGeom>
                      <a:solidFill>
                        <a:srgbClr val="F8F8F8"/>
                      </a:solidFill>
                      <a:ln w="38100">
                        <a:noFill/>
                        <a:miter/>
                      </a:ln>
                    </p:spPr>
                  </p:pic>
                </p:oleObj>
              </mc:Fallback>
            </mc:AlternateContent>
          </a:graphicData>
        </a:graphic>
      </p:graphicFrame>
      <p:sp>
        <p:nvSpPr>
          <p:cNvPr id="77829" name="Text Box 4"/>
          <p:cNvSpPr txBox="1"/>
          <p:nvPr/>
        </p:nvSpPr>
        <p:spPr>
          <a:xfrm>
            <a:off x="152400" y="411163"/>
            <a:ext cx="2438400" cy="588962"/>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逻辑表达式</a:t>
            </a:r>
            <a:endParaRPr lang="zh-CN" altLang="en-US" sz="2400" b="1" dirty="0">
              <a:ea typeface="隶书" panose="02010509060101010101" pitchFamily="49" charset="-122"/>
            </a:endParaRPr>
          </a:p>
        </p:txBody>
      </p:sp>
      <p:sp>
        <p:nvSpPr>
          <p:cNvPr id="368645" name="Text Box 5"/>
          <p:cNvSpPr txBox="1"/>
          <p:nvPr/>
        </p:nvSpPr>
        <p:spPr>
          <a:xfrm>
            <a:off x="3505200" y="411163"/>
            <a:ext cx="1600200" cy="588962"/>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逻辑图</a:t>
            </a:r>
            <a:endParaRPr lang="zh-CN" altLang="en-US" sz="2400" b="1" dirty="0">
              <a:ea typeface="隶书" panose="02010509060101010101" pitchFamily="49" charset="-122"/>
            </a:endParaRPr>
          </a:p>
        </p:txBody>
      </p:sp>
      <p:sp>
        <p:nvSpPr>
          <p:cNvPr id="368646" name="Text Box 6"/>
          <p:cNvSpPr txBox="1"/>
          <p:nvPr/>
        </p:nvSpPr>
        <p:spPr>
          <a:xfrm>
            <a:off x="2895600" y="5668963"/>
            <a:ext cx="51816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solidFill>
                  <a:srgbClr val="CC0066"/>
                </a:solidFill>
                <a:ea typeface="仿宋_GB2312" panose="02010609030101010101" pitchFamily="49" charset="-122"/>
              </a:rPr>
              <a:t>电路特点</a:t>
            </a:r>
            <a:r>
              <a:rPr lang="zh-CN" altLang="en-US" b="1" dirty="0">
                <a:ea typeface="仿宋_GB2312" panose="02010609030101010101" pitchFamily="49" charset="-122"/>
              </a:rPr>
              <a:t>：与门组成的阵列</a:t>
            </a:r>
            <a:endParaRPr lang="zh-CN" altLang="en-US" sz="2400" dirty="0"/>
          </a:p>
        </p:txBody>
      </p:sp>
      <p:graphicFrame>
        <p:nvGraphicFramePr>
          <p:cNvPr id="368647" name="Object 7"/>
          <p:cNvGraphicFramePr>
            <a:graphicFrameLocks noChangeAspect="1"/>
          </p:cNvGraphicFramePr>
          <p:nvPr/>
        </p:nvGraphicFramePr>
        <p:xfrm>
          <a:off x="5338763" y="376238"/>
          <a:ext cx="3119437" cy="631825"/>
        </p:xfrm>
        <a:graphic>
          <a:graphicData uri="http://schemas.openxmlformats.org/presentationml/2006/ole">
            <mc:AlternateContent xmlns:mc="http://schemas.openxmlformats.org/markup-compatibility/2006">
              <mc:Choice xmlns:v="urn:schemas-microsoft-com:vml" Requires="v">
                <p:oleObj spid="_x0000_s47167" r:id="rId8" imgW="967740" imgH="201295" progId="Word.Document.8">
                  <p:embed/>
                </p:oleObj>
              </mc:Choice>
              <mc:Fallback>
                <p:oleObj r:id="rId8" imgW="967740" imgH="201295" progId="Word.Document.8">
                  <p:embed/>
                  <p:pic>
                    <p:nvPicPr>
                      <p:cNvPr id="0" name="图片 3194"/>
                      <p:cNvPicPr/>
                      <p:nvPr/>
                    </p:nvPicPr>
                    <p:blipFill>
                      <a:blip r:embed="rId9"/>
                      <a:stretch>
                        <a:fillRect/>
                      </a:stretch>
                    </p:blipFill>
                    <p:spPr>
                      <a:xfrm>
                        <a:off x="5338763" y="376238"/>
                        <a:ext cx="3119437" cy="631825"/>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68642"/>
                                        </p:tgtEl>
                                        <p:attrNameLst>
                                          <p:attrName>style.visibility</p:attrName>
                                        </p:attrNameLst>
                                      </p:cBhvr>
                                      <p:to>
                                        <p:strVal val="visible"/>
                                      </p:to>
                                    </p:set>
                                    <p:animEffect transition="in" filter="box(out)">
                                      <p:cBhvr>
                                        <p:cTn id="7" dur="500"/>
                                        <p:tgtEl>
                                          <p:spTgt spid="36864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45"/>
                                        </p:tgtEl>
                                        <p:attrNameLst>
                                          <p:attrName>style.visibility</p:attrName>
                                        </p:attrNameLst>
                                      </p:cBhvr>
                                      <p:to>
                                        <p:strVal val="visible"/>
                                      </p:to>
                                    </p:set>
                                    <p:animEffect transition="in" filter="wipe(left)">
                                      <p:cBhvr>
                                        <p:cTn id="12" dur="500"/>
                                        <p:tgtEl>
                                          <p:spTgt spid="3686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68643"/>
                                        </p:tgtEl>
                                        <p:attrNameLst>
                                          <p:attrName>style.visibility</p:attrName>
                                        </p:attrNameLst>
                                      </p:cBhvr>
                                      <p:to>
                                        <p:strVal val="visible"/>
                                      </p:to>
                                    </p:set>
                                    <p:animEffect transition="in" filter="dissolve">
                                      <p:cBhvr>
                                        <p:cTn id="17" dur="500"/>
                                        <p:tgtEl>
                                          <p:spTgt spid="36864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368647"/>
                                        </p:tgtEl>
                                        <p:attrNameLst>
                                          <p:attrName>style.visibility</p:attrName>
                                        </p:attrNameLst>
                                      </p:cBhvr>
                                      <p:to>
                                        <p:strVal val="visible"/>
                                      </p:to>
                                    </p:set>
                                    <p:animEffect transition="in" filter="box(out)">
                                      <p:cBhvr>
                                        <p:cTn id="22" dur="500"/>
                                        <p:tgtEl>
                                          <p:spTgt spid="368647"/>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8646">
                                            <p:txEl>
                                              <p:pRg st="0" end="0"/>
                                            </p:txEl>
                                          </p:spTgt>
                                        </p:tgtEl>
                                        <p:attrNameLst>
                                          <p:attrName>style.visibility</p:attrName>
                                        </p:attrNameLst>
                                      </p:cBhvr>
                                      <p:to>
                                        <p:strVal val="visible"/>
                                      </p:to>
                                    </p:set>
                                    <p:animEffect transition="in" filter="wipe(left)">
                                      <p:cBhvr>
                                        <p:cTn id="27" dur="500"/>
                                        <p:tgtEl>
                                          <p:spTgt spid="3686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5" grpId="0" animBg="1"/>
      <p:bldP spid="36864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69</a:t>
            </a:fld>
            <a:r>
              <a:rPr lang="zh-CN" altLang="en-US" sz="1400" dirty="0"/>
              <a:t>）</a:t>
            </a:r>
          </a:p>
        </p:txBody>
      </p:sp>
      <p:sp>
        <p:nvSpPr>
          <p:cNvPr id="78851" name="Text Box 2"/>
          <p:cNvSpPr txBox="1"/>
          <p:nvPr/>
        </p:nvSpPr>
        <p:spPr>
          <a:xfrm>
            <a:off x="2590800" y="152400"/>
            <a:ext cx="4267200" cy="457200"/>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、集成</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线－</a:t>
            </a:r>
            <a:r>
              <a:rPr lang="en-US" altLang="zh-CN" sz="2400" b="1" dirty="0">
                <a:latin typeface="黑体" panose="02010609060101010101" pitchFamily="49" charset="-122"/>
                <a:ea typeface="黑体" panose="02010609060101010101" pitchFamily="49" charset="-122"/>
              </a:rPr>
              <a:t>8</a:t>
            </a:r>
            <a:r>
              <a:rPr lang="zh-CN" altLang="en-US" sz="2400" b="1" dirty="0">
                <a:latin typeface="黑体" panose="02010609060101010101" pitchFamily="49" charset="-122"/>
                <a:ea typeface="黑体" panose="02010609060101010101" pitchFamily="49" charset="-122"/>
              </a:rPr>
              <a:t>线译码器</a:t>
            </a:r>
          </a:p>
        </p:txBody>
      </p:sp>
      <p:grpSp>
        <p:nvGrpSpPr>
          <p:cNvPr id="369667" name="Group 3"/>
          <p:cNvGrpSpPr/>
          <p:nvPr/>
        </p:nvGrpSpPr>
        <p:grpSpPr>
          <a:xfrm>
            <a:off x="250825" y="4941888"/>
            <a:ext cx="8458200" cy="1552575"/>
            <a:chOff x="158" y="3113"/>
            <a:chExt cx="5328" cy="978"/>
          </a:xfrm>
        </p:grpSpPr>
        <p:sp>
          <p:nvSpPr>
            <p:cNvPr id="79117" name="Text Box 4"/>
            <p:cNvSpPr txBox="1"/>
            <p:nvPr/>
          </p:nvSpPr>
          <p:spPr>
            <a:xfrm>
              <a:off x="158" y="3113"/>
              <a:ext cx="5328" cy="97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i="1" dirty="0"/>
                <a:t>A</a:t>
              </a:r>
              <a:r>
                <a:rPr lang="en-US" altLang="zh-CN" sz="2400" baseline="-25000" dirty="0"/>
                <a:t>2</a:t>
              </a:r>
              <a:r>
                <a:rPr lang="zh-CN" altLang="en-US" sz="2400" dirty="0"/>
                <a:t>、</a:t>
              </a:r>
              <a:r>
                <a:rPr lang="en-US" altLang="zh-CN" sz="2400" i="1" dirty="0"/>
                <a:t>A</a:t>
              </a:r>
              <a:r>
                <a:rPr lang="en-US" altLang="zh-CN" sz="2400" baseline="-25000" dirty="0"/>
                <a:t>1</a:t>
              </a:r>
              <a:r>
                <a:rPr lang="zh-CN" altLang="en-US" sz="2400" dirty="0"/>
                <a:t>、</a:t>
              </a:r>
              <a:r>
                <a:rPr lang="en-US" altLang="zh-CN" sz="2400" i="1" dirty="0"/>
                <a:t>A</a:t>
              </a:r>
              <a:r>
                <a:rPr lang="en-US" altLang="zh-CN" sz="2400" baseline="-25000" dirty="0"/>
                <a:t>0</a:t>
              </a:r>
              <a:r>
                <a:rPr lang="zh-CN" altLang="en-US" sz="2400" dirty="0"/>
                <a:t>为二进制译码输入端，         为译码输出端（低电平有效），</a:t>
              </a:r>
              <a:r>
                <a:rPr lang="en-US" altLang="zh-CN" sz="2400" i="1" dirty="0"/>
                <a:t>S</a:t>
              </a:r>
              <a:r>
                <a:rPr lang="en-US" altLang="zh-CN" sz="2400" baseline="-25000" dirty="0"/>
                <a:t>1</a:t>
              </a:r>
              <a:r>
                <a:rPr lang="zh-CN" altLang="en-US" sz="2400" dirty="0"/>
                <a:t>、 　、　为选通控制端。当</a:t>
              </a:r>
              <a:r>
                <a:rPr lang="en-US" altLang="zh-CN" sz="2400" i="1" dirty="0"/>
                <a:t>S</a:t>
              </a:r>
              <a:r>
                <a:rPr lang="en-US" altLang="zh-CN" sz="2400" baseline="-25000" dirty="0"/>
                <a:t>1</a:t>
              </a:r>
              <a:r>
                <a:rPr lang="zh-CN" altLang="en-US" sz="2400" dirty="0"/>
                <a:t>＝</a:t>
              </a:r>
              <a:r>
                <a:rPr lang="en-US" altLang="zh-CN" sz="2400" dirty="0"/>
                <a:t>1</a:t>
              </a:r>
              <a:r>
                <a:rPr lang="zh-CN" altLang="en-US" sz="2400" dirty="0"/>
                <a:t>、　　　　  时，译码器处于工作状态</a:t>
              </a:r>
              <a:r>
                <a:rPr lang="en-US" altLang="zh-CN" sz="2400" dirty="0"/>
                <a:t>;</a:t>
              </a:r>
              <a:r>
                <a:rPr lang="zh-CN" altLang="en-US" sz="2400" dirty="0"/>
                <a:t>当</a:t>
              </a:r>
              <a:r>
                <a:rPr lang="en-US" altLang="zh-CN" sz="2400" i="1" dirty="0"/>
                <a:t>S</a:t>
              </a:r>
              <a:r>
                <a:rPr lang="en-US" altLang="zh-CN" sz="2400" baseline="-25000" dirty="0"/>
                <a:t>1</a:t>
              </a:r>
              <a:r>
                <a:rPr lang="zh-CN" altLang="en-US" sz="2400" dirty="0"/>
                <a:t>＝</a:t>
              </a:r>
              <a:r>
                <a:rPr lang="en-US" altLang="zh-CN" sz="2400" dirty="0"/>
                <a:t>0</a:t>
              </a:r>
              <a:r>
                <a:rPr lang="zh-CN" altLang="en-US" sz="2400" dirty="0"/>
                <a:t>、　　　　　时，译码器处于禁止状态。</a:t>
              </a:r>
            </a:p>
          </p:txBody>
        </p:sp>
        <p:graphicFrame>
          <p:nvGraphicFramePr>
            <p:cNvPr id="79118" name="Object 5"/>
            <p:cNvGraphicFramePr>
              <a:graphicFrameLocks noChangeAspect="1"/>
            </p:cNvGraphicFramePr>
            <p:nvPr/>
          </p:nvGraphicFramePr>
          <p:xfrm>
            <a:off x="2994" y="3124"/>
            <a:ext cx="524" cy="284"/>
          </p:xfrm>
          <a:graphic>
            <a:graphicData uri="http://schemas.openxmlformats.org/presentationml/2006/ole">
              <mc:AlternateContent xmlns:mc="http://schemas.openxmlformats.org/markup-compatibility/2006">
                <mc:Choice xmlns:v="urn:schemas-microsoft-com:vml" Requires="v">
                  <p:oleObj spid="_x0000_s48229" r:id="rId3" imgW="444500" imgH="241300" progId="Equation.3">
                    <p:embed/>
                  </p:oleObj>
                </mc:Choice>
                <mc:Fallback>
                  <p:oleObj r:id="rId3" imgW="444500" imgH="241300" progId="Equation.3">
                    <p:embed/>
                    <p:pic>
                      <p:nvPicPr>
                        <p:cNvPr id="0" name="图片 3202"/>
                        <p:cNvPicPr/>
                        <p:nvPr/>
                      </p:nvPicPr>
                      <p:blipFill>
                        <a:blip r:embed="rId4"/>
                        <a:stretch>
                          <a:fillRect/>
                        </a:stretch>
                      </p:blipFill>
                      <p:spPr>
                        <a:xfrm>
                          <a:off x="2994" y="3124"/>
                          <a:ext cx="524" cy="284"/>
                        </a:xfrm>
                        <a:prstGeom prst="rect">
                          <a:avLst/>
                        </a:prstGeom>
                        <a:noFill/>
                        <a:ln w="38100">
                          <a:noFill/>
                          <a:miter/>
                        </a:ln>
                      </p:spPr>
                    </p:pic>
                  </p:oleObj>
                </mc:Fallback>
              </mc:AlternateContent>
            </a:graphicData>
          </a:graphic>
        </p:graphicFrame>
        <p:graphicFrame>
          <p:nvGraphicFramePr>
            <p:cNvPr id="79119" name="Object 6"/>
            <p:cNvGraphicFramePr>
              <a:graphicFrameLocks noChangeAspect="1"/>
            </p:cNvGraphicFramePr>
            <p:nvPr/>
          </p:nvGraphicFramePr>
          <p:xfrm>
            <a:off x="1299" y="3330"/>
            <a:ext cx="258" cy="294"/>
          </p:xfrm>
          <a:graphic>
            <a:graphicData uri="http://schemas.openxmlformats.org/presentationml/2006/ole">
              <mc:AlternateContent xmlns:mc="http://schemas.openxmlformats.org/markup-compatibility/2006">
                <mc:Choice xmlns:v="urn:schemas-microsoft-com:vml" Requires="v">
                  <p:oleObj spid="_x0000_s48230" r:id="rId5" imgW="190500" imgH="215900" progId="Equation.3">
                    <p:embed/>
                  </p:oleObj>
                </mc:Choice>
                <mc:Fallback>
                  <p:oleObj r:id="rId5" imgW="190500" imgH="215900" progId="Equation.3">
                    <p:embed/>
                    <p:pic>
                      <p:nvPicPr>
                        <p:cNvPr id="0" name="图片 3198"/>
                        <p:cNvPicPr/>
                        <p:nvPr/>
                      </p:nvPicPr>
                      <p:blipFill>
                        <a:blip r:embed="rId6"/>
                        <a:stretch>
                          <a:fillRect/>
                        </a:stretch>
                      </p:blipFill>
                      <p:spPr>
                        <a:xfrm>
                          <a:off x="1299" y="3330"/>
                          <a:ext cx="258" cy="294"/>
                        </a:xfrm>
                        <a:prstGeom prst="rect">
                          <a:avLst/>
                        </a:prstGeom>
                        <a:noFill/>
                        <a:ln w="38100">
                          <a:noFill/>
                          <a:miter/>
                        </a:ln>
                      </p:spPr>
                    </p:pic>
                  </p:oleObj>
                </mc:Fallback>
              </mc:AlternateContent>
            </a:graphicData>
          </a:graphic>
        </p:graphicFrame>
        <p:graphicFrame>
          <p:nvGraphicFramePr>
            <p:cNvPr id="79120" name="Object 7"/>
            <p:cNvGraphicFramePr>
              <a:graphicFrameLocks noChangeAspect="1"/>
            </p:cNvGraphicFramePr>
            <p:nvPr/>
          </p:nvGraphicFramePr>
          <p:xfrm>
            <a:off x="1686" y="3352"/>
            <a:ext cx="249" cy="284"/>
          </p:xfrm>
          <a:graphic>
            <a:graphicData uri="http://schemas.openxmlformats.org/presentationml/2006/ole">
              <mc:AlternateContent xmlns:mc="http://schemas.openxmlformats.org/markup-compatibility/2006">
                <mc:Choice xmlns:v="urn:schemas-microsoft-com:vml" Requires="v">
                  <p:oleObj spid="_x0000_s48231" r:id="rId7" imgW="190500" imgH="215900" progId="Equation.3">
                    <p:embed/>
                  </p:oleObj>
                </mc:Choice>
                <mc:Fallback>
                  <p:oleObj r:id="rId7" imgW="190500" imgH="215900" progId="Equation.3">
                    <p:embed/>
                    <p:pic>
                      <p:nvPicPr>
                        <p:cNvPr id="0" name="图片 3199"/>
                        <p:cNvPicPr/>
                        <p:nvPr/>
                      </p:nvPicPr>
                      <p:blipFill>
                        <a:blip r:embed="rId8"/>
                        <a:stretch>
                          <a:fillRect/>
                        </a:stretch>
                      </p:blipFill>
                      <p:spPr>
                        <a:xfrm>
                          <a:off x="1686" y="3352"/>
                          <a:ext cx="249" cy="284"/>
                        </a:xfrm>
                        <a:prstGeom prst="rect">
                          <a:avLst/>
                        </a:prstGeom>
                        <a:noFill/>
                        <a:ln w="38100">
                          <a:noFill/>
                          <a:miter/>
                        </a:ln>
                      </p:spPr>
                    </p:pic>
                  </p:oleObj>
                </mc:Fallback>
              </mc:AlternateContent>
            </a:graphicData>
          </a:graphic>
        </p:graphicFrame>
        <p:graphicFrame>
          <p:nvGraphicFramePr>
            <p:cNvPr id="79121" name="Object 8"/>
            <p:cNvGraphicFramePr>
              <a:graphicFrameLocks noChangeAspect="1"/>
            </p:cNvGraphicFramePr>
            <p:nvPr/>
          </p:nvGraphicFramePr>
          <p:xfrm>
            <a:off x="4137" y="3328"/>
            <a:ext cx="805" cy="278"/>
          </p:xfrm>
          <a:graphic>
            <a:graphicData uri="http://schemas.openxmlformats.org/presentationml/2006/ole">
              <mc:AlternateContent xmlns:mc="http://schemas.openxmlformats.org/markup-compatibility/2006">
                <mc:Choice xmlns:v="urn:schemas-microsoft-com:vml" Requires="v">
                  <p:oleObj spid="_x0000_s48232" r:id="rId9" imgW="723900" imgH="215900" progId="Equation.3">
                    <p:embed/>
                  </p:oleObj>
                </mc:Choice>
                <mc:Fallback>
                  <p:oleObj r:id="rId9" imgW="723900" imgH="215900" progId="Equation.3">
                    <p:embed/>
                    <p:pic>
                      <p:nvPicPr>
                        <p:cNvPr id="0" name="图片 3201"/>
                        <p:cNvPicPr/>
                        <p:nvPr/>
                      </p:nvPicPr>
                      <p:blipFill>
                        <a:blip r:embed="rId10"/>
                        <a:stretch>
                          <a:fillRect/>
                        </a:stretch>
                      </p:blipFill>
                      <p:spPr>
                        <a:xfrm>
                          <a:off x="4137" y="3328"/>
                          <a:ext cx="805" cy="278"/>
                        </a:xfrm>
                        <a:prstGeom prst="rect">
                          <a:avLst/>
                        </a:prstGeom>
                        <a:noFill/>
                        <a:ln w="38100">
                          <a:noFill/>
                          <a:miter/>
                        </a:ln>
                      </p:spPr>
                    </p:pic>
                  </p:oleObj>
                </mc:Fallback>
              </mc:AlternateContent>
            </a:graphicData>
          </a:graphic>
        </p:graphicFrame>
        <p:graphicFrame>
          <p:nvGraphicFramePr>
            <p:cNvPr id="79122" name="Object 9"/>
            <p:cNvGraphicFramePr>
              <a:graphicFrameLocks noChangeAspect="1"/>
            </p:cNvGraphicFramePr>
            <p:nvPr/>
          </p:nvGraphicFramePr>
          <p:xfrm>
            <a:off x="2855" y="3562"/>
            <a:ext cx="776" cy="278"/>
          </p:xfrm>
          <a:graphic>
            <a:graphicData uri="http://schemas.openxmlformats.org/presentationml/2006/ole">
              <mc:AlternateContent xmlns:mc="http://schemas.openxmlformats.org/markup-compatibility/2006">
                <mc:Choice xmlns:v="urn:schemas-microsoft-com:vml" Requires="v">
                  <p:oleObj spid="_x0000_s48233" r:id="rId11" imgW="698500" imgH="215900" progId="Equation.3">
                    <p:embed/>
                  </p:oleObj>
                </mc:Choice>
                <mc:Fallback>
                  <p:oleObj r:id="rId11" imgW="698500" imgH="215900" progId="Equation.3">
                    <p:embed/>
                    <p:pic>
                      <p:nvPicPr>
                        <p:cNvPr id="0" name="图片 3200"/>
                        <p:cNvPicPr/>
                        <p:nvPr/>
                      </p:nvPicPr>
                      <p:blipFill>
                        <a:blip r:embed="rId12"/>
                        <a:stretch>
                          <a:fillRect/>
                        </a:stretch>
                      </p:blipFill>
                      <p:spPr>
                        <a:xfrm>
                          <a:off x="2855" y="3562"/>
                          <a:ext cx="776" cy="278"/>
                        </a:xfrm>
                        <a:prstGeom prst="rect">
                          <a:avLst/>
                        </a:prstGeom>
                        <a:noFill/>
                        <a:ln w="38100">
                          <a:noFill/>
                          <a:miter/>
                        </a:ln>
                      </p:spPr>
                    </p:pic>
                  </p:oleObj>
                </mc:Fallback>
              </mc:AlternateContent>
            </a:graphicData>
          </a:graphic>
        </p:graphicFrame>
      </p:grpSp>
      <p:grpSp>
        <p:nvGrpSpPr>
          <p:cNvPr id="369674" name="Group 10"/>
          <p:cNvGrpSpPr/>
          <p:nvPr/>
        </p:nvGrpSpPr>
        <p:grpSpPr>
          <a:xfrm>
            <a:off x="0" y="762000"/>
            <a:ext cx="9164638" cy="4094163"/>
            <a:chOff x="0" y="480"/>
            <a:chExt cx="5773" cy="2579"/>
          </a:xfrm>
        </p:grpSpPr>
        <p:sp>
          <p:nvSpPr>
            <p:cNvPr id="78854" name="AutoShape 11"/>
            <p:cNvSpPr>
              <a:spLocks noChangeAspect="1" noTextEdit="1"/>
            </p:cNvSpPr>
            <p:nvPr/>
          </p:nvSpPr>
          <p:spPr>
            <a:xfrm>
              <a:off x="0" y="480"/>
              <a:ext cx="5760" cy="2566"/>
            </a:xfrm>
            <a:prstGeom prst="rect">
              <a:avLst/>
            </a:prstGeom>
            <a:solidFill>
              <a:srgbClr val="F8F8F8"/>
            </a:solidFill>
            <a:ln w="9525">
              <a:noFill/>
            </a:ln>
          </p:spPr>
          <p:txBody>
            <a:bodyPr/>
            <a:lstStyle/>
            <a:p>
              <a:endParaRPr lang="zh-CN" altLang="en-US"/>
            </a:p>
          </p:txBody>
        </p:sp>
        <p:sp>
          <p:nvSpPr>
            <p:cNvPr id="78855" name="Line 12"/>
            <p:cNvSpPr/>
            <p:nvPr/>
          </p:nvSpPr>
          <p:spPr>
            <a:xfrm>
              <a:off x="432" y="716"/>
              <a:ext cx="0" cy="1741"/>
            </a:xfrm>
            <a:prstGeom prst="line">
              <a:avLst/>
            </a:prstGeom>
            <a:ln w="20638" cap="flat" cmpd="sng">
              <a:solidFill>
                <a:srgbClr val="000000"/>
              </a:solidFill>
              <a:prstDash val="solid"/>
              <a:headEnd type="none" w="med" len="med"/>
              <a:tailEnd type="none" w="med" len="med"/>
            </a:ln>
          </p:spPr>
        </p:sp>
        <p:sp>
          <p:nvSpPr>
            <p:cNvPr id="78856" name="Line 13"/>
            <p:cNvSpPr/>
            <p:nvPr/>
          </p:nvSpPr>
          <p:spPr>
            <a:xfrm>
              <a:off x="2356" y="716"/>
              <a:ext cx="0" cy="1741"/>
            </a:xfrm>
            <a:prstGeom prst="line">
              <a:avLst/>
            </a:prstGeom>
            <a:ln w="20638" cap="flat" cmpd="sng">
              <a:solidFill>
                <a:srgbClr val="000000"/>
              </a:solidFill>
              <a:prstDash val="solid"/>
              <a:headEnd type="none" w="med" len="med"/>
              <a:tailEnd type="none" w="med" len="med"/>
            </a:ln>
          </p:spPr>
        </p:sp>
        <p:sp>
          <p:nvSpPr>
            <p:cNvPr id="78857" name="Line 14"/>
            <p:cNvSpPr/>
            <p:nvPr/>
          </p:nvSpPr>
          <p:spPr>
            <a:xfrm>
              <a:off x="772" y="716"/>
              <a:ext cx="0" cy="1741"/>
            </a:xfrm>
            <a:prstGeom prst="line">
              <a:avLst/>
            </a:prstGeom>
            <a:ln w="20638" cap="flat" cmpd="sng">
              <a:solidFill>
                <a:srgbClr val="000000"/>
              </a:solidFill>
              <a:prstDash val="solid"/>
              <a:headEnd type="none" w="med" len="med"/>
              <a:tailEnd type="none" w="med" len="med"/>
            </a:ln>
          </p:spPr>
        </p:sp>
        <p:sp>
          <p:nvSpPr>
            <p:cNvPr id="78858" name="Line 15"/>
            <p:cNvSpPr/>
            <p:nvPr/>
          </p:nvSpPr>
          <p:spPr>
            <a:xfrm>
              <a:off x="2657" y="716"/>
              <a:ext cx="0" cy="1741"/>
            </a:xfrm>
            <a:prstGeom prst="line">
              <a:avLst/>
            </a:prstGeom>
            <a:ln w="20638" cap="flat" cmpd="sng">
              <a:solidFill>
                <a:srgbClr val="000000"/>
              </a:solidFill>
              <a:prstDash val="solid"/>
              <a:headEnd type="none" w="med" len="med"/>
              <a:tailEnd type="none" w="med" len="med"/>
            </a:ln>
          </p:spPr>
        </p:sp>
        <p:sp>
          <p:nvSpPr>
            <p:cNvPr id="78859" name="Line 16"/>
            <p:cNvSpPr/>
            <p:nvPr/>
          </p:nvSpPr>
          <p:spPr>
            <a:xfrm>
              <a:off x="1414" y="716"/>
              <a:ext cx="0" cy="1741"/>
            </a:xfrm>
            <a:prstGeom prst="line">
              <a:avLst/>
            </a:prstGeom>
            <a:ln w="20638" cap="flat" cmpd="sng">
              <a:solidFill>
                <a:srgbClr val="000000"/>
              </a:solidFill>
              <a:prstDash val="solid"/>
              <a:headEnd type="none" w="med" len="med"/>
              <a:tailEnd type="none" w="med" len="med"/>
            </a:ln>
          </p:spPr>
        </p:sp>
        <p:sp>
          <p:nvSpPr>
            <p:cNvPr id="78860" name="Line 17"/>
            <p:cNvSpPr/>
            <p:nvPr/>
          </p:nvSpPr>
          <p:spPr>
            <a:xfrm>
              <a:off x="1715" y="716"/>
              <a:ext cx="0" cy="1741"/>
            </a:xfrm>
            <a:prstGeom prst="line">
              <a:avLst/>
            </a:prstGeom>
            <a:ln w="20638" cap="flat" cmpd="sng">
              <a:solidFill>
                <a:srgbClr val="000000"/>
              </a:solidFill>
              <a:prstDash val="solid"/>
              <a:headEnd type="none" w="med" len="med"/>
              <a:tailEnd type="none" w="med" len="med"/>
            </a:ln>
          </p:spPr>
        </p:sp>
        <p:sp>
          <p:nvSpPr>
            <p:cNvPr id="78861" name="Line 18"/>
            <p:cNvSpPr/>
            <p:nvPr/>
          </p:nvSpPr>
          <p:spPr>
            <a:xfrm>
              <a:off x="1100" y="716"/>
              <a:ext cx="0" cy="1741"/>
            </a:xfrm>
            <a:prstGeom prst="line">
              <a:avLst/>
            </a:prstGeom>
            <a:ln w="20638" cap="flat" cmpd="sng">
              <a:solidFill>
                <a:srgbClr val="000000"/>
              </a:solidFill>
              <a:prstDash val="solid"/>
              <a:headEnd type="none" w="med" len="med"/>
              <a:tailEnd type="none" w="med" len="med"/>
            </a:ln>
          </p:spPr>
        </p:sp>
        <p:sp>
          <p:nvSpPr>
            <p:cNvPr id="78862" name="Line 19"/>
            <p:cNvSpPr/>
            <p:nvPr/>
          </p:nvSpPr>
          <p:spPr>
            <a:xfrm>
              <a:off x="2029" y="716"/>
              <a:ext cx="0" cy="1741"/>
            </a:xfrm>
            <a:prstGeom prst="line">
              <a:avLst/>
            </a:prstGeom>
            <a:ln w="20638" cap="flat" cmpd="sng">
              <a:solidFill>
                <a:srgbClr val="000000"/>
              </a:solidFill>
              <a:prstDash val="solid"/>
              <a:headEnd type="none" w="med" len="med"/>
              <a:tailEnd type="none" w="med" len="med"/>
            </a:ln>
          </p:spPr>
        </p:sp>
        <p:sp>
          <p:nvSpPr>
            <p:cNvPr id="78863" name="Rectangle 20"/>
            <p:cNvSpPr/>
            <p:nvPr/>
          </p:nvSpPr>
          <p:spPr>
            <a:xfrm>
              <a:off x="275" y="1135"/>
              <a:ext cx="2526" cy="824"/>
            </a:xfrm>
            <a:prstGeom prst="rect">
              <a:avLst/>
            </a:prstGeom>
            <a:solidFill>
              <a:srgbClr val="FFFFFF"/>
            </a:solidFill>
            <a:ln w="206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864" name="Rectangle 21"/>
            <p:cNvSpPr/>
            <p:nvPr/>
          </p:nvSpPr>
          <p:spPr>
            <a:xfrm>
              <a:off x="320" y="1135"/>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65" name="Rectangle 22"/>
            <p:cNvSpPr/>
            <p:nvPr/>
          </p:nvSpPr>
          <p:spPr>
            <a:xfrm>
              <a:off x="359" y="1135"/>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66" name="Rectangle 23"/>
            <p:cNvSpPr/>
            <p:nvPr/>
          </p:nvSpPr>
          <p:spPr>
            <a:xfrm>
              <a:off x="411" y="1135"/>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16</a:t>
              </a:r>
              <a:endParaRPr lang="en-US" altLang="zh-CN" sz="2800" b="1" dirty="0"/>
            </a:p>
          </p:txBody>
        </p:sp>
        <p:sp>
          <p:nvSpPr>
            <p:cNvPr id="78867" name="Rectangle 24"/>
            <p:cNvSpPr/>
            <p:nvPr/>
          </p:nvSpPr>
          <p:spPr>
            <a:xfrm>
              <a:off x="529" y="11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68" name="Rectangle 25"/>
            <p:cNvSpPr/>
            <p:nvPr/>
          </p:nvSpPr>
          <p:spPr>
            <a:xfrm>
              <a:off x="607" y="1135"/>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69" name="Rectangle 26"/>
            <p:cNvSpPr/>
            <p:nvPr/>
          </p:nvSpPr>
          <p:spPr>
            <a:xfrm>
              <a:off x="700" y="1135"/>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70" name="Rectangle 27"/>
            <p:cNvSpPr/>
            <p:nvPr/>
          </p:nvSpPr>
          <p:spPr>
            <a:xfrm>
              <a:off x="738" y="1135"/>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15</a:t>
              </a:r>
              <a:endParaRPr lang="en-US" altLang="zh-CN" sz="2800" b="1" dirty="0"/>
            </a:p>
          </p:txBody>
        </p:sp>
        <p:sp>
          <p:nvSpPr>
            <p:cNvPr id="78871" name="Rectangle 28"/>
            <p:cNvSpPr/>
            <p:nvPr/>
          </p:nvSpPr>
          <p:spPr>
            <a:xfrm>
              <a:off x="869" y="1135"/>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72" name="Rectangle 29"/>
            <p:cNvSpPr/>
            <p:nvPr/>
          </p:nvSpPr>
          <p:spPr>
            <a:xfrm>
              <a:off x="947" y="1135"/>
              <a:ext cx="2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73" name="Rectangle 30"/>
            <p:cNvSpPr/>
            <p:nvPr/>
          </p:nvSpPr>
          <p:spPr>
            <a:xfrm>
              <a:off x="1077" y="1135"/>
              <a:ext cx="2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14   </a:t>
              </a:r>
              <a:endParaRPr lang="en-US" altLang="zh-CN" sz="2800" b="1" dirty="0"/>
            </a:p>
          </p:txBody>
        </p:sp>
        <p:sp>
          <p:nvSpPr>
            <p:cNvPr id="78874" name="Rectangle 31"/>
            <p:cNvSpPr/>
            <p:nvPr/>
          </p:nvSpPr>
          <p:spPr>
            <a:xfrm>
              <a:off x="1341" y="11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75" name="Rectangle 32"/>
            <p:cNvSpPr/>
            <p:nvPr/>
          </p:nvSpPr>
          <p:spPr>
            <a:xfrm>
              <a:off x="1431" y="1135"/>
              <a:ext cx="2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13  </a:t>
              </a:r>
              <a:endParaRPr lang="en-US" altLang="zh-CN" sz="2800" b="1" dirty="0"/>
            </a:p>
          </p:txBody>
        </p:sp>
        <p:sp>
          <p:nvSpPr>
            <p:cNvPr id="78876" name="Rectangle 33"/>
            <p:cNvSpPr/>
            <p:nvPr/>
          </p:nvSpPr>
          <p:spPr>
            <a:xfrm>
              <a:off x="1642" y="11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77" name="Rectangle 34"/>
            <p:cNvSpPr/>
            <p:nvPr/>
          </p:nvSpPr>
          <p:spPr>
            <a:xfrm>
              <a:off x="1732" y="1135"/>
              <a:ext cx="2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12  </a:t>
              </a:r>
              <a:endParaRPr lang="en-US" altLang="zh-CN" sz="2800" b="1" dirty="0"/>
            </a:p>
          </p:txBody>
        </p:sp>
        <p:sp>
          <p:nvSpPr>
            <p:cNvPr id="78878" name="Rectangle 35"/>
            <p:cNvSpPr/>
            <p:nvPr/>
          </p:nvSpPr>
          <p:spPr>
            <a:xfrm>
              <a:off x="1943" y="11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79" name="Rectangle 36"/>
            <p:cNvSpPr/>
            <p:nvPr/>
          </p:nvSpPr>
          <p:spPr>
            <a:xfrm>
              <a:off x="2021" y="1135"/>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11</a:t>
              </a:r>
              <a:endParaRPr lang="en-US" altLang="zh-CN" sz="2800" b="1" dirty="0"/>
            </a:p>
          </p:txBody>
        </p:sp>
        <p:sp>
          <p:nvSpPr>
            <p:cNvPr id="78880" name="Rectangle 37"/>
            <p:cNvSpPr/>
            <p:nvPr/>
          </p:nvSpPr>
          <p:spPr>
            <a:xfrm>
              <a:off x="2140" y="11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81" name="Rectangle 38"/>
            <p:cNvSpPr/>
            <p:nvPr/>
          </p:nvSpPr>
          <p:spPr>
            <a:xfrm>
              <a:off x="2191" y="1135"/>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82" name="Rectangle 39"/>
            <p:cNvSpPr/>
            <p:nvPr/>
          </p:nvSpPr>
          <p:spPr>
            <a:xfrm>
              <a:off x="2295" y="1135"/>
              <a:ext cx="2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10 </a:t>
              </a:r>
              <a:endParaRPr lang="en-US" altLang="zh-CN" sz="2800" b="1" dirty="0"/>
            </a:p>
          </p:txBody>
        </p:sp>
        <p:sp>
          <p:nvSpPr>
            <p:cNvPr id="78883" name="Rectangle 40"/>
            <p:cNvSpPr/>
            <p:nvPr/>
          </p:nvSpPr>
          <p:spPr>
            <a:xfrm>
              <a:off x="2518" y="1135"/>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84" name="Rectangle 41"/>
            <p:cNvSpPr/>
            <p:nvPr/>
          </p:nvSpPr>
          <p:spPr>
            <a:xfrm>
              <a:off x="2663" y="11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9</a:t>
              </a:r>
              <a:endParaRPr lang="en-US" altLang="zh-CN" sz="2800" b="1" dirty="0"/>
            </a:p>
          </p:txBody>
        </p:sp>
        <p:sp>
          <p:nvSpPr>
            <p:cNvPr id="78885" name="Rectangle 42"/>
            <p:cNvSpPr/>
            <p:nvPr/>
          </p:nvSpPr>
          <p:spPr>
            <a:xfrm>
              <a:off x="1277" y="1449"/>
              <a:ext cx="587"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74LS138</a:t>
              </a:r>
              <a:endParaRPr lang="en-US" altLang="zh-CN" sz="2800" b="1" dirty="0"/>
            </a:p>
          </p:txBody>
        </p:sp>
        <p:sp>
          <p:nvSpPr>
            <p:cNvPr id="78886" name="Rectangle 43"/>
            <p:cNvSpPr/>
            <p:nvPr/>
          </p:nvSpPr>
          <p:spPr>
            <a:xfrm>
              <a:off x="320" y="1724"/>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87" name="Rectangle 44"/>
            <p:cNvSpPr/>
            <p:nvPr/>
          </p:nvSpPr>
          <p:spPr>
            <a:xfrm>
              <a:off x="399" y="1724"/>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88" name="Rectangle 45"/>
            <p:cNvSpPr/>
            <p:nvPr/>
          </p:nvSpPr>
          <p:spPr>
            <a:xfrm>
              <a:off x="476" y="1724"/>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1  </a:t>
              </a:r>
              <a:endParaRPr lang="en-US" altLang="zh-CN" sz="2800" b="1" dirty="0"/>
            </a:p>
          </p:txBody>
        </p:sp>
        <p:sp>
          <p:nvSpPr>
            <p:cNvPr id="78889" name="Rectangle 46"/>
            <p:cNvSpPr/>
            <p:nvPr/>
          </p:nvSpPr>
          <p:spPr>
            <a:xfrm>
              <a:off x="713" y="1724"/>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90" name="Rectangle 47"/>
            <p:cNvSpPr/>
            <p:nvPr/>
          </p:nvSpPr>
          <p:spPr>
            <a:xfrm>
              <a:off x="790" y="1724"/>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2 </a:t>
              </a:r>
              <a:endParaRPr lang="en-US" altLang="zh-CN" sz="2800" b="1" dirty="0"/>
            </a:p>
          </p:txBody>
        </p:sp>
        <p:sp>
          <p:nvSpPr>
            <p:cNvPr id="78891" name="Rectangle 48"/>
            <p:cNvSpPr/>
            <p:nvPr/>
          </p:nvSpPr>
          <p:spPr>
            <a:xfrm>
              <a:off x="948" y="1724"/>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92" name="Rectangle 49"/>
            <p:cNvSpPr/>
            <p:nvPr/>
          </p:nvSpPr>
          <p:spPr>
            <a:xfrm>
              <a:off x="1104" y="1724"/>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3 </a:t>
              </a:r>
              <a:endParaRPr lang="en-US" altLang="zh-CN" sz="2800" b="1" dirty="0"/>
            </a:p>
          </p:txBody>
        </p:sp>
        <p:sp>
          <p:nvSpPr>
            <p:cNvPr id="78893" name="Rectangle 50"/>
            <p:cNvSpPr/>
            <p:nvPr/>
          </p:nvSpPr>
          <p:spPr>
            <a:xfrm>
              <a:off x="1263" y="1724"/>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94" name="Rectangle 51"/>
            <p:cNvSpPr/>
            <p:nvPr/>
          </p:nvSpPr>
          <p:spPr>
            <a:xfrm>
              <a:off x="1340" y="1724"/>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4 </a:t>
              </a:r>
              <a:endParaRPr lang="en-US" altLang="zh-CN" sz="2800" b="1" dirty="0"/>
            </a:p>
          </p:txBody>
        </p:sp>
        <p:sp>
          <p:nvSpPr>
            <p:cNvPr id="78895" name="Rectangle 52"/>
            <p:cNvSpPr/>
            <p:nvPr/>
          </p:nvSpPr>
          <p:spPr>
            <a:xfrm>
              <a:off x="1577" y="1724"/>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96" name="Rectangle 53"/>
            <p:cNvSpPr/>
            <p:nvPr/>
          </p:nvSpPr>
          <p:spPr>
            <a:xfrm>
              <a:off x="1654" y="1724"/>
              <a:ext cx="1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5 </a:t>
              </a:r>
              <a:endParaRPr lang="en-US" altLang="zh-CN" sz="2800" b="1" dirty="0"/>
            </a:p>
          </p:txBody>
        </p:sp>
        <p:sp>
          <p:nvSpPr>
            <p:cNvPr id="78897" name="Rectangle 54"/>
            <p:cNvSpPr/>
            <p:nvPr/>
          </p:nvSpPr>
          <p:spPr>
            <a:xfrm>
              <a:off x="1891" y="1724"/>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898" name="Rectangle 55"/>
            <p:cNvSpPr/>
            <p:nvPr/>
          </p:nvSpPr>
          <p:spPr>
            <a:xfrm>
              <a:off x="2047" y="1724"/>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6 </a:t>
              </a:r>
              <a:endParaRPr lang="en-US" altLang="zh-CN" sz="2800" b="1" dirty="0"/>
            </a:p>
          </p:txBody>
        </p:sp>
        <p:sp>
          <p:nvSpPr>
            <p:cNvPr id="78899" name="Rectangle 56"/>
            <p:cNvSpPr/>
            <p:nvPr/>
          </p:nvSpPr>
          <p:spPr>
            <a:xfrm>
              <a:off x="2205" y="1724"/>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900" name="Rectangle 57"/>
            <p:cNvSpPr/>
            <p:nvPr/>
          </p:nvSpPr>
          <p:spPr>
            <a:xfrm>
              <a:off x="2361" y="1724"/>
              <a:ext cx="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7 </a:t>
              </a:r>
              <a:endParaRPr lang="en-US" altLang="zh-CN" sz="2800" b="1" dirty="0"/>
            </a:p>
          </p:txBody>
        </p:sp>
        <p:sp>
          <p:nvSpPr>
            <p:cNvPr id="78901" name="Rectangle 58"/>
            <p:cNvSpPr/>
            <p:nvPr/>
          </p:nvSpPr>
          <p:spPr>
            <a:xfrm>
              <a:off x="2519" y="1724"/>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902" name="Rectangle 59"/>
            <p:cNvSpPr/>
            <p:nvPr/>
          </p:nvSpPr>
          <p:spPr>
            <a:xfrm>
              <a:off x="2676" y="1724"/>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8</a:t>
              </a:r>
              <a:endParaRPr lang="en-US" altLang="zh-CN" sz="2800" b="1" dirty="0"/>
            </a:p>
          </p:txBody>
        </p:sp>
        <p:sp>
          <p:nvSpPr>
            <p:cNvPr id="78903" name="Rectangle 60"/>
            <p:cNvSpPr/>
            <p:nvPr/>
          </p:nvSpPr>
          <p:spPr>
            <a:xfrm>
              <a:off x="423" y="480"/>
              <a:ext cx="2330" cy="275"/>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04" name="Rectangle 61"/>
            <p:cNvSpPr/>
            <p:nvPr/>
          </p:nvSpPr>
          <p:spPr>
            <a:xfrm>
              <a:off x="461" y="493"/>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V</a:t>
              </a:r>
              <a:endParaRPr lang="en-US" altLang="zh-CN" sz="2800" b="1" dirty="0"/>
            </a:p>
          </p:txBody>
        </p:sp>
        <p:sp>
          <p:nvSpPr>
            <p:cNvPr id="78905" name="Rectangle 62"/>
            <p:cNvSpPr/>
            <p:nvPr/>
          </p:nvSpPr>
          <p:spPr>
            <a:xfrm>
              <a:off x="545" y="559"/>
              <a:ext cx="22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CC  </a:t>
              </a:r>
              <a:endParaRPr lang="en-US" altLang="zh-CN" sz="2800" b="1" dirty="0"/>
            </a:p>
          </p:txBody>
        </p:sp>
        <p:sp>
          <p:nvSpPr>
            <p:cNvPr id="78906" name="Rectangle 63"/>
            <p:cNvSpPr/>
            <p:nvPr/>
          </p:nvSpPr>
          <p:spPr>
            <a:xfrm>
              <a:off x="826" y="493"/>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07" name="Rectangle 64"/>
            <p:cNvSpPr/>
            <p:nvPr/>
          </p:nvSpPr>
          <p:spPr>
            <a:xfrm>
              <a:off x="906" y="559"/>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a:t>
              </a:r>
              <a:endParaRPr lang="en-US" altLang="zh-CN" sz="2800" b="1" dirty="0"/>
            </a:p>
          </p:txBody>
        </p:sp>
        <p:sp>
          <p:nvSpPr>
            <p:cNvPr id="78908" name="Rectangle 65"/>
            <p:cNvSpPr/>
            <p:nvPr/>
          </p:nvSpPr>
          <p:spPr>
            <a:xfrm>
              <a:off x="967" y="559"/>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09" name="Rectangle 66"/>
            <p:cNvSpPr/>
            <p:nvPr/>
          </p:nvSpPr>
          <p:spPr>
            <a:xfrm>
              <a:off x="1037" y="480"/>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10" name="Rectangle 67"/>
            <p:cNvSpPr/>
            <p:nvPr/>
          </p:nvSpPr>
          <p:spPr>
            <a:xfrm>
              <a:off x="1127" y="493"/>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11" name="Rectangle 68"/>
            <p:cNvSpPr/>
            <p:nvPr/>
          </p:nvSpPr>
          <p:spPr>
            <a:xfrm>
              <a:off x="1207" y="559"/>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78912" name="Rectangle 69"/>
            <p:cNvSpPr/>
            <p:nvPr/>
          </p:nvSpPr>
          <p:spPr>
            <a:xfrm>
              <a:off x="1266" y="559"/>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13" name="Rectangle 70"/>
            <p:cNvSpPr/>
            <p:nvPr/>
          </p:nvSpPr>
          <p:spPr>
            <a:xfrm>
              <a:off x="1385" y="559"/>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14" name="Rectangle 71"/>
            <p:cNvSpPr/>
            <p:nvPr/>
          </p:nvSpPr>
          <p:spPr>
            <a:xfrm>
              <a:off x="1441" y="493"/>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15" name="Rectangle 72"/>
            <p:cNvSpPr/>
            <p:nvPr/>
          </p:nvSpPr>
          <p:spPr>
            <a:xfrm>
              <a:off x="1517" y="559"/>
              <a:ext cx="12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  </a:t>
              </a:r>
              <a:endParaRPr lang="en-US" altLang="zh-CN" sz="2800" b="1" dirty="0"/>
            </a:p>
          </p:txBody>
        </p:sp>
        <p:sp>
          <p:nvSpPr>
            <p:cNvPr id="78916" name="Rectangle 73"/>
            <p:cNvSpPr/>
            <p:nvPr/>
          </p:nvSpPr>
          <p:spPr>
            <a:xfrm>
              <a:off x="1703" y="493"/>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17" name="Rectangle 74"/>
            <p:cNvSpPr/>
            <p:nvPr/>
          </p:nvSpPr>
          <p:spPr>
            <a:xfrm>
              <a:off x="1783" y="559"/>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3</a:t>
              </a:r>
              <a:endParaRPr lang="en-US" altLang="zh-CN" sz="2800" b="1" dirty="0"/>
            </a:p>
          </p:txBody>
        </p:sp>
        <p:sp>
          <p:nvSpPr>
            <p:cNvPr id="78918" name="Rectangle 75"/>
            <p:cNvSpPr/>
            <p:nvPr/>
          </p:nvSpPr>
          <p:spPr>
            <a:xfrm>
              <a:off x="1844" y="559"/>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19" name="Rectangle 76"/>
            <p:cNvSpPr/>
            <p:nvPr/>
          </p:nvSpPr>
          <p:spPr>
            <a:xfrm>
              <a:off x="1901" y="480"/>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20" name="Rectangle 77"/>
            <p:cNvSpPr/>
            <p:nvPr/>
          </p:nvSpPr>
          <p:spPr>
            <a:xfrm>
              <a:off x="1991" y="493"/>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21" name="Rectangle 78"/>
            <p:cNvSpPr/>
            <p:nvPr/>
          </p:nvSpPr>
          <p:spPr>
            <a:xfrm>
              <a:off x="2071" y="559"/>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4</a:t>
              </a:r>
              <a:endParaRPr lang="en-US" altLang="zh-CN" sz="2800" b="1" dirty="0"/>
            </a:p>
          </p:txBody>
        </p:sp>
        <p:sp>
          <p:nvSpPr>
            <p:cNvPr id="78922" name="Rectangle 79"/>
            <p:cNvSpPr/>
            <p:nvPr/>
          </p:nvSpPr>
          <p:spPr>
            <a:xfrm>
              <a:off x="2132" y="559"/>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23" name="Rectangle 80"/>
            <p:cNvSpPr/>
            <p:nvPr/>
          </p:nvSpPr>
          <p:spPr>
            <a:xfrm>
              <a:off x="2202" y="480"/>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24" name="Rectangle 81"/>
            <p:cNvSpPr/>
            <p:nvPr/>
          </p:nvSpPr>
          <p:spPr>
            <a:xfrm>
              <a:off x="2279" y="493"/>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25" name="Rectangle 82"/>
            <p:cNvSpPr/>
            <p:nvPr/>
          </p:nvSpPr>
          <p:spPr>
            <a:xfrm>
              <a:off x="2355" y="559"/>
              <a:ext cx="12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5  </a:t>
              </a:r>
              <a:endParaRPr lang="en-US" altLang="zh-CN" sz="2800" b="1" dirty="0"/>
            </a:p>
          </p:txBody>
        </p:sp>
        <p:sp>
          <p:nvSpPr>
            <p:cNvPr id="78926" name="Rectangle 83"/>
            <p:cNvSpPr/>
            <p:nvPr/>
          </p:nvSpPr>
          <p:spPr>
            <a:xfrm>
              <a:off x="2553" y="480"/>
              <a:ext cx="10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Y</a:t>
              </a:r>
              <a:endParaRPr lang="en-US" altLang="zh-CN" sz="2800" b="1" dirty="0"/>
            </a:p>
          </p:txBody>
        </p:sp>
        <p:sp>
          <p:nvSpPr>
            <p:cNvPr id="78927" name="Rectangle 84"/>
            <p:cNvSpPr/>
            <p:nvPr/>
          </p:nvSpPr>
          <p:spPr>
            <a:xfrm>
              <a:off x="2634" y="559"/>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6</a:t>
              </a:r>
              <a:endParaRPr lang="en-US" altLang="zh-CN" sz="2800" b="1" dirty="0"/>
            </a:p>
          </p:txBody>
        </p:sp>
        <p:sp>
          <p:nvSpPr>
            <p:cNvPr id="78928" name="Rectangle 85"/>
            <p:cNvSpPr/>
            <p:nvPr/>
          </p:nvSpPr>
          <p:spPr>
            <a:xfrm>
              <a:off x="353" y="2483"/>
              <a:ext cx="2553" cy="26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29" name="Rectangle 86"/>
            <p:cNvSpPr/>
            <p:nvPr/>
          </p:nvSpPr>
          <p:spPr>
            <a:xfrm>
              <a:off x="382" y="2496"/>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78930" name="Rectangle 87"/>
            <p:cNvSpPr/>
            <p:nvPr/>
          </p:nvSpPr>
          <p:spPr>
            <a:xfrm>
              <a:off x="474" y="256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a:t>
              </a:r>
              <a:endParaRPr lang="en-US" altLang="zh-CN" sz="2800" b="1" dirty="0"/>
            </a:p>
          </p:txBody>
        </p:sp>
        <p:sp>
          <p:nvSpPr>
            <p:cNvPr id="78931" name="Rectangle 88"/>
            <p:cNvSpPr/>
            <p:nvPr/>
          </p:nvSpPr>
          <p:spPr>
            <a:xfrm>
              <a:off x="543" y="2496"/>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932" name="Rectangle 89"/>
            <p:cNvSpPr/>
            <p:nvPr/>
          </p:nvSpPr>
          <p:spPr>
            <a:xfrm>
              <a:off x="723" y="2496"/>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78933" name="Rectangle 90"/>
            <p:cNvSpPr/>
            <p:nvPr/>
          </p:nvSpPr>
          <p:spPr>
            <a:xfrm>
              <a:off x="814" y="256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78934" name="Rectangle 91"/>
            <p:cNvSpPr/>
            <p:nvPr/>
          </p:nvSpPr>
          <p:spPr>
            <a:xfrm>
              <a:off x="873" y="256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35" name="Rectangle 92"/>
            <p:cNvSpPr/>
            <p:nvPr/>
          </p:nvSpPr>
          <p:spPr>
            <a:xfrm>
              <a:off x="1024" y="2496"/>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78936" name="Rectangle 93"/>
            <p:cNvSpPr/>
            <p:nvPr/>
          </p:nvSpPr>
          <p:spPr>
            <a:xfrm>
              <a:off x="1116" y="256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a:t>
              </a:r>
              <a:endParaRPr lang="en-US" altLang="zh-CN" sz="2800" b="1" dirty="0"/>
            </a:p>
          </p:txBody>
        </p:sp>
        <p:sp>
          <p:nvSpPr>
            <p:cNvPr id="78937" name="Rectangle 94"/>
            <p:cNvSpPr/>
            <p:nvPr/>
          </p:nvSpPr>
          <p:spPr>
            <a:xfrm>
              <a:off x="1184" y="2496"/>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938" name="Rectangle 95"/>
            <p:cNvSpPr/>
            <p:nvPr/>
          </p:nvSpPr>
          <p:spPr>
            <a:xfrm>
              <a:off x="1337" y="2496"/>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S</a:t>
              </a:r>
              <a:endParaRPr lang="en-US" altLang="zh-CN" sz="2800" b="1" dirty="0"/>
            </a:p>
          </p:txBody>
        </p:sp>
        <p:sp>
          <p:nvSpPr>
            <p:cNvPr id="78939" name="Rectangle 96"/>
            <p:cNvSpPr/>
            <p:nvPr/>
          </p:nvSpPr>
          <p:spPr>
            <a:xfrm>
              <a:off x="1469" y="256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3</a:t>
              </a:r>
              <a:endParaRPr lang="en-US" altLang="zh-CN" sz="2800" b="1" dirty="0"/>
            </a:p>
          </p:txBody>
        </p:sp>
        <p:sp>
          <p:nvSpPr>
            <p:cNvPr id="78940" name="Rectangle 97"/>
            <p:cNvSpPr/>
            <p:nvPr/>
          </p:nvSpPr>
          <p:spPr>
            <a:xfrm>
              <a:off x="1639" y="2483"/>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41" name="Rectangle 98"/>
            <p:cNvSpPr/>
            <p:nvPr/>
          </p:nvSpPr>
          <p:spPr>
            <a:xfrm>
              <a:off x="1637" y="2496"/>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S</a:t>
              </a:r>
              <a:endParaRPr lang="en-US" altLang="zh-CN" sz="2800" b="1" dirty="0"/>
            </a:p>
          </p:txBody>
        </p:sp>
        <p:sp>
          <p:nvSpPr>
            <p:cNvPr id="78942" name="Rectangle 99"/>
            <p:cNvSpPr/>
            <p:nvPr/>
          </p:nvSpPr>
          <p:spPr>
            <a:xfrm>
              <a:off x="1745" y="256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a:t>
              </a:r>
              <a:endParaRPr lang="en-US" altLang="zh-CN" sz="2800" b="1" dirty="0"/>
            </a:p>
          </p:txBody>
        </p:sp>
        <p:sp>
          <p:nvSpPr>
            <p:cNvPr id="78943" name="Rectangle 100"/>
            <p:cNvSpPr/>
            <p:nvPr/>
          </p:nvSpPr>
          <p:spPr>
            <a:xfrm>
              <a:off x="1953" y="2483"/>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44" name="Rectangle 101"/>
            <p:cNvSpPr/>
            <p:nvPr/>
          </p:nvSpPr>
          <p:spPr>
            <a:xfrm>
              <a:off x="1970" y="2496"/>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S</a:t>
              </a:r>
              <a:endParaRPr lang="en-US" altLang="zh-CN" sz="2800" b="1" dirty="0"/>
            </a:p>
          </p:txBody>
        </p:sp>
        <p:sp>
          <p:nvSpPr>
            <p:cNvPr id="78945" name="Rectangle 102"/>
            <p:cNvSpPr/>
            <p:nvPr/>
          </p:nvSpPr>
          <p:spPr>
            <a:xfrm>
              <a:off x="2072" y="2562"/>
              <a:ext cx="9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 </a:t>
              </a:r>
              <a:endParaRPr lang="en-US" altLang="zh-CN" sz="2800" b="1" dirty="0"/>
            </a:p>
          </p:txBody>
        </p:sp>
        <p:sp>
          <p:nvSpPr>
            <p:cNvPr id="78946" name="Rectangle 103"/>
            <p:cNvSpPr/>
            <p:nvPr/>
          </p:nvSpPr>
          <p:spPr>
            <a:xfrm>
              <a:off x="2241" y="2483"/>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47" name="Rectangle 104"/>
            <p:cNvSpPr/>
            <p:nvPr/>
          </p:nvSpPr>
          <p:spPr>
            <a:xfrm>
              <a:off x="2344" y="2496"/>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48" name="Rectangle 105"/>
            <p:cNvSpPr/>
            <p:nvPr/>
          </p:nvSpPr>
          <p:spPr>
            <a:xfrm>
              <a:off x="2425" y="256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7</a:t>
              </a:r>
              <a:endParaRPr lang="en-US" altLang="zh-CN" sz="2800" b="1" dirty="0"/>
            </a:p>
          </p:txBody>
        </p:sp>
        <p:sp>
          <p:nvSpPr>
            <p:cNvPr id="78949" name="Rectangle 106"/>
            <p:cNvSpPr/>
            <p:nvPr/>
          </p:nvSpPr>
          <p:spPr>
            <a:xfrm>
              <a:off x="2503" y="2483"/>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50" name="Rectangle 107"/>
            <p:cNvSpPr/>
            <p:nvPr/>
          </p:nvSpPr>
          <p:spPr>
            <a:xfrm>
              <a:off x="2546" y="2496"/>
              <a:ext cx="33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GND</a:t>
              </a:r>
              <a:endParaRPr lang="en-US" altLang="zh-CN" sz="2800" b="1" dirty="0"/>
            </a:p>
          </p:txBody>
        </p:sp>
        <p:sp>
          <p:nvSpPr>
            <p:cNvPr id="78951" name="Oval 108"/>
            <p:cNvSpPr/>
            <p:nvPr/>
          </p:nvSpPr>
          <p:spPr>
            <a:xfrm>
              <a:off x="183" y="1449"/>
              <a:ext cx="210" cy="209"/>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52" name="Rectangle 109"/>
            <p:cNvSpPr/>
            <p:nvPr/>
          </p:nvSpPr>
          <p:spPr>
            <a:xfrm>
              <a:off x="0" y="1450"/>
              <a:ext cx="275" cy="21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53" name="Oval 110"/>
            <p:cNvSpPr/>
            <p:nvPr/>
          </p:nvSpPr>
          <p:spPr>
            <a:xfrm>
              <a:off x="406" y="703"/>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54" name="Oval 111"/>
            <p:cNvSpPr/>
            <p:nvPr/>
          </p:nvSpPr>
          <p:spPr>
            <a:xfrm>
              <a:off x="746" y="703"/>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55" name="Oval 112"/>
            <p:cNvSpPr/>
            <p:nvPr/>
          </p:nvSpPr>
          <p:spPr>
            <a:xfrm>
              <a:off x="1073" y="703"/>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56" name="Oval 113"/>
            <p:cNvSpPr/>
            <p:nvPr/>
          </p:nvSpPr>
          <p:spPr>
            <a:xfrm>
              <a:off x="1388" y="703"/>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57" name="Oval 114"/>
            <p:cNvSpPr/>
            <p:nvPr/>
          </p:nvSpPr>
          <p:spPr>
            <a:xfrm>
              <a:off x="1689" y="703"/>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58" name="Oval 115"/>
            <p:cNvSpPr/>
            <p:nvPr/>
          </p:nvSpPr>
          <p:spPr>
            <a:xfrm>
              <a:off x="2003" y="703"/>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59" name="Oval 116"/>
            <p:cNvSpPr/>
            <p:nvPr/>
          </p:nvSpPr>
          <p:spPr>
            <a:xfrm>
              <a:off x="2330" y="703"/>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0" name="Oval 117"/>
            <p:cNvSpPr/>
            <p:nvPr/>
          </p:nvSpPr>
          <p:spPr>
            <a:xfrm>
              <a:off x="2631" y="703"/>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1" name="Oval 118"/>
            <p:cNvSpPr/>
            <p:nvPr/>
          </p:nvSpPr>
          <p:spPr>
            <a:xfrm>
              <a:off x="406" y="2391"/>
              <a:ext cx="65"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2" name="Oval 119"/>
            <p:cNvSpPr/>
            <p:nvPr/>
          </p:nvSpPr>
          <p:spPr>
            <a:xfrm>
              <a:off x="746" y="2391"/>
              <a:ext cx="66"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3" name="Oval 120"/>
            <p:cNvSpPr/>
            <p:nvPr/>
          </p:nvSpPr>
          <p:spPr>
            <a:xfrm>
              <a:off x="1073" y="2391"/>
              <a:ext cx="66"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4" name="Oval 121"/>
            <p:cNvSpPr/>
            <p:nvPr/>
          </p:nvSpPr>
          <p:spPr>
            <a:xfrm>
              <a:off x="1388" y="2391"/>
              <a:ext cx="65"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5" name="Oval 122"/>
            <p:cNvSpPr/>
            <p:nvPr/>
          </p:nvSpPr>
          <p:spPr>
            <a:xfrm>
              <a:off x="1689" y="2391"/>
              <a:ext cx="65"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6" name="Oval 123"/>
            <p:cNvSpPr/>
            <p:nvPr/>
          </p:nvSpPr>
          <p:spPr>
            <a:xfrm>
              <a:off x="2003" y="2391"/>
              <a:ext cx="65"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7" name="Oval 124"/>
            <p:cNvSpPr/>
            <p:nvPr/>
          </p:nvSpPr>
          <p:spPr>
            <a:xfrm>
              <a:off x="2330" y="2391"/>
              <a:ext cx="66"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8" name="Oval 125"/>
            <p:cNvSpPr/>
            <p:nvPr/>
          </p:nvSpPr>
          <p:spPr>
            <a:xfrm>
              <a:off x="2631" y="2391"/>
              <a:ext cx="66"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69" name="Line 126"/>
            <p:cNvSpPr/>
            <p:nvPr/>
          </p:nvSpPr>
          <p:spPr>
            <a:xfrm>
              <a:off x="3286" y="716"/>
              <a:ext cx="0" cy="1741"/>
            </a:xfrm>
            <a:prstGeom prst="line">
              <a:avLst/>
            </a:prstGeom>
            <a:ln w="20638" cap="flat" cmpd="sng">
              <a:solidFill>
                <a:srgbClr val="000000"/>
              </a:solidFill>
              <a:prstDash val="solid"/>
              <a:headEnd type="none" w="med" len="med"/>
              <a:tailEnd type="none" w="med" len="med"/>
            </a:ln>
          </p:spPr>
        </p:sp>
        <p:sp>
          <p:nvSpPr>
            <p:cNvPr id="78970" name="Line 127"/>
            <p:cNvSpPr/>
            <p:nvPr/>
          </p:nvSpPr>
          <p:spPr>
            <a:xfrm>
              <a:off x="5223" y="716"/>
              <a:ext cx="0" cy="1741"/>
            </a:xfrm>
            <a:prstGeom prst="line">
              <a:avLst/>
            </a:prstGeom>
            <a:ln w="20638" cap="flat" cmpd="sng">
              <a:solidFill>
                <a:srgbClr val="000000"/>
              </a:solidFill>
              <a:prstDash val="solid"/>
              <a:headEnd type="none" w="med" len="med"/>
              <a:tailEnd type="none" w="med" len="med"/>
            </a:ln>
          </p:spPr>
        </p:sp>
        <p:sp>
          <p:nvSpPr>
            <p:cNvPr id="78971" name="Line 128"/>
            <p:cNvSpPr/>
            <p:nvPr/>
          </p:nvSpPr>
          <p:spPr>
            <a:xfrm>
              <a:off x="3639" y="716"/>
              <a:ext cx="0" cy="1741"/>
            </a:xfrm>
            <a:prstGeom prst="line">
              <a:avLst/>
            </a:prstGeom>
            <a:ln w="20638" cap="flat" cmpd="sng">
              <a:solidFill>
                <a:srgbClr val="000000"/>
              </a:solidFill>
              <a:prstDash val="solid"/>
              <a:headEnd type="none" w="med" len="med"/>
              <a:tailEnd type="none" w="med" len="med"/>
            </a:ln>
          </p:spPr>
        </p:sp>
        <p:sp>
          <p:nvSpPr>
            <p:cNvPr id="78972" name="Line 129"/>
            <p:cNvSpPr/>
            <p:nvPr/>
          </p:nvSpPr>
          <p:spPr>
            <a:xfrm>
              <a:off x="5524" y="716"/>
              <a:ext cx="0" cy="1741"/>
            </a:xfrm>
            <a:prstGeom prst="line">
              <a:avLst/>
            </a:prstGeom>
            <a:ln w="20638" cap="flat" cmpd="sng">
              <a:solidFill>
                <a:srgbClr val="000000"/>
              </a:solidFill>
              <a:prstDash val="solid"/>
              <a:headEnd type="none" w="med" len="med"/>
              <a:tailEnd type="none" w="med" len="med"/>
            </a:ln>
          </p:spPr>
        </p:sp>
        <p:sp>
          <p:nvSpPr>
            <p:cNvPr id="78973" name="Line 130"/>
            <p:cNvSpPr/>
            <p:nvPr/>
          </p:nvSpPr>
          <p:spPr>
            <a:xfrm>
              <a:off x="4281" y="716"/>
              <a:ext cx="0" cy="1008"/>
            </a:xfrm>
            <a:prstGeom prst="line">
              <a:avLst/>
            </a:prstGeom>
            <a:ln w="20638" cap="flat" cmpd="sng">
              <a:solidFill>
                <a:srgbClr val="000000"/>
              </a:solidFill>
              <a:prstDash val="solid"/>
              <a:headEnd type="none" w="med" len="med"/>
              <a:tailEnd type="none" w="med" len="med"/>
            </a:ln>
          </p:spPr>
        </p:sp>
        <p:sp>
          <p:nvSpPr>
            <p:cNvPr id="78974" name="Line 131"/>
            <p:cNvSpPr/>
            <p:nvPr/>
          </p:nvSpPr>
          <p:spPr>
            <a:xfrm>
              <a:off x="4582" y="716"/>
              <a:ext cx="0" cy="1008"/>
            </a:xfrm>
            <a:prstGeom prst="line">
              <a:avLst/>
            </a:prstGeom>
            <a:ln w="20638" cap="flat" cmpd="sng">
              <a:solidFill>
                <a:srgbClr val="000000"/>
              </a:solidFill>
              <a:prstDash val="solid"/>
              <a:headEnd type="none" w="med" len="med"/>
              <a:tailEnd type="none" w="med" len="med"/>
            </a:ln>
          </p:spPr>
        </p:sp>
        <p:sp>
          <p:nvSpPr>
            <p:cNvPr id="78975" name="Line 132"/>
            <p:cNvSpPr/>
            <p:nvPr/>
          </p:nvSpPr>
          <p:spPr>
            <a:xfrm>
              <a:off x="3967" y="716"/>
              <a:ext cx="0" cy="1741"/>
            </a:xfrm>
            <a:prstGeom prst="line">
              <a:avLst/>
            </a:prstGeom>
            <a:ln w="20638" cap="flat" cmpd="sng">
              <a:solidFill>
                <a:srgbClr val="000000"/>
              </a:solidFill>
              <a:prstDash val="solid"/>
              <a:headEnd type="none" w="med" len="med"/>
              <a:tailEnd type="none" w="med" len="med"/>
            </a:ln>
          </p:spPr>
        </p:sp>
        <p:sp>
          <p:nvSpPr>
            <p:cNvPr id="78976" name="Line 133"/>
            <p:cNvSpPr/>
            <p:nvPr/>
          </p:nvSpPr>
          <p:spPr>
            <a:xfrm>
              <a:off x="4896" y="729"/>
              <a:ext cx="0" cy="1728"/>
            </a:xfrm>
            <a:prstGeom prst="line">
              <a:avLst/>
            </a:prstGeom>
            <a:ln w="20638" cap="flat" cmpd="sng">
              <a:solidFill>
                <a:srgbClr val="000000"/>
              </a:solidFill>
              <a:prstDash val="solid"/>
              <a:headEnd type="none" w="med" len="med"/>
              <a:tailEnd type="none" w="med" len="med"/>
            </a:ln>
          </p:spPr>
        </p:sp>
        <p:sp>
          <p:nvSpPr>
            <p:cNvPr id="78977" name="Rectangle 134"/>
            <p:cNvSpPr/>
            <p:nvPr/>
          </p:nvSpPr>
          <p:spPr>
            <a:xfrm>
              <a:off x="3142" y="1148"/>
              <a:ext cx="2526" cy="824"/>
            </a:xfrm>
            <a:prstGeom prst="rect">
              <a:avLst/>
            </a:prstGeom>
            <a:solidFill>
              <a:srgbClr val="FFFFFF"/>
            </a:solidFill>
            <a:ln w="206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78" name="Rectangle 135"/>
            <p:cNvSpPr/>
            <p:nvPr/>
          </p:nvSpPr>
          <p:spPr>
            <a:xfrm>
              <a:off x="4144" y="1475"/>
              <a:ext cx="587"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74LS138</a:t>
              </a:r>
              <a:endParaRPr lang="en-US" altLang="zh-CN" sz="2800" b="1" dirty="0"/>
            </a:p>
          </p:txBody>
        </p:sp>
        <p:sp>
          <p:nvSpPr>
            <p:cNvPr id="78979" name="Rectangle 136"/>
            <p:cNvSpPr/>
            <p:nvPr/>
          </p:nvSpPr>
          <p:spPr>
            <a:xfrm>
              <a:off x="3187" y="1737"/>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980" name="Rectangle 137"/>
            <p:cNvSpPr/>
            <p:nvPr/>
          </p:nvSpPr>
          <p:spPr>
            <a:xfrm>
              <a:off x="3265" y="1737"/>
              <a:ext cx="4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8981" name="Rectangle 138"/>
            <p:cNvSpPr/>
            <p:nvPr/>
          </p:nvSpPr>
          <p:spPr>
            <a:xfrm>
              <a:off x="3260" y="493"/>
              <a:ext cx="2395" cy="275"/>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8982" name="Rectangle 139"/>
            <p:cNvSpPr/>
            <p:nvPr/>
          </p:nvSpPr>
          <p:spPr>
            <a:xfrm>
              <a:off x="3287" y="506"/>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83" name="Rectangle 140"/>
            <p:cNvSpPr/>
            <p:nvPr/>
          </p:nvSpPr>
          <p:spPr>
            <a:xfrm>
              <a:off x="3363" y="572"/>
              <a:ext cx="12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  </a:t>
              </a:r>
              <a:endParaRPr lang="en-US" altLang="zh-CN" sz="2800" b="1" dirty="0"/>
            </a:p>
          </p:txBody>
        </p:sp>
        <p:sp>
          <p:nvSpPr>
            <p:cNvPr id="78984" name="Rectangle 141"/>
            <p:cNvSpPr/>
            <p:nvPr/>
          </p:nvSpPr>
          <p:spPr>
            <a:xfrm>
              <a:off x="3550" y="493"/>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85" name="Rectangle 142"/>
            <p:cNvSpPr/>
            <p:nvPr/>
          </p:nvSpPr>
          <p:spPr>
            <a:xfrm>
              <a:off x="3640" y="506"/>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86" name="Rectangle 143"/>
            <p:cNvSpPr/>
            <p:nvPr/>
          </p:nvSpPr>
          <p:spPr>
            <a:xfrm>
              <a:off x="3721" y="57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78987" name="Rectangle 144"/>
            <p:cNvSpPr/>
            <p:nvPr/>
          </p:nvSpPr>
          <p:spPr>
            <a:xfrm>
              <a:off x="3779" y="57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88" name="Rectangle 145"/>
            <p:cNvSpPr/>
            <p:nvPr/>
          </p:nvSpPr>
          <p:spPr>
            <a:xfrm>
              <a:off x="3886" y="572"/>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89" name="Rectangle 146"/>
            <p:cNvSpPr/>
            <p:nvPr/>
          </p:nvSpPr>
          <p:spPr>
            <a:xfrm>
              <a:off x="3941" y="506"/>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90" name="Rectangle 147"/>
            <p:cNvSpPr/>
            <p:nvPr/>
          </p:nvSpPr>
          <p:spPr>
            <a:xfrm>
              <a:off x="4016" y="572"/>
              <a:ext cx="15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   </a:t>
              </a:r>
              <a:endParaRPr lang="en-US" altLang="zh-CN" sz="2800" b="1" dirty="0"/>
            </a:p>
          </p:txBody>
        </p:sp>
        <p:sp>
          <p:nvSpPr>
            <p:cNvPr id="78991" name="Rectangle 148"/>
            <p:cNvSpPr/>
            <p:nvPr/>
          </p:nvSpPr>
          <p:spPr>
            <a:xfrm>
              <a:off x="4255" y="506"/>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92" name="Rectangle 149"/>
            <p:cNvSpPr/>
            <p:nvPr/>
          </p:nvSpPr>
          <p:spPr>
            <a:xfrm>
              <a:off x="4336" y="57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3</a:t>
              </a:r>
              <a:endParaRPr lang="en-US" altLang="zh-CN" sz="2800" b="1" dirty="0"/>
            </a:p>
          </p:txBody>
        </p:sp>
        <p:sp>
          <p:nvSpPr>
            <p:cNvPr id="78993" name="Rectangle 150"/>
            <p:cNvSpPr/>
            <p:nvPr/>
          </p:nvSpPr>
          <p:spPr>
            <a:xfrm>
              <a:off x="4396" y="572"/>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94" name="Rectangle 151"/>
            <p:cNvSpPr/>
            <p:nvPr/>
          </p:nvSpPr>
          <p:spPr>
            <a:xfrm>
              <a:off x="4467" y="493"/>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95" name="Rectangle 152"/>
            <p:cNvSpPr/>
            <p:nvPr/>
          </p:nvSpPr>
          <p:spPr>
            <a:xfrm>
              <a:off x="4556" y="506"/>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8996" name="Rectangle 153"/>
            <p:cNvSpPr/>
            <p:nvPr/>
          </p:nvSpPr>
          <p:spPr>
            <a:xfrm>
              <a:off x="4637" y="57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4</a:t>
              </a:r>
              <a:endParaRPr lang="en-US" altLang="zh-CN" sz="2800" b="1" dirty="0"/>
            </a:p>
          </p:txBody>
        </p:sp>
        <p:sp>
          <p:nvSpPr>
            <p:cNvPr id="78997" name="Rectangle 154"/>
            <p:cNvSpPr/>
            <p:nvPr/>
          </p:nvSpPr>
          <p:spPr>
            <a:xfrm>
              <a:off x="4697" y="572"/>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8998" name="Rectangle 155"/>
            <p:cNvSpPr/>
            <p:nvPr/>
          </p:nvSpPr>
          <p:spPr>
            <a:xfrm>
              <a:off x="4768" y="493"/>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8999" name="Rectangle 156"/>
            <p:cNvSpPr/>
            <p:nvPr/>
          </p:nvSpPr>
          <p:spPr>
            <a:xfrm>
              <a:off x="4844" y="506"/>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9000" name="Rectangle 157"/>
            <p:cNvSpPr/>
            <p:nvPr/>
          </p:nvSpPr>
          <p:spPr>
            <a:xfrm>
              <a:off x="4919" y="572"/>
              <a:ext cx="15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5   </a:t>
              </a:r>
              <a:endParaRPr lang="en-US" altLang="zh-CN" sz="2800" b="1" dirty="0"/>
            </a:p>
          </p:txBody>
        </p:sp>
        <p:sp>
          <p:nvSpPr>
            <p:cNvPr id="79001" name="Rectangle 158"/>
            <p:cNvSpPr/>
            <p:nvPr/>
          </p:nvSpPr>
          <p:spPr>
            <a:xfrm>
              <a:off x="5159" y="493"/>
              <a:ext cx="10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Y</a:t>
              </a:r>
              <a:endParaRPr lang="en-US" altLang="zh-CN" sz="2800" b="1" dirty="0"/>
            </a:p>
          </p:txBody>
        </p:sp>
        <p:sp>
          <p:nvSpPr>
            <p:cNvPr id="79002" name="Rectangle 159"/>
            <p:cNvSpPr/>
            <p:nvPr/>
          </p:nvSpPr>
          <p:spPr>
            <a:xfrm>
              <a:off x="5252" y="57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6</a:t>
              </a:r>
              <a:endParaRPr lang="en-US" altLang="zh-CN" sz="2800" b="1" dirty="0"/>
            </a:p>
          </p:txBody>
        </p:sp>
        <p:sp>
          <p:nvSpPr>
            <p:cNvPr id="79003" name="Rectangle 160"/>
            <p:cNvSpPr/>
            <p:nvPr/>
          </p:nvSpPr>
          <p:spPr>
            <a:xfrm>
              <a:off x="5320" y="598"/>
              <a:ext cx="12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1500" dirty="0">
                  <a:solidFill>
                    <a:srgbClr val="000000"/>
                  </a:solidFill>
                  <a:latin typeface="宋体" panose="02010600030101010101" pitchFamily="2" charset="-122"/>
                </a:rPr>
                <a:t>　</a:t>
              </a:r>
              <a:endParaRPr lang="zh-CN" altLang="en-US" sz="2800" b="1" dirty="0"/>
            </a:p>
          </p:txBody>
        </p:sp>
        <p:sp>
          <p:nvSpPr>
            <p:cNvPr id="79004" name="Rectangle 161"/>
            <p:cNvSpPr/>
            <p:nvPr/>
          </p:nvSpPr>
          <p:spPr>
            <a:xfrm>
              <a:off x="5447" y="493"/>
              <a:ext cx="10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Y</a:t>
              </a:r>
              <a:endParaRPr lang="en-US" altLang="zh-CN" sz="2800" b="1" dirty="0"/>
            </a:p>
          </p:txBody>
        </p:sp>
        <p:sp>
          <p:nvSpPr>
            <p:cNvPr id="79005" name="Rectangle 162"/>
            <p:cNvSpPr/>
            <p:nvPr/>
          </p:nvSpPr>
          <p:spPr>
            <a:xfrm>
              <a:off x="5540" y="572"/>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7</a:t>
              </a:r>
              <a:endParaRPr lang="en-US" altLang="zh-CN" sz="2800" b="1" dirty="0"/>
            </a:p>
          </p:txBody>
        </p:sp>
        <p:sp>
          <p:nvSpPr>
            <p:cNvPr id="79006" name="Rectangle 163"/>
            <p:cNvSpPr/>
            <p:nvPr/>
          </p:nvSpPr>
          <p:spPr>
            <a:xfrm>
              <a:off x="3220" y="2522"/>
              <a:ext cx="2553" cy="24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07" name="Rectangle 164"/>
            <p:cNvSpPr/>
            <p:nvPr/>
          </p:nvSpPr>
          <p:spPr>
            <a:xfrm>
              <a:off x="3249" y="2535"/>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79008" name="Rectangle 165"/>
            <p:cNvSpPr/>
            <p:nvPr/>
          </p:nvSpPr>
          <p:spPr>
            <a:xfrm>
              <a:off x="3341" y="2601"/>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a:t>
              </a:r>
              <a:endParaRPr lang="en-US" altLang="zh-CN" sz="2800" b="1" dirty="0"/>
            </a:p>
          </p:txBody>
        </p:sp>
        <p:sp>
          <p:nvSpPr>
            <p:cNvPr id="79009" name="Rectangle 166"/>
            <p:cNvSpPr/>
            <p:nvPr/>
          </p:nvSpPr>
          <p:spPr>
            <a:xfrm>
              <a:off x="3409" y="25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9010" name="Rectangle 167"/>
            <p:cNvSpPr/>
            <p:nvPr/>
          </p:nvSpPr>
          <p:spPr>
            <a:xfrm>
              <a:off x="3590" y="2535"/>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79011" name="Rectangle 168"/>
            <p:cNvSpPr/>
            <p:nvPr/>
          </p:nvSpPr>
          <p:spPr>
            <a:xfrm>
              <a:off x="3681" y="2601"/>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79012" name="Rectangle 169"/>
            <p:cNvSpPr/>
            <p:nvPr/>
          </p:nvSpPr>
          <p:spPr>
            <a:xfrm>
              <a:off x="3740" y="2601"/>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9013" name="Rectangle 170"/>
            <p:cNvSpPr/>
            <p:nvPr/>
          </p:nvSpPr>
          <p:spPr>
            <a:xfrm>
              <a:off x="3891" y="2535"/>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79014" name="Rectangle 171"/>
            <p:cNvSpPr/>
            <p:nvPr/>
          </p:nvSpPr>
          <p:spPr>
            <a:xfrm>
              <a:off x="3982" y="2601"/>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a:t>
              </a:r>
              <a:endParaRPr lang="en-US" altLang="zh-CN" sz="2800" b="1" dirty="0"/>
            </a:p>
          </p:txBody>
        </p:sp>
        <p:sp>
          <p:nvSpPr>
            <p:cNvPr id="79015" name="Rectangle 172"/>
            <p:cNvSpPr/>
            <p:nvPr/>
          </p:nvSpPr>
          <p:spPr>
            <a:xfrm>
              <a:off x="4048" y="2535"/>
              <a:ext cx="3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9016" name="Rectangle 173"/>
            <p:cNvSpPr/>
            <p:nvPr/>
          </p:nvSpPr>
          <p:spPr>
            <a:xfrm>
              <a:off x="4841" y="25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S</a:t>
              </a:r>
              <a:endParaRPr lang="en-US" altLang="zh-CN" sz="2800" b="1" dirty="0"/>
            </a:p>
          </p:txBody>
        </p:sp>
        <p:sp>
          <p:nvSpPr>
            <p:cNvPr id="79017" name="Rectangle 174"/>
            <p:cNvSpPr/>
            <p:nvPr/>
          </p:nvSpPr>
          <p:spPr>
            <a:xfrm>
              <a:off x="4946" y="2601"/>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3</a:t>
              </a:r>
              <a:endParaRPr lang="en-US" altLang="zh-CN" sz="2800" b="1" dirty="0"/>
            </a:p>
          </p:txBody>
        </p:sp>
        <p:sp>
          <p:nvSpPr>
            <p:cNvPr id="79018" name="Rectangle 175"/>
            <p:cNvSpPr/>
            <p:nvPr/>
          </p:nvSpPr>
          <p:spPr>
            <a:xfrm>
              <a:off x="5134" y="2522"/>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9019" name="Rectangle 176"/>
            <p:cNvSpPr/>
            <p:nvPr/>
          </p:nvSpPr>
          <p:spPr>
            <a:xfrm>
              <a:off x="5169" y="25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S</a:t>
              </a:r>
              <a:endParaRPr lang="en-US" altLang="zh-CN" sz="2800" b="1" dirty="0"/>
            </a:p>
          </p:txBody>
        </p:sp>
        <p:sp>
          <p:nvSpPr>
            <p:cNvPr id="79020" name="Rectangle 177"/>
            <p:cNvSpPr/>
            <p:nvPr/>
          </p:nvSpPr>
          <p:spPr>
            <a:xfrm>
              <a:off x="5295" y="2601"/>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a:t>
              </a:r>
              <a:endParaRPr lang="en-US" altLang="zh-CN" sz="2800" b="1" dirty="0"/>
            </a:p>
          </p:txBody>
        </p:sp>
        <p:sp>
          <p:nvSpPr>
            <p:cNvPr id="79021" name="Rectangle 178"/>
            <p:cNvSpPr/>
            <p:nvPr/>
          </p:nvSpPr>
          <p:spPr>
            <a:xfrm>
              <a:off x="5449" y="2522"/>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9022" name="Rectangle 179"/>
            <p:cNvSpPr/>
            <p:nvPr/>
          </p:nvSpPr>
          <p:spPr>
            <a:xfrm>
              <a:off x="5474" y="2535"/>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S</a:t>
              </a:r>
              <a:endParaRPr lang="en-US" altLang="zh-CN" sz="2800" b="1" dirty="0"/>
            </a:p>
          </p:txBody>
        </p:sp>
        <p:sp>
          <p:nvSpPr>
            <p:cNvPr id="79023" name="Rectangle 180"/>
            <p:cNvSpPr/>
            <p:nvPr/>
          </p:nvSpPr>
          <p:spPr>
            <a:xfrm>
              <a:off x="5579" y="2601"/>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79024" name="Oval 181"/>
            <p:cNvSpPr/>
            <p:nvPr/>
          </p:nvSpPr>
          <p:spPr>
            <a:xfrm>
              <a:off x="3260" y="716"/>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25" name="Oval 182"/>
            <p:cNvSpPr/>
            <p:nvPr/>
          </p:nvSpPr>
          <p:spPr>
            <a:xfrm>
              <a:off x="3613" y="716"/>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26" name="Oval 183"/>
            <p:cNvSpPr/>
            <p:nvPr/>
          </p:nvSpPr>
          <p:spPr>
            <a:xfrm>
              <a:off x="3940" y="716"/>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27" name="Oval 184"/>
            <p:cNvSpPr/>
            <p:nvPr/>
          </p:nvSpPr>
          <p:spPr>
            <a:xfrm>
              <a:off x="4255" y="716"/>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28" name="Oval 185"/>
            <p:cNvSpPr/>
            <p:nvPr/>
          </p:nvSpPr>
          <p:spPr>
            <a:xfrm>
              <a:off x="4556" y="716"/>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29" name="Oval 186"/>
            <p:cNvSpPr/>
            <p:nvPr/>
          </p:nvSpPr>
          <p:spPr>
            <a:xfrm>
              <a:off x="4870" y="716"/>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30" name="Oval 187"/>
            <p:cNvSpPr/>
            <p:nvPr/>
          </p:nvSpPr>
          <p:spPr>
            <a:xfrm>
              <a:off x="5197" y="716"/>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31" name="Oval 188"/>
            <p:cNvSpPr/>
            <p:nvPr/>
          </p:nvSpPr>
          <p:spPr>
            <a:xfrm>
              <a:off x="5498" y="716"/>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32" name="Oval 189"/>
            <p:cNvSpPr/>
            <p:nvPr/>
          </p:nvSpPr>
          <p:spPr>
            <a:xfrm>
              <a:off x="3260" y="2418"/>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33" name="Oval 190"/>
            <p:cNvSpPr/>
            <p:nvPr/>
          </p:nvSpPr>
          <p:spPr>
            <a:xfrm>
              <a:off x="3613" y="2418"/>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34" name="Oval 191"/>
            <p:cNvSpPr/>
            <p:nvPr/>
          </p:nvSpPr>
          <p:spPr>
            <a:xfrm>
              <a:off x="3940" y="2418"/>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35" name="Oval 192"/>
            <p:cNvSpPr/>
            <p:nvPr/>
          </p:nvSpPr>
          <p:spPr>
            <a:xfrm>
              <a:off x="4870" y="2418"/>
              <a:ext cx="65"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36" name="Oval 193"/>
            <p:cNvSpPr/>
            <p:nvPr/>
          </p:nvSpPr>
          <p:spPr>
            <a:xfrm>
              <a:off x="5197" y="2418"/>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37" name="Oval 194"/>
            <p:cNvSpPr/>
            <p:nvPr/>
          </p:nvSpPr>
          <p:spPr>
            <a:xfrm>
              <a:off x="5498" y="2418"/>
              <a:ext cx="66" cy="65"/>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38" name="Line 195"/>
            <p:cNvSpPr/>
            <p:nvPr/>
          </p:nvSpPr>
          <p:spPr>
            <a:xfrm>
              <a:off x="772" y="493"/>
              <a:ext cx="157" cy="0"/>
            </a:xfrm>
            <a:prstGeom prst="line">
              <a:avLst/>
            </a:prstGeom>
            <a:ln w="20638" cap="flat" cmpd="sng">
              <a:solidFill>
                <a:srgbClr val="000000"/>
              </a:solidFill>
              <a:prstDash val="solid"/>
              <a:headEnd type="none" w="med" len="med"/>
              <a:tailEnd type="none" w="med" len="med"/>
            </a:ln>
          </p:spPr>
        </p:sp>
        <p:sp>
          <p:nvSpPr>
            <p:cNvPr id="79039" name="Line 196"/>
            <p:cNvSpPr/>
            <p:nvPr/>
          </p:nvSpPr>
          <p:spPr>
            <a:xfrm>
              <a:off x="1073" y="493"/>
              <a:ext cx="158" cy="0"/>
            </a:xfrm>
            <a:prstGeom prst="line">
              <a:avLst/>
            </a:prstGeom>
            <a:ln w="20638" cap="flat" cmpd="sng">
              <a:solidFill>
                <a:srgbClr val="000000"/>
              </a:solidFill>
              <a:prstDash val="solid"/>
              <a:headEnd type="none" w="med" len="med"/>
              <a:tailEnd type="none" w="med" len="med"/>
            </a:ln>
          </p:spPr>
        </p:sp>
        <p:sp>
          <p:nvSpPr>
            <p:cNvPr id="79040" name="Line 197"/>
            <p:cNvSpPr/>
            <p:nvPr/>
          </p:nvSpPr>
          <p:spPr>
            <a:xfrm>
              <a:off x="1388" y="493"/>
              <a:ext cx="157" cy="0"/>
            </a:xfrm>
            <a:prstGeom prst="line">
              <a:avLst/>
            </a:prstGeom>
            <a:ln w="20638" cap="flat" cmpd="sng">
              <a:solidFill>
                <a:srgbClr val="000000"/>
              </a:solidFill>
              <a:prstDash val="solid"/>
              <a:headEnd type="none" w="med" len="med"/>
              <a:tailEnd type="none" w="med" len="med"/>
            </a:ln>
          </p:spPr>
        </p:sp>
        <p:sp>
          <p:nvSpPr>
            <p:cNvPr id="79041" name="Line 198"/>
            <p:cNvSpPr/>
            <p:nvPr/>
          </p:nvSpPr>
          <p:spPr>
            <a:xfrm>
              <a:off x="1649" y="493"/>
              <a:ext cx="158" cy="0"/>
            </a:xfrm>
            <a:prstGeom prst="line">
              <a:avLst/>
            </a:prstGeom>
            <a:ln w="20638" cap="flat" cmpd="sng">
              <a:solidFill>
                <a:srgbClr val="000000"/>
              </a:solidFill>
              <a:prstDash val="solid"/>
              <a:headEnd type="none" w="med" len="med"/>
              <a:tailEnd type="none" w="med" len="med"/>
            </a:ln>
          </p:spPr>
        </p:sp>
        <p:sp>
          <p:nvSpPr>
            <p:cNvPr id="79042" name="Line 199"/>
            <p:cNvSpPr/>
            <p:nvPr/>
          </p:nvSpPr>
          <p:spPr>
            <a:xfrm>
              <a:off x="1937" y="493"/>
              <a:ext cx="158" cy="0"/>
            </a:xfrm>
            <a:prstGeom prst="line">
              <a:avLst/>
            </a:prstGeom>
            <a:ln w="20638" cap="flat" cmpd="sng">
              <a:solidFill>
                <a:srgbClr val="000000"/>
              </a:solidFill>
              <a:prstDash val="solid"/>
              <a:headEnd type="none" w="med" len="med"/>
              <a:tailEnd type="none" w="med" len="med"/>
            </a:ln>
          </p:spPr>
        </p:sp>
        <p:sp>
          <p:nvSpPr>
            <p:cNvPr id="79043" name="Line 200"/>
            <p:cNvSpPr/>
            <p:nvPr/>
          </p:nvSpPr>
          <p:spPr>
            <a:xfrm>
              <a:off x="2225" y="493"/>
              <a:ext cx="158" cy="0"/>
            </a:xfrm>
            <a:prstGeom prst="line">
              <a:avLst/>
            </a:prstGeom>
            <a:ln w="20638" cap="flat" cmpd="sng">
              <a:solidFill>
                <a:srgbClr val="000000"/>
              </a:solidFill>
              <a:prstDash val="solid"/>
              <a:headEnd type="none" w="med" len="med"/>
              <a:tailEnd type="none" w="med" len="med"/>
            </a:ln>
          </p:spPr>
        </p:sp>
        <p:sp>
          <p:nvSpPr>
            <p:cNvPr id="79044" name="Line 201"/>
            <p:cNvSpPr/>
            <p:nvPr/>
          </p:nvSpPr>
          <p:spPr>
            <a:xfrm>
              <a:off x="2500" y="493"/>
              <a:ext cx="157" cy="0"/>
            </a:xfrm>
            <a:prstGeom prst="line">
              <a:avLst/>
            </a:prstGeom>
            <a:ln w="20638" cap="flat" cmpd="sng">
              <a:solidFill>
                <a:srgbClr val="000000"/>
              </a:solidFill>
              <a:prstDash val="solid"/>
              <a:headEnd type="none" w="med" len="med"/>
              <a:tailEnd type="none" w="med" len="med"/>
            </a:ln>
          </p:spPr>
        </p:sp>
        <p:sp>
          <p:nvSpPr>
            <p:cNvPr id="79045" name="Line 202"/>
            <p:cNvSpPr/>
            <p:nvPr/>
          </p:nvSpPr>
          <p:spPr>
            <a:xfrm>
              <a:off x="1345" y="2509"/>
              <a:ext cx="157" cy="0"/>
            </a:xfrm>
            <a:prstGeom prst="line">
              <a:avLst/>
            </a:prstGeom>
            <a:ln w="20638" cap="flat" cmpd="sng">
              <a:solidFill>
                <a:srgbClr val="000000"/>
              </a:solidFill>
              <a:prstDash val="solid"/>
              <a:headEnd type="none" w="med" len="med"/>
              <a:tailEnd type="none" w="med" len="med"/>
            </a:ln>
          </p:spPr>
        </p:sp>
        <p:sp>
          <p:nvSpPr>
            <p:cNvPr id="79046" name="Line 203"/>
            <p:cNvSpPr/>
            <p:nvPr/>
          </p:nvSpPr>
          <p:spPr>
            <a:xfrm>
              <a:off x="1636" y="2509"/>
              <a:ext cx="157" cy="0"/>
            </a:xfrm>
            <a:prstGeom prst="line">
              <a:avLst/>
            </a:prstGeom>
            <a:ln w="20638" cap="flat" cmpd="sng">
              <a:solidFill>
                <a:srgbClr val="000000"/>
              </a:solidFill>
              <a:prstDash val="solid"/>
              <a:headEnd type="none" w="med" len="med"/>
              <a:tailEnd type="none" w="med" len="med"/>
            </a:ln>
          </p:spPr>
        </p:sp>
        <p:sp>
          <p:nvSpPr>
            <p:cNvPr id="79047" name="Line 204"/>
            <p:cNvSpPr/>
            <p:nvPr/>
          </p:nvSpPr>
          <p:spPr>
            <a:xfrm>
              <a:off x="2291" y="2509"/>
              <a:ext cx="157" cy="0"/>
            </a:xfrm>
            <a:prstGeom prst="line">
              <a:avLst/>
            </a:prstGeom>
            <a:ln w="20638" cap="flat" cmpd="sng">
              <a:solidFill>
                <a:srgbClr val="000000"/>
              </a:solidFill>
              <a:prstDash val="solid"/>
              <a:headEnd type="none" w="med" len="med"/>
              <a:tailEnd type="none" w="med" len="med"/>
            </a:ln>
          </p:spPr>
        </p:sp>
        <p:sp>
          <p:nvSpPr>
            <p:cNvPr id="79048" name="Rectangle 205"/>
            <p:cNvSpPr/>
            <p:nvPr/>
          </p:nvSpPr>
          <p:spPr>
            <a:xfrm>
              <a:off x="3273" y="1148"/>
              <a:ext cx="2382" cy="275"/>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49" name="Rectangle 206"/>
            <p:cNvSpPr/>
            <p:nvPr/>
          </p:nvSpPr>
          <p:spPr>
            <a:xfrm>
              <a:off x="3300" y="1161"/>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9050" name="Rectangle 207"/>
            <p:cNvSpPr/>
            <p:nvPr/>
          </p:nvSpPr>
          <p:spPr>
            <a:xfrm>
              <a:off x="3376" y="1226"/>
              <a:ext cx="12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  </a:t>
              </a:r>
              <a:endParaRPr lang="en-US" altLang="zh-CN" sz="2800" b="1" dirty="0"/>
            </a:p>
          </p:txBody>
        </p:sp>
        <p:sp>
          <p:nvSpPr>
            <p:cNvPr id="79051" name="Rectangle 208"/>
            <p:cNvSpPr/>
            <p:nvPr/>
          </p:nvSpPr>
          <p:spPr>
            <a:xfrm>
              <a:off x="3563" y="1148"/>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9052" name="Rectangle 209"/>
            <p:cNvSpPr/>
            <p:nvPr/>
          </p:nvSpPr>
          <p:spPr>
            <a:xfrm>
              <a:off x="3653" y="1161"/>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9053" name="Rectangle 210"/>
            <p:cNvSpPr/>
            <p:nvPr/>
          </p:nvSpPr>
          <p:spPr>
            <a:xfrm>
              <a:off x="3734" y="122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79054" name="Rectangle 211"/>
            <p:cNvSpPr/>
            <p:nvPr/>
          </p:nvSpPr>
          <p:spPr>
            <a:xfrm>
              <a:off x="3792" y="122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9055" name="Rectangle 212"/>
            <p:cNvSpPr/>
            <p:nvPr/>
          </p:nvSpPr>
          <p:spPr>
            <a:xfrm>
              <a:off x="3899" y="1226"/>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9056" name="Rectangle 213"/>
            <p:cNvSpPr/>
            <p:nvPr/>
          </p:nvSpPr>
          <p:spPr>
            <a:xfrm>
              <a:off x="3954" y="1161"/>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9057" name="Rectangle 214"/>
            <p:cNvSpPr/>
            <p:nvPr/>
          </p:nvSpPr>
          <p:spPr>
            <a:xfrm>
              <a:off x="4029" y="1226"/>
              <a:ext cx="15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   </a:t>
              </a:r>
              <a:endParaRPr lang="en-US" altLang="zh-CN" sz="2800" b="1" dirty="0"/>
            </a:p>
          </p:txBody>
        </p:sp>
        <p:sp>
          <p:nvSpPr>
            <p:cNvPr id="79058" name="Rectangle 215"/>
            <p:cNvSpPr/>
            <p:nvPr/>
          </p:nvSpPr>
          <p:spPr>
            <a:xfrm>
              <a:off x="4268" y="1161"/>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9059" name="Rectangle 216"/>
            <p:cNvSpPr/>
            <p:nvPr/>
          </p:nvSpPr>
          <p:spPr>
            <a:xfrm>
              <a:off x="4349" y="122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3</a:t>
              </a:r>
              <a:endParaRPr lang="en-US" altLang="zh-CN" sz="2800" b="1" dirty="0"/>
            </a:p>
          </p:txBody>
        </p:sp>
        <p:sp>
          <p:nvSpPr>
            <p:cNvPr id="79060" name="Rectangle 217"/>
            <p:cNvSpPr/>
            <p:nvPr/>
          </p:nvSpPr>
          <p:spPr>
            <a:xfrm>
              <a:off x="4409" y="1226"/>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9061" name="Rectangle 218"/>
            <p:cNvSpPr/>
            <p:nvPr/>
          </p:nvSpPr>
          <p:spPr>
            <a:xfrm>
              <a:off x="4480" y="1148"/>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9062" name="Rectangle 219"/>
            <p:cNvSpPr/>
            <p:nvPr/>
          </p:nvSpPr>
          <p:spPr>
            <a:xfrm>
              <a:off x="4570" y="1161"/>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9063" name="Rectangle 220"/>
            <p:cNvSpPr/>
            <p:nvPr/>
          </p:nvSpPr>
          <p:spPr>
            <a:xfrm>
              <a:off x="4650" y="122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4</a:t>
              </a:r>
              <a:endParaRPr lang="en-US" altLang="zh-CN" sz="2800" b="1" dirty="0"/>
            </a:p>
          </p:txBody>
        </p:sp>
        <p:sp>
          <p:nvSpPr>
            <p:cNvPr id="79064" name="Rectangle 221"/>
            <p:cNvSpPr/>
            <p:nvPr/>
          </p:nvSpPr>
          <p:spPr>
            <a:xfrm>
              <a:off x="4711" y="1226"/>
              <a:ext cx="3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9065" name="Rectangle 222"/>
            <p:cNvSpPr/>
            <p:nvPr/>
          </p:nvSpPr>
          <p:spPr>
            <a:xfrm>
              <a:off x="4781" y="1148"/>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9066" name="Rectangle 223"/>
            <p:cNvSpPr/>
            <p:nvPr/>
          </p:nvSpPr>
          <p:spPr>
            <a:xfrm>
              <a:off x="4858" y="1161"/>
              <a:ext cx="8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Y</a:t>
              </a:r>
              <a:endParaRPr lang="en-US" altLang="zh-CN" sz="2800" b="1" dirty="0"/>
            </a:p>
          </p:txBody>
        </p:sp>
        <p:sp>
          <p:nvSpPr>
            <p:cNvPr id="79067" name="Rectangle 224"/>
            <p:cNvSpPr/>
            <p:nvPr/>
          </p:nvSpPr>
          <p:spPr>
            <a:xfrm>
              <a:off x="4932" y="1226"/>
              <a:ext cx="15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5   </a:t>
              </a:r>
              <a:endParaRPr lang="en-US" altLang="zh-CN" sz="2800" b="1" dirty="0"/>
            </a:p>
          </p:txBody>
        </p:sp>
        <p:sp>
          <p:nvSpPr>
            <p:cNvPr id="79068" name="Rectangle 225"/>
            <p:cNvSpPr/>
            <p:nvPr/>
          </p:nvSpPr>
          <p:spPr>
            <a:xfrm>
              <a:off x="5172" y="1148"/>
              <a:ext cx="10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Y</a:t>
              </a:r>
              <a:endParaRPr lang="en-US" altLang="zh-CN" sz="2800" b="1" dirty="0"/>
            </a:p>
          </p:txBody>
        </p:sp>
        <p:sp>
          <p:nvSpPr>
            <p:cNvPr id="79069" name="Rectangle 226"/>
            <p:cNvSpPr/>
            <p:nvPr/>
          </p:nvSpPr>
          <p:spPr>
            <a:xfrm>
              <a:off x="5265" y="122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6</a:t>
              </a:r>
              <a:endParaRPr lang="en-US" altLang="zh-CN" sz="2800" b="1" dirty="0"/>
            </a:p>
          </p:txBody>
        </p:sp>
        <p:sp>
          <p:nvSpPr>
            <p:cNvPr id="79070" name="Rectangle 227"/>
            <p:cNvSpPr/>
            <p:nvPr/>
          </p:nvSpPr>
          <p:spPr>
            <a:xfrm>
              <a:off x="5333" y="1252"/>
              <a:ext cx="12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1500" dirty="0">
                  <a:solidFill>
                    <a:srgbClr val="000000"/>
                  </a:solidFill>
                  <a:latin typeface="宋体" panose="02010600030101010101" pitchFamily="2" charset="-122"/>
                </a:rPr>
                <a:t>　</a:t>
              </a:r>
              <a:endParaRPr lang="zh-CN" altLang="en-US" sz="2800" b="1" dirty="0"/>
            </a:p>
          </p:txBody>
        </p:sp>
        <p:sp>
          <p:nvSpPr>
            <p:cNvPr id="79071" name="Rectangle 228"/>
            <p:cNvSpPr/>
            <p:nvPr/>
          </p:nvSpPr>
          <p:spPr>
            <a:xfrm>
              <a:off x="5460" y="1148"/>
              <a:ext cx="102"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i="1" dirty="0">
                  <a:solidFill>
                    <a:srgbClr val="000000"/>
                  </a:solidFill>
                </a:rPr>
                <a:t>Y</a:t>
              </a:r>
              <a:endParaRPr lang="en-US" altLang="zh-CN" sz="2800" b="1" dirty="0"/>
            </a:p>
          </p:txBody>
        </p:sp>
        <p:sp>
          <p:nvSpPr>
            <p:cNvPr id="79072" name="Rectangle 229"/>
            <p:cNvSpPr/>
            <p:nvPr/>
          </p:nvSpPr>
          <p:spPr>
            <a:xfrm>
              <a:off x="5553" y="122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7</a:t>
              </a:r>
              <a:endParaRPr lang="en-US" altLang="zh-CN" sz="2800" b="1" dirty="0"/>
            </a:p>
          </p:txBody>
        </p:sp>
        <p:sp>
          <p:nvSpPr>
            <p:cNvPr id="79073" name="Rectangle 230"/>
            <p:cNvSpPr/>
            <p:nvPr/>
          </p:nvSpPr>
          <p:spPr>
            <a:xfrm>
              <a:off x="3168" y="1698"/>
              <a:ext cx="2553" cy="261"/>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74" name="Rectangle 231"/>
            <p:cNvSpPr/>
            <p:nvPr/>
          </p:nvSpPr>
          <p:spPr>
            <a:xfrm>
              <a:off x="3197" y="1711"/>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79075" name="Rectangle 232"/>
            <p:cNvSpPr/>
            <p:nvPr/>
          </p:nvSpPr>
          <p:spPr>
            <a:xfrm>
              <a:off x="3289" y="177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0</a:t>
              </a:r>
              <a:endParaRPr lang="en-US" altLang="zh-CN" sz="2800" b="1" dirty="0"/>
            </a:p>
          </p:txBody>
        </p:sp>
        <p:sp>
          <p:nvSpPr>
            <p:cNvPr id="79076" name="Rectangle 233"/>
            <p:cNvSpPr/>
            <p:nvPr/>
          </p:nvSpPr>
          <p:spPr>
            <a:xfrm>
              <a:off x="3357" y="1711"/>
              <a:ext cx="8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9077" name="Rectangle 234"/>
            <p:cNvSpPr/>
            <p:nvPr/>
          </p:nvSpPr>
          <p:spPr>
            <a:xfrm>
              <a:off x="3537" y="1711"/>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79078" name="Rectangle 235"/>
            <p:cNvSpPr/>
            <p:nvPr/>
          </p:nvSpPr>
          <p:spPr>
            <a:xfrm>
              <a:off x="3629" y="177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1</a:t>
              </a:r>
              <a:endParaRPr lang="en-US" altLang="zh-CN" sz="2800" b="1" dirty="0"/>
            </a:p>
          </p:txBody>
        </p:sp>
        <p:sp>
          <p:nvSpPr>
            <p:cNvPr id="79079" name="Rectangle 236"/>
            <p:cNvSpPr/>
            <p:nvPr/>
          </p:nvSpPr>
          <p:spPr>
            <a:xfrm>
              <a:off x="3687" y="177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  </a:t>
              </a:r>
              <a:endParaRPr lang="en-US" altLang="zh-CN" sz="2800" b="1" dirty="0"/>
            </a:p>
          </p:txBody>
        </p:sp>
        <p:sp>
          <p:nvSpPr>
            <p:cNvPr id="79080" name="Rectangle 237"/>
            <p:cNvSpPr/>
            <p:nvPr/>
          </p:nvSpPr>
          <p:spPr>
            <a:xfrm>
              <a:off x="3838" y="1711"/>
              <a:ext cx="98"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A</a:t>
              </a:r>
              <a:endParaRPr lang="en-US" altLang="zh-CN" sz="2800" b="1" dirty="0"/>
            </a:p>
          </p:txBody>
        </p:sp>
        <p:sp>
          <p:nvSpPr>
            <p:cNvPr id="79081" name="Rectangle 238"/>
            <p:cNvSpPr/>
            <p:nvPr/>
          </p:nvSpPr>
          <p:spPr>
            <a:xfrm>
              <a:off x="3930" y="1776"/>
              <a:ext cx="6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2</a:t>
              </a:r>
              <a:endParaRPr lang="en-US" altLang="zh-CN" sz="2800" b="1" dirty="0"/>
            </a:p>
          </p:txBody>
        </p:sp>
        <p:sp>
          <p:nvSpPr>
            <p:cNvPr id="79082" name="Rectangle 239"/>
            <p:cNvSpPr/>
            <p:nvPr/>
          </p:nvSpPr>
          <p:spPr>
            <a:xfrm>
              <a:off x="3996" y="1711"/>
              <a:ext cx="36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         </a:t>
              </a:r>
              <a:endParaRPr lang="en-US" altLang="zh-CN" sz="2800" b="1" dirty="0"/>
            </a:p>
          </p:txBody>
        </p:sp>
        <p:sp>
          <p:nvSpPr>
            <p:cNvPr id="79083" name="Rectangle 240"/>
            <p:cNvSpPr/>
            <p:nvPr/>
          </p:nvSpPr>
          <p:spPr>
            <a:xfrm>
              <a:off x="4798" y="1711"/>
              <a:ext cx="16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ST</a:t>
              </a:r>
              <a:endParaRPr lang="en-US" altLang="zh-CN" sz="2800" b="1" dirty="0"/>
            </a:p>
          </p:txBody>
        </p:sp>
        <p:sp>
          <p:nvSpPr>
            <p:cNvPr id="79084" name="Rectangle 241"/>
            <p:cNvSpPr/>
            <p:nvPr/>
          </p:nvSpPr>
          <p:spPr>
            <a:xfrm>
              <a:off x="4960" y="1776"/>
              <a:ext cx="8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B</a:t>
              </a:r>
              <a:endParaRPr lang="en-US" altLang="zh-CN" sz="2800" b="1" dirty="0"/>
            </a:p>
          </p:txBody>
        </p:sp>
        <p:sp>
          <p:nvSpPr>
            <p:cNvPr id="79085" name="Rectangle 242"/>
            <p:cNvSpPr/>
            <p:nvPr/>
          </p:nvSpPr>
          <p:spPr>
            <a:xfrm>
              <a:off x="5056" y="1698"/>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9086" name="Rectangle 243"/>
            <p:cNvSpPr/>
            <p:nvPr/>
          </p:nvSpPr>
          <p:spPr>
            <a:xfrm>
              <a:off x="5099" y="1711"/>
              <a:ext cx="16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ST</a:t>
              </a:r>
              <a:endParaRPr lang="en-US" altLang="zh-CN" sz="2800" b="1" dirty="0"/>
            </a:p>
          </p:txBody>
        </p:sp>
        <p:sp>
          <p:nvSpPr>
            <p:cNvPr id="79087" name="Rectangle 244"/>
            <p:cNvSpPr/>
            <p:nvPr/>
          </p:nvSpPr>
          <p:spPr>
            <a:xfrm>
              <a:off x="5274" y="1776"/>
              <a:ext cx="80"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C</a:t>
              </a:r>
              <a:endParaRPr lang="en-US" altLang="zh-CN" sz="2800" b="1" dirty="0"/>
            </a:p>
          </p:txBody>
        </p:sp>
        <p:sp>
          <p:nvSpPr>
            <p:cNvPr id="79088" name="Rectangle 245"/>
            <p:cNvSpPr/>
            <p:nvPr/>
          </p:nvSpPr>
          <p:spPr>
            <a:xfrm>
              <a:off x="5370" y="1698"/>
              <a:ext cx="46" cy="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300" dirty="0">
                  <a:solidFill>
                    <a:srgbClr val="000000"/>
                  </a:solidFill>
                </a:rPr>
                <a:t> </a:t>
              </a:r>
              <a:endParaRPr lang="en-US" altLang="zh-CN" sz="2800" b="1" dirty="0"/>
            </a:p>
          </p:txBody>
        </p:sp>
        <p:sp>
          <p:nvSpPr>
            <p:cNvPr id="79089" name="Rectangle 246"/>
            <p:cNvSpPr/>
            <p:nvPr/>
          </p:nvSpPr>
          <p:spPr>
            <a:xfrm>
              <a:off x="5413" y="1711"/>
              <a:ext cx="169"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i="1" dirty="0">
                  <a:solidFill>
                    <a:srgbClr val="000000"/>
                  </a:solidFill>
                </a:rPr>
                <a:t>ST</a:t>
              </a:r>
              <a:endParaRPr lang="en-US" altLang="zh-CN" sz="2800" b="1" dirty="0"/>
            </a:p>
          </p:txBody>
        </p:sp>
        <p:sp>
          <p:nvSpPr>
            <p:cNvPr id="79090" name="Rectangle 247"/>
            <p:cNvSpPr/>
            <p:nvPr/>
          </p:nvSpPr>
          <p:spPr>
            <a:xfrm>
              <a:off x="5579" y="1776"/>
              <a:ext cx="87" cy="14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500" dirty="0">
                  <a:solidFill>
                    <a:srgbClr val="000000"/>
                  </a:solidFill>
                </a:rPr>
                <a:t>A</a:t>
              </a:r>
              <a:endParaRPr lang="en-US" altLang="zh-CN" sz="2800" b="1" dirty="0"/>
            </a:p>
          </p:txBody>
        </p:sp>
        <p:sp>
          <p:nvSpPr>
            <p:cNvPr id="79091" name="Oval 248"/>
            <p:cNvSpPr/>
            <p:nvPr/>
          </p:nvSpPr>
          <p:spPr>
            <a:xfrm>
              <a:off x="3260" y="1082"/>
              <a:ext cx="65"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92" name="Oval 249"/>
            <p:cNvSpPr/>
            <p:nvPr/>
          </p:nvSpPr>
          <p:spPr>
            <a:xfrm>
              <a:off x="3613" y="1082"/>
              <a:ext cx="66"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93" name="Oval 250"/>
            <p:cNvSpPr/>
            <p:nvPr/>
          </p:nvSpPr>
          <p:spPr>
            <a:xfrm>
              <a:off x="3940" y="1082"/>
              <a:ext cx="66"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94" name="Oval 251"/>
            <p:cNvSpPr/>
            <p:nvPr/>
          </p:nvSpPr>
          <p:spPr>
            <a:xfrm>
              <a:off x="4255" y="1082"/>
              <a:ext cx="65"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95" name="Oval 252"/>
            <p:cNvSpPr/>
            <p:nvPr/>
          </p:nvSpPr>
          <p:spPr>
            <a:xfrm>
              <a:off x="4556" y="1082"/>
              <a:ext cx="65"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96" name="Oval 253"/>
            <p:cNvSpPr/>
            <p:nvPr/>
          </p:nvSpPr>
          <p:spPr>
            <a:xfrm>
              <a:off x="4870" y="1082"/>
              <a:ext cx="65"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97" name="Oval 254"/>
            <p:cNvSpPr/>
            <p:nvPr/>
          </p:nvSpPr>
          <p:spPr>
            <a:xfrm>
              <a:off x="5197" y="1082"/>
              <a:ext cx="66"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98" name="Oval 255"/>
            <p:cNvSpPr/>
            <p:nvPr/>
          </p:nvSpPr>
          <p:spPr>
            <a:xfrm>
              <a:off x="5498" y="1082"/>
              <a:ext cx="66"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099" name="Oval 256"/>
            <p:cNvSpPr/>
            <p:nvPr/>
          </p:nvSpPr>
          <p:spPr>
            <a:xfrm>
              <a:off x="4870" y="1972"/>
              <a:ext cx="65"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100" name="Oval 257"/>
            <p:cNvSpPr/>
            <p:nvPr/>
          </p:nvSpPr>
          <p:spPr>
            <a:xfrm>
              <a:off x="5197" y="1972"/>
              <a:ext cx="66" cy="66"/>
            </a:xfrm>
            <a:prstGeom prst="ellipse">
              <a:avLst/>
            </a:prstGeom>
            <a:solidFill>
              <a:srgbClr val="FFFFFF"/>
            </a:solidFill>
            <a:ln w="206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101" name="Line 258"/>
            <p:cNvSpPr/>
            <p:nvPr/>
          </p:nvSpPr>
          <p:spPr>
            <a:xfrm>
              <a:off x="3233" y="506"/>
              <a:ext cx="158" cy="0"/>
            </a:xfrm>
            <a:prstGeom prst="line">
              <a:avLst/>
            </a:prstGeom>
            <a:ln w="20638" cap="flat" cmpd="sng">
              <a:solidFill>
                <a:srgbClr val="000000"/>
              </a:solidFill>
              <a:prstDash val="solid"/>
              <a:headEnd type="none" w="med" len="med"/>
              <a:tailEnd type="none" w="med" len="med"/>
            </a:ln>
          </p:spPr>
        </p:sp>
        <p:sp>
          <p:nvSpPr>
            <p:cNvPr id="79102" name="Line 259"/>
            <p:cNvSpPr/>
            <p:nvPr/>
          </p:nvSpPr>
          <p:spPr>
            <a:xfrm>
              <a:off x="3587" y="506"/>
              <a:ext cx="157" cy="0"/>
            </a:xfrm>
            <a:prstGeom prst="line">
              <a:avLst/>
            </a:prstGeom>
            <a:ln w="20638" cap="flat" cmpd="sng">
              <a:solidFill>
                <a:srgbClr val="000000"/>
              </a:solidFill>
              <a:prstDash val="solid"/>
              <a:headEnd type="none" w="med" len="med"/>
              <a:tailEnd type="none" w="med" len="med"/>
            </a:ln>
          </p:spPr>
        </p:sp>
        <p:sp>
          <p:nvSpPr>
            <p:cNvPr id="79103" name="Line 260"/>
            <p:cNvSpPr/>
            <p:nvPr/>
          </p:nvSpPr>
          <p:spPr>
            <a:xfrm>
              <a:off x="3888" y="506"/>
              <a:ext cx="157" cy="0"/>
            </a:xfrm>
            <a:prstGeom prst="line">
              <a:avLst/>
            </a:prstGeom>
            <a:ln w="20638" cap="flat" cmpd="sng">
              <a:solidFill>
                <a:srgbClr val="000000"/>
              </a:solidFill>
              <a:prstDash val="solid"/>
              <a:headEnd type="none" w="med" len="med"/>
              <a:tailEnd type="none" w="med" len="med"/>
            </a:ln>
          </p:spPr>
        </p:sp>
        <p:sp>
          <p:nvSpPr>
            <p:cNvPr id="79104" name="Line 261"/>
            <p:cNvSpPr/>
            <p:nvPr/>
          </p:nvSpPr>
          <p:spPr>
            <a:xfrm>
              <a:off x="4202" y="506"/>
              <a:ext cx="157" cy="0"/>
            </a:xfrm>
            <a:prstGeom prst="line">
              <a:avLst/>
            </a:prstGeom>
            <a:ln w="20638" cap="flat" cmpd="sng">
              <a:solidFill>
                <a:srgbClr val="000000"/>
              </a:solidFill>
              <a:prstDash val="solid"/>
              <a:headEnd type="none" w="med" len="med"/>
              <a:tailEnd type="none" w="med" len="med"/>
            </a:ln>
          </p:spPr>
        </p:sp>
        <p:sp>
          <p:nvSpPr>
            <p:cNvPr id="79105" name="Line 262"/>
            <p:cNvSpPr/>
            <p:nvPr/>
          </p:nvSpPr>
          <p:spPr>
            <a:xfrm>
              <a:off x="4503" y="506"/>
              <a:ext cx="157" cy="0"/>
            </a:xfrm>
            <a:prstGeom prst="line">
              <a:avLst/>
            </a:prstGeom>
            <a:ln w="20638" cap="flat" cmpd="sng">
              <a:solidFill>
                <a:srgbClr val="000000"/>
              </a:solidFill>
              <a:prstDash val="solid"/>
              <a:headEnd type="none" w="med" len="med"/>
              <a:tailEnd type="none" w="med" len="med"/>
            </a:ln>
          </p:spPr>
        </p:sp>
        <p:sp>
          <p:nvSpPr>
            <p:cNvPr id="79106" name="Line 263"/>
            <p:cNvSpPr/>
            <p:nvPr/>
          </p:nvSpPr>
          <p:spPr>
            <a:xfrm>
              <a:off x="4791" y="506"/>
              <a:ext cx="157" cy="0"/>
            </a:xfrm>
            <a:prstGeom prst="line">
              <a:avLst/>
            </a:prstGeom>
            <a:ln w="20638" cap="flat" cmpd="sng">
              <a:solidFill>
                <a:srgbClr val="000000"/>
              </a:solidFill>
              <a:prstDash val="solid"/>
              <a:headEnd type="none" w="med" len="med"/>
              <a:tailEnd type="none" w="med" len="med"/>
            </a:ln>
          </p:spPr>
        </p:sp>
        <p:sp>
          <p:nvSpPr>
            <p:cNvPr id="79107" name="Line 264"/>
            <p:cNvSpPr/>
            <p:nvPr/>
          </p:nvSpPr>
          <p:spPr>
            <a:xfrm>
              <a:off x="5105" y="506"/>
              <a:ext cx="158" cy="0"/>
            </a:xfrm>
            <a:prstGeom prst="line">
              <a:avLst/>
            </a:prstGeom>
            <a:ln w="20638" cap="flat" cmpd="sng">
              <a:solidFill>
                <a:srgbClr val="000000"/>
              </a:solidFill>
              <a:prstDash val="solid"/>
              <a:headEnd type="none" w="med" len="med"/>
              <a:tailEnd type="none" w="med" len="med"/>
            </a:ln>
          </p:spPr>
        </p:sp>
        <p:sp>
          <p:nvSpPr>
            <p:cNvPr id="79108" name="Line 265"/>
            <p:cNvSpPr/>
            <p:nvPr/>
          </p:nvSpPr>
          <p:spPr>
            <a:xfrm>
              <a:off x="5393" y="506"/>
              <a:ext cx="158" cy="0"/>
            </a:xfrm>
            <a:prstGeom prst="line">
              <a:avLst/>
            </a:prstGeom>
            <a:ln w="20638" cap="flat" cmpd="sng">
              <a:solidFill>
                <a:srgbClr val="000000"/>
              </a:solidFill>
              <a:prstDash val="solid"/>
              <a:headEnd type="none" w="med" len="med"/>
              <a:tailEnd type="none" w="med" len="med"/>
            </a:ln>
          </p:spPr>
        </p:sp>
        <p:sp>
          <p:nvSpPr>
            <p:cNvPr id="79109" name="Line 266"/>
            <p:cNvSpPr/>
            <p:nvPr/>
          </p:nvSpPr>
          <p:spPr>
            <a:xfrm>
              <a:off x="4817" y="2535"/>
              <a:ext cx="158" cy="0"/>
            </a:xfrm>
            <a:prstGeom prst="line">
              <a:avLst/>
            </a:prstGeom>
            <a:ln w="20638" cap="flat" cmpd="sng">
              <a:solidFill>
                <a:srgbClr val="000000"/>
              </a:solidFill>
              <a:prstDash val="solid"/>
              <a:headEnd type="none" w="med" len="med"/>
              <a:tailEnd type="none" w="med" len="med"/>
            </a:ln>
          </p:spPr>
        </p:sp>
        <p:sp>
          <p:nvSpPr>
            <p:cNvPr id="79110" name="Line 267"/>
            <p:cNvSpPr/>
            <p:nvPr/>
          </p:nvSpPr>
          <p:spPr>
            <a:xfrm>
              <a:off x="5145" y="2535"/>
              <a:ext cx="157" cy="0"/>
            </a:xfrm>
            <a:prstGeom prst="line">
              <a:avLst/>
            </a:prstGeom>
            <a:ln w="20638" cap="flat" cmpd="sng">
              <a:solidFill>
                <a:srgbClr val="000000"/>
              </a:solidFill>
              <a:prstDash val="solid"/>
              <a:headEnd type="none" w="med" len="med"/>
              <a:tailEnd type="none" w="med" len="med"/>
            </a:ln>
          </p:spPr>
        </p:sp>
        <p:sp>
          <p:nvSpPr>
            <p:cNvPr id="79111" name="Rectangle 268"/>
            <p:cNvSpPr/>
            <p:nvPr/>
          </p:nvSpPr>
          <p:spPr>
            <a:xfrm>
              <a:off x="157" y="2797"/>
              <a:ext cx="2553" cy="26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112" name="Rectangle 269"/>
            <p:cNvSpPr/>
            <p:nvPr/>
          </p:nvSpPr>
          <p:spPr>
            <a:xfrm>
              <a:off x="853" y="2810"/>
              <a:ext cx="257"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(a)  </a:t>
              </a:r>
              <a:endParaRPr lang="en-US" altLang="zh-CN" sz="2800" b="1" dirty="0"/>
            </a:p>
          </p:txBody>
        </p:sp>
        <p:sp>
          <p:nvSpPr>
            <p:cNvPr id="79113" name="Rectangle 270"/>
            <p:cNvSpPr/>
            <p:nvPr/>
          </p:nvSpPr>
          <p:spPr>
            <a:xfrm>
              <a:off x="1223" y="2837"/>
              <a:ext cx="80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000" dirty="0">
                  <a:solidFill>
                    <a:srgbClr val="000000"/>
                  </a:solidFill>
                  <a:latin typeface="宋体" panose="02010600030101010101" pitchFamily="2" charset="-122"/>
                </a:rPr>
                <a:t>引脚排列图</a:t>
              </a:r>
              <a:endParaRPr lang="zh-CN" altLang="en-US" sz="2800" b="1" dirty="0"/>
            </a:p>
          </p:txBody>
        </p:sp>
        <p:sp>
          <p:nvSpPr>
            <p:cNvPr id="79114" name="Rectangle 271"/>
            <p:cNvSpPr/>
            <p:nvPr/>
          </p:nvSpPr>
          <p:spPr>
            <a:xfrm>
              <a:off x="3142" y="2797"/>
              <a:ext cx="2553" cy="26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79115" name="Rectangle 272"/>
            <p:cNvSpPr/>
            <p:nvPr/>
          </p:nvSpPr>
          <p:spPr>
            <a:xfrm>
              <a:off x="3669" y="2810"/>
              <a:ext cx="266"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000" dirty="0">
                  <a:solidFill>
                    <a:srgbClr val="000000"/>
                  </a:solidFill>
                </a:rPr>
                <a:t>(b)  </a:t>
              </a:r>
              <a:endParaRPr lang="en-US" altLang="zh-CN" sz="2800" b="1" dirty="0"/>
            </a:p>
          </p:txBody>
        </p:sp>
        <p:sp>
          <p:nvSpPr>
            <p:cNvPr id="79116" name="Rectangle 273"/>
            <p:cNvSpPr/>
            <p:nvPr/>
          </p:nvSpPr>
          <p:spPr>
            <a:xfrm>
              <a:off x="4048" y="2837"/>
              <a:ext cx="1120" cy="1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000" dirty="0">
                  <a:solidFill>
                    <a:srgbClr val="000000"/>
                  </a:solidFill>
                  <a:latin typeface="宋体" panose="02010600030101010101" pitchFamily="2" charset="-122"/>
                </a:rPr>
                <a:t>逻辑功能示意图</a:t>
              </a:r>
              <a:endParaRPr lang="zh-CN" altLang="en-US"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9674"/>
                                        </p:tgtEl>
                                        <p:attrNameLst>
                                          <p:attrName>style.visibility</p:attrName>
                                        </p:attrNameLst>
                                      </p:cBhvr>
                                      <p:to>
                                        <p:strVal val="visible"/>
                                      </p:to>
                                    </p:set>
                                    <p:animEffect transition="in" filter="wipe(left)">
                                      <p:cBhvr>
                                        <p:cTn id="7" dur="500"/>
                                        <p:tgtEl>
                                          <p:spTgt spid="3696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9667"/>
                                        </p:tgtEl>
                                        <p:attrNameLst>
                                          <p:attrName>style.visibility</p:attrName>
                                        </p:attrNameLst>
                                      </p:cBhvr>
                                      <p:to>
                                        <p:strVal val="visible"/>
                                      </p:to>
                                    </p:set>
                                    <p:animEffect transition="in" filter="wipe(left)">
                                      <p:cBhvr>
                                        <p:cTn id="12" dur="500"/>
                                        <p:tgtEl>
                                          <p:spTgt spid="369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a:t>
            </a:fld>
            <a:r>
              <a:rPr lang="zh-CN" altLang="en-US" sz="1400" dirty="0"/>
              <a:t>）</a:t>
            </a:r>
          </a:p>
        </p:txBody>
      </p:sp>
      <p:sp>
        <p:nvSpPr>
          <p:cNvPr id="314371" name="Text Box 3"/>
          <p:cNvSpPr txBox="1"/>
          <p:nvPr/>
        </p:nvSpPr>
        <p:spPr>
          <a:xfrm>
            <a:off x="223838" y="3090863"/>
            <a:ext cx="685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0000CC"/>
                </a:solidFill>
                <a:latin typeface="黑体" panose="02010609060101010101" pitchFamily="49" charset="-122"/>
                <a:ea typeface="黑体" panose="02010609060101010101" pitchFamily="49" charset="-122"/>
              </a:rPr>
              <a:t>解</a:t>
            </a:r>
            <a:r>
              <a:rPr lang="zh-CN" altLang="en-US" sz="2400" b="1" dirty="0">
                <a:latin typeface="黑体" panose="02010609060101010101" pitchFamily="49" charset="-122"/>
                <a:ea typeface="黑体" panose="02010609060101010101" pitchFamily="49" charset="-122"/>
              </a:rPr>
              <a:t>：</a:t>
            </a:r>
            <a:r>
              <a:rPr lang="zh-CN" altLang="en-US" sz="2400" b="1" dirty="0">
                <a:solidFill>
                  <a:srgbClr val="990033"/>
                </a:solidFill>
                <a:latin typeface="黑体" panose="02010609060101010101" pitchFamily="49" charset="-122"/>
                <a:ea typeface="黑体" panose="02010609060101010101" pitchFamily="49" charset="-122"/>
              </a:rPr>
              <a:t>⑴、根据逻辑图写输出逻辑表达式</a:t>
            </a:r>
            <a:endParaRPr lang="zh-CN" altLang="en-US" sz="2400" b="1" dirty="0">
              <a:latin typeface="黑体" panose="02010609060101010101" pitchFamily="49" charset="-122"/>
              <a:ea typeface="黑体" panose="02010609060101010101" pitchFamily="49" charset="-122"/>
            </a:endParaRPr>
          </a:p>
        </p:txBody>
      </p:sp>
      <p:sp>
        <p:nvSpPr>
          <p:cNvPr id="11268" name="Rectangle 4"/>
          <p:cNvSpPr/>
          <p:nvPr/>
        </p:nvSpPr>
        <p:spPr>
          <a:xfrm>
            <a:off x="311150" y="276225"/>
            <a:ext cx="85836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3300"/>
                </a:solidFill>
                <a:ea typeface="黑体" panose="02010609060101010101" pitchFamily="49" charset="-122"/>
              </a:rPr>
              <a:t>例</a:t>
            </a:r>
            <a:r>
              <a:rPr lang="en-US" altLang="zh-CN" sz="2800" b="1" dirty="0">
                <a:solidFill>
                  <a:srgbClr val="FF3300"/>
                </a:solidFill>
                <a:ea typeface="黑体" panose="02010609060101010101" pitchFamily="49" charset="-122"/>
              </a:rPr>
              <a:t>2</a:t>
            </a:r>
            <a:r>
              <a:rPr lang="zh-CN" altLang="en-US" sz="2800" b="1" dirty="0">
                <a:solidFill>
                  <a:srgbClr val="FF3300"/>
                </a:solidFill>
                <a:ea typeface="黑体" panose="02010609060101010101" pitchFamily="49" charset="-122"/>
              </a:rPr>
              <a:t>：</a:t>
            </a:r>
            <a:r>
              <a:rPr lang="zh-CN" altLang="en-US" sz="2800" b="1" dirty="0">
                <a:ea typeface="黑体" panose="02010609060101010101" pitchFamily="49" charset="-122"/>
              </a:rPr>
              <a:t>组合逻辑电路如图，试分析其逻辑功能。</a:t>
            </a:r>
          </a:p>
        </p:txBody>
      </p:sp>
      <p:grpSp>
        <p:nvGrpSpPr>
          <p:cNvPr id="11269" name="Group 127"/>
          <p:cNvGrpSpPr/>
          <p:nvPr/>
        </p:nvGrpSpPr>
        <p:grpSpPr>
          <a:xfrm>
            <a:off x="1249363" y="809625"/>
            <a:ext cx="6769100" cy="2295525"/>
            <a:chOff x="787" y="510"/>
            <a:chExt cx="4264" cy="1446"/>
          </a:xfrm>
        </p:grpSpPr>
        <p:sp>
          <p:nvSpPr>
            <p:cNvPr id="11275" name="Line 71"/>
            <p:cNvSpPr/>
            <p:nvPr/>
          </p:nvSpPr>
          <p:spPr>
            <a:xfrm>
              <a:off x="3526" y="1088"/>
              <a:ext cx="1181" cy="0"/>
            </a:xfrm>
            <a:prstGeom prst="line">
              <a:avLst/>
            </a:prstGeom>
            <a:ln w="25400" cap="flat" cmpd="sng">
              <a:solidFill>
                <a:srgbClr val="000000"/>
              </a:solidFill>
              <a:prstDash val="solid"/>
              <a:headEnd type="none" w="med" len="med"/>
              <a:tailEnd type="none" w="med" len="med"/>
            </a:ln>
          </p:spPr>
        </p:sp>
        <p:sp>
          <p:nvSpPr>
            <p:cNvPr id="11276" name="Rectangle 72"/>
            <p:cNvSpPr/>
            <p:nvPr/>
          </p:nvSpPr>
          <p:spPr>
            <a:xfrm>
              <a:off x="3476" y="716"/>
              <a:ext cx="394" cy="538"/>
            </a:xfrm>
            <a:prstGeom prst="rect">
              <a:avLst/>
            </a:prstGeom>
            <a:noFill/>
            <a:ln w="254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77" name="Rectangle 73"/>
            <p:cNvSpPr/>
            <p:nvPr/>
          </p:nvSpPr>
          <p:spPr>
            <a:xfrm>
              <a:off x="3629" y="799"/>
              <a:ext cx="159"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i="1" dirty="0">
                  <a:solidFill>
                    <a:srgbClr val="000000"/>
                  </a:solidFill>
                </a:rPr>
                <a:t>Y</a:t>
              </a:r>
              <a:r>
                <a:rPr lang="en-US" altLang="zh-CN" sz="2100" b="1" baseline="-25000" dirty="0">
                  <a:solidFill>
                    <a:srgbClr val="000000"/>
                  </a:solidFill>
                </a:rPr>
                <a:t>3</a:t>
              </a:r>
              <a:endParaRPr lang="en-US" altLang="zh-CN" sz="2800" b="1" baseline="-25000" dirty="0"/>
            </a:p>
          </p:txBody>
        </p:sp>
        <p:sp>
          <p:nvSpPr>
            <p:cNvPr id="11278" name="Freeform 75"/>
            <p:cNvSpPr/>
            <p:nvPr/>
          </p:nvSpPr>
          <p:spPr>
            <a:xfrm>
              <a:off x="1262" y="813"/>
              <a:ext cx="1033" cy="854"/>
            </a:xfrm>
            <a:custGeom>
              <a:avLst/>
              <a:gdLst/>
              <a:ahLst/>
              <a:cxnLst>
                <a:cxn ang="0">
                  <a:pos x="0" y="0"/>
                </a:cxn>
                <a:cxn ang="0">
                  <a:pos x="0" y="716"/>
                </a:cxn>
                <a:cxn ang="0">
                  <a:pos x="886" y="716"/>
                </a:cxn>
                <a:cxn ang="0">
                  <a:pos x="886" y="854"/>
                </a:cxn>
                <a:cxn ang="0">
                  <a:pos x="1033" y="854"/>
                </a:cxn>
              </a:cxnLst>
              <a:rect l="0" t="0" r="0" b="0"/>
              <a:pathLst>
                <a:path w="1033" h="854">
                  <a:moveTo>
                    <a:pt x="0" y="0"/>
                  </a:moveTo>
                  <a:lnTo>
                    <a:pt x="0" y="716"/>
                  </a:lnTo>
                  <a:lnTo>
                    <a:pt x="886" y="716"/>
                  </a:lnTo>
                  <a:lnTo>
                    <a:pt x="886" y="854"/>
                  </a:lnTo>
                  <a:lnTo>
                    <a:pt x="1033" y="854"/>
                  </a:ln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279" name="Freeform 76"/>
            <p:cNvSpPr/>
            <p:nvPr/>
          </p:nvSpPr>
          <p:spPr>
            <a:xfrm>
              <a:off x="2664" y="799"/>
              <a:ext cx="591" cy="138"/>
            </a:xfrm>
            <a:custGeom>
              <a:avLst/>
              <a:gdLst/>
              <a:ahLst/>
              <a:cxnLst>
                <a:cxn ang="0">
                  <a:pos x="0" y="0"/>
                </a:cxn>
                <a:cxn ang="0">
                  <a:pos x="148" y="0"/>
                </a:cxn>
                <a:cxn ang="0">
                  <a:pos x="148" y="138"/>
                </a:cxn>
                <a:cxn ang="0">
                  <a:pos x="591" y="138"/>
                </a:cxn>
              </a:cxnLst>
              <a:rect l="0" t="0" r="0" b="0"/>
              <a:pathLst>
                <a:path w="591" h="138">
                  <a:moveTo>
                    <a:pt x="0" y="0"/>
                  </a:moveTo>
                  <a:lnTo>
                    <a:pt x="148" y="0"/>
                  </a:lnTo>
                  <a:lnTo>
                    <a:pt x="148" y="138"/>
                  </a:lnTo>
                  <a:lnTo>
                    <a:pt x="591" y="138"/>
                  </a:ln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280" name="Freeform 77"/>
            <p:cNvSpPr/>
            <p:nvPr/>
          </p:nvSpPr>
          <p:spPr>
            <a:xfrm>
              <a:off x="2664" y="1088"/>
              <a:ext cx="591" cy="441"/>
            </a:xfrm>
            <a:custGeom>
              <a:avLst/>
              <a:gdLst/>
              <a:ahLst/>
              <a:cxnLst>
                <a:cxn ang="0">
                  <a:pos x="0" y="441"/>
                </a:cxn>
                <a:cxn ang="0">
                  <a:pos x="148" y="441"/>
                </a:cxn>
                <a:cxn ang="0">
                  <a:pos x="148" y="0"/>
                </a:cxn>
                <a:cxn ang="0">
                  <a:pos x="591" y="0"/>
                </a:cxn>
              </a:cxnLst>
              <a:rect l="0" t="0" r="0" b="0"/>
              <a:pathLst>
                <a:path w="591" h="441">
                  <a:moveTo>
                    <a:pt x="0" y="441"/>
                  </a:moveTo>
                  <a:lnTo>
                    <a:pt x="148" y="441"/>
                  </a:lnTo>
                  <a:lnTo>
                    <a:pt x="148" y="0"/>
                  </a:lnTo>
                  <a:lnTo>
                    <a:pt x="591" y="0"/>
                  </a:ln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281" name="Rectangle 78"/>
            <p:cNvSpPr/>
            <p:nvPr/>
          </p:nvSpPr>
          <p:spPr>
            <a:xfrm>
              <a:off x="2295" y="524"/>
              <a:ext cx="394" cy="537"/>
            </a:xfrm>
            <a:prstGeom prst="rect">
              <a:avLst/>
            </a:prstGeom>
            <a:solidFill>
              <a:srgbClr val="FFFFFF"/>
            </a:solid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82" name="Rectangle 79"/>
            <p:cNvSpPr/>
            <p:nvPr/>
          </p:nvSpPr>
          <p:spPr>
            <a:xfrm>
              <a:off x="2395" y="620"/>
              <a:ext cx="168"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dirty="0">
                  <a:solidFill>
                    <a:srgbClr val="000000"/>
                  </a:solidFill>
                  <a:latin typeface="宋体" panose="02010600030101010101" pitchFamily="2" charset="-122"/>
                </a:rPr>
                <a:t>≥</a:t>
              </a:r>
              <a:endParaRPr lang="en-US" altLang="zh-CN" sz="2800" b="1" dirty="0"/>
            </a:p>
          </p:txBody>
        </p:sp>
        <p:sp>
          <p:nvSpPr>
            <p:cNvPr id="11283" name="Rectangle 80"/>
            <p:cNvSpPr/>
            <p:nvPr/>
          </p:nvSpPr>
          <p:spPr>
            <a:xfrm>
              <a:off x="2542" y="592"/>
              <a:ext cx="84"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dirty="0">
                  <a:solidFill>
                    <a:srgbClr val="000000"/>
                  </a:solidFill>
                </a:rPr>
                <a:t>1</a:t>
              </a:r>
              <a:endParaRPr lang="en-US" altLang="zh-CN" sz="2800" b="1" dirty="0"/>
            </a:p>
          </p:txBody>
        </p:sp>
        <p:sp>
          <p:nvSpPr>
            <p:cNvPr id="11284" name="Rectangle 81"/>
            <p:cNvSpPr/>
            <p:nvPr/>
          </p:nvSpPr>
          <p:spPr>
            <a:xfrm>
              <a:off x="3181" y="813"/>
              <a:ext cx="394" cy="523"/>
            </a:xfrm>
            <a:prstGeom prst="rect">
              <a:avLst/>
            </a:prstGeom>
            <a:solidFill>
              <a:srgbClr val="FFFFFF"/>
            </a:solid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85" name="Rectangle 82"/>
            <p:cNvSpPr/>
            <p:nvPr/>
          </p:nvSpPr>
          <p:spPr>
            <a:xfrm>
              <a:off x="3281" y="909"/>
              <a:ext cx="168"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dirty="0">
                  <a:solidFill>
                    <a:srgbClr val="000000"/>
                  </a:solidFill>
                  <a:latin typeface="宋体" panose="02010600030101010101" pitchFamily="2" charset="-122"/>
                </a:rPr>
                <a:t>≥</a:t>
              </a:r>
              <a:endParaRPr lang="en-US" altLang="zh-CN" sz="2800" b="1" dirty="0"/>
            </a:p>
          </p:txBody>
        </p:sp>
        <p:sp>
          <p:nvSpPr>
            <p:cNvPr id="11286" name="Rectangle 83"/>
            <p:cNvSpPr/>
            <p:nvPr/>
          </p:nvSpPr>
          <p:spPr>
            <a:xfrm>
              <a:off x="3428" y="882"/>
              <a:ext cx="84"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dirty="0">
                  <a:solidFill>
                    <a:srgbClr val="000000"/>
                  </a:solidFill>
                </a:rPr>
                <a:t>1</a:t>
              </a:r>
              <a:endParaRPr lang="en-US" altLang="zh-CN" sz="2800" b="1" dirty="0"/>
            </a:p>
          </p:txBody>
        </p:sp>
        <p:sp>
          <p:nvSpPr>
            <p:cNvPr id="11287" name="Rectangle 84"/>
            <p:cNvSpPr/>
            <p:nvPr/>
          </p:nvSpPr>
          <p:spPr>
            <a:xfrm>
              <a:off x="1471" y="1268"/>
              <a:ext cx="394" cy="537"/>
            </a:xfrm>
            <a:prstGeom prst="rect">
              <a:avLst/>
            </a:prstGeom>
            <a:solidFill>
              <a:srgbClr val="FFFFFF"/>
            </a:solid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88" name="Rectangle 85"/>
            <p:cNvSpPr/>
            <p:nvPr/>
          </p:nvSpPr>
          <p:spPr>
            <a:xfrm>
              <a:off x="1643" y="1350"/>
              <a:ext cx="84"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dirty="0">
                  <a:solidFill>
                    <a:srgbClr val="000000"/>
                  </a:solidFill>
                </a:rPr>
                <a:t>1</a:t>
              </a:r>
              <a:endParaRPr lang="en-US" altLang="zh-CN" sz="2800" b="1" dirty="0"/>
            </a:p>
          </p:txBody>
        </p:sp>
        <p:sp>
          <p:nvSpPr>
            <p:cNvPr id="11289" name="Line 86"/>
            <p:cNvSpPr/>
            <p:nvPr/>
          </p:nvSpPr>
          <p:spPr>
            <a:xfrm>
              <a:off x="966" y="661"/>
              <a:ext cx="1329" cy="0"/>
            </a:xfrm>
            <a:prstGeom prst="line">
              <a:avLst/>
            </a:prstGeom>
            <a:ln w="25400" cap="flat" cmpd="sng">
              <a:solidFill>
                <a:srgbClr val="000000"/>
              </a:solidFill>
              <a:prstDash val="solid"/>
              <a:headEnd type="none" w="med" len="med"/>
              <a:tailEnd type="none" w="med" len="med"/>
            </a:ln>
          </p:spPr>
        </p:sp>
        <p:sp>
          <p:nvSpPr>
            <p:cNvPr id="11290" name="Line 87"/>
            <p:cNvSpPr/>
            <p:nvPr/>
          </p:nvSpPr>
          <p:spPr>
            <a:xfrm>
              <a:off x="966" y="813"/>
              <a:ext cx="1329" cy="0"/>
            </a:xfrm>
            <a:prstGeom prst="line">
              <a:avLst/>
            </a:prstGeom>
            <a:ln w="25400" cap="flat" cmpd="sng">
              <a:solidFill>
                <a:srgbClr val="000000"/>
              </a:solidFill>
              <a:prstDash val="solid"/>
              <a:headEnd type="none" w="med" len="med"/>
              <a:tailEnd type="none" w="med" len="med"/>
            </a:ln>
          </p:spPr>
        </p:sp>
        <p:sp>
          <p:nvSpPr>
            <p:cNvPr id="11291" name="Line 88"/>
            <p:cNvSpPr/>
            <p:nvPr/>
          </p:nvSpPr>
          <p:spPr>
            <a:xfrm>
              <a:off x="966" y="951"/>
              <a:ext cx="1329" cy="0"/>
            </a:xfrm>
            <a:prstGeom prst="line">
              <a:avLst/>
            </a:prstGeom>
            <a:ln w="25400" cap="flat" cmpd="sng">
              <a:solidFill>
                <a:srgbClr val="000000"/>
              </a:solidFill>
              <a:prstDash val="solid"/>
              <a:headEnd type="none" w="med" len="med"/>
              <a:tailEnd type="none" w="med" len="med"/>
            </a:ln>
          </p:spPr>
        </p:sp>
        <p:sp>
          <p:nvSpPr>
            <p:cNvPr id="11292" name="Freeform 89"/>
            <p:cNvSpPr/>
            <p:nvPr/>
          </p:nvSpPr>
          <p:spPr>
            <a:xfrm>
              <a:off x="2148" y="661"/>
              <a:ext cx="147" cy="717"/>
            </a:xfrm>
            <a:custGeom>
              <a:avLst/>
              <a:gdLst/>
              <a:ahLst/>
              <a:cxnLst>
                <a:cxn ang="0">
                  <a:pos x="0" y="0"/>
                </a:cxn>
                <a:cxn ang="0">
                  <a:pos x="0" y="717"/>
                </a:cxn>
                <a:cxn ang="0">
                  <a:pos x="147" y="717"/>
                </a:cxn>
              </a:cxnLst>
              <a:rect l="0" t="0" r="0" b="0"/>
              <a:pathLst>
                <a:path w="147" h="717">
                  <a:moveTo>
                    <a:pt x="0" y="0"/>
                  </a:moveTo>
                  <a:lnTo>
                    <a:pt x="0" y="717"/>
                  </a:lnTo>
                  <a:lnTo>
                    <a:pt x="147" y="717"/>
                  </a:ln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293" name="Rectangle 90"/>
            <p:cNvSpPr/>
            <p:nvPr/>
          </p:nvSpPr>
          <p:spPr>
            <a:xfrm>
              <a:off x="3919" y="813"/>
              <a:ext cx="394" cy="523"/>
            </a:xfrm>
            <a:prstGeom prst="rect">
              <a:avLst/>
            </a:prstGeom>
            <a:solidFill>
              <a:srgbClr val="FFFFFF"/>
            </a:solid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94" name="Rectangle 91"/>
            <p:cNvSpPr/>
            <p:nvPr/>
          </p:nvSpPr>
          <p:spPr>
            <a:xfrm>
              <a:off x="4092" y="896"/>
              <a:ext cx="84"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dirty="0">
                  <a:solidFill>
                    <a:srgbClr val="000000"/>
                  </a:solidFill>
                </a:rPr>
                <a:t>1</a:t>
              </a:r>
              <a:endParaRPr lang="en-US" altLang="zh-CN" sz="2800" b="1" dirty="0"/>
            </a:p>
          </p:txBody>
        </p:sp>
        <p:sp>
          <p:nvSpPr>
            <p:cNvPr id="11295" name="Freeform 92"/>
            <p:cNvSpPr/>
            <p:nvPr/>
          </p:nvSpPr>
          <p:spPr>
            <a:xfrm>
              <a:off x="2148" y="1240"/>
              <a:ext cx="1033" cy="716"/>
            </a:xfrm>
            <a:custGeom>
              <a:avLst/>
              <a:gdLst/>
              <a:ahLst/>
              <a:cxnLst>
                <a:cxn ang="0">
                  <a:pos x="0" y="289"/>
                </a:cxn>
                <a:cxn ang="0">
                  <a:pos x="0" y="716"/>
                </a:cxn>
                <a:cxn ang="0">
                  <a:pos x="885" y="716"/>
                </a:cxn>
                <a:cxn ang="0">
                  <a:pos x="885" y="0"/>
                </a:cxn>
                <a:cxn ang="0">
                  <a:pos x="1033" y="0"/>
                </a:cxn>
              </a:cxnLst>
              <a:rect l="0" t="0" r="0" b="0"/>
              <a:pathLst>
                <a:path w="1033" h="716">
                  <a:moveTo>
                    <a:pt x="0" y="289"/>
                  </a:moveTo>
                  <a:lnTo>
                    <a:pt x="0" y="716"/>
                  </a:lnTo>
                  <a:lnTo>
                    <a:pt x="885" y="716"/>
                  </a:lnTo>
                  <a:lnTo>
                    <a:pt x="885" y="0"/>
                  </a:lnTo>
                  <a:lnTo>
                    <a:pt x="1033" y="0"/>
                  </a:ln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296" name="Oval 93"/>
            <p:cNvSpPr/>
            <p:nvPr/>
          </p:nvSpPr>
          <p:spPr>
            <a:xfrm>
              <a:off x="966" y="634"/>
              <a:ext cx="62" cy="6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97" name="Oval 94"/>
            <p:cNvSpPr/>
            <p:nvPr/>
          </p:nvSpPr>
          <p:spPr>
            <a:xfrm>
              <a:off x="966" y="785"/>
              <a:ext cx="62" cy="6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98" name="Oval 95"/>
            <p:cNvSpPr/>
            <p:nvPr/>
          </p:nvSpPr>
          <p:spPr>
            <a:xfrm>
              <a:off x="966" y="923"/>
              <a:ext cx="62" cy="6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299" name="Oval 96"/>
            <p:cNvSpPr/>
            <p:nvPr/>
          </p:nvSpPr>
          <p:spPr>
            <a:xfrm>
              <a:off x="2689" y="772"/>
              <a:ext cx="61" cy="68"/>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00" name="Oval 97"/>
            <p:cNvSpPr/>
            <p:nvPr/>
          </p:nvSpPr>
          <p:spPr>
            <a:xfrm>
              <a:off x="2689" y="1502"/>
              <a:ext cx="61" cy="6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01" name="Oval 98"/>
            <p:cNvSpPr/>
            <p:nvPr/>
          </p:nvSpPr>
          <p:spPr>
            <a:xfrm>
              <a:off x="4682" y="1061"/>
              <a:ext cx="62" cy="6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02" name="Oval 99"/>
            <p:cNvSpPr/>
            <p:nvPr/>
          </p:nvSpPr>
          <p:spPr>
            <a:xfrm>
              <a:off x="4313" y="1061"/>
              <a:ext cx="62" cy="6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03" name="Oval 100"/>
            <p:cNvSpPr/>
            <p:nvPr/>
          </p:nvSpPr>
          <p:spPr>
            <a:xfrm>
              <a:off x="3575" y="1061"/>
              <a:ext cx="61" cy="6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04" name="Oval 101"/>
            <p:cNvSpPr/>
            <p:nvPr/>
          </p:nvSpPr>
          <p:spPr>
            <a:xfrm>
              <a:off x="1865" y="1502"/>
              <a:ext cx="61" cy="6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05" name="Oval 102"/>
            <p:cNvSpPr/>
            <p:nvPr/>
          </p:nvSpPr>
          <p:spPr>
            <a:xfrm>
              <a:off x="2123" y="634"/>
              <a:ext cx="61" cy="69"/>
            </a:xfrm>
            <a:prstGeom prst="ellipse">
              <a:avLst/>
            </a:prstGeom>
            <a:solidFill>
              <a:srgbClr val="000000"/>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06" name="Oval 103"/>
            <p:cNvSpPr/>
            <p:nvPr/>
          </p:nvSpPr>
          <p:spPr>
            <a:xfrm>
              <a:off x="1237" y="785"/>
              <a:ext cx="62" cy="69"/>
            </a:xfrm>
            <a:prstGeom prst="ellipse">
              <a:avLst/>
            </a:prstGeom>
            <a:solidFill>
              <a:srgbClr val="000000"/>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07" name="Oval 104"/>
            <p:cNvSpPr/>
            <p:nvPr/>
          </p:nvSpPr>
          <p:spPr>
            <a:xfrm>
              <a:off x="2123" y="1640"/>
              <a:ext cx="61" cy="68"/>
            </a:xfrm>
            <a:prstGeom prst="ellipse">
              <a:avLst/>
            </a:prstGeom>
            <a:solidFill>
              <a:srgbClr val="000000"/>
            </a:solid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08" name="Rectangle 106"/>
            <p:cNvSpPr/>
            <p:nvPr/>
          </p:nvSpPr>
          <p:spPr>
            <a:xfrm>
              <a:off x="787" y="510"/>
              <a:ext cx="112"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i="1" dirty="0">
                  <a:solidFill>
                    <a:srgbClr val="000000"/>
                  </a:solidFill>
                </a:rPr>
                <a:t>A</a:t>
              </a:r>
              <a:endParaRPr lang="en-US" altLang="zh-CN" sz="2800" b="1" dirty="0"/>
            </a:p>
          </p:txBody>
        </p:sp>
        <p:sp>
          <p:nvSpPr>
            <p:cNvPr id="11309" name="Rectangle 107"/>
            <p:cNvSpPr/>
            <p:nvPr/>
          </p:nvSpPr>
          <p:spPr>
            <a:xfrm>
              <a:off x="787" y="730"/>
              <a:ext cx="112"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i="1" dirty="0">
                  <a:solidFill>
                    <a:srgbClr val="000000"/>
                  </a:solidFill>
                </a:rPr>
                <a:t>B</a:t>
              </a:r>
              <a:endParaRPr lang="en-US" altLang="zh-CN" sz="2800" b="1" dirty="0"/>
            </a:p>
          </p:txBody>
        </p:sp>
        <p:sp>
          <p:nvSpPr>
            <p:cNvPr id="11310" name="Rectangle 108"/>
            <p:cNvSpPr/>
            <p:nvPr/>
          </p:nvSpPr>
          <p:spPr>
            <a:xfrm>
              <a:off x="793" y="951"/>
              <a:ext cx="112"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i="1" dirty="0">
                  <a:solidFill>
                    <a:srgbClr val="000000"/>
                  </a:solidFill>
                </a:rPr>
                <a:t>C</a:t>
              </a:r>
              <a:endParaRPr lang="en-US" altLang="zh-CN" sz="2800" b="1" dirty="0"/>
            </a:p>
          </p:txBody>
        </p:sp>
        <p:sp>
          <p:nvSpPr>
            <p:cNvPr id="11311" name="Rectangle 109"/>
            <p:cNvSpPr/>
            <p:nvPr/>
          </p:nvSpPr>
          <p:spPr>
            <a:xfrm>
              <a:off x="4658" y="909"/>
              <a:ext cx="393" cy="538"/>
            </a:xfrm>
            <a:prstGeom prst="rect">
              <a:avLst/>
            </a:prstGeom>
            <a:noFill/>
            <a:ln w="254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12" name="Rectangle 110"/>
            <p:cNvSpPr/>
            <p:nvPr/>
          </p:nvSpPr>
          <p:spPr>
            <a:xfrm>
              <a:off x="4821" y="992"/>
              <a:ext cx="103"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i="1" dirty="0">
                  <a:solidFill>
                    <a:srgbClr val="000000"/>
                  </a:solidFill>
                </a:rPr>
                <a:t>Y</a:t>
              </a:r>
              <a:endParaRPr lang="en-US" altLang="zh-CN" sz="2800" b="1" dirty="0"/>
            </a:p>
          </p:txBody>
        </p:sp>
        <p:sp>
          <p:nvSpPr>
            <p:cNvPr id="11313" name="Rectangle 111"/>
            <p:cNvSpPr/>
            <p:nvPr/>
          </p:nvSpPr>
          <p:spPr>
            <a:xfrm>
              <a:off x="2738" y="524"/>
              <a:ext cx="394" cy="1253"/>
            </a:xfrm>
            <a:prstGeom prst="rect">
              <a:avLst/>
            </a:prstGeom>
            <a:noFill/>
            <a:ln w="254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14" name="Rectangle 112"/>
            <p:cNvSpPr/>
            <p:nvPr/>
          </p:nvSpPr>
          <p:spPr>
            <a:xfrm>
              <a:off x="2846" y="718"/>
              <a:ext cx="159"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i="1" dirty="0">
                  <a:solidFill>
                    <a:srgbClr val="000000"/>
                  </a:solidFill>
                </a:rPr>
                <a:t>Y</a:t>
              </a:r>
              <a:r>
                <a:rPr lang="en-US" altLang="zh-CN" sz="2100" b="1" baseline="-25000" dirty="0">
                  <a:solidFill>
                    <a:srgbClr val="000000"/>
                  </a:solidFill>
                </a:rPr>
                <a:t>1</a:t>
              </a:r>
              <a:endParaRPr lang="en-US" altLang="zh-CN" sz="2800" b="1" baseline="-25000" dirty="0"/>
            </a:p>
          </p:txBody>
        </p:sp>
        <p:sp>
          <p:nvSpPr>
            <p:cNvPr id="11315" name="Rectangle 114"/>
            <p:cNvSpPr/>
            <p:nvPr/>
          </p:nvSpPr>
          <p:spPr>
            <a:xfrm>
              <a:off x="2837" y="1073"/>
              <a:ext cx="159"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i="1" dirty="0">
                  <a:solidFill>
                    <a:srgbClr val="000000"/>
                  </a:solidFill>
                </a:rPr>
                <a:t>Y</a:t>
              </a:r>
              <a:r>
                <a:rPr lang="en-US" altLang="zh-CN" sz="2100" b="1" baseline="-25000" dirty="0">
                  <a:solidFill>
                    <a:srgbClr val="000000"/>
                  </a:solidFill>
                </a:rPr>
                <a:t>2</a:t>
              </a:r>
              <a:endParaRPr lang="en-US" altLang="zh-CN" sz="2800" b="1" baseline="-25000" dirty="0"/>
            </a:p>
          </p:txBody>
        </p:sp>
        <p:sp>
          <p:nvSpPr>
            <p:cNvPr id="11316" name="Rectangle 116"/>
            <p:cNvSpPr/>
            <p:nvPr/>
          </p:nvSpPr>
          <p:spPr>
            <a:xfrm>
              <a:off x="2295" y="1240"/>
              <a:ext cx="394" cy="537"/>
            </a:xfrm>
            <a:prstGeom prst="rect">
              <a:avLst/>
            </a:prstGeom>
            <a:solidFill>
              <a:srgbClr val="FFFFFF"/>
            </a:solidFill>
            <a:ln w="254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317" name="Rectangle 117"/>
            <p:cNvSpPr/>
            <p:nvPr/>
          </p:nvSpPr>
          <p:spPr>
            <a:xfrm>
              <a:off x="2395" y="1336"/>
              <a:ext cx="168"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dirty="0">
                  <a:solidFill>
                    <a:srgbClr val="000000"/>
                  </a:solidFill>
                  <a:latin typeface="宋体" panose="02010600030101010101" pitchFamily="2" charset="-122"/>
                </a:rPr>
                <a:t>≥</a:t>
              </a:r>
              <a:endParaRPr lang="en-US" altLang="zh-CN" sz="2800" b="1" dirty="0"/>
            </a:p>
          </p:txBody>
        </p:sp>
        <p:sp>
          <p:nvSpPr>
            <p:cNvPr id="11318" name="Rectangle 118"/>
            <p:cNvSpPr/>
            <p:nvPr/>
          </p:nvSpPr>
          <p:spPr>
            <a:xfrm>
              <a:off x="2542" y="1309"/>
              <a:ext cx="84" cy="202"/>
            </a:xfrm>
            <a:prstGeom prst="rect">
              <a:avLst/>
            </a:prstGeom>
            <a:noFill/>
            <a:ln w="25400">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100" b="1" dirty="0">
                  <a:solidFill>
                    <a:srgbClr val="000000"/>
                  </a:solidFill>
                </a:rPr>
                <a:t>1</a:t>
              </a:r>
              <a:endParaRPr lang="en-US" altLang="zh-CN" sz="2800" b="1" dirty="0"/>
            </a:p>
          </p:txBody>
        </p:sp>
      </p:grpSp>
      <p:graphicFrame>
        <p:nvGraphicFramePr>
          <p:cNvPr id="314489" name="Object 121"/>
          <p:cNvGraphicFramePr>
            <a:graphicFrameLocks noChangeAspect="1"/>
          </p:cNvGraphicFramePr>
          <p:nvPr/>
        </p:nvGraphicFramePr>
        <p:xfrm>
          <a:off x="647700" y="3556000"/>
          <a:ext cx="5988050" cy="1138238"/>
        </p:xfrm>
        <a:graphic>
          <a:graphicData uri="http://schemas.openxmlformats.org/presentationml/2006/ole">
            <mc:AlternateContent xmlns:mc="http://schemas.openxmlformats.org/markup-compatibility/2006">
              <mc:Choice xmlns:v="urn:schemas-microsoft-com:vml" Requires="v">
                <p:oleObj spid="_x0000_s4137" r:id="rId3" imgW="2806700" imgH="533400" progId="Equation.3">
                  <p:embed/>
                </p:oleObj>
              </mc:Choice>
              <mc:Fallback>
                <p:oleObj r:id="rId3" imgW="2806700" imgH="533400" progId="Equation.3">
                  <p:embed/>
                  <p:pic>
                    <p:nvPicPr>
                      <p:cNvPr id="0" name="图片 3079"/>
                      <p:cNvPicPr/>
                      <p:nvPr/>
                    </p:nvPicPr>
                    <p:blipFill>
                      <a:blip r:embed="rId4"/>
                      <a:stretch>
                        <a:fillRect/>
                      </a:stretch>
                    </p:blipFill>
                    <p:spPr>
                      <a:xfrm>
                        <a:off x="647700" y="3556000"/>
                        <a:ext cx="5988050" cy="1138238"/>
                      </a:xfrm>
                      <a:prstGeom prst="rect">
                        <a:avLst/>
                      </a:prstGeom>
                      <a:noFill/>
                      <a:ln w="38100">
                        <a:noFill/>
                        <a:miter/>
                      </a:ln>
                    </p:spPr>
                  </p:pic>
                </p:oleObj>
              </mc:Fallback>
            </mc:AlternateContent>
          </a:graphicData>
        </a:graphic>
      </p:graphicFrame>
      <p:sp>
        <p:nvSpPr>
          <p:cNvPr id="314490" name="Text Box 122"/>
          <p:cNvSpPr txBox="1"/>
          <p:nvPr/>
        </p:nvSpPr>
        <p:spPr>
          <a:xfrm>
            <a:off x="338138" y="4732338"/>
            <a:ext cx="386238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990033"/>
                </a:solidFill>
                <a:latin typeface="黑体" panose="02010609060101010101" pitchFamily="49" charset="-122"/>
                <a:ea typeface="黑体" panose="02010609060101010101" pitchFamily="49" charset="-122"/>
              </a:rPr>
              <a:t>⑵</a:t>
            </a:r>
            <a:r>
              <a:rPr lang="zh-CN" altLang="en-US" sz="2400" b="1" dirty="0">
                <a:solidFill>
                  <a:srgbClr val="990033"/>
                </a:solidFill>
                <a:latin typeface="黑体" panose="02010609060101010101" pitchFamily="49" charset="-122"/>
                <a:ea typeface="黑体" panose="02010609060101010101" pitchFamily="49" charset="-122"/>
              </a:rPr>
              <a:t>、化简逻辑表达式</a:t>
            </a:r>
          </a:p>
        </p:txBody>
      </p:sp>
      <p:graphicFrame>
        <p:nvGraphicFramePr>
          <p:cNvPr id="314492" name="Object 124"/>
          <p:cNvGraphicFramePr>
            <a:graphicFrameLocks noChangeAspect="1"/>
          </p:cNvGraphicFramePr>
          <p:nvPr/>
        </p:nvGraphicFramePr>
        <p:xfrm>
          <a:off x="611188" y="5200650"/>
          <a:ext cx="3351212" cy="1560513"/>
        </p:xfrm>
        <a:graphic>
          <a:graphicData uri="http://schemas.openxmlformats.org/presentationml/2006/ole">
            <mc:AlternateContent xmlns:mc="http://schemas.openxmlformats.org/markup-compatibility/2006">
              <mc:Choice xmlns:v="urn:schemas-microsoft-com:vml" Requires="v">
                <p:oleObj spid="_x0000_s4138" r:id="rId5" imgW="1498600" imgH="698500" progId="Equation.3">
                  <p:embed/>
                </p:oleObj>
              </mc:Choice>
              <mc:Fallback>
                <p:oleObj r:id="rId5" imgW="1498600" imgH="698500" progId="Equation.3">
                  <p:embed/>
                  <p:pic>
                    <p:nvPicPr>
                      <p:cNvPr id="0" name="图片 3080"/>
                      <p:cNvPicPr/>
                      <p:nvPr/>
                    </p:nvPicPr>
                    <p:blipFill>
                      <a:blip r:embed="rId6"/>
                      <a:stretch>
                        <a:fillRect/>
                      </a:stretch>
                    </p:blipFill>
                    <p:spPr>
                      <a:xfrm>
                        <a:off x="611188" y="5200650"/>
                        <a:ext cx="3351212" cy="1560513"/>
                      </a:xfrm>
                      <a:prstGeom prst="rect">
                        <a:avLst/>
                      </a:prstGeom>
                      <a:noFill/>
                      <a:ln w="38100">
                        <a:noFill/>
                        <a:miter/>
                      </a:ln>
                    </p:spPr>
                  </p:pic>
                </p:oleObj>
              </mc:Fallback>
            </mc:AlternateContent>
          </a:graphicData>
        </a:graphic>
      </p:graphicFrame>
      <p:sp>
        <p:nvSpPr>
          <p:cNvPr id="314493" name="Text Box 125"/>
          <p:cNvSpPr txBox="1"/>
          <p:nvPr/>
        </p:nvSpPr>
        <p:spPr>
          <a:xfrm>
            <a:off x="4356100" y="5330825"/>
            <a:ext cx="4437063"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t>　</a:t>
            </a:r>
            <a:r>
              <a:rPr lang="zh-CN" altLang="en-US" sz="2400" b="1" dirty="0">
                <a:latin typeface="黑体" panose="02010609060101010101" pitchFamily="49" charset="-122"/>
                <a:ea typeface="黑体" panose="02010609060101010101" pitchFamily="49" charset="-122"/>
              </a:rPr>
              <a:t>电路的输出</a:t>
            </a:r>
            <a:r>
              <a:rPr lang="en-US" altLang="zh-CN" sz="2400" b="1" i="1" dirty="0"/>
              <a:t>Y</a:t>
            </a:r>
            <a:r>
              <a:rPr lang="zh-CN" altLang="en-US" sz="2400" b="1" dirty="0">
                <a:latin typeface="黑体" panose="02010609060101010101" pitchFamily="49" charset="-122"/>
                <a:ea typeface="黑体" panose="02010609060101010101" pitchFamily="49" charset="-122"/>
              </a:rPr>
              <a:t>只与输入</a:t>
            </a:r>
            <a:r>
              <a:rPr lang="en-US" altLang="zh-CN" sz="2400" b="1" i="1" dirty="0">
                <a:ea typeface="黑体" panose="02010609060101010101" pitchFamily="49" charset="-122"/>
              </a:rPr>
              <a:t>A</a:t>
            </a:r>
            <a:r>
              <a:rPr lang="zh-CN" altLang="en-US" sz="2400" b="1" i="1" dirty="0">
                <a:ea typeface="黑体" panose="02010609060101010101" pitchFamily="49" charset="-122"/>
              </a:rPr>
              <a:t>、</a:t>
            </a:r>
            <a:r>
              <a:rPr lang="en-US" altLang="zh-CN" sz="2400" b="1" i="1" dirty="0">
                <a:ea typeface="黑体" panose="02010609060101010101" pitchFamily="49" charset="-122"/>
              </a:rPr>
              <a:t>B</a:t>
            </a:r>
            <a:r>
              <a:rPr lang="zh-CN" altLang="en-US" sz="2400" b="1" dirty="0">
                <a:latin typeface="黑体" panose="02010609060101010101" pitchFamily="49" charset="-122"/>
                <a:ea typeface="黑体" panose="02010609060101010101" pitchFamily="49" charset="-122"/>
              </a:rPr>
              <a:t>有关，而与输入</a:t>
            </a:r>
            <a:r>
              <a:rPr lang="en-US" altLang="zh-CN" sz="2400" b="1" i="1" dirty="0">
                <a:ea typeface="黑体" panose="02010609060101010101" pitchFamily="49" charset="-122"/>
              </a:rPr>
              <a:t>C</a:t>
            </a:r>
            <a:r>
              <a:rPr lang="zh-CN" altLang="en-US" sz="2400" b="1" dirty="0">
                <a:latin typeface="黑体" panose="02010609060101010101" pitchFamily="49" charset="-122"/>
                <a:ea typeface="黑体" panose="02010609060101010101" pitchFamily="49" charset="-122"/>
              </a:rPr>
              <a:t>无关。</a:t>
            </a:r>
            <a:r>
              <a:rPr lang="en-US" altLang="zh-CN" sz="2400" b="1" i="1" dirty="0">
                <a:ea typeface="黑体" panose="02010609060101010101" pitchFamily="49" charset="-122"/>
              </a:rPr>
              <a:t>Y</a:t>
            </a:r>
            <a:r>
              <a:rPr lang="zh-CN" altLang="en-US" sz="2400" b="1" dirty="0">
                <a:latin typeface="黑体" panose="02010609060101010101" pitchFamily="49" charset="-122"/>
                <a:ea typeface="黑体" panose="02010609060101010101" pitchFamily="49" charset="-122"/>
              </a:rPr>
              <a:t>和</a:t>
            </a:r>
            <a:r>
              <a:rPr lang="en-US" altLang="zh-CN" sz="2400" b="1" i="1" dirty="0">
                <a:ea typeface="黑体" panose="02010609060101010101" pitchFamily="49" charset="-122"/>
              </a:rPr>
              <a:t>A</a:t>
            </a:r>
            <a:r>
              <a:rPr lang="zh-CN" altLang="en-US" sz="2400" b="1" dirty="0">
                <a:ea typeface="黑体" panose="02010609060101010101" pitchFamily="49" charset="-122"/>
              </a:rPr>
              <a:t>、</a:t>
            </a:r>
            <a:r>
              <a:rPr lang="en-US" altLang="zh-CN" sz="2400" b="1" i="1" dirty="0">
                <a:ea typeface="黑体" panose="02010609060101010101" pitchFamily="49" charset="-122"/>
              </a:rPr>
              <a:t>B</a:t>
            </a:r>
            <a:r>
              <a:rPr lang="zh-CN" altLang="en-US" sz="2400" b="1" dirty="0">
                <a:latin typeface="黑体" panose="02010609060101010101" pitchFamily="49" charset="-122"/>
                <a:ea typeface="黑体" panose="02010609060101010101" pitchFamily="49" charset="-122"/>
              </a:rPr>
              <a:t>的逻辑关系为与非运算的关系。</a:t>
            </a:r>
          </a:p>
        </p:txBody>
      </p:sp>
      <p:sp>
        <p:nvSpPr>
          <p:cNvPr id="314494" name="Text Box 126"/>
          <p:cNvSpPr txBox="1"/>
          <p:nvPr/>
        </p:nvSpPr>
        <p:spPr>
          <a:xfrm>
            <a:off x="4500563" y="4786313"/>
            <a:ext cx="29622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990033"/>
                </a:solidFill>
                <a:latin typeface="黑体" panose="02010609060101010101" pitchFamily="49" charset="-122"/>
                <a:ea typeface="黑体" panose="02010609060101010101" pitchFamily="49" charset="-122"/>
              </a:rPr>
              <a:t>⑶</a:t>
            </a:r>
            <a:r>
              <a:rPr lang="zh-CN" altLang="en-US" sz="2400" b="1" dirty="0">
                <a:solidFill>
                  <a:srgbClr val="990033"/>
                </a:solidFill>
                <a:latin typeface="黑体" panose="02010609060101010101" pitchFamily="49" charset="-122"/>
                <a:ea typeface="黑体" panose="02010609060101010101" pitchFamily="49" charset="-122"/>
              </a:rPr>
              <a:t>、电路的逻辑功能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4371"/>
                                        </p:tgtEl>
                                        <p:attrNameLst>
                                          <p:attrName>style.visibility</p:attrName>
                                        </p:attrNameLst>
                                      </p:cBhvr>
                                      <p:to>
                                        <p:strVal val="visible"/>
                                      </p:to>
                                    </p:set>
                                    <p:anim calcmode="lin" valueType="num">
                                      <p:cBhvr additive="base">
                                        <p:cTn id="7" dur="500" fill="hold"/>
                                        <p:tgtEl>
                                          <p:spTgt spid="314371"/>
                                        </p:tgtEl>
                                        <p:attrNameLst>
                                          <p:attrName>ppt_x</p:attrName>
                                        </p:attrNameLst>
                                      </p:cBhvr>
                                      <p:tavLst>
                                        <p:tav tm="0">
                                          <p:val>
                                            <p:strVal val="#ppt_x"/>
                                          </p:val>
                                        </p:tav>
                                        <p:tav tm="100000">
                                          <p:val>
                                            <p:strVal val="#ppt_x"/>
                                          </p:val>
                                        </p:tav>
                                      </p:tavLst>
                                    </p:anim>
                                    <p:anim calcmode="lin" valueType="num">
                                      <p:cBhvr additive="base">
                                        <p:cTn id="8" dur="500" fill="hold"/>
                                        <p:tgtEl>
                                          <p:spTgt spid="31437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14489"/>
                                        </p:tgtEl>
                                        <p:attrNameLst>
                                          <p:attrName>style.visibility</p:attrName>
                                        </p:attrNameLst>
                                      </p:cBhvr>
                                      <p:to>
                                        <p:strVal val="visible"/>
                                      </p:to>
                                    </p:set>
                                    <p:anim calcmode="lin" valueType="num">
                                      <p:cBhvr additive="base">
                                        <p:cTn id="12" dur="500" fill="hold"/>
                                        <p:tgtEl>
                                          <p:spTgt spid="314489"/>
                                        </p:tgtEl>
                                        <p:attrNameLst>
                                          <p:attrName>ppt_x</p:attrName>
                                        </p:attrNameLst>
                                      </p:cBhvr>
                                      <p:tavLst>
                                        <p:tav tm="0">
                                          <p:val>
                                            <p:strVal val="0-#ppt_w/2"/>
                                          </p:val>
                                        </p:tav>
                                        <p:tav tm="100000">
                                          <p:val>
                                            <p:strVal val="#ppt_x"/>
                                          </p:val>
                                        </p:tav>
                                      </p:tavLst>
                                    </p:anim>
                                    <p:anim calcmode="lin" valueType="num">
                                      <p:cBhvr additive="base">
                                        <p:cTn id="13" dur="500" fill="hold"/>
                                        <p:tgtEl>
                                          <p:spTgt spid="3144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14490"/>
                                        </p:tgtEl>
                                        <p:attrNameLst>
                                          <p:attrName>style.visibility</p:attrName>
                                        </p:attrNameLst>
                                      </p:cBhvr>
                                      <p:to>
                                        <p:strVal val="visible"/>
                                      </p:to>
                                    </p:set>
                                    <p:anim calcmode="lin" valueType="num">
                                      <p:cBhvr additive="base">
                                        <p:cTn id="18" dur="500" fill="hold"/>
                                        <p:tgtEl>
                                          <p:spTgt spid="314490"/>
                                        </p:tgtEl>
                                        <p:attrNameLst>
                                          <p:attrName>ppt_x</p:attrName>
                                        </p:attrNameLst>
                                      </p:cBhvr>
                                      <p:tavLst>
                                        <p:tav tm="0">
                                          <p:val>
                                            <p:strVal val="#ppt_x"/>
                                          </p:val>
                                        </p:tav>
                                        <p:tav tm="100000">
                                          <p:val>
                                            <p:strVal val="#ppt_x"/>
                                          </p:val>
                                        </p:tav>
                                      </p:tavLst>
                                    </p:anim>
                                    <p:anim calcmode="lin" valueType="num">
                                      <p:cBhvr additive="base">
                                        <p:cTn id="19" dur="500" fill="hold"/>
                                        <p:tgtEl>
                                          <p:spTgt spid="31449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14492"/>
                                        </p:tgtEl>
                                        <p:attrNameLst>
                                          <p:attrName>style.visibility</p:attrName>
                                        </p:attrNameLst>
                                      </p:cBhvr>
                                      <p:to>
                                        <p:strVal val="visible"/>
                                      </p:to>
                                    </p:set>
                                    <p:animEffect transition="in" filter="wipe(left)">
                                      <p:cBhvr>
                                        <p:cTn id="23" dur="500"/>
                                        <p:tgtEl>
                                          <p:spTgt spid="31449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14494"/>
                                        </p:tgtEl>
                                        <p:attrNameLst>
                                          <p:attrName>style.visibility</p:attrName>
                                        </p:attrNameLst>
                                      </p:cBhvr>
                                      <p:to>
                                        <p:strVal val="visible"/>
                                      </p:to>
                                    </p:set>
                                    <p:anim calcmode="lin" valueType="num">
                                      <p:cBhvr additive="base">
                                        <p:cTn id="28" dur="500" fill="hold"/>
                                        <p:tgtEl>
                                          <p:spTgt spid="314494"/>
                                        </p:tgtEl>
                                        <p:attrNameLst>
                                          <p:attrName>ppt_x</p:attrName>
                                        </p:attrNameLst>
                                      </p:cBhvr>
                                      <p:tavLst>
                                        <p:tav tm="0">
                                          <p:val>
                                            <p:strVal val="#ppt_x"/>
                                          </p:val>
                                        </p:tav>
                                        <p:tav tm="100000">
                                          <p:val>
                                            <p:strVal val="#ppt_x"/>
                                          </p:val>
                                        </p:tav>
                                      </p:tavLst>
                                    </p:anim>
                                    <p:anim calcmode="lin" valueType="num">
                                      <p:cBhvr additive="base">
                                        <p:cTn id="29" dur="500" fill="hold"/>
                                        <p:tgtEl>
                                          <p:spTgt spid="31449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14493">
                                            <p:txEl>
                                              <p:pRg st="0" end="0"/>
                                            </p:txEl>
                                          </p:spTgt>
                                        </p:tgtEl>
                                        <p:attrNameLst>
                                          <p:attrName>style.visibility</p:attrName>
                                        </p:attrNameLst>
                                      </p:cBhvr>
                                      <p:to>
                                        <p:strVal val="visible"/>
                                      </p:to>
                                    </p:set>
                                    <p:animEffect transition="in" filter="wipe(left)">
                                      <p:cBhvr>
                                        <p:cTn id="34" dur="500"/>
                                        <p:tgtEl>
                                          <p:spTgt spid="3144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1" grpId="0"/>
      <p:bldP spid="314490" grpId="0"/>
      <p:bldP spid="314493" grpId="0" build="p"/>
      <p:bldP spid="31449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70</a:t>
            </a:fld>
            <a:r>
              <a:rPr lang="zh-CN" altLang="en-US" sz="1400" dirty="0"/>
              <a:t>）</a:t>
            </a:r>
          </a:p>
        </p:txBody>
      </p:sp>
      <p:sp>
        <p:nvSpPr>
          <p:cNvPr id="79875" name="Text Box 2"/>
          <p:cNvSpPr txBox="1"/>
          <p:nvPr/>
        </p:nvSpPr>
        <p:spPr>
          <a:xfrm>
            <a:off x="3733800" y="76200"/>
            <a:ext cx="19812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真值表</a:t>
            </a:r>
            <a:endParaRPr lang="zh-CN" altLang="en-US" sz="2400" b="1" dirty="0">
              <a:ea typeface="隶书" panose="02010509060101010101" pitchFamily="49" charset="-122"/>
            </a:endParaRPr>
          </a:p>
        </p:txBody>
      </p:sp>
      <p:grpSp>
        <p:nvGrpSpPr>
          <p:cNvPr id="79876" name="Group 3"/>
          <p:cNvGrpSpPr/>
          <p:nvPr/>
        </p:nvGrpSpPr>
        <p:grpSpPr>
          <a:xfrm>
            <a:off x="180975" y="911225"/>
            <a:ext cx="8767763" cy="5310188"/>
            <a:chOff x="114" y="574"/>
            <a:chExt cx="5523" cy="3345"/>
          </a:xfrm>
        </p:grpSpPr>
        <p:sp>
          <p:nvSpPr>
            <p:cNvPr id="79877" name="Rectangle 4"/>
            <p:cNvSpPr/>
            <p:nvPr/>
          </p:nvSpPr>
          <p:spPr>
            <a:xfrm>
              <a:off x="2214" y="1148"/>
              <a:ext cx="3423" cy="2771"/>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400" dirty="0"/>
                <a:t>1       1       1       1       1       1       1       0</a:t>
              </a:r>
            </a:p>
            <a:p>
              <a:pPr marL="0" lvl="0" indent="0" algn="ctr" eaLnBrk="1" hangingPunct="1">
                <a:buNone/>
              </a:pPr>
              <a:r>
                <a:rPr lang="en-US" altLang="zh-CN" sz="2400" dirty="0"/>
                <a:t>1       1       1       1       1       1       0       1</a:t>
              </a:r>
            </a:p>
            <a:p>
              <a:pPr marL="0" lvl="0" indent="0" algn="ctr" eaLnBrk="1" hangingPunct="1">
                <a:buNone/>
              </a:pPr>
              <a:r>
                <a:rPr lang="en-US" altLang="zh-CN" sz="2400" dirty="0"/>
                <a:t>1       1       1       1       1       0       1       1</a:t>
              </a:r>
            </a:p>
            <a:p>
              <a:pPr marL="0" lvl="0" indent="0" algn="ctr" eaLnBrk="1" hangingPunct="1">
                <a:buNone/>
              </a:pPr>
              <a:r>
                <a:rPr lang="en-US" altLang="zh-CN" sz="2400" dirty="0"/>
                <a:t>1       1       1       1       0       1       1       1</a:t>
              </a:r>
            </a:p>
            <a:p>
              <a:pPr marL="0" lvl="0" indent="0" algn="ctr" eaLnBrk="1" hangingPunct="1">
                <a:buNone/>
              </a:pPr>
              <a:r>
                <a:rPr lang="en-US" altLang="zh-CN" sz="2400" dirty="0"/>
                <a:t>1       1       1       0       1       1       1       1</a:t>
              </a:r>
            </a:p>
            <a:p>
              <a:pPr marL="0" lvl="0" indent="0" algn="ctr" eaLnBrk="1" hangingPunct="1">
                <a:buNone/>
              </a:pPr>
              <a:r>
                <a:rPr lang="en-US" altLang="zh-CN" sz="2400" dirty="0"/>
                <a:t>1       1       0       1       1       1       1       1</a:t>
              </a:r>
            </a:p>
            <a:p>
              <a:pPr marL="0" lvl="0" indent="0" algn="ctr" eaLnBrk="1" hangingPunct="1">
                <a:buNone/>
              </a:pPr>
              <a:r>
                <a:rPr lang="en-US" altLang="zh-CN" sz="2400" dirty="0"/>
                <a:t>1       0       1       1       1       1       1       1</a:t>
              </a:r>
            </a:p>
            <a:p>
              <a:pPr marL="0" lvl="0" indent="0" algn="ctr" eaLnBrk="1" hangingPunct="1">
                <a:buNone/>
              </a:pPr>
              <a:r>
                <a:rPr lang="en-US" altLang="zh-CN" sz="2400" dirty="0"/>
                <a:t>0       1       1       1       1       1       1       1</a:t>
              </a:r>
            </a:p>
            <a:p>
              <a:pPr marL="0" lvl="0" indent="0" algn="ctr" eaLnBrk="1" hangingPunct="1">
                <a:buNone/>
              </a:pPr>
              <a:r>
                <a:rPr lang="en-US" altLang="zh-CN" sz="2400" dirty="0"/>
                <a:t>1       1       1       1       1       1       1       1</a:t>
              </a:r>
            </a:p>
            <a:p>
              <a:pPr marL="0" lvl="0" indent="0" algn="ctr" eaLnBrk="1" hangingPunct="1">
                <a:buNone/>
              </a:pPr>
              <a:r>
                <a:rPr lang="en-US" altLang="zh-CN" sz="2400" dirty="0"/>
                <a:t>1       1       1       1       1       1       1       1</a:t>
              </a:r>
            </a:p>
          </p:txBody>
        </p:sp>
        <p:sp>
          <p:nvSpPr>
            <p:cNvPr id="79878" name="Rectangle 5"/>
            <p:cNvSpPr/>
            <p:nvPr/>
          </p:nvSpPr>
          <p:spPr>
            <a:xfrm>
              <a:off x="114" y="1148"/>
              <a:ext cx="2100" cy="2771"/>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400" dirty="0"/>
                <a:t>1       0        0      0      0</a:t>
              </a:r>
            </a:p>
            <a:p>
              <a:pPr marL="0" lvl="0" indent="0" algn="ctr" eaLnBrk="1" hangingPunct="1">
                <a:buNone/>
              </a:pPr>
              <a:r>
                <a:rPr lang="en-US" altLang="zh-CN" sz="2400" dirty="0"/>
                <a:t>1       0        0      0      1</a:t>
              </a:r>
            </a:p>
            <a:p>
              <a:pPr marL="0" lvl="0" indent="0" algn="ctr" eaLnBrk="1" hangingPunct="1">
                <a:buNone/>
              </a:pPr>
              <a:r>
                <a:rPr lang="en-US" altLang="zh-CN" sz="2400" dirty="0"/>
                <a:t>1       0        0      1      0</a:t>
              </a:r>
            </a:p>
            <a:p>
              <a:pPr marL="0" lvl="0" indent="0" algn="ctr" eaLnBrk="1" hangingPunct="1">
                <a:buNone/>
              </a:pPr>
              <a:r>
                <a:rPr lang="en-US" altLang="zh-CN" sz="2400" dirty="0"/>
                <a:t>1       0        0      1      1</a:t>
              </a:r>
            </a:p>
            <a:p>
              <a:pPr marL="0" lvl="0" indent="0" algn="ctr" eaLnBrk="1" hangingPunct="1">
                <a:buNone/>
              </a:pPr>
              <a:r>
                <a:rPr lang="en-US" altLang="zh-CN" sz="2400" dirty="0"/>
                <a:t>1       0        1      0      0</a:t>
              </a:r>
            </a:p>
            <a:p>
              <a:pPr marL="0" lvl="0" indent="0" algn="ctr" eaLnBrk="1" hangingPunct="1">
                <a:buNone/>
              </a:pPr>
              <a:r>
                <a:rPr lang="en-US" altLang="zh-CN" sz="2400" dirty="0"/>
                <a:t>1       0        1      0      1</a:t>
              </a:r>
            </a:p>
            <a:p>
              <a:pPr marL="0" lvl="0" indent="0" algn="ctr" eaLnBrk="1" hangingPunct="1">
                <a:buNone/>
              </a:pPr>
              <a:r>
                <a:rPr lang="en-US" altLang="zh-CN" sz="2400" dirty="0"/>
                <a:t>1       0        1      1      0</a:t>
              </a:r>
            </a:p>
            <a:p>
              <a:pPr marL="0" lvl="0" indent="0" algn="ctr" eaLnBrk="1" hangingPunct="1">
                <a:buNone/>
              </a:pPr>
              <a:r>
                <a:rPr lang="en-US" altLang="zh-CN" sz="2400" dirty="0"/>
                <a:t>1       0        1      1      1</a:t>
              </a:r>
            </a:p>
            <a:p>
              <a:pPr marL="0" lvl="0" indent="0" algn="ctr" eaLnBrk="1" hangingPunct="1">
                <a:buNone/>
              </a:pPr>
              <a:r>
                <a:rPr lang="en-US" altLang="zh-CN" sz="2400" dirty="0"/>
                <a:t>0      ×      ×    ×    ×</a:t>
              </a:r>
            </a:p>
            <a:p>
              <a:pPr marL="0" lvl="0" indent="0" algn="ctr" eaLnBrk="1" hangingPunct="1">
                <a:buNone/>
              </a:pPr>
              <a:r>
                <a:rPr lang="en-US" altLang="zh-CN" sz="2400" dirty="0"/>
                <a:t>×      1      ×    ×    ×</a:t>
              </a:r>
            </a:p>
          </p:txBody>
        </p:sp>
        <p:sp>
          <p:nvSpPr>
            <p:cNvPr id="79879" name="Rectangle 6"/>
            <p:cNvSpPr/>
            <p:nvPr/>
          </p:nvSpPr>
          <p:spPr>
            <a:xfrm>
              <a:off x="2214" y="861"/>
              <a:ext cx="3423" cy="287"/>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400" dirty="0"/>
                <a:t>Y</a:t>
              </a:r>
              <a:r>
                <a:rPr lang="en-US" altLang="zh-CN" sz="2400" baseline="-25000" dirty="0"/>
                <a:t>7</a:t>
              </a:r>
              <a:r>
                <a:rPr lang="en-US" altLang="zh-CN" sz="2400" dirty="0"/>
                <a:t>     Y</a:t>
              </a:r>
              <a:r>
                <a:rPr lang="en-US" altLang="zh-CN" sz="2400" baseline="-25000" dirty="0"/>
                <a:t>6</a:t>
              </a:r>
              <a:r>
                <a:rPr lang="en-US" altLang="zh-CN" sz="2400" dirty="0"/>
                <a:t>     Y</a:t>
              </a:r>
              <a:r>
                <a:rPr lang="en-US" altLang="zh-CN" sz="2400" baseline="-25000" dirty="0"/>
                <a:t>5</a:t>
              </a:r>
              <a:r>
                <a:rPr lang="en-US" altLang="zh-CN" sz="2400" dirty="0"/>
                <a:t>     Y</a:t>
              </a:r>
              <a:r>
                <a:rPr lang="en-US" altLang="zh-CN" sz="2400" baseline="-25000" dirty="0"/>
                <a:t>4</a:t>
              </a:r>
              <a:r>
                <a:rPr lang="en-US" altLang="zh-CN" sz="2400" dirty="0"/>
                <a:t>     Y</a:t>
              </a:r>
              <a:r>
                <a:rPr lang="en-US" altLang="zh-CN" sz="2400" baseline="-25000" dirty="0"/>
                <a:t>3</a:t>
              </a:r>
              <a:r>
                <a:rPr lang="en-US" altLang="zh-CN" sz="2400" dirty="0"/>
                <a:t>     Y</a:t>
              </a:r>
              <a:r>
                <a:rPr lang="en-US" altLang="zh-CN" sz="2400" baseline="-25000" dirty="0"/>
                <a:t>2</a:t>
              </a:r>
              <a:r>
                <a:rPr lang="en-US" altLang="zh-CN" sz="2400" dirty="0"/>
                <a:t>     Y</a:t>
              </a:r>
              <a:r>
                <a:rPr lang="en-US" altLang="zh-CN" sz="2400" baseline="-25000" dirty="0"/>
                <a:t>1</a:t>
              </a:r>
              <a:r>
                <a:rPr lang="en-US" altLang="zh-CN" sz="2400" dirty="0"/>
                <a:t>     Y</a:t>
              </a:r>
              <a:r>
                <a:rPr lang="en-US" altLang="zh-CN" sz="2400" baseline="-25000" dirty="0"/>
                <a:t>0</a:t>
              </a:r>
            </a:p>
          </p:txBody>
        </p:sp>
        <p:sp>
          <p:nvSpPr>
            <p:cNvPr id="79880" name="Rectangle 7"/>
            <p:cNvSpPr/>
            <p:nvPr/>
          </p:nvSpPr>
          <p:spPr>
            <a:xfrm>
              <a:off x="114" y="861"/>
              <a:ext cx="2100" cy="287"/>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400" dirty="0"/>
                <a:t>S</a:t>
              </a:r>
              <a:r>
                <a:rPr lang="en-US" altLang="zh-CN" sz="2400" baseline="-25000" dirty="0"/>
                <a:t>1</a:t>
              </a:r>
              <a:r>
                <a:rPr lang="en-US" altLang="zh-CN" sz="2400" dirty="0"/>
                <a:t>   S</a:t>
              </a:r>
              <a:r>
                <a:rPr lang="en-US" altLang="zh-CN" sz="2400" baseline="-25000" dirty="0"/>
                <a:t>2</a:t>
              </a:r>
              <a:r>
                <a:rPr lang="en-US" altLang="zh-CN" sz="2400" dirty="0"/>
                <a:t>+S</a:t>
              </a:r>
              <a:r>
                <a:rPr lang="en-US" altLang="zh-CN" sz="2400" baseline="-25000" dirty="0"/>
                <a:t>3</a:t>
              </a:r>
              <a:r>
                <a:rPr lang="en-US" altLang="zh-CN" sz="2400" dirty="0"/>
                <a:t>   A</a:t>
              </a:r>
              <a:r>
                <a:rPr lang="en-US" altLang="zh-CN" sz="2400" baseline="-25000" dirty="0"/>
                <a:t>2</a:t>
              </a:r>
              <a:r>
                <a:rPr lang="en-US" altLang="zh-CN" sz="2400" dirty="0"/>
                <a:t>    A</a:t>
              </a:r>
              <a:r>
                <a:rPr lang="en-US" altLang="zh-CN" sz="2400" baseline="-25000" dirty="0"/>
                <a:t>1</a:t>
              </a:r>
              <a:r>
                <a:rPr lang="en-US" altLang="zh-CN" sz="2400" dirty="0"/>
                <a:t>    A</a:t>
              </a:r>
              <a:r>
                <a:rPr lang="en-US" altLang="zh-CN" sz="2400" baseline="-25000" dirty="0"/>
                <a:t>0</a:t>
              </a:r>
            </a:p>
          </p:txBody>
        </p:sp>
        <p:sp>
          <p:nvSpPr>
            <p:cNvPr id="79881" name="Rectangle 8"/>
            <p:cNvSpPr/>
            <p:nvPr/>
          </p:nvSpPr>
          <p:spPr>
            <a:xfrm>
              <a:off x="2214" y="574"/>
              <a:ext cx="3423" cy="287"/>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zh-CN" altLang="en-US" sz="2400" dirty="0">
                  <a:ea typeface="黑体" panose="02010609060101010101" pitchFamily="49" charset="-122"/>
                </a:rPr>
                <a:t>输出</a:t>
              </a:r>
            </a:p>
          </p:txBody>
        </p:sp>
        <p:sp>
          <p:nvSpPr>
            <p:cNvPr id="79882" name="Rectangle 9"/>
            <p:cNvSpPr/>
            <p:nvPr/>
          </p:nvSpPr>
          <p:spPr>
            <a:xfrm>
              <a:off x="114" y="574"/>
              <a:ext cx="2100" cy="287"/>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zh-CN" altLang="en-US" sz="2400" dirty="0">
                  <a:ea typeface="黑体" panose="02010609060101010101" pitchFamily="49" charset="-122"/>
                </a:rPr>
                <a:t>输入</a:t>
              </a:r>
            </a:p>
          </p:txBody>
        </p:sp>
        <p:sp>
          <p:nvSpPr>
            <p:cNvPr id="79883" name="Line 10"/>
            <p:cNvSpPr/>
            <p:nvPr/>
          </p:nvSpPr>
          <p:spPr>
            <a:xfrm>
              <a:off x="114" y="574"/>
              <a:ext cx="5523" cy="0"/>
            </a:xfrm>
            <a:prstGeom prst="line">
              <a:avLst/>
            </a:prstGeom>
            <a:ln w="28575" cap="sq" cmpd="sng">
              <a:solidFill>
                <a:schemeClr val="tx1"/>
              </a:solidFill>
              <a:prstDash val="solid"/>
              <a:headEnd type="none" w="med" len="med"/>
              <a:tailEnd type="none" w="med" len="med"/>
            </a:ln>
          </p:spPr>
        </p:sp>
        <p:sp>
          <p:nvSpPr>
            <p:cNvPr id="79884" name="Line 11"/>
            <p:cNvSpPr/>
            <p:nvPr/>
          </p:nvSpPr>
          <p:spPr>
            <a:xfrm>
              <a:off x="114" y="861"/>
              <a:ext cx="5523" cy="0"/>
            </a:xfrm>
            <a:prstGeom prst="line">
              <a:avLst/>
            </a:prstGeom>
            <a:ln w="12700" cap="flat" cmpd="sng">
              <a:solidFill>
                <a:schemeClr val="tx1"/>
              </a:solidFill>
              <a:prstDash val="solid"/>
              <a:headEnd type="none" w="med" len="med"/>
              <a:tailEnd type="none" w="med" len="med"/>
            </a:ln>
          </p:spPr>
        </p:sp>
        <p:sp>
          <p:nvSpPr>
            <p:cNvPr id="79885" name="Line 12"/>
            <p:cNvSpPr/>
            <p:nvPr/>
          </p:nvSpPr>
          <p:spPr>
            <a:xfrm>
              <a:off x="114" y="1148"/>
              <a:ext cx="5523" cy="0"/>
            </a:xfrm>
            <a:prstGeom prst="line">
              <a:avLst/>
            </a:prstGeom>
            <a:ln w="12700" cap="flat" cmpd="sng">
              <a:solidFill>
                <a:schemeClr val="tx1"/>
              </a:solidFill>
              <a:prstDash val="solid"/>
              <a:headEnd type="none" w="med" len="med"/>
              <a:tailEnd type="none" w="med" len="med"/>
            </a:ln>
          </p:spPr>
        </p:sp>
        <p:sp>
          <p:nvSpPr>
            <p:cNvPr id="79886" name="Line 13"/>
            <p:cNvSpPr/>
            <p:nvPr/>
          </p:nvSpPr>
          <p:spPr>
            <a:xfrm>
              <a:off x="114" y="3919"/>
              <a:ext cx="5523" cy="0"/>
            </a:xfrm>
            <a:prstGeom prst="line">
              <a:avLst/>
            </a:prstGeom>
            <a:ln w="28575" cap="sq" cmpd="sng">
              <a:solidFill>
                <a:schemeClr val="tx1"/>
              </a:solidFill>
              <a:prstDash val="solid"/>
              <a:headEnd type="none" w="med" len="med"/>
              <a:tailEnd type="none" w="med" len="med"/>
            </a:ln>
          </p:spPr>
        </p:sp>
        <p:sp>
          <p:nvSpPr>
            <p:cNvPr id="79887" name="Line 14"/>
            <p:cNvSpPr/>
            <p:nvPr/>
          </p:nvSpPr>
          <p:spPr>
            <a:xfrm>
              <a:off x="114" y="574"/>
              <a:ext cx="0" cy="3345"/>
            </a:xfrm>
            <a:prstGeom prst="line">
              <a:avLst/>
            </a:prstGeom>
            <a:ln w="28575" cap="sq" cmpd="sng">
              <a:solidFill>
                <a:schemeClr val="tx1"/>
              </a:solidFill>
              <a:prstDash val="solid"/>
              <a:headEnd type="none" w="med" len="med"/>
              <a:tailEnd type="none" w="med" len="med"/>
            </a:ln>
          </p:spPr>
        </p:sp>
        <p:sp>
          <p:nvSpPr>
            <p:cNvPr id="79888" name="Line 15"/>
            <p:cNvSpPr/>
            <p:nvPr/>
          </p:nvSpPr>
          <p:spPr>
            <a:xfrm>
              <a:off x="2214" y="574"/>
              <a:ext cx="0" cy="3345"/>
            </a:xfrm>
            <a:prstGeom prst="line">
              <a:avLst/>
            </a:prstGeom>
            <a:ln w="12700" cap="flat" cmpd="sng">
              <a:solidFill>
                <a:schemeClr val="tx1"/>
              </a:solidFill>
              <a:prstDash val="solid"/>
              <a:headEnd type="none" w="med" len="med"/>
              <a:tailEnd type="none" w="med" len="med"/>
            </a:ln>
          </p:spPr>
        </p:sp>
        <p:sp>
          <p:nvSpPr>
            <p:cNvPr id="79889" name="Line 16"/>
            <p:cNvSpPr/>
            <p:nvPr/>
          </p:nvSpPr>
          <p:spPr>
            <a:xfrm>
              <a:off x="5637" y="574"/>
              <a:ext cx="0" cy="3345"/>
            </a:xfrm>
            <a:prstGeom prst="line">
              <a:avLst/>
            </a:prstGeom>
            <a:ln w="28575" cap="sq" cmpd="sng">
              <a:solidFill>
                <a:schemeClr val="tx1"/>
              </a:solidFill>
              <a:prstDash val="solid"/>
              <a:headEnd type="none" w="med" len="med"/>
              <a:tailEnd type="none" w="med" len="med"/>
            </a:ln>
          </p:spPr>
        </p:sp>
        <p:sp>
          <p:nvSpPr>
            <p:cNvPr id="79890" name="Line 17"/>
            <p:cNvSpPr/>
            <p:nvPr/>
          </p:nvSpPr>
          <p:spPr>
            <a:xfrm>
              <a:off x="513" y="909"/>
              <a:ext cx="117" cy="0"/>
            </a:xfrm>
            <a:prstGeom prst="line">
              <a:avLst/>
            </a:prstGeom>
            <a:ln w="25400" cap="flat" cmpd="sng">
              <a:solidFill>
                <a:schemeClr val="tx1"/>
              </a:solidFill>
              <a:prstDash val="solid"/>
              <a:headEnd type="none" w="med" len="med"/>
              <a:tailEnd type="none" w="med" len="med"/>
            </a:ln>
          </p:spPr>
        </p:sp>
        <p:sp>
          <p:nvSpPr>
            <p:cNvPr id="79891" name="Line 18"/>
            <p:cNvSpPr/>
            <p:nvPr/>
          </p:nvSpPr>
          <p:spPr>
            <a:xfrm>
              <a:off x="810" y="909"/>
              <a:ext cx="117" cy="0"/>
            </a:xfrm>
            <a:prstGeom prst="line">
              <a:avLst/>
            </a:prstGeom>
            <a:ln w="25400" cap="flat" cmpd="sng">
              <a:solidFill>
                <a:schemeClr val="tx1"/>
              </a:solidFill>
              <a:prstDash val="solid"/>
              <a:headEnd type="none" w="med" len="med"/>
              <a:tailEnd type="none" w="med" len="med"/>
            </a:ln>
          </p:spPr>
        </p:sp>
        <p:sp>
          <p:nvSpPr>
            <p:cNvPr id="79892" name="Line 19"/>
            <p:cNvSpPr/>
            <p:nvPr/>
          </p:nvSpPr>
          <p:spPr>
            <a:xfrm>
              <a:off x="2277" y="900"/>
              <a:ext cx="117" cy="0"/>
            </a:xfrm>
            <a:prstGeom prst="line">
              <a:avLst/>
            </a:prstGeom>
            <a:ln w="25400" cap="flat" cmpd="sng">
              <a:solidFill>
                <a:schemeClr val="tx1"/>
              </a:solidFill>
              <a:prstDash val="solid"/>
              <a:headEnd type="none" w="med" len="med"/>
              <a:tailEnd type="none" w="med" len="med"/>
            </a:ln>
          </p:spPr>
        </p:sp>
        <p:sp>
          <p:nvSpPr>
            <p:cNvPr id="79893" name="Line 20"/>
            <p:cNvSpPr/>
            <p:nvPr/>
          </p:nvSpPr>
          <p:spPr>
            <a:xfrm>
              <a:off x="2709" y="900"/>
              <a:ext cx="117" cy="0"/>
            </a:xfrm>
            <a:prstGeom prst="line">
              <a:avLst/>
            </a:prstGeom>
            <a:ln w="25400" cap="flat" cmpd="sng">
              <a:solidFill>
                <a:schemeClr val="tx1"/>
              </a:solidFill>
              <a:prstDash val="solid"/>
              <a:headEnd type="none" w="med" len="med"/>
              <a:tailEnd type="none" w="med" len="med"/>
            </a:ln>
          </p:spPr>
        </p:sp>
        <p:sp>
          <p:nvSpPr>
            <p:cNvPr id="79894" name="Line 21"/>
            <p:cNvSpPr/>
            <p:nvPr/>
          </p:nvSpPr>
          <p:spPr>
            <a:xfrm>
              <a:off x="3159" y="900"/>
              <a:ext cx="117" cy="0"/>
            </a:xfrm>
            <a:prstGeom prst="line">
              <a:avLst/>
            </a:prstGeom>
            <a:ln w="25400" cap="flat" cmpd="sng">
              <a:solidFill>
                <a:schemeClr val="tx1"/>
              </a:solidFill>
              <a:prstDash val="solid"/>
              <a:headEnd type="none" w="med" len="med"/>
              <a:tailEnd type="none" w="med" len="med"/>
            </a:ln>
          </p:spPr>
        </p:sp>
        <p:sp>
          <p:nvSpPr>
            <p:cNvPr id="79895" name="Line 22"/>
            <p:cNvSpPr/>
            <p:nvPr/>
          </p:nvSpPr>
          <p:spPr>
            <a:xfrm>
              <a:off x="3600" y="900"/>
              <a:ext cx="117" cy="0"/>
            </a:xfrm>
            <a:prstGeom prst="line">
              <a:avLst/>
            </a:prstGeom>
            <a:ln w="25400" cap="flat" cmpd="sng">
              <a:solidFill>
                <a:schemeClr val="tx1"/>
              </a:solidFill>
              <a:prstDash val="solid"/>
              <a:headEnd type="none" w="med" len="med"/>
              <a:tailEnd type="none" w="med" len="med"/>
            </a:ln>
          </p:spPr>
        </p:sp>
        <p:sp>
          <p:nvSpPr>
            <p:cNvPr id="79896" name="Line 23"/>
            <p:cNvSpPr/>
            <p:nvPr/>
          </p:nvSpPr>
          <p:spPr>
            <a:xfrm>
              <a:off x="4050" y="900"/>
              <a:ext cx="117" cy="0"/>
            </a:xfrm>
            <a:prstGeom prst="line">
              <a:avLst/>
            </a:prstGeom>
            <a:ln w="25400" cap="flat" cmpd="sng">
              <a:solidFill>
                <a:schemeClr val="tx1"/>
              </a:solidFill>
              <a:prstDash val="solid"/>
              <a:headEnd type="none" w="med" len="med"/>
              <a:tailEnd type="none" w="med" len="med"/>
            </a:ln>
          </p:spPr>
        </p:sp>
        <p:sp>
          <p:nvSpPr>
            <p:cNvPr id="79897" name="Line 24"/>
            <p:cNvSpPr/>
            <p:nvPr/>
          </p:nvSpPr>
          <p:spPr>
            <a:xfrm>
              <a:off x="4482" y="900"/>
              <a:ext cx="117" cy="0"/>
            </a:xfrm>
            <a:prstGeom prst="line">
              <a:avLst/>
            </a:prstGeom>
            <a:ln w="25400" cap="flat" cmpd="sng">
              <a:solidFill>
                <a:schemeClr val="tx1"/>
              </a:solidFill>
              <a:prstDash val="solid"/>
              <a:headEnd type="none" w="med" len="med"/>
              <a:tailEnd type="none" w="med" len="med"/>
            </a:ln>
          </p:spPr>
        </p:sp>
        <p:sp>
          <p:nvSpPr>
            <p:cNvPr id="79898" name="Line 25"/>
            <p:cNvSpPr/>
            <p:nvPr/>
          </p:nvSpPr>
          <p:spPr>
            <a:xfrm>
              <a:off x="4932" y="900"/>
              <a:ext cx="117" cy="0"/>
            </a:xfrm>
            <a:prstGeom prst="line">
              <a:avLst/>
            </a:prstGeom>
            <a:ln w="25400" cap="flat" cmpd="sng">
              <a:solidFill>
                <a:schemeClr val="tx1"/>
              </a:solidFill>
              <a:prstDash val="solid"/>
              <a:headEnd type="none" w="med" len="med"/>
              <a:tailEnd type="none" w="med" len="med"/>
            </a:ln>
          </p:spPr>
        </p:sp>
        <p:sp>
          <p:nvSpPr>
            <p:cNvPr id="79899" name="Line 26"/>
            <p:cNvSpPr/>
            <p:nvPr/>
          </p:nvSpPr>
          <p:spPr>
            <a:xfrm>
              <a:off x="5364" y="900"/>
              <a:ext cx="117" cy="0"/>
            </a:xfrm>
            <a:prstGeom prst="line">
              <a:avLst/>
            </a:prstGeom>
            <a:ln w="25400" cap="flat" cmpd="sng">
              <a:solidFill>
                <a:schemeClr val="tx1"/>
              </a:solidFill>
              <a:prstDash val="solid"/>
              <a:headEnd type="none" w="med" len="med"/>
              <a:tailEnd type="none" w="med" len="med"/>
            </a:ln>
          </p:spPr>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71</a:t>
            </a:fld>
            <a:r>
              <a:rPr lang="zh-CN" altLang="en-US" sz="1400" dirty="0"/>
              <a:t>）</a:t>
            </a:r>
          </a:p>
        </p:txBody>
      </p:sp>
      <p:sp>
        <p:nvSpPr>
          <p:cNvPr id="80899" name="Text Box 2"/>
          <p:cNvSpPr txBox="1"/>
          <p:nvPr/>
        </p:nvSpPr>
        <p:spPr>
          <a:xfrm>
            <a:off x="2701925" y="207963"/>
            <a:ext cx="3970338" cy="519112"/>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、二进制译码器的级联</a:t>
            </a:r>
          </a:p>
        </p:txBody>
      </p:sp>
      <p:sp>
        <p:nvSpPr>
          <p:cNvPr id="373763" name="Text Box 3"/>
          <p:cNvSpPr txBox="1"/>
          <p:nvPr/>
        </p:nvSpPr>
        <p:spPr>
          <a:xfrm>
            <a:off x="323850" y="757238"/>
            <a:ext cx="8539163"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ea typeface="黑体" panose="02010609060101010101" pitchFamily="49" charset="-122"/>
              </a:rPr>
              <a:t>    </a:t>
            </a:r>
            <a:r>
              <a:rPr lang="zh-CN" altLang="en-US" sz="2800" b="1" dirty="0">
                <a:ea typeface="黑体" panose="02010609060101010101" pitchFamily="49" charset="-122"/>
              </a:rPr>
              <a:t>当输入二进制代码的位数比较多时，可以把几个二进制译码器级联起来完成其译码操作。下图是把两片</a:t>
            </a:r>
            <a:r>
              <a:rPr lang="en-US" altLang="zh-CN" sz="2800" b="1" dirty="0">
                <a:ea typeface="黑体" panose="02010609060101010101" pitchFamily="49" charset="-122"/>
              </a:rPr>
              <a:t>74LS138</a:t>
            </a:r>
            <a:r>
              <a:rPr lang="zh-CN" altLang="en-US" sz="2800" b="1" dirty="0">
                <a:ea typeface="黑体" panose="02010609060101010101" pitchFamily="49" charset="-122"/>
              </a:rPr>
              <a:t>级联起来构成的</a:t>
            </a:r>
            <a:r>
              <a:rPr lang="en-US" altLang="zh-CN" sz="2800" b="1" dirty="0">
                <a:ea typeface="黑体" panose="02010609060101010101" pitchFamily="49" charset="-122"/>
              </a:rPr>
              <a:t>4</a:t>
            </a:r>
            <a:r>
              <a:rPr lang="zh-CN" altLang="en-US" sz="2800" b="1" dirty="0">
                <a:ea typeface="黑体" panose="02010609060101010101" pitchFamily="49" charset="-122"/>
              </a:rPr>
              <a:t>线－</a:t>
            </a:r>
            <a:r>
              <a:rPr lang="en-US" altLang="zh-CN" sz="2800" b="1" dirty="0">
                <a:ea typeface="黑体" panose="02010609060101010101" pitchFamily="49" charset="-122"/>
              </a:rPr>
              <a:t>16</a:t>
            </a:r>
            <a:r>
              <a:rPr lang="zh-CN" altLang="en-US" sz="2800" b="1" dirty="0">
                <a:ea typeface="黑体" panose="02010609060101010101" pitchFamily="49" charset="-122"/>
              </a:rPr>
              <a:t>线译码器。</a:t>
            </a:r>
          </a:p>
        </p:txBody>
      </p:sp>
      <p:grpSp>
        <p:nvGrpSpPr>
          <p:cNvPr id="373764" name="Group 4"/>
          <p:cNvGrpSpPr/>
          <p:nvPr/>
        </p:nvGrpSpPr>
        <p:grpSpPr>
          <a:xfrm>
            <a:off x="874713" y="2135188"/>
            <a:ext cx="7067550" cy="4192587"/>
            <a:chOff x="621" y="1495"/>
            <a:chExt cx="4452" cy="2641"/>
          </a:xfrm>
        </p:grpSpPr>
        <p:sp>
          <p:nvSpPr>
            <p:cNvPr id="80904" name="Line 5"/>
            <p:cNvSpPr/>
            <p:nvPr/>
          </p:nvSpPr>
          <p:spPr>
            <a:xfrm>
              <a:off x="774" y="2601"/>
              <a:ext cx="0" cy="468"/>
            </a:xfrm>
            <a:prstGeom prst="line">
              <a:avLst/>
            </a:prstGeom>
            <a:ln w="25400" cap="flat" cmpd="sng">
              <a:solidFill>
                <a:schemeClr val="tx1"/>
              </a:solidFill>
              <a:prstDash val="solid"/>
              <a:headEnd type="none" w="med" len="med"/>
              <a:tailEnd type="none" w="med" len="med"/>
            </a:ln>
          </p:spPr>
        </p:sp>
        <p:sp>
          <p:nvSpPr>
            <p:cNvPr id="80905" name="Line 6"/>
            <p:cNvSpPr/>
            <p:nvPr/>
          </p:nvSpPr>
          <p:spPr>
            <a:xfrm>
              <a:off x="774" y="3069"/>
              <a:ext cx="2313" cy="0"/>
            </a:xfrm>
            <a:prstGeom prst="line">
              <a:avLst/>
            </a:prstGeom>
            <a:ln w="25400" cap="flat" cmpd="sng">
              <a:solidFill>
                <a:schemeClr val="tx1"/>
              </a:solidFill>
              <a:prstDash val="solid"/>
              <a:headEnd type="none" w="med" len="med"/>
              <a:tailEnd type="none" w="med" len="med"/>
            </a:ln>
          </p:spPr>
        </p:sp>
        <p:sp>
          <p:nvSpPr>
            <p:cNvPr id="80906" name="Line 7"/>
            <p:cNvSpPr/>
            <p:nvPr/>
          </p:nvSpPr>
          <p:spPr>
            <a:xfrm>
              <a:off x="1089" y="3222"/>
              <a:ext cx="2313" cy="0"/>
            </a:xfrm>
            <a:prstGeom prst="line">
              <a:avLst/>
            </a:prstGeom>
            <a:ln w="25400" cap="flat" cmpd="sng">
              <a:solidFill>
                <a:schemeClr val="tx1"/>
              </a:solidFill>
              <a:prstDash val="solid"/>
              <a:headEnd type="none" w="med" len="med"/>
              <a:tailEnd type="none" w="med" len="med"/>
            </a:ln>
          </p:spPr>
        </p:sp>
        <p:sp>
          <p:nvSpPr>
            <p:cNvPr id="80907" name="Line 8"/>
            <p:cNvSpPr/>
            <p:nvPr/>
          </p:nvSpPr>
          <p:spPr>
            <a:xfrm>
              <a:off x="1449" y="3393"/>
              <a:ext cx="2313" cy="0"/>
            </a:xfrm>
            <a:prstGeom prst="line">
              <a:avLst/>
            </a:prstGeom>
            <a:ln w="25400" cap="flat" cmpd="sng">
              <a:solidFill>
                <a:schemeClr val="tx1"/>
              </a:solidFill>
              <a:prstDash val="solid"/>
              <a:headEnd type="none" w="med" len="med"/>
              <a:tailEnd type="none" w="med" len="med"/>
            </a:ln>
          </p:spPr>
        </p:sp>
        <p:sp>
          <p:nvSpPr>
            <p:cNvPr id="80908" name="Line 9"/>
            <p:cNvSpPr/>
            <p:nvPr/>
          </p:nvSpPr>
          <p:spPr>
            <a:xfrm>
              <a:off x="1782" y="3546"/>
              <a:ext cx="2952" cy="0"/>
            </a:xfrm>
            <a:prstGeom prst="line">
              <a:avLst/>
            </a:prstGeom>
            <a:ln w="25400" cap="flat" cmpd="sng">
              <a:solidFill>
                <a:schemeClr val="tx1"/>
              </a:solidFill>
              <a:prstDash val="solid"/>
              <a:headEnd type="none" w="med" len="med"/>
              <a:tailEnd type="none" w="med" len="med"/>
            </a:ln>
          </p:spPr>
        </p:sp>
        <p:sp>
          <p:nvSpPr>
            <p:cNvPr id="80909" name="Line 10"/>
            <p:cNvSpPr/>
            <p:nvPr/>
          </p:nvSpPr>
          <p:spPr>
            <a:xfrm>
              <a:off x="2115" y="3069"/>
              <a:ext cx="0" cy="783"/>
            </a:xfrm>
            <a:prstGeom prst="line">
              <a:avLst/>
            </a:prstGeom>
            <a:ln w="25400" cap="flat" cmpd="sng">
              <a:solidFill>
                <a:schemeClr val="tx1"/>
              </a:solidFill>
              <a:prstDash val="solid"/>
              <a:headEnd type="none" w="med" len="med"/>
              <a:tailEnd type="none" w="med" len="med"/>
            </a:ln>
          </p:spPr>
        </p:sp>
        <p:sp>
          <p:nvSpPr>
            <p:cNvPr id="80910" name="Line 11"/>
            <p:cNvSpPr/>
            <p:nvPr/>
          </p:nvSpPr>
          <p:spPr>
            <a:xfrm>
              <a:off x="2439" y="3213"/>
              <a:ext cx="0" cy="621"/>
            </a:xfrm>
            <a:prstGeom prst="line">
              <a:avLst/>
            </a:prstGeom>
            <a:ln w="25400" cap="flat" cmpd="sng">
              <a:solidFill>
                <a:schemeClr val="tx1"/>
              </a:solidFill>
              <a:prstDash val="solid"/>
              <a:headEnd type="none" w="med" len="med"/>
              <a:tailEnd type="none" w="med" len="med"/>
            </a:ln>
          </p:spPr>
        </p:sp>
        <p:sp>
          <p:nvSpPr>
            <p:cNvPr id="80911" name="Line 12"/>
            <p:cNvSpPr/>
            <p:nvPr/>
          </p:nvSpPr>
          <p:spPr>
            <a:xfrm>
              <a:off x="2763" y="3393"/>
              <a:ext cx="0" cy="477"/>
            </a:xfrm>
            <a:prstGeom prst="line">
              <a:avLst/>
            </a:prstGeom>
            <a:ln w="25400" cap="flat" cmpd="sng">
              <a:solidFill>
                <a:schemeClr val="tx1"/>
              </a:solidFill>
              <a:prstDash val="solid"/>
              <a:headEnd type="none" w="med" len="med"/>
              <a:tailEnd type="none" w="med" len="med"/>
            </a:ln>
          </p:spPr>
        </p:sp>
        <p:sp>
          <p:nvSpPr>
            <p:cNvPr id="80912" name="Line 13"/>
            <p:cNvSpPr/>
            <p:nvPr/>
          </p:nvSpPr>
          <p:spPr>
            <a:xfrm>
              <a:off x="3087" y="3537"/>
              <a:ext cx="0" cy="324"/>
            </a:xfrm>
            <a:prstGeom prst="line">
              <a:avLst/>
            </a:prstGeom>
            <a:ln w="25400" cap="flat" cmpd="sng">
              <a:solidFill>
                <a:schemeClr val="tx1"/>
              </a:solidFill>
              <a:prstDash val="solid"/>
              <a:headEnd type="none" w="med" len="med"/>
              <a:tailEnd type="none" w="med" len="med"/>
            </a:ln>
          </p:spPr>
        </p:sp>
        <p:sp>
          <p:nvSpPr>
            <p:cNvPr id="80913" name="Line 14"/>
            <p:cNvSpPr/>
            <p:nvPr/>
          </p:nvSpPr>
          <p:spPr>
            <a:xfrm>
              <a:off x="2115" y="2898"/>
              <a:ext cx="1962" cy="0"/>
            </a:xfrm>
            <a:prstGeom prst="line">
              <a:avLst/>
            </a:prstGeom>
            <a:ln w="25400" cap="flat" cmpd="sng">
              <a:solidFill>
                <a:schemeClr val="tx1"/>
              </a:solidFill>
              <a:prstDash val="solid"/>
              <a:headEnd type="none" w="med" len="med"/>
              <a:tailEnd type="none" w="med" len="med"/>
            </a:ln>
          </p:spPr>
        </p:sp>
        <p:sp>
          <p:nvSpPr>
            <p:cNvPr id="80914" name="Line 15"/>
            <p:cNvSpPr/>
            <p:nvPr/>
          </p:nvSpPr>
          <p:spPr>
            <a:xfrm>
              <a:off x="4734" y="2592"/>
              <a:ext cx="0" cy="945"/>
            </a:xfrm>
            <a:prstGeom prst="line">
              <a:avLst/>
            </a:prstGeom>
            <a:ln w="25400" cap="flat" cmpd="sng">
              <a:solidFill>
                <a:schemeClr val="tx1"/>
              </a:solidFill>
              <a:prstDash val="solid"/>
              <a:headEnd type="none" w="med" len="med"/>
              <a:tailEnd type="none" w="med" len="med"/>
            </a:ln>
          </p:spPr>
        </p:sp>
        <p:sp>
          <p:nvSpPr>
            <p:cNvPr id="80915" name="Line 16"/>
            <p:cNvSpPr/>
            <p:nvPr/>
          </p:nvSpPr>
          <p:spPr>
            <a:xfrm flipV="1">
              <a:off x="783" y="1593"/>
              <a:ext cx="0" cy="225"/>
            </a:xfrm>
            <a:prstGeom prst="line">
              <a:avLst/>
            </a:prstGeom>
            <a:ln w="25400" cap="flat" cmpd="sng">
              <a:solidFill>
                <a:schemeClr val="tx1"/>
              </a:solidFill>
              <a:prstDash val="solid"/>
              <a:headEnd type="none" w="med" len="med"/>
              <a:tailEnd type="none" w="med" len="med"/>
            </a:ln>
          </p:spPr>
        </p:sp>
        <p:sp>
          <p:nvSpPr>
            <p:cNvPr id="80916" name="Line 17"/>
            <p:cNvSpPr/>
            <p:nvPr/>
          </p:nvSpPr>
          <p:spPr>
            <a:xfrm flipV="1">
              <a:off x="1116" y="1593"/>
              <a:ext cx="0" cy="225"/>
            </a:xfrm>
            <a:prstGeom prst="line">
              <a:avLst/>
            </a:prstGeom>
            <a:ln w="25400" cap="flat" cmpd="sng">
              <a:solidFill>
                <a:schemeClr val="tx1"/>
              </a:solidFill>
              <a:prstDash val="solid"/>
              <a:headEnd type="none" w="med" len="med"/>
              <a:tailEnd type="none" w="med" len="med"/>
            </a:ln>
          </p:spPr>
        </p:sp>
        <p:sp>
          <p:nvSpPr>
            <p:cNvPr id="80917" name="Line 18"/>
            <p:cNvSpPr/>
            <p:nvPr/>
          </p:nvSpPr>
          <p:spPr>
            <a:xfrm flipV="1">
              <a:off x="2448" y="1602"/>
              <a:ext cx="0" cy="225"/>
            </a:xfrm>
            <a:prstGeom prst="line">
              <a:avLst/>
            </a:prstGeom>
            <a:ln w="25400" cap="flat" cmpd="sng">
              <a:solidFill>
                <a:schemeClr val="tx1"/>
              </a:solidFill>
              <a:prstDash val="solid"/>
              <a:headEnd type="none" w="med" len="med"/>
              <a:tailEnd type="none" w="med" len="med"/>
            </a:ln>
          </p:spPr>
        </p:sp>
        <p:sp>
          <p:nvSpPr>
            <p:cNvPr id="80918" name="Line 19"/>
            <p:cNvSpPr/>
            <p:nvPr/>
          </p:nvSpPr>
          <p:spPr>
            <a:xfrm>
              <a:off x="1098" y="2592"/>
              <a:ext cx="0" cy="621"/>
            </a:xfrm>
            <a:prstGeom prst="line">
              <a:avLst/>
            </a:prstGeom>
            <a:ln w="25400" cap="flat" cmpd="sng">
              <a:solidFill>
                <a:schemeClr val="tx1"/>
              </a:solidFill>
              <a:prstDash val="solid"/>
              <a:headEnd type="none" w="med" len="med"/>
              <a:tailEnd type="none" w="med" len="med"/>
            </a:ln>
          </p:spPr>
        </p:sp>
        <p:sp>
          <p:nvSpPr>
            <p:cNvPr id="80919" name="Line 20"/>
            <p:cNvSpPr/>
            <p:nvPr/>
          </p:nvSpPr>
          <p:spPr>
            <a:xfrm>
              <a:off x="1449" y="2610"/>
              <a:ext cx="0" cy="783"/>
            </a:xfrm>
            <a:prstGeom prst="line">
              <a:avLst/>
            </a:prstGeom>
            <a:ln w="25400" cap="flat" cmpd="sng">
              <a:solidFill>
                <a:schemeClr val="tx1"/>
              </a:solidFill>
              <a:prstDash val="solid"/>
              <a:headEnd type="none" w="med" len="med"/>
              <a:tailEnd type="none" w="med" len="med"/>
            </a:ln>
          </p:spPr>
        </p:sp>
        <p:sp>
          <p:nvSpPr>
            <p:cNvPr id="80920" name="Line 21"/>
            <p:cNvSpPr/>
            <p:nvPr/>
          </p:nvSpPr>
          <p:spPr>
            <a:xfrm>
              <a:off x="1782" y="2700"/>
              <a:ext cx="0" cy="837"/>
            </a:xfrm>
            <a:prstGeom prst="line">
              <a:avLst/>
            </a:prstGeom>
            <a:ln w="25400" cap="flat" cmpd="sng">
              <a:solidFill>
                <a:schemeClr val="tx1"/>
              </a:solidFill>
              <a:prstDash val="solid"/>
              <a:headEnd type="none" w="med" len="med"/>
              <a:tailEnd type="none" w="med" len="med"/>
            </a:ln>
          </p:spPr>
        </p:sp>
        <p:sp>
          <p:nvSpPr>
            <p:cNvPr id="80921" name="Line 22"/>
            <p:cNvSpPr/>
            <p:nvPr/>
          </p:nvSpPr>
          <p:spPr>
            <a:xfrm>
              <a:off x="3078" y="2601"/>
              <a:ext cx="0" cy="468"/>
            </a:xfrm>
            <a:prstGeom prst="line">
              <a:avLst/>
            </a:prstGeom>
            <a:ln w="25400" cap="flat" cmpd="sng">
              <a:solidFill>
                <a:schemeClr val="tx1"/>
              </a:solidFill>
              <a:prstDash val="solid"/>
              <a:headEnd type="none" w="med" len="med"/>
              <a:tailEnd type="none" w="med" len="med"/>
            </a:ln>
          </p:spPr>
        </p:sp>
        <p:sp>
          <p:nvSpPr>
            <p:cNvPr id="80922" name="Line 23"/>
            <p:cNvSpPr/>
            <p:nvPr/>
          </p:nvSpPr>
          <p:spPr>
            <a:xfrm>
              <a:off x="3402" y="2610"/>
              <a:ext cx="0" cy="621"/>
            </a:xfrm>
            <a:prstGeom prst="line">
              <a:avLst/>
            </a:prstGeom>
            <a:ln w="25400" cap="flat" cmpd="sng">
              <a:solidFill>
                <a:schemeClr val="tx1"/>
              </a:solidFill>
              <a:prstDash val="solid"/>
              <a:headEnd type="none" w="med" len="med"/>
              <a:tailEnd type="none" w="med" len="med"/>
            </a:ln>
          </p:spPr>
        </p:sp>
        <p:sp>
          <p:nvSpPr>
            <p:cNvPr id="80923" name="Line 24"/>
            <p:cNvSpPr/>
            <p:nvPr/>
          </p:nvSpPr>
          <p:spPr>
            <a:xfrm>
              <a:off x="3744" y="2601"/>
              <a:ext cx="0" cy="783"/>
            </a:xfrm>
            <a:prstGeom prst="line">
              <a:avLst/>
            </a:prstGeom>
            <a:ln w="25400" cap="flat" cmpd="sng">
              <a:solidFill>
                <a:schemeClr val="tx1"/>
              </a:solidFill>
              <a:prstDash val="solid"/>
              <a:headEnd type="none" w="med" len="med"/>
              <a:tailEnd type="none" w="med" len="med"/>
            </a:ln>
          </p:spPr>
        </p:sp>
        <p:sp>
          <p:nvSpPr>
            <p:cNvPr id="80924" name="Line 25"/>
            <p:cNvSpPr/>
            <p:nvPr/>
          </p:nvSpPr>
          <p:spPr>
            <a:xfrm>
              <a:off x="4095" y="2673"/>
              <a:ext cx="0" cy="1188"/>
            </a:xfrm>
            <a:prstGeom prst="line">
              <a:avLst/>
            </a:prstGeom>
            <a:ln w="25400" cap="flat" cmpd="sng">
              <a:solidFill>
                <a:schemeClr val="tx1"/>
              </a:solidFill>
              <a:prstDash val="solid"/>
              <a:headEnd type="none" w="med" len="med"/>
              <a:tailEnd type="none" w="med" len="med"/>
            </a:ln>
          </p:spPr>
        </p:sp>
        <p:sp>
          <p:nvSpPr>
            <p:cNvPr id="80925" name="Line 26"/>
            <p:cNvSpPr/>
            <p:nvPr/>
          </p:nvSpPr>
          <p:spPr>
            <a:xfrm>
              <a:off x="2124" y="2691"/>
              <a:ext cx="0" cy="198"/>
            </a:xfrm>
            <a:prstGeom prst="line">
              <a:avLst/>
            </a:prstGeom>
            <a:ln w="25400" cap="flat" cmpd="sng">
              <a:solidFill>
                <a:schemeClr val="tx1"/>
              </a:solidFill>
              <a:prstDash val="solid"/>
              <a:headEnd type="none" w="med" len="med"/>
              <a:tailEnd type="none" w="med" len="med"/>
            </a:ln>
          </p:spPr>
        </p:sp>
        <p:sp>
          <p:nvSpPr>
            <p:cNvPr id="80926" name="Line 27"/>
            <p:cNvSpPr/>
            <p:nvPr/>
          </p:nvSpPr>
          <p:spPr>
            <a:xfrm flipV="1">
              <a:off x="3087" y="1593"/>
              <a:ext cx="0" cy="225"/>
            </a:xfrm>
            <a:prstGeom prst="line">
              <a:avLst/>
            </a:prstGeom>
            <a:ln w="25400" cap="flat" cmpd="sng">
              <a:solidFill>
                <a:schemeClr val="tx1"/>
              </a:solidFill>
              <a:prstDash val="solid"/>
              <a:headEnd type="none" w="med" len="med"/>
              <a:tailEnd type="none" w="med" len="med"/>
            </a:ln>
          </p:spPr>
        </p:sp>
        <p:sp>
          <p:nvSpPr>
            <p:cNvPr id="80927" name="Line 28"/>
            <p:cNvSpPr/>
            <p:nvPr/>
          </p:nvSpPr>
          <p:spPr>
            <a:xfrm flipV="1">
              <a:off x="3420" y="1602"/>
              <a:ext cx="0" cy="225"/>
            </a:xfrm>
            <a:prstGeom prst="line">
              <a:avLst/>
            </a:prstGeom>
            <a:ln w="25400" cap="flat" cmpd="sng">
              <a:solidFill>
                <a:schemeClr val="tx1"/>
              </a:solidFill>
              <a:prstDash val="solid"/>
              <a:headEnd type="none" w="med" len="med"/>
              <a:tailEnd type="none" w="med" len="med"/>
            </a:ln>
          </p:spPr>
        </p:sp>
        <p:sp>
          <p:nvSpPr>
            <p:cNvPr id="80928" name="Line 29"/>
            <p:cNvSpPr/>
            <p:nvPr/>
          </p:nvSpPr>
          <p:spPr>
            <a:xfrm flipV="1">
              <a:off x="4752" y="1584"/>
              <a:ext cx="0" cy="225"/>
            </a:xfrm>
            <a:prstGeom prst="line">
              <a:avLst/>
            </a:prstGeom>
            <a:ln w="25400" cap="flat" cmpd="sng">
              <a:solidFill>
                <a:schemeClr val="tx1"/>
              </a:solidFill>
              <a:prstDash val="solid"/>
              <a:headEnd type="none" w="med" len="med"/>
              <a:tailEnd type="none" w="med" len="med"/>
            </a:ln>
          </p:spPr>
        </p:sp>
        <p:sp>
          <p:nvSpPr>
            <p:cNvPr id="80929" name="Oval 30"/>
            <p:cNvSpPr/>
            <p:nvPr/>
          </p:nvSpPr>
          <p:spPr>
            <a:xfrm>
              <a:off x="4050" y="2601"/>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30" name="Oval 31"/>
            <p:cNvSpPr/>
            <p:nvPr/>
          </p:nvSpPr>
          <p:spPr>
            <a:xfrm>
              <a:off x="4374" y="2610"/>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31" name="Line 32"/>
            <p:cNvSpPr/>
            <p:nvPr/>
          </p:nvSpPr>
          <p:spPr>
            <a:xfrm>
              <a:off x="2439" y="2601"/>
              <a:ext cx="0" cy="126"/>
            </a:xfrm>
            <a:prstGeom prst="line">
              <a:avLst/>
            </a:prstGeom>
            <a:ln w="25400" cap="flat" cmpd="sng">
              <a:solidFill>
                <a:schemeClr val="tx1"/>
              </a:solidFill>
              <a:prstDash val="solid"/>
              <a:headEnd type="none" w="med" len="med"/>
              <a:tailEnd type="none" w="med" len="med"/>
            </a:ln>
          </p:spPr>
        </p:sp>
        <p:sp>
          <p:nvSpPr>
            <p:cNvPr id="80932" name="Line 33"/>
            <p:cNvSpPr/>
            <p:nvPr/>
          </p:nvSpPr>
          <p:spPr>
            <a:xfrm>
              <a:off x="4410" y="2709"/>
              <a:ext cx="0" cy="126"/>
            </a:xfrm>
            <a:prstGeom prst="line">
              <a:avLst/>
            </a:prstGeom>
            <a:ln w="25400" cap="flat" cmpd="sng">
              <a:solidFill>
                <a:schemeClr val="tx1"/>
              </a:solidFill>
              <a:prstDash val="solid"/>
              <a:headEnd type="none" w="med" len="med"/>
              <a:tailEnd type="none" w="med" len="med"/>
            </a:ln>
          </p:spPr>
        </p:sp>
        <p:sp>
          <p:nvSpPr>
            <p:cNvPr id="80933" name="Line 34"/>
            <p:cNvSpPr/>
            <p:nvPr/>
          </p:nvSpPr>
          <p:spPr>
            <a:xfrm>
              <a:off x="4338" y="2826"/>
              <a:ext cx="144" cy="0"/>
            </a:xfrm>
            <a:prstGeom prst="line">
              <a:avLst/>
            </a:prstGeom>
            <a:ln w="50800" cap="flat" cmpd="sng">
              <a:solidFill>
                <a:schemeClr val="tx1"/>
              </a:solidFill>
              <a:prstDash val="solid"/>
              <a:headEnd type="none" w="med" len="med"/>
              <a:tailEnd type="none" w="med" len="med"/>
            </a:ln>
          </p:spPr>
        </p:sp>
        <p:sp>
          <p:nvSpPr>
            <p:cNvPr id="80934" name="Oval 35"/>
            <p:cNvSpPr/>
            <p:nvPr/>
          </p:nvSpPr>
          <p:spPr>
            <a:xfrm>
              <a:off x="4068" y="2871"/>
              <a:ext cx="56" cy="56"/>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35" name="Oval 36"/>
            <p:cNvSpPr/>
            <p:nvPr/>
          </p:nvSpPr>
          <p:spPr>
            <a:xfrm>
              <a:off x="2084" y="3047"/>
              <a:ext cx="56" cy="56"/>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36" name="Oval 37"/>
            <p:cNvSpPr/>
            <p:nvPr/>
          </p:nvSpPr>
          <p:spPr>
            <a:xfrm>
              <a:off x="2412" y="3195"/>
              <a:ext cx="56" cy="56"/>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37" name="Oval 38"/>
            <p:cNvSpPr/>
            <p:nvPr/>
          </p:nvSpPr>
          <p:spPr>
            <a:xfrm>
              <a:off x="2727" y="3366"/>
              <a:ext cx="56" cy="56"/>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38" name="Oval 39"/>
            <p:cNvSpPr/>
            <p:nvPr/>
          </p:nvSpPr>
          <p:spPr>
            <a:xfrm>
              <a:off x="3060" y="3519"/>
              <a:ext cx="56" cy="56"/>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80939" name="Object 40"/>
            <p:cNvGraphicFramePr>
              <a:graphicFrameLocks noChangeAspect="1"/>
            </p:cNvGraphicFramePr>
            <p:nvPr/>
          </p:nvGraphicFramePr>
          <p:xfrm>
            <a:off x="1173" y="1495"/>
            <a:ext cx="254" cy="310"/>
          </p:xfrm>
          <a:graphic>
            <a:graphicData uri="http://schemas.openxmlformats.org/presentationml/2006/ole">
              <mc:AlternateContent xmlns:mc="http://schemas.openxmlformats.org/markup-compatibility/2006">
                <mc:Choice xmlns:v="urn:schemas-microsoft-com:vml" Requires="v">
                  <p:oleObj spid="_x0000_s49413" r:id="rId3" imgW="177800" imgH="215900" progId="Equation.3">
                    <p:embed/>
                  </p:oleObj>
                </mc:Choice>
                <mc:Fallback>
                  <p:oleObj r:id="rId3" imgW="177800" imgH="215900" progId="Equation.3">
                    <p:embed/>
                    <p:pic>
                      <p:nvPicPr>
                        <p:cNvPr id="0" name="图片 3215"/>
                        <p:cNvPicPr/>
                        <p:nvPr/>
                      </p:nvPicPr>
                      <p:blipFill>
                        <a:blip r:embed="rId4"/>
                        <a:stretch>
                          <a:fillRect/>
                        </a:stretch>
                      </p:blipFill>
                      <p:spPr>
                        <a:xfrm>
                          <a:off x="1173" y="1495"/>
                          <a:ext cx="254" cy="310"/>
                        </a:xfrm>
                        <a:prstGeom prst="rect">
                          <a:avLst/>
                        </a:prstGeom>
                        <a:noFill/>
                        <a:ln w="38100">
                          <a:noFill/>
                          <a:miter/>
                        </a:ln>
                      </p:spPr>
                    </p:pic>
                  </p:oleObj>
                </mc:Fallback>
              </mc:AlternateContent>
            </a:graphicData>
          </a:graphic>
        </p:graphicFrame>
        <p:graphicFrame>
          <p:nvGraphicFramePr>
            <p:cNvPr id="80940" name="Object 41"/>
            <p:cNvGraphicFramePr>
              <a:graphicFrameLocks noChangeAspect="1"/>
            </p:cNvGraphicFramePr>
            <p:nvPr/>
          </p:nvGraphicFramePr>
          <p:xfrm>
            <a:off x="795" y="1495"/>
            <a:ext cx="273" cy="310"/>
          </p:xfrm>
          <a:graphic>
            <a:graphicData uri="http://schemas.openxmlformats.org/presentationml/2006/ole">
              <mc:AlternateContent xmlns:mc="http://schemas.openxmlformats.org/markup-compatibility/2006">
                <mc:Choice xmlns:v="urn:schemas-microsoft-com:vml" Requires="v">
                  <p:oleObj spid="_x0000_s49414" r:id="rId5" imgW="190500" imgH="215900" progId="Equation.3">
                    <p:embed/>
                  </p:oleObj>
                </mc:Choice>
                <mc:Fallback>
                  <p:oleObj r:id="rId5" imgW="190500" imgH="215900" progId="Equation.3">
                    <p:embed/>
                    <p:pic>
                      <p:nvPicPr>
                        <p:cNvPr id="0" name="图片 3216"/>
                        <p:cNvPicPr/>
                        <p:nvPr/>
                      </p:nvPicPr>
                      <p:blipFill>
                        <a:blip r:embed="rId6"/>
                        <a:stretch>
                          <a:fillRect/>
                        </a:stretch>
                      </p:blipFill>
                      <p:spPr>
                        <a:xfrm>
                          <a:off x="795" y="1495"/>
                          <a:ext cx="273" cy="310"/>
                        </a:xfrm>
                        <a:prstGeom prst="rect">
                          <a:avLst/>
                        </a:prstGeom>
                        <a:noFill/>
                        <a:ln w="38100">
                          <a:noFill/>
                          <a:miter/>
                        </a:ln>
                      </p:spPr>
                    </p:pic>
                  </p:oleObj>
                </mc:Fallback>
              </mc:AlternateContent>
            </a:graphicData>
          </a:graphic>
        </p:graphicFrame>
        <p:graphicFrame>
          <p:nvGraphicFramePr>
            <p:cNvPr id="80941" name="Object 42"/>
            <p:cNvGraphicFramePr>
              <a:graphicFrameLocks noChangeAspect="1"/>
            </p:cNvGraphicFramePr>
            <p:nvPr/>
          </p:nvGraphicFramePr>
          <p:xfrm>
            <a:off x="2478" y="1495"/>
            <a:ext cx="272" cy="310"/>
          </p:xfrm>
          <a:graphic>
            <a:graphicData uri="http://schemas.openxmlformats.org/presentationml/2006/ole">
              <mc:AlternateContent xmlns:mc="http://schemas.openxmlformats.org/markup-compatibility/2006">
                <mc:Choice xmlns:v="urn:schemas-microsoft-com:vml" Requires="v">
                  <p:oleObj spid="_x0000_s49415" r:id="rId7" imgW="190500" imgH="215900" progId="Equation.3">
                    <p:embed/>
                  </p:oleObj>
                </mc:Choice>
                <mc:Fallback>
                  <p:oleObj r:id="rId7" imgW="190500" imgH="215900" progId="Equation.3">
                    <p:embed/>
                    <p:pic>
                      <p:nvPicPr>
                        <p:cNvPr id="0" name="图片 3213"/>
                        <p:cNvPicPr/>
                        <p:nvPr/>
                      </p:nvPicPr>
                      <p:blipFill>
                        <a:blip r:embed="rId8"/>
                        <a:stretch>
                          <a:fillRect/>
                        </a:stretch>
                      </p:blipFill>
                      <p:spPr>
                        <a:xfrm>
                          <a:off x="2478" y="1495"/>
                          <a:ext cx="272" cy="310"/>
                        </a:xfrm>
                        <a:prstGeom prst="rect">
                          <a:avLst/>
                        </a:prstGeom>
                        <a:noFill/>
                        <a:ln w="38100">
                          <a:noFill/>
                          <a:miter/>
                        </a:ln>
                      </p:spPr>
                    </p:pic>
                  </p:oleObj>
                </mc:Fallback>
              </mc:AlternateContent>
            </a:graphicData>
          </a:graphic>
        </p:graphicFrame>
        <p:graphicFrame>
          <p:nvGraphicFramePr>
            <p:cNvPr id="80942" name="Object 43"/>
            <p:cNvGraphicFramePr>
              <a:graphicFrameLocks noChangeAspect="1"/>
            </p:cNvGraphicFramePr>
            <p:nvPr/>
          </p:nvGraphicFramePr>
          <p:xfrm>
            <a:off x="3099" y="1495"/>
            <a:ext cx="272" cy="310"/>
          </p:xfrm>
          <a:graphic>
            <a:graphicData uri="http://schemas.openxmlformats.org/presentationml/2006/ole">
              <mc:AlternateContent xmlns:mc="http://schemas.openxmlformats.org/markup-compatibility/2006">
                <mc:Choice xmlns:v="urn:schemas-microsoft-com:vml" Requires="v">
                  <p:oleObj spid="_x0000_s49416" r:id="rId9" imgW="190500" imgH="215900" progId="Equation.3">
                    <p:embed/>
                  </p:oleObj>
                </mc:Choice>
                <mc:Fallback>
                  <p:oleObj r:id="rId9" imgW="190500" imgH="215900" progId="Equation.3">
                    <p:embed/>
                    <p:pic>
                      <p:nvPicPr>
                        <p:cNvPr id="0" name="图片 3214"/>
                        <p:cNvPicPr/>
                        <p:nvPr/>
                      </p:nvPicPr>
                      <p:blipFill>
                        <a:blip r:embed="rId10"/>
                        <a:stretch>
                          <a:fillRect/>
                        </a:stretch>
                      </p:blipFill>
                      <p:spPr>
                        <a:xfrm>
                          <a:off x="3099" y="1495"/>
                          <a:ext cx="272" cy="310"/>
                        </a:xfrm>
                        <a:prstGeom prst="rect">
                          <a:avLst/>
                        </a:prstGeom>
                        <a:noFill/>
                        <a:ln w="38100">
                          <a:noFill/>
                          <a:miter/>
                        </a:ln>
                      </p:spPr>
                    </p:pic>
                  </p:oleObj>
                </mc:Fallback>
              </mc:AlternateContent>
            </a:graphicData>
          </a:graphic>
        </p:graphicFrame>
        <p:graphicFrame>
          <p:nvGraphicFramePr>
            <p:cNvPr id="80943" name="Object 44"/>
            <p:cNvGraphicFramePr>
              <a:graphicFrameLocks noChangeAspect="1"/>
            </p:cNvGraphicFramePr>
            <p:nvPr/>
          </p:nvGraphicFramePr>
          <p:xfrm>
            <a:off x="3423" y="1495"/>
            <a:ext cx="272" cy="310"/>
          </p:xfrm>
          <a:graphic>
            <a:graphicData uri="http://schemas.openxmlformats.org/presentationml/2006/ole">
              <mc:AlternateContent xmlns:mc="http://schemas.openxmlformats.org/markup-compatibility/2006">
                <mc:Choice xmlns:v="urn:schemas-microsoft-com:vml" Requires="v">
                  <p:oleObj spid="_x0000_s49417" r:id="rId11" imgW="190500" imgH="215900" progId="Equation.3">
                    <p:embed/>
                  </p:oleObj>
                </mc:Choice>
                <mc:Fallback>
                  <p:oleObj r:id="rId11" imgW="190500" imgH="215900" progId="Equation.3">
                    <p:embed/>
                    <p:pic>
                      <p:nvPicPr>
                        <p:cNvPr id="0" name="图片 3212"/>
                        <p:cNvPicPr/>
                        <p:nvPr/>
                      </p:nvPicPr>
                      <p:blipFill>
                        <a:blip r:embed="rId12"/>
                        <a:stretch>
                          <a:fillRect/>
                        </a:stretch>
                      </p:blipFill>
                      <p:spPr>
                        <a:xfrm>
                          <a:off x="3423" y="1495"/>
                          <a:ext cx="272" cy="310"/>
                        </a:xfrm>
                        <a:prstGeom prst="rect">
                          <a:avLst/>
                        </a:prstGeom>
                        <a:noFill/>
                        <a:ln w="38100">
                          <a:noFill/>
                          <a:miter/>
                        </a:ln>
                      </p:spPr>
                    </p:pic>
                  </p:oleObj>
                </mc:Fallback>
              </mc:AlternateContent>
            </a:graphicData>
          </a:graphic>
        </p:graphicFrame>
        <p:graphicFrame>
          <p:nvGraphicFramePr>
            <p:cNvPr id="80944" name="Object 45"/>
            <p:cNvGraphicFramePr>
              <a:graphicFrameLocks noChangeAspect="1"/>
            </p:cNvGraphicFramePr>
            <p:nvPr/>
          </p:nvGraphicFramePr>
          <p:xfrm>
            <a:off x="4746" y="1495"/>
            <a:ext cx="327" cy="310"/>
          </p:xfrm>
          <a:graphic>
            <a:graphicData uri="http://schemas.openxmlformats.org/presentationml/2006/ole">
              <mc:AlternateContent xmlns:mc="http://schemas.openxmlformats.org/markup-compatibility/2006">
                <mc:Choice xmlns:v="urn:schemas-microsoft-com:vml" Requires="v">
                  <p:oleObj spid="_x0000_s49418" r:id="rId13" imgW="228600" imgH="215900" progId="Equation.3">
                    <p:embed/>
                  </p:oleObj>
                </mc:Choice>
                <mc:Fallback>
                  <p:oleObj r:id="rId13" imgW="228600" imgH="215900" progId="Equation.3">
                    <p:embed/>
                    <p:pic>
                      <p:nvPicPr>
                        <p:cNvPr id="0" name="图片 3211"/>
                        <p:cNvPicPr/>
                        <p:nvPr/>
                      </p:nvPicPr>
                      <p:blipFill>
                        <a:blip r:embed="rId14"/>
                        <a:stretch>
                          <a:fillRect/>
                        </a:stretch>
                      </p:blipFill>
                      <p:spPr>
                        <a:xfrm>
                          <a:off x="4746" y="1495"/>
                          <a:ext cx="327" cy="310"/>
                        </a:xfrm>
                        <a:prstGeom prst="rect">
                          <a:avLst/>
                        </a:prstGeom>
                        <a:noFill/>
                        <a:ln w="38100">
                          <a:noFill/>
                          <a:miter/>
                        </a:ln>
                      </p:spPr>
                    </p:pic>
                  </p:oleObj>
                </mc:Fallback>
              </mc:AlternateContent>
            </a:graphicData>
          </a:graphic>
        </p:graphicFrame>
        <p:sp>
          <p:nvSpPr>
            <p:cNvPr id="80945" name="Text Box 46"/>
            <p:cNvSpPr txBox="1"/>
            <p:nvPr/>
          </p:nvSpPr>
          <p:spPr>
            <a:xfrm>
              <a:off x="2628" y="2565"/>
              <a:ext cx="162"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1</a:t>
              </a:r>
              <a:endParaRPr lang="en-US" altLang="zh-CN" sz="2400" baseline="-25000" dirty="0"/>
            </a:p>
          </p:txBody>
        </p:sp>
        <p:sp>
          <p:nvSpPr>
            <p:cNvPr id="80946" name="Rectangle 47"/>
            <p:cNvSpPr/>
            <p:nvPr/>
          </p:nvSpPr>
          <p:spPr>
            <a:xfrm>
              <a:off x="621" y="1917"/>
              <a:ext cx="1998" cy="68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47" name="Oval 48"/>
            <p:cNvSpPr/>
            <p:nvPr/>
          </p:nvSpPr>
          <p:spPr>
            <a:xfrm>
              <a:off x="747" y="1827"/>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48" name="Oval 49"/>
            <p:cNvSpPr/>
            <p:nvPr/>
          </p:nvSpPr>
          <p:spPr>
            <a:xfrm>
              <a:off x="1080" y="1827"/>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49" name="Oval 50"/>
            <p:cNvSpPr/>
            <p:nvPr/>
          </p:nvSpPr>
          <p:spPr>
            <a:xfrm>
              <a:off x="2412" y="1818"/>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50" name="Oval 51"/>
            <p:cNvSpPr/>
            <p:nvPr/>
          </p:nvSpPr>
          <p:spPr>
            <a:xfrm>
              <a:off x="1746" y="2610"/>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51" name="Oval 52"/>
            <p:cNvSpPr/>
            <p:nvPr/>
          </p:nvSpPr>
          <p:spPr>
            <a:xfrm>
              <a:off x="2079" y="2601"/>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52" name="Text Box 53"/>
            <p:cNvSpPr txBox="1"/>
            <p:nvPr/>
          </p:nvSpPr>
          <p:spPr>
            <a:xfrm>
              <a:off x="675" y="1908"/>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Y</a:t>
              </a:r>
              <a:r>
                <a:rPr lang="en-US" altLang="zh-CN" sz="2400" baseline="-25000" dirty="0"/>
                <a:t>0</a:t>
              </a:r>
            </a:p>
          </p:txBody>
        </p:sp>
        <p:sp>
          <p:nvSpPr>
            <p:cNvPr id="80953" name="Text Box 54"/>
            <p:cNvSpPr txBox="1"/>
            <p:nvPr/>
          </p:nvSpPr>
          <p:spPr>
            <a:xfrm>
              <a:off x="999" y="1908"/>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Y</a:t>
              </a:r>
              <a:r>
                <a:rPr lang="en-US" altLang="zh-CN" sz="2400" baseline="-25000" dirty="0"/>
                <a:t>1</a:t>
              </a:r>
            </a:p>
          </p:txBody>
        </p:sp>
        <p:sp>
          <p:nvSpPr>
            <p:cNvPr id="80954" name="Text Box 55"/>
            <p:cNvSpPr txBox="1"/>
            <p:nvPr/>
          </p:nvSpPr>
          <p:spPr>
            <a:xfrm>
              <a:off x="2340" y="1917"/>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Y</a:t>
              </a:r>
              <a:r>
                <a:rPr lang="en-US" altLang="zh-CN" sz="2400" baseline="-25000" dirty="0"/>
                <a:t>7</a:t>
              </a:r>
            </a:p>
          </p:txBody>
        </p:sp>
        <p:sp>
          <p:nvSpPr>
            <p:cNvPr id="80955" name="Text Box 56"/>
            <p:cNvSpPr txBox="1"/>
            <p:nvPr/>
          </p:nvSpPr>
          <p:spPr>
            <a:xfrm>
              <a:off x="675" y="2331"/>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0</a:t>
              </a:r>
            </a:p>
          </p:txBody>
        </p:sp>
        <p:sp>
          <p:nvSpPr>
            <p:cNvPr id="80956" name="Text Box 57"/>
            <p:cNvSpPr txBox="1"/>
            <p:nvPr/>
          </p:nvSpPr>
          <p:spPr>
            <a:xfrm>
              <a:off x="999" y="2331"/>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1</a:t>
              </a:r>
            </a:p>
          </p:txBody>
        </p:sp>
        <p:sp>
          <p:nvSpPr>
            <p:cNvPr id="80957" name="Text Box 58"/>
            <p:cNvSpPr txBox="1"/>
            <p:nvPr/>
          </p:nvSpPr>
          <p:spPr>
            <a:xfrm>
              <a:off x="1350" y="2331"/>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2</a:t>
              </a:r>
            </a:p>
          </p:txBody>
        </p:sp>
        <p:sp>
          <p:nvSpPr>
            <p:cNvPr id="80958" name="Text Box 59"/>
            <p:cNvSpPr txBox="1"/>
            <p:nvPr/>
          </p:nvSpPr>
          <p:spPr>
            <a:xfrm>
              <a:off x="1602" y="2331"/>
              <a:ext cx="387"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ST</a:t>
              </a:r>
              <a:r>
                <a:rPr lang="en-US" altLang="zh-CN" sz="2400" baseline="-25000" dirty="0"/>
                <a:t>B</a:t>
              </a:r>
            </a:p>
          </p:txBody>
        </p:sp>
        <p:sp>
          <p:nvSpPr>
            <p:cNvPr id="80959" name="Text Box 60"/>
            <p:cNvSpPr txBox="1"/>
            <p:nvPr/>
          </p:nvSpPr>
          <p:spPr>
            <a:xfrm>
              <a:off x="1926" y="2331"/>
              <a:ext cx="387"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ST</a:t>
              </a:r>
              <a:r>
                <a:rPr lang="en-US" altLang="zh-CN" sz="2400" baseline="-25000" dirty="0"/>
                <a:t>C</a:t>
              </a:r>
            </a:p>
          </p:txBody>
        </p:sp>
        <p:sp>
          <p:nvSpPr>
            <p:cNvPr id="80960" name="Text Box 61"/>
            <p:cNvSpPr txBox="1"/>
            <p:nvPr/>
          </p:nvSpPr>
          <p:spPr>
            <a:xfrm>
              <a:off x="2250" y="2331"/>
              <a:ext cx="387"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ST</a:t>
              </a:r>
              <a:r>
                <a:rPr lang="en-US" altLang="zh-CN" sz="2400" baseline="-25000" dirty="0"/>
                <a:t>A</a:t>
              </a:r>
            </a:p>
          </p:txBody>
        </p:sp>
        <p:sp>
          <p:nvSpPr>
            <p:cNvPr id="80961" name="Text Box 62"/>
            <p:cNvSpPr txBox="1"/>
            <p:nvPr/>
          </p:nvSpPr>
          <p:spPr>
            <a:xfrm>
              <a:off x="1206" y="2106"/>
              <a:ext cx="1008"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74</a:t>
              </a:r>
              <a:r>
                <a:rPr lang="en-US" altLang="zh-CN" sz="2400" i="1" dirty="0"/>
                <a:t>LS</a:t>
              </a:r>
              <a:r>
                <a:rPr lang="en-US" altLang="zh-CN" sz="2400" dirty="0"/>
                <a:t>138(1)</a:t>
              </a:r>
              <a:endParaRPr lang="en-US" altLang="zh-CN" sz="2400" baseline="-25000" dirty="0"/>
            </a:p>
          </p:txBody>
        </p:sp>
        <p:grpSp>
          <p:nvGrpSpPr>
            <p:cNvPr id="80962" name="Group 63"/>
            <p:cNvGrpSpPr/>
            <p:nvPr/>
          </p:nvGrpSpPr>
          <p:grpSpPr>
            <a:xfrm>
              <a:off x="2925" y="1818"/>
              <a:ext cx="2016" cy="882"/>
              <a:chOff x="621" y="1818"/>
              <a:chExt cx="2016" cy="882"/>
            </a:xfrm>
          </p:grpSpPr>
          <p:sp>
            <p:nvSpPr>
              <p:cNvPr id="80976" name="Rectangle 64"/>
              <p:cNvSpPr/>
              <p:nvPr/>
            </p:nvSpPr>
            <p:spPr>
              <a:xfrm>
                <a:off x="621" y="1917"/>
                <a:ext cx="1998" cy="68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77" name="Oval 65"/>
              <p:cNvSpPr/>
              <p:nvPr/>
            </p:nvSpPr>
            <p:spPr>
              <a:xfrm>
                <a:off x="747" y="1827"/>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78" name="Oval 66"/>
              <p:cNvSpPr/>
              <p:nvPr/>
            </p:nvSpPr>
            <p:spPr>
              <a:xfrm>
                <a:off x="1080" y="1827"/>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79" name="Oval 67"/>
              <p:cNvSpPr/>
              <p:nvPr/>
            </p:nvSpPr>
            <p:spPr>
              <a:xfrm>
                <a:off x="2412" y="1818"/>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80" name="Oval 68"/>
              <p:cNvSpPr/>
              <p:nvPr/>
            </p:nvSpPr>
            <p:spPr>
              <a:xfrm>
                <a:off x="1746" y="2610"/>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81" name="Oval 69"/>
              <p:cNvSpPr/>
              <p:nvPr/>
            </p:nvSpPr>
            <p:spPr>
              <a:xfrm>
                <a:off x="2079" y="2601"/>
                <a:ext cx="81" cy="9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80982" name="Text Box 70"/>
              <p:cNvSpPr txBox="1"/>
              <p:nvPr/>
            </p:nvSpPr>
            <p:spPr>
              <a:xfrm>
                <a:off x="675" y="1908"/>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Y</a:t>
                </a:r>
                <a:r>
                  <a:rPr lang="en-US" altLang="zh-CN" sz="2400" baseline="-25000" dirty="0"/>
                  <a:t>0</a:t>
                </a:r>
              </a:p>
            </p:txBody>
          </p:sp>
          <p:sp>
            <p:nvSpPr>
              <p:cNvPr id="80983" name="Text Box 71"/>
              <p:cNvSpPr txBox="1"/>
              <p:nvPr/>
            </p:nvSpPr>
            <p:spPr>
              <a:xfrm>
                <a:off x="999" y="1908"/>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Y</a:t>
                </a:r>
                <a:r>
                  <a:rPr lang="en-US" altLang="zh-CN" sz="2400" baseline="-25000" dirty="0"/>
                  <a:t>1</a:t>
                </a:r>
              </a:p>
            </p:txBody>
          </p:sp>
          <p:sp>
            <p:nvSpPr>
              <p:cNvPr id="80984" name="Text Box 72"/>
              <p:cNvSpPr txBox="1"/>
              <p:nvPr/>
            </p:nvSpPr>
            <p:spPr>
              <a:xfrm>
                <a:off x="2340" y="1917"/>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Y</a:t>
                </a:r>
                <a:r>
                  <a:rPr lang="en-US" altLang="zh-CN" sz="2400" baseline="-25000" dirty="0"/>
                  <a:t>7</a:t>
                </a:r>
              </a:p>
            </p:txBody>
          </p:sp>
          <p:sp>
            <p:nvSpPr>
              <p:cNvPr id="80985" name="Text Box 73"/>
              <p:cNvSpPr txBox="1"/>
              <p:nvPr/>
            </p:nvSpPr>
            <p:spPr>
              <a:xfrm>
                <a:off x="675" y="2331"/>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0</a:t>
                </a:r>
              </a:p>
            </p:txBody>
          </p:sp>
          <p:sp>
            <p:nvSpPr>
              <p:cNvPr id="80986" name="Text Box 74"/>
              <p:cNvSpPr txBox="1"/>
              <p:nvPr/>
            </p:nvSpPr>
            <p:spPr>
              <a:xfrm>
                <a:off x="999" y="2331"/>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1</a:t>
                </a:r>
              </a:p>
            </p:txBody>
          </p:sp>
          <p:sp>
            <p:nvSpPr>
              <p:cNvPr id="80987" name="Text Box 75"/>
              <p:cNvSpPr txBox="1"/>
              <p:nvPr/>
            </p:nvSpPr>
            <p:spPr>
              <a:xfrm>
                <a:off x="1350" y="2331"/>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2</a:t>
                </a:r>
              </a:p>
            </p:txBody>
          </p:sp>
          <p:sp>
            <p:nvSpPr>
              <p:cNvPr id="80988" name="Text Box 76"/>
              <p:cNvSpPr txBox="1"/>
              <p:nvPr/>
            </p:nvSpPr>
            <p:spPr>
              <a:xfrm>
                <a:off x="1602" y="2331"/>
                <a:ext cx="387"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ST</a:t>
                </a:r>
                <a:r>
                  <a:rPr lang="en-US" altLang="zh-CN" sz="2400" baseline="-25000" dirty="0"/>
                  <a:t>B</a:t>
                </a:r>
              </a:p>
            </p:txBody>
          </p:sp>
          <p:sp>
            <p:nvSpPr>
              <p:cNvPr id="80989" name="Text Box 77"/>
              <p:cNvSpPr txBox="1"/>
              <p:nvPr/>
            </p:nvSpPr>
            <p:spPr>
              <a:xfrm>
                <a:off x="1926" y="2331"/>
                <a:ext cx="387"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ST</a:t>
                </a:r>
                <a:r>
                  <a:rPr lang="en-US" altLang="zh-CN" sz="2400" baseline="-25000" dirty="0"/>
                  <a:t>C</a:t>
                </a:r>
              </a:p>
            </p:txBody>
          </p:sp>
          <p:sp>
            <p:nvSpPr>
              <p:cNvPr id="80990" name="Text Box 78"/>
              <p:cNvSpPr txBox="1"/>
              <p:nvPr/>
            </p:nvSpPr>
            <p:spPr>
              <a:xfrm>
                <a:off x="2250" y="2331"/>
                <a:ext cx="387"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ST</a:t>
                </a:r>
                <a:r>
                  <a:rPr lang="en-US" altLang="zh-CN" sz="2400" baseline="-25000" dirty="0"/>
                  <a:t>A</a:t>
                </a:r>
              </a:p>
            </p:txBody>
          </p:sp>
          <p:sp>
            <p:nvSpPr>
              <p:cNvPr id="80991" name="Text Box 79"/>
              <p:cNvSpPr txBox="1"/>
              <p:nvPr/>
            </p:nvSpPr>
            <p:spPr>
              <a:xfrm>
                <a:off x="1206" y="2106"/>
                <a:ext cx="1008"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74</a:t>
                </a:r>
                <a:r>
                  <a:rPr lang="en-US" altLang="zh-CN" sz="2400" i="1" dirty="0"/>
                  <a:t>LS</a:t>
                </a:r>
                <a:r>
                  <a:rPr lang="en-US" altLang="zh-CN" sz="2400" dirty="0"/>
                  <a:t>138(2)</a:t>
                </a:r>
                <a:endParaRPr lang="en-US" altLang="zh-CN" sz="2400" baseline="-25000" dirty="0"/>
              </a:p>
            </p:txBody>
          </p:sp>
        </p:grpSp>
        <p:sp>
          <p:nvSpPr>
            <p:cNvPr id="80963" name="Text Box 80"/>
            <p:cNvSpPr txBox="1"/>
            <p:nvPr/>
          </p:nvSpPr>
          <p:spPr>
            <a:xfrm>
              <a:off x="1998" y="3852"/>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0</a:t>
              </a:r>
            </a:p>
          </p:txBody>
        </p:sp>
        <p:sp>
          <p:nvSpPr>
            <p:cNvPr id="80964" name="Text Box 81"/>
            <p:cNvSpPr txBox="1"/>
            <p:nvPr/>
          </p:nvSpPr>
          <p:spPr>
            <a:xfrm>
              <a:off x="2322" y="3852"/>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1</a:t>
              </a:r>
            </a:p>
          </p:txBody>
        </p:sp>
        <p:sp>
          <p:nvSpPr>
            <p:cNvPr id="80965" name="Text Box 82"/>
            <p:cNvSpPr txBox="1"/>
            <p:nvPr/>
          </p:nvSpPr>
          <p:spPr>
            <a:xfrm>
              <a:off x="2646" y="3852"/>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2</a:t>
              </a:r>
            </a:p>
          </p:txBody>
        </p:sp>
        <p:sp>
          <p:nvSpPr>
            <p:cNvPr id="80966" name="Text Box 83"/>
            <p:cNvSpPr txBox="1"/>
            <p:nvPr/>
          </p:nvSpPr>
          <p:spPr>
            <a:xfrm>
              <a:off x="2970" y="3852"/>
              <a:ext cx="225"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i="1" dirty="0"/>
                <a:t>A</a:t>
              </a:r>
              <a:r>
                <a:rPr lang="en-US" altLang="zh-CN" sz="2400" baseline="-25000" dirty="0"/>
                <a:t>3</a:t>
              </a:r>
            </a:p>
          </p:txBody>
        </p:sp>
        <p:graphicFrame>
          <p:nvGraphicFramePr>
            <p:cNvPr id="80967" name="Object 84"/>
            <p:cNvGraphicFramePr>
              <a:graphicFrameLocks noChangeAspect="1"/>
            </p:cNvGraphicFramePr>
            <p:nvPr/>
          </p:nvGraphicFramePr>
          <p:xfrm>
            <a:off x="3990" y="3826"/>
            <a:ext cx="272" cy="310"/>
          </p:xfrm>
          <a:graphic>
            <a:graphicData uri="http://schemas.openxmlformats.org/presentationml/2006/ole">
              <mc:AlternateContent xmlns:mc="http://schemas.openxmlformats.org/markup-compatibility/2006">
                <mc:Choice xmlns:v="urn:schemas-microsoft-com:vml" Requires="v">
                  <p:oleObj spid="_x0000_s49419" r:id="rId15" imgW="190500" imgH="215900" progId="Equation.3">
                    <p:embed/>
                  </p:oleObj>
                </mc:Choice>
                <mc:Fallback>
                  <p:oleObj r:id="rId15" imgW="190500" imgH="215900" progId="Equation.3">
                    <p:embed/>
                    <p:pic>
                      <p:nvPicPr>
                        <p:cNvPr id="0" name="图片 3204"/>
                        <p:cNvPicPr/>
                        <p:nvPr/>
                      </p:nvPicPr>
                      <p:blipFill>
                        <a:blip r:embed="rId16"/>
                        <a:stretch>
                          <a:fillRect/>
                        </a:stretch>
                      </p:blipFill>
                      <p:spPr>
                        <a:xfrm>
                          <a:off x="3990" y="3826"/>
                          <a:ext cx="272" cy="310"/>
                        </a:xfrm>
                        <a:prstGeom prst="rect">
                          <a:avLst/>
                        </a:prstGeom>
                        <a:noFill/>
                        <a:ln w="38100">
                          <a:noFill/>
                          <a:miter/>
                        </a:ln>
                      </p:spPr>
                    </p:pic>
                  </p:oleObj>
                </mc:Fallback>
              </mc:AlternateContent>
            </a:graphicData>
          </a:graphic>
        </p:graphicFrame>
        <p:graphicFrame>
          <p:nvGraphicFramePr>
            <p:cNvPr id="80968" name="Object 85"/>
            <p:cNvGraphicFramePr>
              <a:graphicFrameLocks noChangeAspect="1"/>
            </p:cNvGraphicFramePr>
            <p:nvPr/>
          </p:nvGraphicFramePr>
          <p:xfrm>
            <a:off x="1830" y="2593"/>
            <a:ext cx="272" cy="310"/>
          </p:xfrm>
          <a:graphic>
            <a:graphicData uri="http://schemas.openxmlformats.org/presentationml/2006/ole">
              <mc:AlternateContent xmlns:mc="http://schemas.openxmlformats.org/markup-compatibility/2006">
                <mc:Choice xmlns:v="urn:schemas-microsoft-com:vml" Requires="v">
                  <p:oleObj spid="_x0000_s49420" r:id="rId17" imgW="190500" imgH="215900" progId="Equation.3">
                    <p:embed/>
                  </p:oleObj>
                </mc:Choice>
                <mc:Fallback>
                  <p:oleObj r:id="rId17" imgW="190500" imgH="215900" progId="Equation.3">
                    <p:embed/>
                    <p:pic>
                      <p:nvPicPr>
                        <p:cNvPr id="0" name="图片 3205"/>
                        <p:cNvPicPr/>
                        <p:nvPr/>
                      </p:nvPicPr>
                      <p:blipFill>
                        <a:blip r:embed="rId18"/>
                        <a:stretch>
                          <a:fillRect/>
                        </a:stretch>
                      </p:blipFill>
                      <p:spPr>
                        <a:xfrm>
                          <a:off x="1830" y="2593"/>
                          <a:ext cx="272" cy="310"/>
                        </a:xfrm>
                        <a:prstGeom prst="rect">
                          <a:avLst/>
                        </a:prstGeom>
                        <a:noFill/>
                        <a:ln w="38100">
                          <a:noFill/>
                          <a:miter/>
                        </a:ln>
                      </p:spPr>
                    </p:pic>
                  </p:oleObj>
                </mc:Fallback>
              </mc:AlternateContent>
            </a:graphicData>
          </a:graphic>
        </p:graphicFrame>
        <p:graphicFrame>
          <p:nvGraphicFramePr>
            <p:cNvPr id="80969" name="Object 86"/>
            <p:cNvGraphicFramePr>
              <a:graphicFrameLocks noChangeAspect="1"/>
            </p:cNvGraphicFramePr>
            <p:nvPr/>
          </p:nvGraphicFramePr>
          <p:xfrm>
            <a:off x="2154" y="2593"/>
            <a:ext cx="272" cy="310"/>
          </p:xfrm>
          <a:graphic>
            <a:graphicData uri="http://schemas.openxmlformats.org/presentationml/2006/ole">
              <mc:AlternateContent xmlns:mc="http://schemas.openxmlformats.org/markup-compatibility/2006">
                <mc:Choice xmlns:v="urn:schemas-microsoft-com:vml" Requires="v">
                  <p:oleObj spid="_x0000_s49421" r:id="rId19" imgW="190500" imgH="215900" progId="Equation.3">
                    <p:embed/>
                  </p:oleObj>
                </mc:Choice>
                <mc:Fallback>
                  <p:oleObj r:id="rId19" imgW="190500" imgH="215900" progId="Equation.3">
                    <p:embed/>
                    <p:pic>
                      <p:nvPicPr>
                        <p:cNvPr id="0" name="图片 3207"/>
                        <p:cNvPicPr/>
                        <p:nvPr/>
                      </p:nvPicPr>
                      <p:blipFill>
                        <a:blip r:embed="rId20"/>
                        <a:stretch>
                          <a:fillRect/>
                        </a:stretch>
                      </p:blipFill>
                      <p:spPr>
                        <a:xfrm>
                          <a:off x="2154" y="2593"/>
                          <a:ext cx="272" cy="310"/>
                        </a:xfrm>
                        <a:prstGeom prst="rect">
                          <a:avLst/>
                        </a:prstGeom>
                        <a:noFill/>
                        <a:ln w="38100">
                          <a:noFill/>
                          <a:miter/>
                        </a:ln>
                      </p:spPr>
                    </p:pic>
                  </p:oleObj>
                </mc:Fallback>
              </mc:AlternateContent>
            </a:graphicData>
          </a:graphic>
        </p:graphicFrame>
        <p:graphicFrame>
          <p:nvGraphicFramePr>
            <p:cNvPr id="80970" name="Object 87"/>
            <p:cNvGraphicFramePr>
              <a:graphicFrameLocks noChangeAspect="1"/>
            </p:cNvGraphicFramePr>
            <p:nvPr/>
          </p:nvGraphicFramePr>
          <p:xfrm>
            <a:off x="2469" y="2620"/>
            <a:ext cx="235" cy="310"/>
          </p:xfrm>
          <a:graphic>
            <a:graphicData uri="http://schemas.openxmlformats.org/presentationml/2006/ole">
              <mc:AlternateContent xmlns:mc="http://schemas.openxmlformats.org/markup-compatibility/2006">
                <mc:Choice xmlns:v="urn:schemas-microsoft-com:vml" Requires="v">
                  <p:oleObj spid="_x0000_s49422" r:id="rId21" imgW="165100" imgH="215900" progId="Equation.3">
                    <p:embed/>
                  </p:oleObj>
                </mc:Choice>
                <mc:Fallback>
                  <p:oleObj r:id="rId21" imgW="165100" imgH="215900" progId="Equation.3">
                    <p:embed/>
                    <p:pic>
                      <p:nvPicPr>
                        <p:cNvPr id="0" name="图片 3203"/>
                        <p:cNvPicPr/>
                        <p:nvPr/>
                      </p:nvPicPr>
                      <p:blipFill>
                        <a:blip r:embed="rId22"/>
                        <a:stretch>
                          <a:fillRect/>
                        </a:stretch>
                      </p:blipFill>
                      <p:spPr>
                        <a:xfrm>
                          <a:off x="2469" y="2620"/>
                          <a:ext cx="235" cy="310"/>
                        </a:xfrm>
                        <a:prstGeom prst="rect">
                          <a:avLst/>
                        </a:prstGeom>
                        <a:noFill/>
                        <a:ln w="38100">
                          <a:noFill/>
                          <a:miter/>
                        </a:ln>
                      </p:spPr>
                    </p:pic>
                  </p:oleObj>
                </mc:Fallback>
              </mc:AlternateContent>
            </a:graphicData>
          </a:graphic>
        </p:graphicFrame>
        <p:graphicFrame>
          <p:nvGraphicFramePr>
            <p:cNvPr id="80971" name="Object 88"/>
            <p:cNvGraphicFramePr>
              <a:graphicFrameLocks noChangeAspect="1"/>
            </p:cNvGraphicFramePr>
            <p:nvPr/>
          </p:nvGraphicFramePr>
          <p:xfrm>
            <a:off x="4746" y="2620"/>
            <a:ext cx="235" cy="310"/>
          </p:xfrm>
          <a:graphic>
            <a:graphicData uri="http://schemas.openxmlformats.org/presentationml/2006/ole">
              <mc:AlternateContent xmlns:mc="http://schemas.openxmlformats.org/markup-compatibility/2006">
                <mc:Choice xmlns:v="urn:schemas-microsoft-com:vml" Requires="v">
                  <p:oleObj spid="_x0000_s49423" r:id="rId23" imgW="165100" imgH="215900" progId="Equation.3">
                    <p:embed/>
                  </p:oleObj>
                </mc:Choice>
                <mc:Fallback>
                  <p:oleObj r:id="rId23" imgW="165100" imgH="215900" progId="Equation.3">
                    <p:embed/>
                    <p:pic>
                      <p:nvPicPr>
                        <p:cNvPr id="0" name="图片 3206"/>
                        <p:cNvPicPr/>
                        <p:nvPr/>
                      </p:nvPicPr>
                      <p:blipFill>
                        <a:blip r:embed="rId22"/>
                        <a:stretch>
                          <a:fillRect/>
                        </a:stretch>
                      </p:blipFill>
                      <p:spPr>
                        <a:xfrm>
                          <a:off x="4746" y="2620"/>
                          <a:ext cx="235" cy="310"/>
                        </a:xfrm>
                        <a:prstGeom prst="rect">
                          <a:avLst/>
                        </a:prstGeom>
                        <a:noFill/>
                        <a:ln w="38100">
                          <a:noFill/>
                          <a:miter/>
                        </a:ln>
                      </p:spPr>
                    </p:pic>
                  </p:oleObj>
                </mc:Fallback>
              </mc:AlternateContent>
            </a:graphicData>
          </a:graphic>
        </p:graphicFrame>
        <p:graphicFrame>
          <p:nvGraphicFramePr>
            <p:cNvPr id="80972" name="Object 89"/>
            <p:cNvGraphicFramePr>
              <a:graphicFrameLocks noChangeAspect="1"/>
            </p:cNvGraphicFramePr>
            <p:nvPr/>
          </p:nvGraphicFramePr>
          <p:xfrm>
            <a:off x="4467" y="2593"/>
            <a:ext cx="272" cy="310"/>
          </p:xfrm>
          <a:graphic>
            <a:graphicData uri="http://schemas.openxmlformats.org/presentationml/2006/ole">
              <mc:AlternateContent xmlns:mc="http://schemas.openxmlformats.org/markup-compatibility/2006">
                <mc:Choice xmlns:v="urn:schemas-microsoft-com:vml" Requires="v">
                  <p:oleObj spid="_x0000_s49424" r:id="rId24" imgW="190500" imgH="215900" progId="Equation.3">
                    <p:embed/>
                  </p:oleObj>
                </mc:Choice>
                <mc:Fallback>
                  <p:oleObj r:id="rId24" imgW="190500" imgH="215900" progId="Equation.3">
                    <p:embed/>
                    <p:pic>
                      <p:nvPicPr>
                        <p:cNvPr id="0" name="图片 3208"/>
                        <p:cNvPicPr/>
                        <p:nvPr/>
                      </p:nvPicPr>
                      <p:blipFill>
                        <a:blip r:embed="rId25"/>
                        <a:stretch>
                          <a:fillRect/>
                        </a:stretch>
                      </p:blipFill>
                      <p:spPr>
                        <a:xfrm>
                          <a:off x="4467" y="2593"/>
                          <a:ext cx="272" cy="310"/>
                        </a:xfrm>
                        <a:prstGeom prst="rect">
                          <a:avLst/>
                        </a:prstGeom>
                        <a:noFill/>
                        <a:ln w="38100">
                          <a:noFill/>
                          <a:miter/>
                        </a:ln>
                      </p:spPr>
                    </p:pic>
                  </p:oleObj>
                </mc:Fallback>
              </mc:AlternateContent>
            </a:graphicData>
          </a:graphic>
        </p:graphicFrame>
        <p:graphicFrame>
          <p:nvGraphicFramePr>
            <p:cNvPr id="80973" name="Object 90"/>
            <p:cNvGraphicFramePr>
              <a:graphicFrameLocks noChangeAspect="1"/>
            </p:cNvGraphicFramePr>
            <p:nvPr/>
          </p:nvGraphicFramePr>
          <p:xfrm>
            <a:off x="4098" y="2593"/>
            <a:ext cx="272" cy="310"/>
          </p:xfrm>
          <a:graphic>
            <a:graphicData uri="http://schemas.openxmlformats.org/presentationml/2006/ole">
              <mc:AlternateContent xmlns:mc="http://schemas.openxmlformats.org/markup-compatibility/2006">
                <mc:Choice xmlns:v="urn:schemas-microsoft-com:vml" Requires="v">
                  <p:oleObj spid="_x0000_s49425" r:id="rId26" imgW="190500" imgH="215900" progId="Equation.3">
                    <p:embed/>
                  </p:oleObj>
                </mc:Choice>
                <mc:Fallback>
                  <p:oleObj r:id="rId26" imgW="190500" imgH="215900" progId="Equation.3">
                    <p:embed/>
                    <p:pic>
                      <p:nvPicPr>
                        <p:cNvPr id="0" name="图片 3209"/>
                        <p:cNvPicPr/>
                        <p:nvPr/>
                      </p:nvPicPr>
                      <p:blipFill>
                        <a:blip r:embed="rId18"/>
                        <a:stretch>
                          <a:fillRect/>
                        </a:stretch>
                      </p:blipFill>
                      <p:spPr>
                        <a:xfrm>
                          <a:off x="4098" y="2593"/>
                          <a:ext cx="272" cy="310"/>
                        </a:xfrm>
                        <a:prstGeom prst="rect">
                          <a:avLst/>
                        </a:prstGeom>
                        <a:noFill/>
                        <a:ln w="38100">
                          <a:noFill/>
                          <a:miter/>
                        </a:ln>
                      </p:spPr>
                    </p:pic>
                  </p:oleObj>
                </mc:Fallback>
              </mc:AlternateContent>
            </a:graphicData>
          </a:graphic>
        </p:graphicFrame>
        <p:sp>
          <p:nvSpPr>
            <p:cNvPr id="80974" name="Text Box 91"/>
            <p:cNvSpPr txBox="1"/>
            <p:nvPr/>
          </p:nvSpPr>
          <p:spPr>
            <a:xfrm>
              <a:off x="1674" y="1557"/>
              <a:ext cx="441"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t>
              </a:r>
              <a:endParaRPr lang="en-US" altLang="zh-CN" sz="2400" baseline="-25000" dirty="0"/>
            </a:p>
          </p:txBody>
        </p:sp>
        <p:sp>
          <p:nvSpPr>
            <p:cNvPr id="80975" name="Text Box 92"/>
            <p:cNvSpPr txBox="1"/>
            <p:nvPr/>
          </p:nvSpPr>
          <p:spPr>
            <a:xfrm>
              <a:off x="3888" y="1566"/>
              <a:ext cx="441" cy="23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dirty="0"/>
                <a:t>······</a:t>
              </a:r>
              <a:endParaRPr lang="en-US" altLang="zh-CN" sz="2400" baseline="-25000" dirty="0"/>
            </a:p>
          </p:txBody>
        </p:sp>
      </p:grpSp>
      <p:sp>
        <p:nvSpPr>
          <p:cNvPr id="373855" name="Text Box 95"/>
          <p:cNvSpPr txBox="1"/>
          <p:nvPr/>
        </p:nvSpPr>
        <p:spPr>
          <a:xfrm>
            <a:off x="225425" y="5510213"/>
            <a:ext cx="2219325" cy="10953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    </a:t>
            </a:r>
            <a:r>
              <a:rPr lang="zh-CN" altLang="en-US" sz="2400" b="1" dirty="0"/>
              <a:t>当</a:t>
            </a:r>
            <a:r>
              <a:rPr lang="en-US" altLang="zh-CN" sz="2400" b="1" dirty="0"/>
              <a:t>A</a:t>
            </a:r>
            <a:r>
              <a:rPr lang="en-US" altLang="zh-CN" sz="2400" b="1" baseline="-25000" dirty="0"/>
              <a:t>3</a:t>
            </a:r>
            <a:r>
              <a:rPr lang="zh-CN" altLang="en-US" sz="2400" b="1" dirty="0"/>
              <a:t>＝</a:t>
            </a:r>
            <a:r>
              <a:rPr lang="en-US" altLang="zh-CN" sz="2400" b="1" dirty="0"/>
              <a:t>0</a:t>
            </a:r>
            <a:r>
              <a:rPr lang="zh-CN" altLang="en-US" sz="2400" b="1" dirty="0"/>
              <a:t>时，片</a:t>
            </a:r>
            <a:r>
              <a:rPr lang="en-US" altLang="zh-CN" sz="2400" b="1" dirty="0"/>
              <a:t>(1) </a:t>
            </a:r>
            <a:r>
              <a:rPr lang="zh-CN" altLang="en-US" sz="2400" b="1" dirty="0"/>
              <a:t>工作，片</a:t>
            </a:r>
            <a:r>
              <a:rPr lang="en-US" altLang="zh-CN" sz="2400" b="1" dirty="0"/>
              <a:t>(2) </a:t>
            </a:r>
            <a:r>
              <a:rPr lang="zh-CN" altLang="en-US" sz="2400" b="1" dirty="0"/>
              <a:t>被禁止。</a:t>
            </a:r>
          </a:p>
        </p:txBody>
      </p:sp>
      <p:sp>
        <p:nvSpPr>
          <p:cNvPr id="373860" name="Text Box 100"/>
          <p:cNvSpPr txBox="1"/>
          <p:nvPr/>
        </p:nvSpPr>
        <p:spPr>
          <a:xfrm>
            <a:off x="7485063" y="5032375"/>
            <a:ext cx="1460500" cy="146050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    </a:t>
            </a:r>
            <a:r>
              <a:rPr lang="zh-CN" altLang="en-US" sz="2400" b="1" dirty="0"/>
              <a:t>当</a:t>
            </a:r>
            <a:r>
              <a:rPr lang="en-US" altLang="zh-CN" sz="2400" b="1" dirty="0"/>
              <a:t>A</a:t>
            </a:r>
            <a:r>
              <a:rPr lang="en-US" altLang="zh-CN" sz="2400" b="1" baseline="-25000" dirty="0"/>
              <a:t>3</a:t>
            </a:r>
            <a:r>
              <a:rPr lang="zh-CN" altLang="en-US" sz="2400" b="1" dirty="0"/>
              <a:t>＝</a:t>
            </a:r>
            <a:r>
              <a:rPr lang="en-US" altLang="zh-CN" sz="2400" b="1" dirty="0"/>
              <a:t>1</a:t>
            </a:r>
            <a:r>
              <a:rPr lang="zh-CN" altLang="en-US" sz="2400" b="1" dirty="0"/>
              <a:t>时，片</a:t>
            </a:r>
            <a:r>
              <a:rPr lang="en-US" altLang="zh-CN" sz="2400" b="1" dirty="0"/>
              <a:t>(1) </a:t>
            </a:r>
            <a:r>
              <a:rPr lang="zh-CN" altLang="en-US" sz="2400" b="1" dirty="0"/>
              <a:t>被禁止，片</a:t>
            </a:r>
            <a:r>
              <a:rPr lang="en-US" altLang="zh-CN" sz="2400" b="1" dirty="0"/>
              <a:t>(2) </a:t>
            </a:r>
            <a:r>
              <a:rPr lang="zh-CN" altLang="en-US" sz="2400" b="1" dirty="0"/>
              <a:t>工作。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3763"/>
                                        </p:tgtEl>
                                        <p:attrNameLst>
                                          <p:attrName>style.visibility</p:attrName>
                                        </p:attrNameLst>
                                      </p:cBhvr>
                                      <p:to>
                                        <p:strVal val="visible"/>
                                      </p:to>
                                    </p:set>
                                    <p:animEffect transition="in" filter="blinds(horizontal)">
                                      <p:cBhvr>
                                        <p:cTn id="7" dur="500"/>
                                        <p:tgtEl>
                                          <p:spTgt spid="37376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3764"/>
                                        </p:tgtEl>
                                        <p:attrNameLst>
                                          <p:attrName>style.visibility</p:attrName>
                                        </p:attrNameLst>
                                      </p:cBhvr>
                                      <p:to>
                                        <p:strVal val="visible"/>
                                      </p:to>
                                    </p:set>
                                    <p:anim calcmode="lin" valueType="num">
                                      <p:cBhvr additive="base">
                                        <p:cTn id="12" dur="500" fill="hold"/>
                                        <p:tgtEl>
                                          <p:spTgt spid="373764"/>
                                        </p:tgtEl>
                                        <p:attrNameLst>
                                          <p:attrName>ppt_x</p:attrName>
                                        </p:attrNameLst>
                                      </p:cBhvr>
                                      <p:tavLst>
                                        <p:tav tm="0">
                                          <p:val>
                                            <p:strVal val="#ppt_x"/>
                                          </p:val>
                                        </p:tav>
                                        <p:tav tm="100000">
                                          <p:val>
                                            <p:strVal val="#ppt_x"/>
                                          </p:val>
                                        </p:tav>
                                      </p:tavLst>
                                    </p:anim>
                                    <p:anim calcmode="lin" valueType="num">
                                      <p:cBhvr additive="base">
                                        <p:cTn id="13" dur="500" fill="hold"/>
                                        <p:tgtEl>
                                          <p:spTgt spid="37376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373855"/>
                                        </p:tgtEl>
                                        <p:attrNameLst>
                                          <p:attrName>style.visibility</p:attrName>
                                        </p:attrNameLst>
                                      </p:cBhvr>
                                      <p:to>
                                        <p:strVal val="visible"/>
                                      </p:to>
                                    </p:set>
                                    <p:anim calcmode="lin" valueType="num">
                                      <p:cBhvr>
                                        <p:cTn id="18" dur="500" fill="hold"/>
                                        <p:tgtEl>
                                          <p:spTgt spid="373855"/>
                                        </p:tgtEl>
                                        <p:attrNameLst>
                                          <p:attrName>ppt_w</p:attrName>
                                        </p:attrNameLst>
                                      </p:cBhvr>
                                      <p:tavLst>
                                        <p:tav tm="0">
                                          <p:val>
                                            <p:fltVal val="0"/>
                                          </p:val>
                                        </p:tav>
                                        <p:tav tm="100000">
                                          <p:val>
                                            <p:strVal val="#ppt_w"/>
                                          </p:val>
                                        </p:tav>
                                      </p:tavLst>
                                    </p:anim>
                                    <p:anim calcmode="lin" valueType="num">
                                      <p:cBhvr>
                                        <p:cTn id="19" dur="500" fill="hold"/>
                                        <p:tgtEl>
                                          <p:spTgt spid="373855"/>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373860"/>
                                        </p:tgtEl>
                                        <p:attrNameLst>
                                          <p:attrName>style.visibility</p:attrName>
                                        </p:attrNameLst>
                                      </p:cBhvr>
                                      <p:to>
                                        <p:strVal val="visible"/>
                                      </p:to>
                                    </p:set>
                                    <p:anim calcmode="lin" valueType="num">
                                      <p:cBhvr>
                                        <p:cTn id="24" dur="500" fill="hold"/>
                                        <p:tgtEl>
                                          <p:spTgt spid="373860"/>
                                        </p:tgtEl>
                                        <p:attrNameLst>
                                          <p:attrName>ppt_w</p:attrName>
                                        </p:attrNameLst>
                                      </p:cBhvr>
                                      <p:tavLst>
                                        <p:tav tm="0">
                                          <p:val>
                                            <p:fltVal val="0"/>
                                          </p:val>
                                        </p:tav>
                                        <p:tav tm="100000">
                                          <p:val>
                                            <p:strVal val="#ppt_w"/>
                                          </p:val>
                                        </p:tav>
                                      </p:tavLst>
                                    </p:anim>
                                    <p:anim calcmode="lin" valueType="num">
                                      <p:cBhvr>
                                        <p:cTn id="25" dur="500" fill="hold"/>
                                        <p:tgtEl>
                                          <p:spTgt spid="3738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3" grpId="0"/>
      <p:bldP spid="373855" grpId="0"/>
      <p:bldP spid="37386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1"/>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72</a:t>
            </a:fld>
            <a:r>
              <a:rPr lang="zh-CN" altLang="en-US" sz="1400" dirty="0"/>
              <a:t>）</a:t>
            </a:r>
          </a:p>
        </p:txBody>
      </p:sp>
      <p:sp>
        <p:nvSpPr>
          <p:cNvPr id="81923" name="Rectangle 2"/>
          <p:cNvSpPr/>
          <p:nvPr/>
        </p:nvSpPr>
        <p:spPr>
          <a:xfrm>
            <a:off x="0" y="304800"/>
            <a:ext cx="9144000" cy="487363"/>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r>
              <a:rPr lang="zh-CN" altLang="en-US" sz="2800" b="1" dirty="0">
                <a:latin typeface="宋体" panose="02010600030101010101" pitchFamily="2" charset="-122"/>
              </a:rPr>
              <a:t>用</a:t>
            </a:r>
            <a:r>
              <a:rPr lang="en-US" altLang="zh-CN" sz="2800" b="1" dirty="0">
                <a:latin typeface="宋体" panose="02010600030101010101" pitchFamily="2" charset="-122"/>
              </a:rPr>
              <a:t>3-8</a:t>
            </a:r>
            <a:r>
              <a:rPr lang="zh-CN" altLang="en-US" sz="2800" b="1" dirty="0">
                <a:latin typeface="宋体" panose="02010600030101010101" pitchFamily="2" charset="-122"/>
              </a:rPr>
              <a:t>译码器</a:t>
            </a:r>
            <a:r>
              <a:rPr lang="en-US" altLang="zh-CN" sz="2800" b="1" dirty="0">
                <a:latin typeface="Comic Sans MS" panose="030F0702030302020204" pitchFamily="66" charset="0"/>
              </a:rPr>
              <a:t>74138</a:t>
            </a:r>
            <a:r>
              <a:rPr lang="zh-CN" altLang="en-US" sz="2800" b="1" dirty="0">
                <a:latin typeface="宋体" panose="02010600030101010101" pitchFamily="2" charset="-122"/>
              </a:rPr>
              <a:t>和</a:t>
            </a:r>
            <a:r>
              <a:rPr lang="en-US" altLang="zh-CN" sz="2800" b="1" dirty="0">
                <a:latin typeface="宋体" panose="02010600030101010101" pitchFamily="2" charset="-122"/>
              </a:rPr>
              <a:t>2-4</a:t>
            </a:r>
            <a:r>
              <a:rPr lang="zh-CN" altLang="en-US" sz="2800" b="1" dirty="0">
                <a:latin typeface="宋体" panose="02010600030101010101" pitchFamily="2" charset="-122"/>
              </a:rPr>
              <a:t>译码器</a:t>
            </a:r>
            <a:r>
              <a:rPr lang="en-US" altLang="zh-CN" sz="2800" b="1" dirty="0">
                <a:latin typeface="Comic Sans MS" panose="030F0702030302020204" pitchFamily="66" charset="0"/>
              </a:rPr>
              <a:t>74139</a:t>
            </a:r>
            <a:r>
              <a:rPr lang="zh-CN" altLang="en-US" sz="2800" b="1" dirty="0">
                <a:latin typeface="宋体" panose="02010600030101010101" pitchFamily="2" charset="-122"/>
              </a:rPr>
              <a:t>扩展成</a:t>
            </a:r>
            <a:r>
              <a:rPr lang="en-US" altLang="zh-CN" sz="2800" b="1" dirty="0">
                <a:latin typeface="宋体" panose="02010600030101010101" pitchFamily="2" charset="-122"/>
              </a:rPr>
              <a:t>5-32</a:t>
            </a:r>
            <a:r>
              <a:rPr lang="zh-CN" altLang="en-US" sz="2800" b="1" dirty="0">
                <a:latin typeface="宋体" panose="02010600030101010101" pitchFamily="2" charset="-122"/>
              </a:rPr>
              <a:t>译码器</a:t>
            </a:r>
          </a:p>
          <a:p>
            <a:pPr marL="0" lvl="0" indent="0">
              <a:spcBef>
                <a:spcPct val="0"/>
              </a:spcBef>
              <a:buNone/>
            </a:pPr>
            <a:r>
              <a:rPr lang="zh-CN" altLang="en-US" sz="2800" b="1" dirty="0"/>
              <a:t>      </a:t>
            </a:r>
            <a:r>
              <a:rPr lang="zh-CN" altLang="en-US" sz="2800" b="1" dirty="0">
                <a:latin typeface="宋体" panose="02010600030101010101" pitchFamily="2" charset="-122"/>
              </a:rPr>
              <a:t>   </a:t>
            </a:r>
            <a:r>
              <a:rPr lang="zh-CN" altLang="en-US" sz="2800" b="1" dirty="0"/>
              <a:t>                  </a:t>
            </a:r>
            <a:endParaRPr lang="zh-CN" altLang="en-US" sz="2800" b="1" dirty="0">
              <a:latin typeface="宋体" panose="02010600030101010101" pitchFamily="2" charset="-122"/>
            </a:endParaRPr>
          </a:p>
        </p:txBody>
      </p:sp>
      <p:sp>
        <p:nvSpPr>
          <p:cNvPr id="4" name="Rectangle 4"/>
          <p:cNvSpPr>
            <a:spLocks noChangeArrowheads="1"/>
          </p:cNvSpPr>
          <p:nvPr/>
        </p:nvSpPr>
        <p:spPr bwMode="auto">
          <a:xfrm>
            <a:off x="2057400" y="5791200"/>
            <a:ext cx="4343400" cy="519113"/>
          </a:xfrm>
          <a:prstGeom prst="rect">
            <a:avLst/>
          </a:prstGeom>
        </p:spPr>
        <p:style>
          <a:lnRef idx="2">
            <a:schemeClr val="dk1"/>
          </a:lnRef>
          <a:fillRef idx="1">
            <a:schemeClr val="lt1"/>
          </a:fillRef>
          <a:effectRef idx="0">
            <a:schemeClr val="dk1"/>
          </a:effectRef>
          <a:fontRef idx="minor">
            <a:schemeClr val="dk1"/>
          </a:fontRef>
        </p:style>
        <p:txBody>
          <a:bodyPr>
            <a:spAutoFit/>
            <a:flatTx/>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2"/>
                </a:solidFill>
                <a:effectLst/>
                <a:uLnTx/>
                <a:uFillTx/>
                <a:latin typeface="宋体" panose="02010600030101010101" pitchFamily="2" charset="-122"/>
                <a:ea typeface="+mn-ea"/>
                <a:cs typeface="+mn-cs"/>
              </a:rPr>
              <a:t>译码器提供片选信号 </a:t>
            </a:r>
          </a:p>
        </p:txBody>
      </p:sp>
      <p:grpSp>
        <p:nvGrpSpPr>
          <p:cNvPr id="5" name="Group 23"/>
          <p:cNvGrpSpPr/>
          <p:nvPr/>
        </p:nvGrpSpPr>
        <p:grpSpPr>
          <a:xfrm>
            <a:off x="7889875" y="1214438"/>
            <a:ext cx="966788" cy="3749675"/>
            <a:chOff x="4970" y="765"/>
            <a:chExt cx="609" cy="2362"/>
          </a:xfrm>
        </p:grpSpPr>
        <p:sp>
          <p:nvSpPr>
            <p:cNvPr id="81928" name="Text Box 16"/>
            <p:cNvSpPr txBox="1"/>
            <p:nvPr/>
          </p:nvSpPr>
          <p:spPr>
            <a:xfrm>
              <a:off x="4970" y="765"/>
              <a:ext cx="609" cy="23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nSpc>
                  <a:spcPct val="125000"/>
                </a:lnSpc>
                <a:spcBef>
                  <a:spcPct val="50000"/>
                </a:spcBef>
                <a:buNone/>
              </a:pPr>
              <a:r>
                <a:rPr lang="en-US" altLang="zh-CN" sz="2400" b="1" dirty="0">
                  <a:solidFill>
                    <a:schemeClr val="accent2"/>
                  </a:solidFill>
                </a:rPr>
                <a:t>00</a:t>
              </a:r>
              <a:r>
                <a:rPr lang="en-US" altLang="zh-CN" sz="2400" b="1" dirty="0"/>
                <a:t>000</a:t>
              </a:r>
              <a:r>
                <a:rPr lang="en-US" altLang="zh-CN" sz="2400" b="1" dirty="0">
                  <a:solidFill>
                    <a:schemeClr val="accent2"/>
                  </a:solidFill>
                </a:rPr>
                <a:t>0</a:t>
              </a:r>
              <a:r>
                <a:rPr lang="en-US" altLang="zh-CN" sz="2400" b="1" dirty="0">
                  <a:solidFill>
                    <a:schemeClr val="bg2"/>
                  </a:solidFill>
                </a:rPr>
                <a:t>0</a:t>
              </a:r>
              <a:r>
                <a:rPr lang="en-US" altLang="zh-CN" sz="2400" b="1" dirty="0"/>
                <a:t>111</a:t>
              </a:r>
              <a:r>
                <a:rPr lang="en-US" altLang="zh-CN" sz="2400" b="1" dirty="0">
                  <a:solidFill>
                    <a:srgbClr val="FF5050"/>
                  </a:solidFill>
                </a:rPr>
                <a:t>01</a:t>
              </a:r>
              <a:r>
                <a:rPr lang="en-US" altLang="zh-CN" sz="2400" b="1" dirty="0"/>
                <a:t>000</a:t>
              </a:r>
              <a:r>
                <a:rPr lang="en-US" altLang="zh-CN" sz="2400" b="1" dirty="0">
                  <a:solidFill>
                    <a:srgbClr val="FF5050"/>
                  </a:solidFill>
                </a:rPr>
                <a:t>01</a:t>
              </a:r>
              <a:r>
                <a:rPr lang="en-US" altLang="zh-CN" sz="2400" b="1" dirty="0"/>
                <a:t>111</a:t>
              </a:r>
              <a:r>
                <a:rPr lang="en-US" altLang="zh-CN" sz="2400" b="1" dirty="0">
                  <a:solidFill>
                    <a:schemeClr val="tx2"/>
                  </a:solidFill>
                </a:rPr>
                <a:t>10</a:t>
              </a:r>
              <a:r>
                <a:rPr lang="en-US" altLang="zh-CN" sz="2400" b="1" dirty="0"/>
                <a:t>000</a:t>
              </a:r>
              <a:r>
                <a:rPr lang="en-US" altLang="zh-CN" sz="2400" b="1" dirty="0">
                  <a:solidFill>
                    <a:schemeClr val="tx2"/>
                  </a:solidFill>
                </a:rPr>
                <a:t>10</a:t>
              </a:r>
              <a:r>
                <a:rPr lang="en-US" altLang="zh-CN" sz="2400" b="1" dirty="0"/>
                <a:t>111</a:t>
              </a:r>
              <a:r>
                <a:rPr lang="en-US" altLang="zh-CN" sz="2400" b="1" dirty="0">
                  <a:solidFill>
                    <a:srgbClr val="FF33CC"/>
                  </a:solidFill>
                </a:rPr>
                <a:t>11</a:t>
              </a:r>
              <a:r>
                <a:rPr lang="en-US" altLang="zh-CN" sz="2400" b="1" dirty="0"/>
                <a:t>000</a:t>
              </a:r>
              <a:r>
                <a:rPr lang="en-US" altLang="zh-CN" sz="2400" b="1" dirty="0">
                  <a:solidFill>
                    <a:srgbClr val="FF33CC"/>
                  </a:solidFill>
                </a:rPr>
                <a:t>11</a:t>
              </a:r>
              <a:r>
                <a:rPr lang="en-US" altLang="zh-CN" sz="2400" b="1" dirty="0"/>
                <a:t>111</a:t>
              </a:r>
            </a:p>
          </p:txBody>
        </p:sp>
        <p:sp>
          <p:nvSpPr>
            <p:cNvPr id="81929" name="Line 17"/>
            <p:cNvSpPr/>
            <p:nvPr/>
          </p:nvSpPr>
          <p:spPr>
            <a:xfrm>
              <a:off x="5060" y="2530"/>
              <a:ext cx="413" cy="0"/>
            </a:xfrm>
            <a:prstGeom prst="line">
              <a:avLst/>
            </a:prstGeom>
            <a:ln w="9525" cap="flat" cmpd="sng">
              <a:solidFill>
                <a:schemeClr val="tx1"/>
              </a:solidFill>
              <a:prstDash val="solid"/>
              <a:headEnd type="none" w="med" len="med"/>
              <a:tailEnd type="none" w="med" len="med"/>
            </a:ln>
          </p:spPr>
        </p:sp>
        <p:sp>
          <p:nvSpPr>
            <p:cNvPr id="81930" name="Line 21"/>
            <p:cNvSpPr/>
            <p:nvPr/>
          </p:nvSpPr>
          <p:spPr>
            <a:xfrm>
              <a:off x="5044" y="1387"/>
              <a:ext cx="413" cy="0"/>
            </a:xfrm>
            <a:prstGeom prst="line">
              <a:avLst/>
            </a:prstGeom>
            <a:ln w="9525" cap="flat" cmpd="sng">
              <a:solidFill>
                <a:schemeClr val="tx1"/>
              </a:solidFill>
              <a:prstDash val="solid"/>
              <a:headEnd type="none" w="med" len="med"/>
              <a:tailEnd type="none" w="med" len="med"/>
            </a:ln>
          </p:spPr>
        </p:sp>
        <p:sp>
          <p:nvSpPr>
            <p:cNvPr id="81931" name="Line 22"/>
            <p:cNvSpPr/>
            <p:nvPr/>
          </p:nvSpPr>
          <p:spPr>
            <a:xfrm>
              <a:off x="5053" y="1937"/>
              <a:ext cx="413" cy="0"/>
            </a:xfrm>
            <a:prstGeom prst="line">
              <a:avLst/>
            </a:prstGeom>
            <a:ln w="9525" cap="flat" cmpd="sng">
              <a:solidFill>
                <a:schemeClr val="tx1"/>
              </a:solidFill>
              <a:prstDash val="solid"/>
              <a:headEnd type="none" w="med" len="med"/>
              <a:tailEnd type="none" w="med" len="med"/>
            </a:ln>
          </p:spPr>
        </p:sp>
      </p:grpSp>
      <p:pic>
        <p:nvPicPr>
          <p:cNvPr id="81926" name="图片 4"/>
          <p:cNvPicPr>
            <a:picLocks noChangeAspect="1"/>
          </p:cNvPicPr>
          <p:nvPr/>
        </p:nvPicPr>
        <p:blipFill>
          <a:blip r:embed="rId2"/>
          <a:stretch>
            <a:fillRect/>
          </a:stretch>
        </p:blipFill>
        <p:spPr>
          <a:xfrm>
            <a:off x="373063" y="1422400"/>
            <a:ext cx="7218362" cy="4173538"/>
          </a:xfrm>
          <a:prstGeom prst="rect">
            <a:avLst/>
          </a:prstGeom>
          <a:noFill/>
          <a:ln w="9525">
            <a:noFill/>
          </a:ln>
        </p:spPr>
      </p:pic>
      <p:cxnSp>
        <p:nvCxnSpPr>
          <p:cNvPr id="81927" name="直接连接符 6"/>
          <p:cNvCxnSpPr/>
          <p:nvPr/>
        </p:nvCxnSpPr>
        <p:spPr>
          <a:xfrm>
            <a:off x="2808288" y="5253038"/>
            <a:ext cx="276225" cy="0"/>
          </a:xfrm>
          <a:prstGeom prst="line">
            <a:avLst/>
          </a:prstGeom>
          <a:ln w="38100" cap="flat" cmpd="sng">
            <a:solidFill>
              <a:schemeClr val="tx1"/>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1"/>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73</a:t>
            </a:fld>
            <a:r>
              <a:rPr lang="zh-CN" altLang="en-US" sz="1400" dirty="0"/>
              <a:t>）</a:t>
            </a:r>
          </a:p>
        </p:txBody>
      </p:sp>
      <p:graphicFrame>
        <p:nvGraphicFramePr>
          <p:cNvPr id="3" name="Object 2"/>
          <p:cNvGraphicFramePr>
            <a:graphicFrameLocks noChangeAspect="1"/>
          </p:cNvGraphicFramePr>
          <p:nvPr/>
        </p:nvGraphicFramePr>
        <p:xfrm>
          <a:off x="533400" y="762000"/>
          <a:ext cx="8077200" cy="5834063"/>
        </p:xfrm>
        <a:graphic>
          <a:graphicData uri="http://schemas.openxmlformats.org/presentationml/2006/ole">
            <mc:AlternateContent xmlns:mc="http://schemas.openxmlformats.org/markup-compatibility/2006">
              <mc:Choice xmlns:v="urn:schemas-microsoft-com:vml" Requires="v">
                <p:oleObj spid="_x0000_s50197" r:id="rId3" imgW="7361555" imgH="3928110" progId="Imaging.Document">
                  <p:embed/>
                </p:oleObj>
              </mc:Choice>
              <mc:Fallback>
                <p:oleObj r:id="rId3" imgW="7361555" imgH="3928110" progId="Imaging.Document">
                  <p:embed/>
                  <p:pic>
                    <p:nvPicPr>
                      <p:cNvPr id="0" name="图片 3210"/>
                      <p:cNvPicPr/>
                      <p:nvPr/>
                    </p:nvPicPr>
                    <p:blipFill>
                      <a:blip r:embed="rId4"/>
                      <a:stretch>
                        <a:fillRect/>
                      </a:stretch>
                    </p:blipFill>
                    <p:spPr>
                      <a:xfrm>
                        <a:off x="533400" y="762000"/>
                        <a:ext cx="8077200" cy="5834063"/>
                      </a:xfrm>
                      <a:prstGeom prst="rect">
                        <a:avLst/>
                      </a:prstGeom>
                      <a:noFill/>
                      <a:ln w="38100">
                        <a:noFill/>
                        <a:miter/>
                      </a:ln>
                    </p:spPr>
                  </p:pic>
                </p:oleObj>
              </mc:Fallback>
            </mc:AlternateContent>
          </a:graphicData>
        </a:graphic>
      </p:graphicFrame>
      <p:sp>
        <p:nvSpPr>
          <p:cNvPr id="82948" name="Rectangle 3"/>
          <p:cNvSpPr/>
          <p:nvPr/>
        </p:nvSpPr>
        <p:spPr>
          <a:xfrm>
            <a:off x="228600" y="0"/>
            <a:ext cx="49847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2800" b="1" dirty="0"/>
              <a:t>用</a:t>
            </a:r>
            <a:r>
              <a:rPr lang="en-US" altLang="zh-CN" sz="2800" b="1" dirty="0"/>
              <a:t>3</a:t>
            </a:r>
            <a:r>
              <a:rPr lang="zh-CN" altLang="en-US" sz="2800" b="1" dirty="0"/>
              <a:t>－</a:t>
            </a:r>
            <a:r>
              <a:rPr lang="en-US" altLang="zh-CN" sz="2800" b="1" dirty="0"/>
              <a:t>8</a:t>
            </a:r>
            <a:r>
              <a:rPr lang="zh-CN" altLang="en-US" sz="2800" b="1" dirty="0"/>
              <a:t>译码器构成</a:t>
            </a:r>
            <a:r>
              <a:rPr lang="en-US" altLang="zh-CN" sz="2800" b="1" dirty="0"/>
              <a:t>6</a:t>
            </a:r>
            <a:r>
              <a:rPr lang="zh-CN" altLang="en-US" sz="2800" b="1" dirty="0"/>
              <a:t>－</a:t>
            </a:r>
            <a:r>
              <a:rPr lang="en-US" altLang="zh-CN" sz="2800" b="1" dirty="0"/>
              <a:t>64</a:t>
            </a:r>
            <a:r>
              <a:rPr lang="zh-CN" altLang="en-US" sz="2800" b="1" dirty="0"/>
              <a:t>译码器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74</a:t>
            </a:fld>
            <a:r>
              <a:rPr lang="zh-CN" altLang="en-US" sz="1400" dirty="0"/>
              <a:t>）</a:t>
            </a:r>
          </a:p>
        </p:txBody>
      </p:sp>
      <p:sp>
        <p:nvSpPr>
          <p:cNvPr id="374786" name="Text Box 2"/>
          <p:cNvSpPr txBox="1"/>
          <p:nvPr/>
        </p:nvSpPr>
        <p:spPr>
          <a:xfrm>
            <a:off x="762000" y="2971800"/>
            <a:ext cx="8001000" cy="3016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dirty="0"/>
              <a:t>　　</a:t>
            </a:r>
            <a:r>
              <a:rPr lang="zh-CN" altLang="en-US" b="1" dirty="0">
                <a:latin typeface="黑体" panose="02010609060101010101" pitchFamily="49" charset="-122"/>
                <a:ea typeface="黑体" panose="02010609060101010101" pitchFamily="49" charset="-122"/>
              </a:rPr>
              <a:t>二－十进制译码器的输入是十进制数的</a:t>
            </a:r>
            <a:r>
              <a:rPr lang="en-US" altLang="zh-CN" b="1" dirty="0">
                <a:ea typeface="黑体" panose="02010609060101010101" pitchFamily="49" charset="-122"/>
              </a:rPr>
              <a:t>4</a:t>
            </a:r>
            <a:r>
              <a:rPr lang="zh-CN" altLang="en-US" b="1" dirty="0">
                <a:latin typeface="黑体" panose="02010609060101010101" pitchFamily="49" charset="-122"/>
                <a:ea typeface="黑体" panose="02010609060101010101" pitchFamily="49" charset="-122"/>
              </a:rPr>
              <a:t>位二进制编码（</a:t>
            </a:r>
            <a:r>
              <a:rPr lang="en-US" altLang="zh-CN" b="1" dirty="0">
                <a:ea typeface="黑体" panose="02010609060101010101" pitchFamily="49" charset="-122"/>
              </a:rPr>
              <a:t>BCD</a:t>
            </a:r>
            <a:r>
              <a:rPr lang="zh-CN" altLang="en-US" b="1" dirty="0">
                <a:latin typeface="黑体" panose="02010609060101010101" pitchFamily="49" charset="-122"/>
                <a:ea typeface="黑体" panose="02010609060101010101" pitchFamily="49" charset="-122"/>
              </a:rPr>
              <a:t>码），分别用</a:t>
            </a:r>
            <a:r>
              <a:rPr lang="en-US" altLang="zh-CN" b="1" i="1" dirty="0">
                <a:ea typeface="黑体" panose="02010609060101010101" pitchFamily="49" charset="-122"/>
              </a:rPr>
              <a:t>A</a:t>
            </a:r>
            <a:r>
              <a:rPr lang="en-US" altLang="zh-CN" b="1" baseline="-25000" dirty="0">
                <a:ea typeface="黑体" panose="02010609060101010101" pitchFamily="49" charset="-122"/>
              </a:rPr>
              <a:t>3</a:t>
            </a:r>
            <a:r>
              <a:rPr lang="zh-CN" altLang="en-US" b="1" dirty="0">
                <a:ea typeface="黑体" panose="02010609060101010101" pitchFamily="49" charset="-122"/>
              </a:rPr>
              <a:t>、</a:t>
            </a:r>
            <a:r>
              <a:rPr lang="en-US" altLang="zh-CN" b="1" i="1" dirty="0">
                <a:ea typeface="黑体" panose="02010609060101010101" pitchFamily="49" charset="-122"/>
              </a:rPr>
              <a:t>A</a:t>
            </a:r>
            <a:r>
              <a:rPr lang="en-US" altLang="zh-CN" b="1" baseline="-25000" dirty="0">
                <a:ea typeface="黑体" panose="02010609060101010101" pitchFamily="49" charset="-122"/>
              </a:rPr>
              <a:t>2</a:t>
            </a:r>
            <a:r>
              <a:rPr lang="zh-CN" altLang="en-US" b="1" dirty="0">
                <a:ea typeface="黑体" panose="02010609060101010101" pitchFamily="49" charset="-122"/>
              </a:rPr>
              <a:t>、</a:t>
            </a:r>
            <a:r>
              <a:rPr lang="en-US" altLang="zh-CN" b="1" i="1" dirty="0">
                <a:ea typeface="黑体" panose="02010609060101010101" pitchFamily="49" charset="-122"/>
              </a:rPr>
              <a:t>A</a:t>
            </a:r>
            <a:r>
              <a:rPr lang="en-US" altLang="zh-CN" b="1" baseline="-25000" dirty="0">
                <a:ea typeface="黑体" panose="02010609060101010101" pitchFamily="49" charset="-122"/>
              </a:rPr>
              <a:t>1</a:t>
            </a:r>
            <a:r>
              <a:rPr lang="zh-CN" altLang="en-US" b="1" dirty="0">
                <a:ea typeface="黑体" panose="02010609060101010101" pitchFamily="49" charset="-122"/>
              </a:rPr>
              <a:t>、</a:t>
            </a:r>
            <a:r>
              <a:rPr lang="en-US" altLang="zh-CN" b="1" i="1" dirty="0">
                <a:ea typeface="黑体" panose="02010609060101010101" pitchFamily="49" charset="-122"/>
              </a:rPr>
              <a:t>A</a:t>
            </a:r>
            <a:r>
              <a:rPr lang="en-US" altLang="zh-CN" b="1" baseline="-25000" dirty="0">
                <a:ea typeface="黑体" panose="02010609060101010101" pitchFamily="49" charset="-122"/>
              </a:rPr>
              <a:t>0</a:t>
            </a:r>
            <a:r>
              <a:rPr lang="zh-CN" altLang="en-US" b="1" dirty="0">
                <a:latin typeface="黑体" panose="02010609060101010101" pitchFamily="49" charset="-122"/>
                <a:ea typeface="黑体" panose="02010609060101010101" pitchFamily="49" charset="-122"/>
              </a:rPr>
              <a:t>表示；输出的是与</a:t>
            </a:r>
            <a:r>
              <a:rPr lang="en-US" altLang="zh-CN" b="1" dirty="0">
                <a:ea typeface="黑体" panose="02010609060101010101" pitchFamily="49" charset="-122"/>
              </a:rPr>
              <a:t>10</a:t>
            </a:r>
            <a:r>
              <a:rPr lang="zh-CN" altLang="en-US" b="1" dirty="0">
                <a:latin typeface="黑体" panose="02010609060101010101" pitchFamily="49" charset="-122"/>
                <a:ea typeface="黑体" panose="02010609060101010101" pitchFamily="49" charset="-122"/>
              </a:rPr>
              <a:t>个十进制数字相对应的</a:t>
            </a:r>
            <a:r>
              <a:rPr lang="en-US" altLang="zh-CN" b="1" dirty="0">
                <a:ea typeface="黑体" panose="02010609060101010101" pitchFamily="49" charset="-122"/>
              </a:rPr>
              <a:t>10</a:t>
            </a:r>
            <a:r>
              <a:rPr lang="zh-CN" altLang="en-US" b="1" dirty="0">
                <a:latin typeface="黑体" panose="02010609060101010101" pitchFamily="49" charset="-122"/>
                <a:ea typeface="黑体" panose="02010609060101010101" pitchFamily="49" charset="-122"/>
              </a:rPr>
              <a:t>个信号，用</a:t>
            </a:r>
            <a:r>
              <a:rPr lang="en-US" altLang="zh-CN" b="1" i="1" dirty="0">
                <a:ea typeface="黑体" panose="02010609060101010101" pitchFamily="49" charset="-122"/>
              </a:rPr>
              <a:t>Y</a:t>
            </a:r>
            <a:r>
              <a:rPr lang="en-US" altLang="zh-CN" b="1" baseline="-25000" dirty="0">
                <a:ea typeface="黑体" panose="02010609060101010101" pitchFamily="49" charset="-122"/>
              </a:rPr>
              <a:t>9</a:t>
            </a:r>
            <a:r>
              <a:rPr lang="zh-CN" altLang="en-US" b="1" dirty="0">
                <a:ea typeface="黑体" panose="02010609060101010101" pitchFamily="49" charset="-122"/>
              </a:rPr>
              <a:t>～</a:t>
            </a:r>
            <a:r>
              <a:rPr lang="en-US" altLang="zh-CN" b="1" i="1" dirty="0">
                <a:ea typeface="黑体" panose="02010609060101010101" pitchFamily="49" charset="-122"/>
              </a:rPr>
              <a:t>Y</a:t>
            </a:r>
            <a:r>
              <a:rPr lang="en-US" altLang="zh-CN" b="1" baseline="-25000" dirty="0">
                <a:ea typeface="黑体" panose="02010609060101010101" pitchFamily="49" charset="-122"/>
              </a:rPr>
              <a:t>0</a:t>
            </a:r>
            <a:r>
              <a:rPr lang="zh-CN" altLang="en-US" b="1" dirty="0">
                <a:latin typeface="黑体" panose="02010609060101010101" pitchFamily="49" charset="-122"/>
                <a:ea typeface="黑体" panose="02010609060101010101" pitchFamily="49" charset="-122"/>
              </a:rPr>
              <a:t>表示。由于二－十进制译码器有</a:t>
            </a:r>
            <a:r>
              <a:rPr lang="en-US" altLang="zh-CN" b="1" dirty="0">
                <a:ea typeface="黑体" panose="02010609060101010101" pitchFamily="49" charset="-122"/>
              </a:rPr>
              <a:t>4</a:t>
            </a:r>
            <a:r>
              <a:rPr lang="zh-CN" altLang="en-US" b="1" dirty="0">
                <a:latin typeface="黑体" panose="02010609060101010101" pitchFamily="49" charset="-122"/>
                <a:ea typeface="黑体" panose="02010609060101010101" pitchFamily="49" charset="-122"/>
              </a:rPr>
              <a:t>根输入线，</a:t>
            </a:r>
            <a:r>
              <a:rPr lang="en-US" altLang="zh-CN" b="1" dirty="0">
                <a:ea typeface="黑体" panose="02010609060101010101" pitchFamily="49" charset="-122"/>
              </a:rPr>
              <a:t>10</a:t>
            </a:r>
            <a:r>
              <a:rPr lang="zh-CN" altLang="en-US" b="1" dirty="0">
                <a:latin typeface="黑体" panose="02010609060101010101" pitchFamily="49" charset="-122"/>
                <a:ea typeface="黑体" panose="02010609060101010101" pitchFamily="49" charset="-122"/>
              </a:rPr>
              <a:t>根输出线，所以又称为</a:t>
            </a:r>
            <a:r>
              <a:rPr lang="en-US" altLang="zh-CN" b="1" dirty="0">
                <a:ea typeface="黑体" panose="02010609060101010101" pitchFamily="49" charset="-122"/>
              </a:rPr>
              <a:t>4</a:t>
            </a:r>
            <a:r>
              <a:rPr lang="zh-CN" altLang="en-US" b="1" dirty="0">
                <a:latin typeface="黑体" panose="02010609060101010101" pitchFamily="49" charset="-122"/>
                <a:ea typeface="黑体" panose="02010609060101010101" pitchFamily="49" charset="-122"/>
              </a:rPr>
              <a:t>线－</a:t>
            </a:r>
            <a:r>
              <a:rPr lang="en-US" altLang="zh-CN" b="1" dirty="0">
                <a:ea typeface="黑体" panose="02010609060101010101" pitchFamily="49" charset="-122"/>
              </a:rPr>
              <a:t>10</a:t>
            </a:r>
            <a:r>
              <a:rPr lang="zh-CN" altLang="en-US" b="1" dirty="0">
                <a:latin typeface="黑体" panose="02010609060101010101" pitchFamily="49" charset="-122"/>
                <a:ea typeface="黑体" panose="02010609060101010101" pitchFamily="49" charset="-122"/>
              </a:rPr>
              <a:t>线译码器。</a:t>
            </a:r>
          </a:p>
        </p:txBody>
      </p:sp>
      <p:sp>
        <p:nvSpPr>
          <p:cNvPr id="83972" name="Rectangle 3"/>
          <p:cNvSpPr/>
          <p:nvPr/>
        </p:nvSpPr>
        <p:spPr>
          <a:xfrm>
            <a:off x="2514600" y="233363"/>
            <a:ext cx="3962400" cy="6048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2800" b="1" dirty="0">
                <a:solidFill>
                  <a:srgbClr val="993300"/>
                </a:solidFill>
                <a:latin typeface="黑体" panose="02010609060101010101" pitchFamily="49" charset="-122"/>
                <a:ea typeface="黑体" panose="02010609060101010101" pitchFamily="49" charset="-122"/>
              </a:rPr>
              <a:t>二、 二</a:t>
            </a:r>
            <a:r>
              <a:rPr lang="en-US" altLang="zh-CN" sz="2800" b="1" dirty="0">
                <a:solidFill>
                  <a:srgbClr val="993300"/>
                </a:solidFill>
                <a:latin typeface="黑体" panose="02010609060101010101" pitchFamily="49" charset="-122"/>
                <a:ea typeface="黑体" panose="02010609060101010101" pitchFamily="49" charset="-122"/>
              </a:rPr>
              <a:t>-</a:t>
            </a:r>
            <a:r>
              <a:rPr lang="zh-CN" altLang="en-US" sz="2800" b="1" dirty="0">
                <a:solidFill>
                  <a:srgbClr val="993300"/>
                </a:solidFill>
                <a:latin typeface="黑体" panose="02010609060101010101" pitchFamily="49" charset="-122"/>
                <a:ea typeface="黑体" panose="02010609060101010101" pitchFamily="49" charset="-122"/>
              </a:rPr>
              <a:t>十进制译码器</a:t>
            </a:r>
            <a:endParaRPr lang="zh-CN" altLang="en-US" sz="2400" dirty="0">
              <a:solidFill>
                <a:srgbClr val="993300"/>
              </a:solidFill>
              <a:latin typeface="黑体" panose="02010609060101010101" pitchFamily="49" charset="-122"/>
              <a:ea typeface="黑体" panose="02010609060101010101" pitchFamily="49" charset="-122"/>
            </a:endParaRPr>
          </a:p>
        </p:txBody>
      </p:sp>
      <p:sp>
        <p:nvSpPr>
          <p:cNvPr id="374788" name="Text Box 4"/>
          <p:cNvSpPr txBox="1"/>
          <p:nvPr/>
        </p:nvSpPr>
        <p:spPr>
          <a:xfrm>
            <a:off x="2505075" y="1066800"/>
            <a:ext cx="4371975" cy="519113"/>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ea typeface="幼圆" panose="02010509060101010101" pitchFamily="49" charset="-122"/>
              </a:rPr>
              <a:t>1</a:t>
            </a:r>
            <a:r>
              <a:rPr lang="zh-CN" altLang="en-US" sz="2800" b="1" dirty="0">
                <a:ea typeface="幼圆" panose="02010509060101010101" pitchFamily="49" charset="-122"/>
              </a:rPr>
              <a:t>、</a:t>
            </a:r>
            <a:r>
              <a:rPr lang="en-US" altLang="zh-CN" sz="2800" b="1" dirty="0">
                <a:ea typeface="幼圆" panose="02010509060101010101" pitchFamily="49" charset="-122"/>
              </a:rPr>
              <a:t>8421 BCD</a:t>
            </a:r>
            <a:r>
              <a:rPr lang="zh-CN" altLang="en-US" sz="2800" b="1" dirty="0">
                <a:ea typeface="黑体" panose="02010609060101010101" pitchFamily="49" charset="-122"/>
              </a:rPr>
              <a:t>码译码器</a:t>
            </a:r>
          </a:p>
        </p:txBody>
      </p:sp>
      <p:sp>
        <p:nvSpPr>
          <p:cNvPr id="374789" name="Text Box 5"/>
          <p:cNvSpPr txBox="1"/>
          <p:nvPr/>
        </p:nvSpPr>
        <p:spPr>
          <a:xfrm>
            <a:off x="914400" y="1752600"/>
            <a:ext cx="76200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0"/>
              </a:spcBef>
              <a:buNone/>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把二－十进制代码翻译成</a:t>
            </a:r>
            <a:r>
              <a:rPr lang="en-US" altLang="zh-CN" b="1" dirty="0">
                <a:latin typeface="黑体" panose="02010609060101010101" pitchFamily="49" charset="-122"/>
                <a:ea typeface="黑体" panose="02010609060101010101" pitchFamily="49" charset="-122"/>
              </a:rPr>
              <a:t>10</a:t>
            </a:r>
            <a:r>
              <a:rPr lang="zh-CN" altLang="en-US" b="1" dirty="0">
                <a:latin typeface="黑体" panose="02010609060101010101" pitchFamily="49" charset="-122"/>
                <a:ea typeface="黑体" panose="02010609060101010101" pitchFamily="49" charset="-122"/>
              </a:rPr>
              <a:t>个十进制数字信号的电路，称为二－十进制译码器</a:t>
            </a:r>
            <a:r>
              <a:rPr lang="zh-CN" altLang="en-US" dirty="0"/>
              <a:t>。</a:t>
            </a:r>
            <a:endParaRPr lang="zh-CN" altLang="en-US" sz="2400" dirty="0"/>
          </a:p>
        </p:txBody>
      </p:sp>
      <p:sp>
        <p:nvSpPr>
          <p:cNvPr id="374790" name="Oval 6"/>
          <p:cNvSpPr/>
          <p:nvPr/>
        </p:nvSpPr>
        <p:spPr>
          <a:xfrm>
            <a:off x="4552950" y="2216150"/>
            <a:ext cx="3505200" cy="6858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74791" name="Oval 7"/>
          <p:cNvSpPr/>
          <p:nvPr/>
        </p:nvSpPr>
        <p:spPr>
          <a:xfrm>
            <a:off x="2700338" y="5381625"/>
            <a:ext cx="3505200" cy="685800"/>
          </a:xfrm>
          <a:prstGeom prst="ellipse">
            <a:avLst/>
          </a:prstGeom>
          <a:noFill/>
          <a:ln w="38100" cap="flat" cmpd="sng">
            <a:solidFill>
              <a:srgbClr val="CC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47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74789">
                                            <p:txEl>
                                              <p:pRg st="0" end="0"/>
                                            </p:txEl>
                                          </p:spTgt>
                                        </p:tgtEl>
                                        <p:attrNameLst>
                                          <p:attrName>style.visibility</p:attrName>
                                        </p:attrNameLst>
                                      </p:cBhvr>
                                      <p:to>
                                        <p:strVal val="visible"/>
                                      </p:to>
                                    </p:set>
                                    <p:animEffect transition="in" filter="wipe(left)">
                                      <p:cBhvr>
                                        <p:cTn id="11" dur="500"/>
                                        <p:tgtEl>
                                          <p:spTgt spid="374789">
                                            <p:txEl>
                                              <p:pRg st="0" end="0"/>
                                            </p:txEl>
                                          </p:spTgt>
                                        </p:tgtEl>
                                      </p:cBhvr>
                                    </p:animEffect>
                                  </p:childTnLst>
                                </p:cTn>
                              </p:par>
                            </p:childTnLst>
                          </p:cTn>
                        </p:par>
                        <p:par>
                          <p:cTn id="12" fill="hold">
                            <p:stCondLst>
                              <p:cond delay="500"/>
                            </p:stCondLst>
                            <p:childTnLst>
                              <p:par>
                                <p:cTn id="13" presetID="19" presetClass="entr" presetSubtype="10" fill="hold" nodeType="afterEffect">
                                  <p:stCondLst>
                                    <p:cond delay="0"/>
                                  </p:stCondLst>
                                  <p:childTnLst>
                                    <p:set>
                                      <p:cBhvr>
                                        <p:cTn id="14" dur="1" fill="hold">
                                          <p:stCondLst>
                                            <p:cond delay="0"/>
                                          </p:stCondLst>
                                        </p:cTn>
                                        <p:tgtEl>
                                          <p:spTgt spid="374790"/>
                                        </p:tgtEl>
                                        <p:attrNameLst>
                                          <p:attrName>style.visibility</p:attrName>
                                        </p:attrNameLst>
                                      </p:cBhvr>
                                      <p:to>
                                        <p:strVal val="visible"/>
                                      </p:to>
                                    </p:set>
                                    <p:anim calcmode="lin" valueType="num">
                                      <p:cBhvr>
                                        <p:cTn id="15" dur="5000" fill="hold"/>
                                        <p:tgtEl>
                                          <p:spTgt spid="374790"/>
                                        </p:tgtEl>
                                        <p:attrNameLst>
                                          <p:attrName>ppt_w</p:attrName>
                                        </p:attrNameLst>
                                      </p:cBhvr>
                                      <p:tavLst>
                                        <p:tav tm="0" fmla="#ppt_w*sin(2.5*pi*$)">
                                          <p:val>
                                            <p:fltVal val="0"/>
                                          </p:val>
                                        </p:tav>
                                        <p:tav tm="100000">
                                          <p:val>
                                            <p:fltVal val="1"/>
                                          </p:val>
                                        </p:tav>
                                      </p:tavLst>
                                    </p:anim>
                                    <p:anim calcmode="lin" valueType="num">
                                      <p:cBhvr>
                                        <p:cTn id="16" dur="5000" fill="hold"/>
                                        <p:tgtEl>
                                          <p:spTgt spid="37479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74786">
                                            <p:txEl>
                                              <p:pRg st="0" end="0"/>
                                            </p:txEl>
                                          </p:spTgt>
                                        </p:tgtEl>
                                        <p:attrNameLst>
                                          <p:attrName>style.visibility</p:attrName>
                                        </p:attrNameLst>
                                      </p:cBhvr>
                                      <p:to>
                                        <p:strVal val="visible"/>
                                      </p:to>
                                    </p:set>
                                    <p:animEffect transition="in" filter="wipe(left)">
                                      <p:cBhvr>
                                        <p:cTn id="21" dur="500"/>
                                        <p:tgtEl>
                                          <p:spTgt spid="374786">
                                            <p:txEl>
                                              <p:pRg st="0" end="0"/>
                                            </p:txEl>
                                          </p:spTgt>
                                        </p:tgtEl>
                                      </p:cBhvr>
                                    </p:animEffect>
                                  </p:childTnLst>
                                </p:cTn>
                              </p:par>
                            </p:childTnLst>
                          </p:cTn>
                        </p:par>
                        <p:par>
                          <p:cTn id="22" fill="hold">
                            <p:stCondLst>
                              <p:cond delay="500"/>
                            </p:stCondLst>
                            <p:childTnLst>
                              <p:par>
                                <p:cTn id="23" presetID="19" presetClass="entr" presetSubtype="10" fill="hold" nodeType="afterEffect">
                                  <p:stCondLst>
                                    <p:cond delay="0"/>
                                  </p:stCondLst>
                                  <p:childTnLst>
                                    <p:set>
                                      <p:cBhvr>
                                        <p:cTn id="24" dur="1" fill="hold">
                                          <p:stCondLst>
                                            <p:cond delay="0"/>
                                          </p:stCondLst>
                                        </p:cTn>
                                        <p:tgtEl>
                                          <p:spTgt spid="374791"/>
                                        </p:tgtEl>
                                        <p:attrNameLst>
                                          <p:attrName>style.visibility</p:attrName>
                                        </p:attrNameLst>
                                      </p:cBhvr>
                                      <p:to>
                                        <p:strVal val="visible"/>
                                      </p:to>
                                    </p:set>
                                    <p:anim calcmode="lin" valueType="num">
                                      <p:cBhvr>
                                        <p:cTn id="25" dur="5000" fill="hold"/>
                                        <p:tgtEl>
                                          <p:spTgt spid="374791"/>
                                        </p:tgtEl>
                                        <p:attrNameLst>
                                          <p:attrName>ppt_w</p:attrName>
                                        </p:attrNameLst>
                                      </p:cBhvr>
                                      <p:tavLst>
                                        <p:tav tm="0" fmla="#ppt_w*sin(2.5*pi*$)">
                                          <p:val>
                                            <p:fltVal val="0"/>
                                          </p:val>
                                        </p:tav>
                                        <p:tav tm="100000">
                                          <p:val>
                                            <p:fltVal val="1"/>
                                          </p:val>
                                        </p:tav>
                                      </p:tavLst>
                                    </p:anim>
                                    <p:anim calcmode="lin" valueType="num">
                                      <p:cBhvr>
                                        <p:cTn id="26" dur="5000" fill="hold"/>
                                        <p:tgtEl>
                                          <p:spTgt spid="3747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6" grpId="0" build="p"/>
      <p:bldP spid="374788" grpId="0" animBg="1"/>
      <p:bldP spid="37478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75</a:t>
            </a:fld>
            <a:r>
              <a:rPr lang="zh-CN" altLang="en-US" sz="1400" dirty="0"/>
              <a:t>）</a:t>
            </a:r>
          </a:p>
        </p:txBody>
      </p:sp>
      <p:graphicFrame>
        <p:nvGraphicFramePr>
          <p:cNvPr id="375810" name="Object 2"/>
          <p:cNvGraphicFramePr>
            <a:graphicFrameLocks noChangeAspect="1"/>
          </p:cNvGraphicFramePr>
          <p:nvPr/>
        </p:nvGraphicFramePr>
        <p:xfrm>
          <a:off x="0" y="838200"/>
          <a:ext cx="9144000" cy="5811838"/>
        </p:xfrm>
        <a:graphic>
          <a:graphicData uri="http://schemas.openxmlformats.org/presentationml/2006/ole">
            <mc:AlternateContent xmlns:mc="http://schemas.openxmlformats.org/markup-compatibility/2006">
              <mc:Choice xmlns:v="urn:schemas-microsoft-com:vml" Requires="v">
                <p:oleObj spid="_x0000_s51221" r:id="rId3" imgW="3095625" imgH="2314575" progId="Word.Document.8">
                  <p:embed/>
                </p:oleObj>
              </mc:Choice>
              <mc:Fallback>
                <p:oleObj r:id="rId3" imgW="3095625" imgH="2314575" progId="Word.Document.8">
                  <p:embed/>
                  <p:pic>
                    <p:nvPicPr>
                      <p:cNvPr id="0" name="图片 3220"/>
                      <p:cNvPicPr/>
                      <p:nvPr/>
                    </p:nvPicPr>
                    <p:blipFill>
                      <a:blip r:embed="rId4"/>
                      <a:srcRect l="3448" t="-1222" r="1724" b="8000"/>
                      <a:stretch>
                        <a:fillRect/>
                      </a:stretch>
                    </p:blipFill>
                    <p:spPr>
                      <a:xfrm>
                        <a:off x="0" y="838200"/>
                        <a:ext cx="9144000" cy="5811838"/>
                      </a:xfrm>
                      <a:prstGeom prst="rect">
                        <a:avLst/>
                      </a:prstGeom>
                      <a:solidFill>
                        <a:srgbClr val="F8F8F8"/>
                      </a:solidFill>
                      <a:ln w="38100">
                        <a:noFill/>
                        <a:miter/>
                      </a:ln>
                    </p:spPr>
                  </p:pic>
                </p:oleObj>
              </mc:Fallback>
            </mc:AlternateContent>
          </a:graphicData>
        </a:graphic>
      </p:graphicFrame>
      <p:sp>
        <p:nvSpPr>
          <p:cNvPr id="375811" name="Text Box 3"/>
          <p:cNvSpPr txBox="1"/>
          <p:nvPr/>
        </p:nvSpPr>
        <p:spPr>
          <a:xfrm>
            <a:off x="3505200" y="152400"/>
            <a:ext cx="19812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真值表</a:t>
            </a:r>
            <a:endParaRPr lang="zh-CN" altLang="en-US" sz="2400" b="1"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5811"/>
                                        </p:tgtEl>
                                        <p:attrNameLst>
                                          <p:attrName>style.visibility</p:attrName>
                                        </p:attrNameLst>
                                      </p:cBhvr>
                                      <p:to>
                                        <p:strVal val="visible"/>
                                      </p:to>
                                    </p:set>
                                    <p:animEffect transition="in" filter="wipe(left)">
                                      <p:cBhvr>
                                        <p:cTn id="7" dur="500"/>
                                        <p:tgtEl>
                                          <p:spTgt spid="3758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5810"/>
                                        </p:tgtEl>
                                        <p:attrNameLst>
                                          <p:attrName>style.visibility</p:attrName>
                                        </p:attrNameLst>
                                      </p:cBhvr>
                                      <p:to>
                                        <p:strVal val="visible"/>
                                      </p:to>
                                    </p:set>
                                    <p:animEffect transition="in" filter="dissolve">
                                      <p:cBhvr>
                                        <p:cTn id="12" dur="500"/>
                                        <p:tgtEl>
                                          <p:spTgt spid="375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76</a:t>
            </a:fld>
            <a:r>
              <a:rPr lang="zh-CN" altLang="en-US" sz="1400" dirty="0"/>
              <a:t>）</a:t>
            </a:r>
          </a:p>
        </p:txBody>
      </p:sp>
      <p:graphicFrame>
        <p:nvGraphicFramePr>
          <p:cNvPr id="376834" name="Object 2"/>
          <p:cNvGraphicFramePr>
            <a:graphicFrameLocks noChangeAspect="1"/>
          </p:cNvGraphicFramePr>
          <p:nvPr/>
        </p:nvGraphicFramePr>
        <p:xfrm>
          <a:off x="104775" y="685800"/>
          <a:ext cx="8886825" cy="1651000"/>
        </p:xfrm>
        <a:graphic>
          <a:graphicData uri="http://schemas.openxmlformats.org/presentationml/2006/ole">
            <mc:AlternateContent xmlns:mc="http://schemas.openxmlformats.org/markup-compatibility/2006">
              <mc:Choice xmlns:v="urn:schemas-microsoft-com:vml" Requires="v">
                <p:oleObj spid="_x0000_s52285" r:id="rId5" imgW="3962400" imgH="736600" progId="Equation.3">
                  <p:embed/>
                </p:oleObj>
              </mc:Choice>
              <mc:Fallback>
                <p:oleObj r:id="rId5" imgW="3962400" imgH="736600" progId="Equation.3">
                  <p:embed/>
                  <p:pic>
                    <p:nvPicPr>
                      <p:cNvPr id="0" name="图片 3217"/>
                      <p:cNvPicPr/>
                      <p:nvPr/>
                    </p:nvPicPr>
                    <p:blipFill>
                      <a:blip r:embed="rId6"/>
                      <a:stretch>
                        <a:fillRect/>
                      </a:stretch>
                    </p:blipFill>
                    <p:spPr>
                      <a:xfrm>
                        <a:off x="104775" y="685800"/>
                        <a:ext cx="8886825" cy="1651000"/>
                      </a:xfrm>
                      <a:prstGeom prst="rect">
                        <a:avLst/>
                      </a:prstGeom>
                      <a:solidFill>
                        <a:srgbClr val="CCFFFF"/>
                      </a:solidFill>
                      <a:ln w="38100">
                        <a:noFill/>
                        <a:miter/>
                      </a:ln>
                    </p:spPr>
                  </p:pic>
                </p:oleObj>
              </mc:Fallback>
            </mc:AlternateContent>
          </a:graphicData>
        </a:graphic>
      </p:graphicFrame>
      <p:graphicFrame>
        <p:nvGraphicFramePr>
          <p:cNvPr id="376835" name="Object 3"/>
          <p:cNvGraphicFramePr>
            <a:graphicFrameLocks noChangeAspect="1"/>
          </p:cNvGraphicFramePr>
          <p:nvPr/>
        </p:nvGraphicFramePr>
        <p:xfrm>
          <a:off x="152400" y="3048000"/>
          <a:ext cx="8839200" cy="3736975"/>
        </p:xfrm>
        <a:graphic>
          <a:graphicData uri="http://schemas.openxmlformats.org/presentationml/2006/ole">
            <mc:AlternateContent xmlns:mc="http://schemas.openxmlformats.org/markup-compatibility/2006">
              <mc:Choice xmlns:v="urn:schemas-microsoft-com:vml" Requires="v">
                <p:oleObj spid="_x0000_s52286" r:id="rId7" imgW="3467100" imgH="1619250" progId="Word.Picture.8">
                  <p:embed/>
                </p:oleObj>
              </mc:Choice>
              <mc:Fallback>
                <p:oleObj r:id="rId7" imgW="3467100" imgH="1619250" progId="Word.Picture.8">
                  <p:embed/>
                  <p:pic>
                    <p:nvPicPr>
                      <p:cNvPr id="0" name="图片 3218"/>
                      <p:cNvPicPr/>
                      <p:nvPr/>
                    </p:nvPicPr>
                    <p:blipFill>
                      <a:blip r:embed="rId8"/>
                      <a:stretch>
                        <a:fillRect/>
                      </a:stretch>
                    </p:blipFill>
                    <p:spPr>
                      <a:xfrm>
                        <a:off x="152400" y="3048000"/>
                        <a:ext cx="8839200" cy="3736975"/>
                      </a:xfrm>
                      <a:prstGeom prst="rect">
                        <a:avLst/>
                      </a:prstGeom>
                      <a:solidFill>
                        <a:srgbClr val="F8F8F8"/>
                      </a:solidFill>
                      <a:ln w="38100">
                        <a:noFill/>
                        <a:miter/>
                      </a:ln>
                    </p:spPr>
                  </p:pic>
                </p:oleObj>
              </mc:Fallback>
            </mc:AlternateContent>
          </a:graphicData>
        </a:graphic>
      </p:graphicFrame>
      <p:sp>
        <p:nvSpPr>
          <p:cNvPr id="376836" name="Text Box 4"/>
          <p:cNvSpPr txBox="1"/>
          <p:nvPr/>
        </p:nvSpPr>
        <p:spPr>
          <a:xfrm>
            <a:off x="2590800" y="76200"/>
            <a:ext cx="22860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逻辑表达式</a:t>
            </a:r>
            <a:endParaRPr lang="zh-CN" altLang="en-US" sz="2400" b="1" dirty="0">
              <a:ea typeface="隶书" panose="02010509060101010101" pitchFamily="49" charset="-122"/>
            </a:endParaRPr>
          </a:p>
        </p:txBody>
      </p:sp>
      <p:sp>
        <p:nvSpPr>
          <p:cNvPr id="376837" name="Text Box 5"/>
          <p:cNvSpPr txBox="1"/>
          <p:nvPr/>
        </p:nvSpPr>
        <p:spPr>
          <a:xfrm>
            <a:off x="2590800" y="2362200"/>
            <a:ext cx="22860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逻辑图</a:t>
            </a:r>
            <a:endParaRPr lang="zh-CN" altLang="en-US" sz="2400" b="1" dirty="0">
              <a:ea typeface="隶书" panose="02010509060101010101" pitchFamily="49" charset="-122"/>
            </a:endParaRPr>
          </a:p>
        </p:txBody>
      </p:sp>
      <p:graphicFrame>
        <p:nvGraphicFramePr>
          <p:cNvPr id="376838" name="Object 6"/>
          <p:cNvGraphicFramePr>
            <a:graphicFrameLocks noChangeAspect="1"/>
          </p:cNvGraphicFramePr>
          <p:nvPr/>
        </p:nvGraphicFramePr>
        <p:xfrm>
          <a:off x="5257800" y="76200"/>
          <a:ext cx="3200400" cy="561975"/>
        </p:xfrm>
        <a:graphic>
          <a:graphicData uri="http://schemas.openxmlformats.org/presentationml/2006/ole">
            <mc:AlternateContent xmlns:mc="http://schemas.openxmlformats.org/markup-compatibility/2006">
              <mc:Choice xmlns:v="urn:schemas-microsoft-com:vml" Requires="v">
                <p:oleObj spid="_x0000_s52287" r:id="rId9" imgW="1076325" imgH="200025" progId="Word.Document.8">
                  <p:embed/>
                </p:oleObj>
              </mc:Choice>
              <mc:Fallback>
                <p:oleObj r:id="rId9" imgW="1076325" imgH="200025" progId="Word.Document.8">
                  <p:embed/>
                  <p:pic>
                    <p:nvPicPr>
                      <p:cNvPr id="0" name="图片 3219"/>
                      <p:cNvPicPr/>
                      <p:nvPr/>
                    </p:nvPicPr>
                    <p:blipFill>
                      <a:blip r:embed="rId10"/>
                      <a:stretch>
                        <a:fillRect/>
                      </a:stretch>
                    </p:blipFill>
                    <p:spPr>
                      <a:xfrm>
                        <a:off x="5257800" y="76200"/>
                        <a:ext cx="3200400" cy="561975"/>
                      </a:xfrm>
                      <a:prstGeom prst="rect">
                        <a:avLst/>
                      </a:prstGeom>
                      <a:solidFill>
                        <a:srgbClr val="FFFF00"/>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6836"/>
                                        </p:tgtEl>
                                        <p:attrNameLst>
                                          <p:attrName>style.visibility</p:attrName>
                                        </p:attrNameLst>
                                      </p:cBhvr>
                                      <p:to>
                                        <p:strVal val="visible"/>
                                      </p:to>
                                    </p:set>
                                    <p:animEffect transition="in" filter="wipe(left)">
                                      <p:cBhvr>
                                        <p:cTn id="7" dur="500"/>
                                        <p:tgtEl>
                                          <p:spTgt spid="37683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76838"/>
                                        </p:tgtEl>
                                        <p:attrNameLst>
                                          <p:attrName>style.visibility</p:attrName>
                                        </p:attrNameLst>
                                      </p:cBhvr>
                                      <p:to>
                                        <p:strVal val="visible"/>
                                      </p:to>
                                    </p:set>
                                    <p:animEffect transition="in" filter="box(out)">
                                      <p:cBhvr>
                                        <p:cTn id="12" dur="500"/>
                                        <p:tgtEl>
                                          <p:spTgt spid="376838"/>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76834"/>
                                        </p:tgtEl>
                                        <p:attrNameLst>
                                          <p:attrName>style.visibility</p:attrName>
                                        </p:attrNameLst>
                                      </p:cBhvr>
                                      <p:to>
                                        <p:strVal val="visible"/>
                                      </p:to>
                                    </p:set>
                                    <p:animEffect transition="in" filter="box(out)">
                                      <p:cBhvr>
                                        <p:cTn id="17" dur="500"/>
                                        <p:tgtEl>
                                          <p:spTgt spid="376834"/>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6837"/>
                                        </p:tgtEl>
                                        <p:attrNameLst>
                                          <p:attrName>style.visibility</p:attrName>
                                        </p:attrNameLst>
                                      </p:cBhvr>
                                      <p:to>
                                        <p:strVal val="visible"/>
                                      </p:to>
                                    </p:set>
                                    <p:animEffect transition="in" filter="wipe(left)">
                                      <p:cBhvr>
                                        <p:cTn id="22" dur="500"/>
                                        <p:tgtEl>
                                          <p:spTgt spid="3768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76835"/>
                                        </p:tgtEl>
                                        <p:attrNameLst>
                                          <p:attrName>style.visibility</p:attrName>
                                        </p:attrNameLst>
                                      </p:cBhvr>
                                      <p:to>
                                        <p:strVal val="visible"/>
                                      </p:to>
                                    </p:set>
                                    <p:animEffect transition="in" filter="dissolve">
                                      <p:cBhvr>
                                        <p:cTn id="27" dur="500"/>
                                        <p:tgtEl>
                                          <p:spTgt spid="376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nimBg="1"/>
      <p:bldP spid="37683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77</a:t>
            </a:fld>
            <a:r>
              <a:rPr lang="zh-CN" altLang="en-US" sz="1400" dirty="0"/>
              <a:t>）</a:t>
            </a:r>
          </a:p>
        </p:txBody>
      </p:sp>
      <p:graphicFrame>
        <p:nvGraphicFramePr>
          <p:cNvPr id="377858" name="Object 2"/>
          <p:cNvGraphicFramePr>
            <a:graphicFrameLocks noChangeAspect="1"/>
          </p:cNvGraphicFramePr>
          <p:nvPr/>
        </p:nvGraphicFramePr>
        <p:xfrm>
          <a:off x="0" y="1697038"/>
          <a:ext cx="9144000" cy="3865562"/>
        </p:xfrm>
        <a:graphic>
          <a:graphicData uri="http://schemas.openxmlformats.org/presentationml/2006/ole">
            <mc:AlternateContent xmlns:mc="http://schemas.openxmlformats.org/markup-compatibility/2006">
              <mc:Choice xmlns:v="urn:schemas-microsoft-com:vml" Requires="v">
                <p:oleObj spid="_x0000_s53269" r:id="rId4" imgW="3467100" imgH="1619250" progId="Word.Picture.8">
                  <p:embed/>
                </p:oleObj>
              </mc:Choice>
              <mc:Fallback>
                <p:oleObj r:id="rId4" imgW="3467100" imgH="1619250" progId="Word.Picture.8">
                  <p:embed/>
                  <p:pic>
                    <p:nvPicPr>
                      <p:cNvPr id="0" name="图片 3222"/>
                      <p:cNvPicPr/>
                      <p:nvPr/>
                    </p:nvPicPr>
                    <p:blipFill>
                      <a:blip r:embed="rId5"/>
                      <a:stretch>
                        <a:fillRect/>
                      </a:stretch>
                    </p:blipFill>
                    <p:spPr>
                      <a:xfrm>
                        <a:off x="0" y="1697038"/>
                        <a:ext cx="9144000" cy="3865562"/>
                      </a:xfrm>
                      <a:prstGeom prst="rect">
                        <a:avLst/>
                      </a:prstGeom>
                      <a:solidFill>
                        <a:srgbClr val="F8F8F8"/>
                      </a:solidFill>
                      <a:ln w="38100">
                        <a:noFill/>
                        <a:miter/>
                      </a:ln>
                    </p:spPr>
                  </p:pic>
                </p:oleObj>
              </mc:Fallback>
            </mc:AlternateContent>
          </a:graphicData>
        </a:graphic>
      </p:graphicFrame>
      <p:sp>
        <p:nvSpPr>
          <p:cNvPr id="377859" name="Text Box 3"/>
          <p:cNvSpPr txBox="1"/>
          <p:nvPr/>
        </p:nvSpPr>
        <p:spPr>
          <a:xfrm>
            <a:off x="1828800" y="304800"/>
            <a:ext cx="51054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ea typeface="黑体" panose="02010609060101010101" pitchFamily="49" charset="-122"/>
              </a:rPr>
              <a:t>将与门换成与非门，则输出为反变量，即为低电平有效。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type="lt">
                                    <p:tmPct val="100000"/>
                                  </p:iterate>
                                  <p:childTnLst>
                                    <p:set>
                                      <p:cBhvr>
                                        <p:cTn id="6" dur="1" fill="hold">
                                          <p:stCondLst>
                                            <p:cond delay="0"/>
                                          </p:stCondLst>
                                        </p:cTn>
                                        <p:tgtEl>
                                          <p:spTgt spid="377859">
                                            <p:txEl>
                                              <p:pRg st="0" end="0"/>
                                            </p:txEl>
                                          </p:spTgt>
                                        </p:tgtEl>
                                        <p:attrNameLst>
                                          <p:attrName>style.visibility</p:attrName>
                                        </p:attrNameLst>
                                      </p:cBhvr>
                                      <p:to>
                                        <p:strVal val="visible"/>
                                      </p:to>
                                    </p:set>
                                    <p:animEffect transition="in" filter="wipe(up)">
                                      <p:cBhvr>
                                        <p:cTn id="7" dur="75"/>
                                        <p:tgtEl>
                                          <p:spTgt spid="37785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7858"/>
                                        </p:tgtEl>
                                        <p:attrNameLst>
                                          <p:attrName>style.visibility</p:attrName>
                                        </p:attrNameLst>
                                      </p:cBhvr>
                                      <p:to>
                                        <p:strVal val="visible"/>
                                      </p:to>
                                    </p:set>
                                    <p:animEffect transition="in" filter="dissolve">
                                      <p:cBhvr>
                                        <p:cTn id="12" dur="500"/>
                                        <p:tgtEl>
                                          <p:spTgt spid="377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9" grpId="0" build="p" advAuto="100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78</a:t>
            </a:fld>
            <a:r>
              <a:rPr lang="zh-CN" altLang="en-US" sz="1400" dirty="0"/>
              <a:t>）</a:t>
            </a:r>
          </a:p>
        </p:txBody>
      </p:sp>
      <p:sp>
        <p:nvSpPr>
          <p:cNvPr id="378882" name="Text Box 2"/>
          <p:cNvSpPr txBox="1"/>
          <p:nvPr/>
        </p:nvSpPr>
        <p:spPr>
          <a:xfrm>
            <a:off x="1543050" y="314325"/>
            <a:ext cx="6224588" cy="519113"/>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ea typeface="幼圆" panose="02010509060101010101" pitchFamily="49" charset="-122"/>
              </a:rPr>
              <a:t>２、</a:t>
            </a:r>
            <a:r>
              <a:rPr lang="zh-CN" altLang="en-US" sz="2800" b="1" dirty="0">
                <a:ea typeface="黑体" panose="02010609060101010101" pitchFamily="49" charset="-122"/>
              </a:rPr>
              <a:t>集成</a:t>
            </a:r>
            <a:r>
              <a:rPr lang="en-US" altLang="zh-CN" sz="2800" b="1" dirty="0">
                <a:ea typeface="幼圆" panose="02010509060101010101" pitchFamily="49" charset="-122"/>
              </a:rPr>
              <a:t>8421 BCD</a:t>
            </a:r>
            <a:r>
              <a:rPr lang="zh-CN" altLang="en-US" sz="2800" b="1" dirty="0">
                <a:ea typeface="黑体" panose="02010609060101010101" pitchFamily="49" charset="-122"/>
              </a:rPr>
              <a:t>码译码器</a:t>
            </a:r>
            <a:r>
              <a:rPr lang="en-US" altLang="zh-CN" sz="2800" b="1" dirty="0">
                <a:ea typeface="幼圆" panose="02010509060101010101" pitchFamily="49" charset="-122"/>
              </a:rPr>
              <a:t>74LS42</a:t>
            </a:r>
          </a:p>
        </p:txBody>
      </p:sp>
      <p:graphicFrame>
        <p:nvGraphicFramePr>
          <p:cNvPr id="378883" name="Object 3"/>
          <p:cNvGraphicFramePr>
            <a:graphicFrameLocks noChangeAspect="1"/>
          </p:cNvGraphicFramePr>
          <p:nvPr/>
        </p:nvGraphicFramePr>
        <p:xfrm>
          <a:off x="0" y="1143000"/>
          <a:ext cx="9144000" cy="3808413"/>
        </p:xfrm>
        <a:graphic>
          <a:graphicData uri="http://schemas.openxmlformats.org/presentationml/2006/ole">
            <mc:AlternateContent xmlns:mc="http://schemas.openxmlformats.org/markup-compatibility/2006">
              <mc:Choice xmlns:v="urn:schemas-microsoft-com:vml" Requires="v">
                <p:oleObj spid="_x0000_s54313" r:id="rId4" imgW="4114800" imgH="1714500" progId="Word.Picture.8">
                  <p:embed/>
                </p:oleObj>
              </mc:Choice>
              <mc:Fallback>
                <p:oleObj r:id="rId4" imgW="4114800" imgH="1714500" progId="Word.Picture.8">
                  <p:embed/>
                  <p:pic>
                    <p:nvPicPr>
                      <p:cNvPr id="0" name="图片 3221"/>
                      <p:cNvPicPr/>
                      <p:nvPr/>
                    </p:nvPicPr>
                    <p:blipFill>
                      <a:blip r:embed="rId5"/>
                      <a:stretch>
                        <a:fillRect/>
                      </a:stretch>
                    </p:blipFill>
                    <p:spPr>
                      <a:xfrm>
                        <a:off x="0" y="1143000"/>
                        <a:ext cx="9144000" cy="3808413"/>
                      </a:xfrm>
                      <a:prstGeom prst="rect">
                        <a:avLst/>
                      </a:prstGeom>
                      <a:solidFill>
                        <a:srgbClr val="F8F8F8"/>
                      </a:solidFill>
                      <a:ln w="38100">
                        <a:noFill/>
                        <a:miter/>
                      </a:ln>
                    </p:spPr>
                  </p:pic>
                </p:oleObj>
              </mc:Fallback>
            </mc:AlternateContent>
          </a:graphicData>
        </a:graphic>
      </p:graphicFrame>
      <p:graphicFrame>
        <p:nvGraphicFramePr>
          <p:cNvPr id="378884" name="Object 4"/>
          <p:cNvGraphicFramePr>
            <a:graphicFrameLocks noChangeAspect="1"/>
          </p:cNvGraphicFramePr>
          <p:nvPr/>
        </p:nvGraphicFramePr>
        <p:xfrm>
          <a:off x="1371600" y="5257800"/>
          <a:ext cx="6477000" cy="1295400"/>
        </p:xfrm>
        <a:graphic>
          <a:graphicData uri="http://schemas.openxmlformats.org/presentationml/2006/ole">
            <mc:AlternateContent xmlns:mc="http://schemas.openxmlformats.org/markup-compatibility/2006">
              <mc:Choice xmlns:v="urn:schemas-microsoft-com:vml" Requires="v">
                <p:oleObj spid="_x0000_s54314" r:id="rId6" imgW="2028825" imgH="400050" progId="Word.Document.8">
                  <p:embed/>
                </p:oleObj>
              </mc:Choice>
              <mc:Fallback>
                <p:oleObj r:id="rId6" imgW="2028825" imgH="400050" progId="Word.Document.8">
                  <p:embed/>
                  <p:pic>
                    <p:nvPicPr>
                      <p:cNvPr id="0" name="图片 3223"/>
                      <p:cNvPicPr/>
                      <p:nvPr/>
                    </p:nvPicPr>
                    <p:blipFill>
                      <a:blip r:embed="rId7"/>
                      <a:stretch>
                        <a:fillRect/>
                      </a:stretch>
                    </p:blipFill>
                    <p:spPr>
                      <a:xfrm>
                        <a:off x="1371600" y="5257800"/>
                        <a:ext cx="6477000" cy="1295400"/>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78883"/>
                                        </p:tgtEl>
                                        <p:attrNameLst>
                                          <p:attrName>style.visibility</p:attrName>
                                        </p:attrNameLst>
                                      </p:cBhvr>
                                      <p:to>
                                        <p:strVal val="visible"/>
                                      </p:to>
                                    </p:set>
                                    <p:animEffect transition="in" filter="dissolve">
                                      <p:cBhvr>
                                        <p:cTn id="11" dur="500"/>
                                        <p:tgtEl>
                                          <p:spTgt spid="378883"/>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378884"/>
                                        </p:tgtEl>
                                        <p:attrNameLst>
                                          <p:attrName>style.visibility</p:attrName>
                                        </p:attrNameLst>
                                      </p:cBhvr>
                                      <p:to>
                                        <p:strVal val="visible"/>
                                      </p:to>
                                    </p:set>
                                    <p:animEffect transition="in" filter="box(out)">
                                      <p:cBhvr>
                                        <p:cTn id="16" dur="500"/>
                                        <p:tgtEl>
                                          <p:spTgt spid="378884"/>
                                        </p:tgtEl>
                                      </p:cBhvr>
                                    </p:animEffect>
                                  </p:childTnLst>
                                  <p:subTnLst>
                                    <p:audio>
                                      <p:cMediaNode>
                                        <p:cTn display="0" masterRel="sameClick">
                                          <p:stCondLst>
                                            <p:cond evt="begin" delay="0">
                                              <p:tn val="14"/>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79</a:t>
            </a:fld>
            <a:r>
              <a:rPr lang="zh-CN" altLang="en-US" sz="1400" dirty="0"/>
              <a:t>）</a:t>
            </a:r>
          </a:p>
        </p:txBody>
      </p:sp>
      <p:grpSp>
        <p:nvGrpSpPr>
          <p:cNvPr id="379906" name="Group 2"/>
          <p:cNvGrpSpPr/>
          <p:nvPr/>
        </p:nvGrpSpPr>
        <p:grpSpPr>
          <a:xfrm>
            <a:off x="5262563" y="1500188"/>
            <a:ext cx="1601787" cy="2424112"/>
            <a:chOff x="3504" y="576"/>
            <a:chExt cx="1009" cy="1527"/>
          </a:xfrm>
        </p:grpSpPr>
        <p:grpSp>
          <p:nvGrpSpPr>
            <p:cNvPr id="90333" name="Group 3"/>
            <p:cNvGrpSpPr/>
            <p:nvPr/>
          </p:nvGrpSpPr>
          <p:grpSpPr>
            <a:xfrm>
              <a:off x="3696" y="896"/>
              <a:ext cx="576" cy="912"/>
              <a:chOff x="2784" y="768"/>
              <a:chExt cx="576" cy="912"/>
            </a:xfrm>
          </p:grpSpPr>
          <p:sp>
            <p:nvSpPr>
              <p:cNvPr id="90341" name="Rectangle 4"/>
              <p:cNvSpPr/>
              <p:nvPr/>
            </p:nvSpPr>
            <p:spPr>
              <a:xfrm>
                <a:off x="2832" y="768"/>
                <a:ext cx="480" cy="48"/>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342" name="Rectangle 5"/>
              <p:cNvSpPr/>
              <p:nvPr/>
            </p:nvSpPr>
            <p:spPr>
              <a:xfrm>
                <a:off x="2832" y="1200"/>
                <a:ext cx="480" cy="48"/>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343" name="Rectangle 6"/>
              <p:cNvSpPr/>
              <p:nvPr/>
            </p:nvSpPr>
            <p:spPr>
              <a:xfrm>
                <a:off x="2832" y="1632"/>
                <a:ext cx="480" cy="48"/>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344" name="Rectangle 7"/>
              <p:cNvSpPr/>
              <p:nvPr/>
            </p:nvSpPr>
            <p:spPr>
              <a:xfrm>
                <a:off x="3312" y="816"/>
                <a:ext cx="48" cy="384"/>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345" name="Rectangle 8"/>
              <p:cNvSpPr/>
              <p:nvPr/>
            </p:nvSpPr>
            <p:spPr>
              <a:xfrm>
                <a:off x="2784" y="1248"/>
                <a:ext cx="48" cy="384"/>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346" name="Rectangle 9"/>
              <p:cNvSpPr/>
              <p:nvPr/>
            </p:nvSpPr>
            <p:spPr>
              <a:xfrm>
                <a:off x="2784" y="816"/>
                <a:ext cx="48" cy="384"/>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347" name="Rectangle 10"/>
              <p:cNvSpPr/>
              <p:nvPr/>
            </p:nvSpPr>
            <p:spPr>
              <a:xfrm>
                <a:off x="3312" y="1248"/>
                <a:ext cx="48" cy="384"/>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90334" name="Rectangle 11"/>
            <p:cNvSpPr/>
            <p:nvPr/>
          </p:nvSpPr>
          <p:spPr>
            <a:xfrm>
              <a:off x="3888" y="1040"/>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g</a:t>
              </a:r>
            </a:p>
          </p:txBody>
        </p:sp>
        <p:sp>
          <p:nvSpPr>
            <p:cNvPr id="90335" name="Rectangle 12"/>
            <p:cNvSpPr/>
            <p:nvPr/>
          </p:nvSpPr>
          <p:spPr>
            <a:xfrm>
              <a:off x="3504" y="960"/>
              <a:ext cx="19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f</a:t>
              </a:r>
              <a:endParaRPr lang="en-US" altLang="zh-CN" sz="2400" b="1" dirty="0">
                <a:solidFill>
                  <a:srgbClr val="000099"/>
                </a:solidFill>
                <a:latin typeface="" pitchFamily="18" charset="0"/>
              </a:endParaRPr>
            </a:p>
          </p:txBody>
        </p:sp>
        <p:sp>
          <p:nvSpPr>
            <p:cNvPr id="90336" name="Rectangle 13"/>
            <p:cNvSpPr/>
            <p:nvPr/>
          </p:nvSpPr>
          <p:spPr>
            <a:xfrm>
              <a:off x="3504" y="1392"/>
              <a:ext cx="21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e</a:t>
              </a:r>
              <a:endParaRPr lang="en-US" altLang="zh-CN" sz="2400" b="1" dirty="0">
                <a:solidFill>
                  <a:srgbClr val="000099"/>
                </a:solidFill>
                <a:latin typeface="" pitchFamily="18" charset="0"/>
              </a:endParaRPr>
            </a:p>
          </p:txBody>
        </p:sp>
        <p:sp>
          <p:nvSpPr>
            <p:cNvPr id="90337" name="Rectangle 14"/>
            <p:cNvSpPr/>
            <p:nvPr/>
          </p:nvSpPr>
          <p:spPr>
            <a:xfrm>
              <a:off x="3888" y="1776"/>
              <a:ext cx="24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d</a:t>
              </a:r>
              <a:endParaRPr lang="en-US" altLang="zh-CN" sz="2400" b="1" dirty="0">
                <a:solidFill>
                  <a:srgbClr val="000099"/>
                </a:solidFill>
                <a:latin typeface="" pitchFamily="18" charset="0"/>
              </a:endParaRPr>
            </a:p>
          </p:txBody>
        </p:sp>
        <p:sp>
          <p:nvSpPr>
            <p:cNvPr id="90338" name="Rectangle 15"/>
            <p:cNvSpPr/>
            <p:nvPr/>
          </p:nvSpPr>
          <p:spPr>
            <a:xfrm>
              <a:off x="4272" y="1376"/>
              <a:ext cx="21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c</a:t>
              </a:r>
              <a:endParaRPr lang="en-US" altLang="zh-CN" sz="2400" b="1" dirty="0">
                <a:solidFill>
                  <a:srgbClr val="000099"/>
                </a:solidFill>
                <a:latin typeface="" pitchFamily="18" charset="0"/>
              </a:endParaRPr>
            </a:p>
          </p:txBody>
        </p:sp>
        <p:sp>
          <p:nvSpPr>
            <p:cNvPr id="90339" name="Rectangle 16"/>
            <p:cNvSpPr/>
            <p:nvPr/>
          </p:nvSpPr>
          <p:spPr>
            <a:xfrm>
              <a:off x="4272" y="944"/>
              <a:ext cx="24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b</a:t>
              </a:r>
              <a:endParaRPr lang="en-US" altLang="zh-CN" sz="2400" b="1" dirty="0">
                <a:solidFill>
                  <a:srgbClr val="000099"/>
                </a:solidFill>
                <a:latin typeface="" pitchFamily="18" charset="0"/>
              </a:endParaRPr>
            </a:p>
          </p:txBody>
        </p:sp>
        <p:sp>
          <p:nvSpPr>
            <p:cNvPr id="90340" name="Rectangle 17"/>
            <p:cNvSpPr/>
            <p:nvPr/>
          </p:nvSpPr>
          <p:spPr>
            <a:xfrm>
              <a:off x="3888" y="576"/>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a</a:t>
              </a:r>
              <a:endParaRPr lang="en-US" altLang="zh-CN" sz="2400" b="1" dirty="0">
                <a:solidFill>
                  <a:srgbClr val="000099"/>
                </a:solidFill>
                <a:latin typeface="" pitchFamily="18" charset="0"/>
              </a:endParaRPr>
            </a:p>
          </p:txBody>
        </p:sp>
      </p:grpSp>
      <p:sp>
        <p:nvSpPr>
          <p:cNvPr id="379922" name="Rectangle 18"/>
          <p:cNvSpPr/>
          <p:nvPr/>
        </p:nvSpPr>
        <p:spPr>
          <a:xfrm>
            <a:off x="4038600" y="1069975"/>
            <a:ext cx="41195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6600"/>
                </a:solidFill>
                <a:latin typeface="" pitchFamily="18" charset="0"/>
              </a:rPr>
              <a:t>  </a:t>
            </a:r>
            <a:r>
              <a:rPr lang="zh-CN" altLang="en-US" sz="2800" b="1" dirty="0">
                <a:solidFill>
                  <a:srgbClr val="000099"/>
                </a:solidFill>
                <a:latin typeface="" pitchFamily="18" charset="0"/>
                <a:ea typeface="黑体" panose="02010609060101010101" pitchFamily="49" charset="-122"/>
              </a:rPr>
              <a:t>由七段发光二极管构成</a:t>
            </a:r>
          </a:p>
        </p:txBody>
      </p:sp>
      <p:grpSp>
        <p:nvGrpSpPr>
          <p:cNvPr id="379923" name="Group 19"/>
          <p:cNvGrpSpPr/>
          <p:nvPr/>
        </p:nvGrpSpPr>
        <p:grpSpPr>
          <a:xfrm>
            <a:off x="1066800" y="1576388"/>
            <a:ext cx="2503488" cy="519112"/>
            <a:chOff x="528" y="624"/>
            <a:chExt cx="1577" cy="327"/>
          </a:xfrm>
        </p:grpSpPr>
        <p:sp>
          <p:nvSpPr>
            <p:cNvPr id="90331" name="Text Box 20"/>
            <p:cNvSpPr txBox="1"/>
            <p:nvPr/>
          </p:nvSpPr>
          <p:spPr>
            <a:xfrm>
              <a:off x="528" y="624"/>
              <a:ext cx="720"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latin typeface="" pitchFamily="18" charset="0"/>
                  <a:ea typeface="黑体" panose="02010609060101010101" pitchFamily="49" charset="-122"/>
                </a:rPr>
                <a:t>例：</a:t>
              </a:r>
              <a:endParaRPr lang="zh-CN" altLang="en-US" sz="2800" b="1" dirty="0">
                <a:solidFill>
                  <a:srgbClr val="FFFF00"/>
                </a:solidFill>
                <a:latin typeface="" pitchFamily="18" charset="0"/>
                <a:ea typeface="黑体" panose="02010609060101010101" pitchFamily="49" charset="-122"/>
              </a:endParaRPr>
            </a:p>
          </p:txBody>
        </p:sp>
        <p:sp>
          <p:nvSpPr>
            <p:cNvPr id="90332" name="Rectangle 21"/>
            <p:cNvSpPr/>
            <p:nvPr/>
          </p:nvSpPr>
          <p:spPr>
            <a:xfrm>
              <a:off x="864" y="624"/>
              <a:ext cx="124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CC0000"/>
                  </a:solidFill>
                  <a:latin typeface="" pitchFamily="18" charset="0"/>
                  <a:ea typeface="黑体" panose="02010609060101010101" pitchFamily="49" charset="-122"/>
                </a:rPr>
                <a:t>共阴极接法</a:t>
              </a:r>
            </a:p>
          </p:txBody>
        </p:sp>
      </p:grpSp>
      <p:grpSp>
        <p:nvGrpSpPr>
          <p:cNvPr id="379926" name="Group 22"/>
          <p:cNvGrpSpPr/>
          <p:nvPr/>
        </p:nvGrpSpPr>
        <p:grpSpPr>
          <a:xfrm>
            <a:off x="1143000" y="2109788"/>
            <a:ext cx="3435350" cy="1112837"/>
            <a:chOff x="720" y="960"/>
            <a:chExt cx="2121" cy="701"/>
          </a:xfrm>
        </p:grpSpPr>
        <p:sp>
          <p:nvSpPr>
            <p:cNvPr id="90329" name="Rectangle 23"/>
            <p:cNvSpPr/>
            <p:nvPr/>
          </p:nvSpPr>
          <p:spPr>
            <a:xfrm>
              <a:off x="720" y="960"/>
              <a:ext cx="211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i="1" dirty="0">
                  <a:solidFill>
                    <a:schemeClr val="accent2"/>
                  </a:solidFill>
                  <a:latin typeface="" pitchFamily="18" charset="0"/>
                </a:rPr>
                <a:t>a</a:t>
              </a:r>
              <a:r>
                <a:rPr lang="en-US" altLang="zh-CN" b="1" dirty="0">
                  <a:solidFill>
                    <a:schemeClr val="accent2"/>
                  </a:solidFill>
                  <a:latin typeface="" pitchFamily="18" charset="0"/>
                </a:rPr>
                <a:t>   </a:t>
              </a:r>
              <a:r>
                <a:rPr lang="en-US" altLang="zh-CN" b="1" i="1" dirty="0">
                  <a:solidFill>
                    <a:schemeClr val="accent2"/>
                  </a:solidFill>
                  <a:latin typeface="" pitchFamily="18" charset="0"/>
                </a:rPr>
                <a:t>b</a:t>
              </a:r>
              <a:r>
                <a:rPr lang="en-US" altLang="zh-CN" b="1" dirty="0">
                  <a:solidFill>
                    <a:schemeClr val="accent2"/>
                  </a:solidFill>
                  <a:latin typeface="" pitchFamily="18" charset="0"/>
                </a:rPr>
                <a:t>   </a:t>
              </a:r>
              <a:r>
                <a:rPr lang="en-US" altLang="zh-CN" b="1" i="1" dirty="0">
                  <a:solidFill>
                    <a:schemeClr val="accent2"/>
                  </a:solidFill>
                  <a:latin typeface="" pitchFamily="18" charset="0"/>
                </a:rPr>
                <a:t>c</a:t>
              </a:r>
              <a:r>
                <a:rPr lang="en-US" altLang="zh-CN" b="1" dirty="0">
                  <a:solidFill>
                    <a:schemeClr val="accent2"/>
                  </a:solidFill>
                  <a:latin typeface="" pitchFamily="18" charset="0"/>
                </a:rPr>
                <a:t>   </a:t>
              </a:r>
              <a:r>
                <a:rPr lang="en-US" altLang="zh-CN" b="1" i="1" dirty="0">
                  <a:solidFill>
                    <a:schemeClr val="accent2"/>
                  </a:solidFill>
                  <a:latin typeface="" pitchFamily="18" charset="0"/>
                </a:rPr>
                <a:t>d</a:t>
              </a:r>
              <a:r>
                <a:rPr lang="en-US" altLang="zh-CN" b="1" dirty="0">
                  <a:solidFill>
                    <a:schemeClr val="accent2"/>
                  </a:solidFill>
                  <a:latin typeface="" pitchFamily="18" charset="0"/>
                </a:rPr>
                <a:t>   </a:t>
              </a:r>
              <a:r>
                <a:rPr lang="en-US" altLang="zh-CN" b="1" i="1" dirty="0">
                  <a:solidFill>
                    <a:schemeClr val="accent2"/>
                  </a:solidFill>
                  <a:latin typeface="" pitchFamily="18" charset="0"/>
                </a:rPr>
                <a:t>e</a:t>
              </a:r>
              <a:r>
                <a:rPr lang="en-US" altLang="zh-CN" b="1" dirty="0">
                  <a:solidFill>
                    <a:schemeClr val="accent2"/>
                  </a:solidFill>
                  <a:latin typeface="" pitchFamily="18" charset="0"/>
                </a:rPr>
                <a:t>   </a:t>
              </a:r>
              <a:r>
                <a:rPr lang="en-US" altLang="zh-CN" b="1" i="1" dirty="0">
                  <a:solidFill>
                    <a:schemeClr val="accent2"/>
                  </a:solidFill>
                  <a:latin typeface="" pitchFamily="18" charset="0"/>
                </a:rPr>
                <a:t>f</a:t>
              </a:r>
              <a:r>
                <a:rPr lang="en-US" altLang="zh-CN" b="1" dirty="0">
                  <a:solidFill>
                    <a:schemeClr val="accent2"/>
                  </a:solidFill>
                  <a:latin typeface="" pitchFamily="18" charset="0"/>
                </a:rPr>
                <a:t>   </a:t>
              </a:r>
              <a:r>
                <a:rPr lang="en-US" altLang="zh-CN" b="1" i="1" dirty="0">
                  <a:solidFill>
                    <a:schemeClr val="accent2"/>
                  </a:solidFill>
                  <a:latin typeface="" pitchFamily="18" charset="0"/>
                </a:rPr>
                <a:t>g</a:t>
              </a:r>
              <a:r>
                <a:rPr lang="en-US" altLang="zh-CN" b="1" dirty="0">
                  <a:solidFill>
                    <a:schemeClr val="accent2"/>
                  </a:solidFill>
                  <a:latin typeface="" pitchFamily="18" charset="0"/>
                </a:rPr>
                <a:t> </a:t>
              </a:r>
            </a:p>
          </p:txBody>
        </p:sp>
        <p:sp>
          <p:nvSpPr>
            <p:cNvPr id="90330" name="Rectangle 24"/>
            <p:cNvSpPr/>
            <p:nvPr/>
          </p:nvSpPr>
          <p:spPr>
            <a:xfrm>
              <a:off x="720" y="1296"/>
              <a:ext cx="2121"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dirty="0">
                  <a:solidFill>
                    <a:srgbClr val="990099"/>
                  </a:solidFill>
                  <a:latin typeface="" pitchFamily="18" charset="0"/>
                </a:rPr>
                <a:t>0   1   1   0   0   0   0</a:t>
              </a:r>
              <a:endParaRPr lang="en-US" altLang="zh-CN" b="1" dirty="0">
                <a:solidFill>
                  <a:srgbClr val="FFFF00"/>
                </a:solidFill>
                <a:latin typeface="" pitchFamily="18" charset="0"/>
              </a:endParaRPr>
            </a:p>
          </p:txBody>
        </p:sp>
      </p:grpSp>
      <p:sp>
        <p:nvSpPr>
          <p:cNvPr id="379929" name="Rectangle 25"/>
          <p:cNvSpPr/>
          <p:nvPr/>
        </p:nvSpPr>
        <p:spPr>
          <a:xfrm>
            <a:off x="1143000" y="3100388"/>
            <a:ext cx="3435350"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dirty="0">
                <a:solidFill>
                  <a:srgbClr val="003366"/>
                </a:solidFill>
                <a:latin typeface="" pitchFamily="18" charset="0"/>
              </a:rPr>
              <a:t>1   1   0   1   1   0   1</a:t>
            </a:r>
          </a:p>
        </p:txBody>
      </p:sp>
      <p:sp>
        <p:nvSpPr>
          <p:cNvPr id="379930" name="Rectangle 26"/>
          <p:cNvSpPr/>
          <p:nvPr/>
        </p:nvSpPr>
        <p:spPr>
          <a:xfrm>
            <a:off x="8305800" y="3938588"/>
            <a:ext cx="533400" cy="2692400"/>
          </a:xfrm>
          <a:prstGeom prst="rect">
            <a:avLst/>
          </a:prstGeom>
          <a:noFill/>
          <a:ln w="38100" cap="sq" cmpd="sng">
            <a:solidFill>
              <a:srgbClr val="0066CC"/>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latin typeface="" pitchFamily="18" charset="0"/>
              </a:rPr>
              <a:t>低电平时发光</a:t>
            </a:r>
          </a:p>
        </p:txBody>
      </p:sp>
      <p:sp>
        <p:nvSpPr>
          <p:cNvPr id="379931" name="Rectangle 27"/>
          <p:cNvSpPr/>
          <p:nvPr/>
        </p:nvSpPr>
        <p:spPr>
          <a:xfrm flipH="1">
            <a:off x="228600" y="3786188"/>
            <a:ext cx="609600" cy="2692400"/>
          </a:xfrm>
          <a:prstGeom prst="rect">
            <a:avLst/>
          </a:prstGeom>
          <a:noFill/>
          <a:ln w="38100" cap="sq" cmpd="sng">
            <a:solidFill>
              <a:srgbClr val="0066CC"/>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latin typeface="" pitchFamily="18" charset="0"/>
              </a:rPr>
              <a:t>高电平时发光</a:t>
            </a:r>
            <a:endParaRPr lang="zh-CN" altLang="en-US" sz="2800" b="1" dirty="0">
              <a:solidFill>
                <a:srgbClr val="00FFFF"/>
              </a:solidFill>
              <a:latin typeface="" pitchFamily="18" charset="0"/>
            </a:endParaRPr>
          </a:p>
        </p:txBody>
      </p:sp>
      <p:grpSp>
        <p:nvGrpSpPr>
          <p:cNvPr id="379932" name="Group 28"/>
          <p:cNvGrpSpPr/>
          <p:nvPr/>
        </p:nvGrpSpPr>
        <p:grpSpPr>
          <a:xfrm>
            <a:off x="4902200" y="3876675"/>
            <a:ext cx="3327400" cy="2805113"/>
            <a:chOff x="2984" y="2073"/>
            <a:chExt cx="2096" cy="1767"/>
          </a:xfrm>
        </p:grpSpPr>
        <p:sp>
          <p:nvSpPr>
            <p:cNvPr id="90240" name="Rectangle 29"/>
            <p:cNvSpPr/>
            <p:nvPr/>
          </p:nvSpPr>
          <p:spPr>
            <a:xfrm>
              <a:off x="3470" y="3513"/>
              <a:ext cx="124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solidFill>
                    <a:srgbClr val="CC3300"/>
                  </a:solidFill>
                  <a:latin typeface="" pitchFamily="18" charset="0"/>
                  <a:ea typeface="黑体" panose="02010609060101010101" pitchFamily="49" charset="-122"/>
                </a:rPr>
                <a:t>共阳极接法</a:t>
              </a:r>
              <a:endParaRPr lang="zh-CN" altLang="en-US" b="1" dirty="0">
                <a:solidFill>
                  <a:srgbClr val="CC3300"/>
                </a:solidFill>
                <a:latin typeface="" pitchFamily="18" charset="0"/>
                <a:ea typeface="黑体" panose="02010609060101010101" pitchFamily="49" charset="-122"/>
              </a:endParaRPr>
            </a:p>
          </p:txBody>
        </p:sp>
        <p:sp>
          <p:nvSpPr>
            <p:cNvPr id="90241" name="Line 30"/>
            <p:cNvSpPr/>
            <p:nvPr/>
          </p:nvSpPr>
          <p:spPr>
            <a:xfrm flipV="1">
              <a:off x="3221" y="2505"/>
              <a:ext cx="1735" cy="0"/>
            </a:xfrm>
            <a:prstGeom prst="line">
              <a:avLst/>
            </a:prstGeom>
            <a:ln w="28575" cap="flat" cmpd="sng">
              <a:solidFill>
                <a:srgbClr val="000099"/>
              </a:solidFill>
              <a:prstDash val="solid"/>
              <a:headEnd type="none" w="med" len="med"/>
              <a:tailEnd type="none" w="med" len="med"/>
            </a:ln>
          </p:spPr>
        </p:sp>
        <p:grpSp>
          <p:nvGrpSpPr>
            <p:cNvPr id="90242" name="Group 31"/>
            <p:cNvGrpSpPr/>
            <p:nvPr/>
          </p:nvGrpSpPr>
          <p:grpSpPr>
            <a:xfrm>
              <a:off x="3120" y="2504"/>
              <a:ext cx="304" cy="851"/>
              <a:chOff x="3060" y="2447"/>
              <a:chExt cx="304" cy="851"/>
            </a:xfrm>
          </p:grpSpPr>
          <p:sp>
            <p:nvSpPr>
              <p:cNvPr id="90319" name="Line 32"/>
              <p:cNvSpPr/>
              <p:nvPr/>
            </p:nvSpPr>
            <p:spPr>
              <a:xfrm rot="10800000">
                <a:off x="3160" y="2447"/>
                <a:ext cx="0" cy="768"/>
              </a:xfrm>
              <a:prstGeom prst="line">
                <a:avLst/>
              </a:prstGeom>
              <a:ln w="28575" cap="flat" cmpd="sng">
                <a:solidFill>
                  <a:srgbClr val="000099"/>
                </a:solidFill>
                <a:prstDash val="solid"/>
                <a:headEnd type="none" w="med" len="med"/>
                <a:tailEnd type="none" w="med" len="med"/>
              </a:ln>
            </p:spPr>
          </p:sp>
          <p:grpSp>
            <p:nvGrpSpPr>
              <p:cNvPr id="90320" name="Group 33"/>
              <p:cNvGrpSpPr/>
              <p:nvPr/>
            </p:nvGrpSpPr>
            <p:grpSpPr>
              <a:xfrm>
                <a:off x="3070" y="2736"/>
                <a:ext cx="182" cy="192"/>
                <a:chOff x="1968" y="3072"/>
                <a:chExt cx="384" cy="384"/>
              </a:xfrm>
            </p:grpSpPr>
            <p:sp>
              <p:nvSpPr>
                <p:cNvPr id="90326" name="Line 34"/>
                <p:cNvSpPr/>
                <p:nvPr/>
              </p:nvSpPr>
              <p:spPr>
                <a:xfrm>
                  <a:off x="1968" y="3072"/>
                  <a:ext cx="384" cy="0"/>
                </a:xfrm>
                <a:prstGeom prst="line">
                  <a:avLst/>
                </a:prstGeom>
                <a:ln w="28575" cap="flat" cmpd="sng">
                  <a:solidFill>
                    <a:srgbClr val="000099"/>
                  </a:solidFill>
                  <a:prstDash val="solid"/>
                  <a:headEnd type="none" w="med" len="med"/>
                  <a:tailEnd type="none" w="med" len="med"/>
                </a:ln>
              </p:spPr>
            </p:sp>
            <p:sp>
              <p:nvSpPr>
                <p:cNvPr id="90327" name="Line 35"/>
                <p:cNvSpPr/>
                <p:nvPr/>
              </p:nvSpPr>
              <p:spPr>
                <a:xfrm flipH="1">
                  <a:off x="2160" y="3072"/>
                  <a:ext cx="192" cy="384"/>
                </a:xfrm>
                <a:prstGeom prst="line">
                  <a:avLst/>
                </a:prstGeom>
                <a:ln w="28575" cap="flat" cmpd="sng">
                  <a:solidFill>
                    <a:srgbClr val="000099"/>
                  </a:solidFill>
                  <a:prstDash val="solid"/>
                  <a:headEnd type="none" w="med" len="med"/>
                  <a:tailEnd type="none" w="med" len="med"/>
                </a:ln>
              </p:spPr>
            </p:sp>
            <p:sp>
              <p:nvSpPr>
                <p:cNvPr id="90328" name="Line 36"/>
                <p:cNvSpPr/>
                <p:nvPr/>
              </p:nvSpPr>
              <p:spPr>
                <a:xfrm>
                  <a:off x="1968" y="3072"/>
                  <a:ext cx="192" cy="384"/>
                </a:xfrm>
                <a:prstGeom prst="line">
                  <a:avLst/>
                </a:prstGeom>
                <a:ln w="28575" cap="flat" cmpd="sng">
                  <a:solidFill>
                    <a:srgbClr val="000099"/>
                  </a:solidFill>
                  <a:prstDash val="solid"/>
                  <a:headEnd type="none" w="med" len="med"/>
                  <a:tailEnd type="none" w="med" len="med"/>
                </a:ln>
              </p:spPr>
            </p:sp>
          </p:grpSp>
          <p:sp>
            <p:nvSpPr>
              <p:cNvPr id="90321" name="Line 37"/>
              <p:cNvSpPr/>
              <p:nvPr/>
            </p:nvSpPr>
            <p:spPr>
              <a:xfrm>
                <a:off x="3060" y="2928"/>
                <a:ext cx="192" cy="0"/>
              </a:xfrm>
              <a:prstGeom prst="line">
                <a:avLst/>
              </a:prstGeom>
              <a:ln w="28575" cap="flat" cmpd="sng">
                <a:solidFill>
                  <a:srgbClr val="000099"/>
                </a:solidFill>
                <a:prstDash val="solid"/>
                <a:headEnd type="none" w="med" len="med"/>
                <a:tailEnd type="none" w="med" len="med"/>
              </a:ln>
            </p:spPr>
          </p:sp>
          <p:grpSp>
            <p:nvGrpSpPr>
              <p:cNvPr id="90322" name="Group 38"/>
              <p:cNvGrpSpPr/>
              <p:nvPr/>
            </p:nvGrpSpPr>
            <p:grpSpPr>
              <a:xfrm>
                <a:off x="3228" y="2758"/>
                <a:ext cx="136" cy="144"/>
                <a:chOff x="1776" y="3024"/>
                <a:chExt cx="144" cy="144"/>
              </a:xfrm>
            </p:grpSpPr>
            <p:sp>
              <p:nvSpPr>
                <p:cNvPr id="90324" name="Line 39"/>
                <p:cNvSpPr/>
                <p:nvPr/>
              </p:nvSpPr>
              <p:spPr>
                <a:xfrm flipH="1">
                  <a:off x="1776" y="3024"/>
                  <a:ext cx="96" cy="96"/>
                </a:xfrm>
                <a:prstGeom prst="line">
                  <a:avLst/>
                </a:prstGeom>
                <a:ln w="19050" cap="flat" cmpd="sng">
                  <a:solidFill>
                    <a:srgbClr val="000099"/>
                  </a:solidFill>
                  <a:prstDash val="solid"/>
                  <a:headEnd type="none" w="med" len="med"/>
                  <a:tailEnd type="triangle" w="med" len="med"/>
                </a:ln>
              </p:spPr>
            </p:sp>
            <p:sp>
              <p:nvSpPr>
                <p:cNvPr id="90325" name="Line 40"/>
                <p:cNvSpPr/>
                <p:nvPr/>
              </p:nvSpPr>
              <p:spPr>
                <a:xfrm flipH="1">
                  <a:off x="1824" y="3072"/>
                  <a:ext cx="96" cy="96"/>
                </a:xfrm>
                <a:prstGeom prst="line">
                  <a:avLst/>
                </a:prstGeom>
                <a:ln w="19050" cap="flat" cmpd="sng">
                  <a:solidFill>
                    <a:srgbClr val="000099"/>
                  </a:solidFill>
                  <a:prstDash val="solid"/>
                  <a:headEnd type="none" w="med" len="med"/>
                  <a:tailEnd type="triangle" w="med" len="med"/>
                </a:ln>
              </p:spPr>
            </p:sp>
          </p:grpSp>
          <p:sp>
            <p:nvSpPr>
              <p:cNvPr id="90323" name="Oval 41"/>
              <p:cNvSpPr/>
              <p:nvPr/>
            </p:nvSpPr>
            <p:spPr>
              <a:xfrm>
                <a:off x="3128" y="3216"/>
                <a:ext cx="78" cy="82"/>
              </a:xfrm>
              <a:prstGeom prst="ellipse">
                <a:avLst/>
              </a:prstGeom>
              <a:noFill/>
              <a:ln w="28575"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90243" name="Group 42"/>
            <p:cNvGrpSpPr/>
            <p:nvPr/>
          </p:nvGrpSpPr>
          <p:grpSpPr>
            <a:xfrm>
              <a:off x="3140" y="3305"/>
              <a:ext cx="1940" cy="304"/>
              <a:chOff x="3080" y="3248"/>
              <a:chExt cx="1940" cy="304"/>
            </a:xfrm>
          </p:grpSpPr>
          <p:sp>
            <p:nvSpPr>
              <p:cNvPr id="90312" name="Rectangle 43"/>
              <p:cNvSpPr/>
              <p:nvPr/>
            </p:nvSpPr>
            <p:spPr>
              <a:xfrm>
                <a:off x="3080" y="3248"/>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000099"/>
                    </a:solidFill>
                    <a:latin typeface="" pitchFamily="18" charset="0"/>
                  </a:rPr>
                  <a:t>a</a:t>
                </a:r>
              </a:p>
            </p:txBody>
          </p:sp>
          <p:sp>
            <p:nvSpPr>
              <p:cNvPr id="90313" name="Rectangle 44"/>
              <p:cNvSpPr/>
              <p:nvPr/>
            </p:nvSpPr>
            <p:spPr>
              <a:xfrm>
                <a:off x="3374" y="3248"/>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000099"/>
                    </a:solidFill>
                    <a:latin typeface="" pitchFamily="18" charset="0"/>
                  </a:rPr>
                  <a:t>b</a:t>
                </a:r>
              </a:p>
            </p:txBody>
          </p:sp>
          <p:sp>
            <p:nvSpPr>
              <p:cNvPr id="90314" name="Rectangle 45"/>
              <p:cNvSpPr/>
              <p:nvPr/>
            </p:nvSpPr>
            <p:spPr>
              <a:xfrm>
                <a:off x="3666" y="3251"/>
                <a:ext cx="20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000099"/>
                    </a:solidFill>
                    <a:latin typeface="" pitchFamily="18" charset="0"/>
                  </a:rPr>
                  <a:t>c</a:t>
                </a:r>
              </a:p>
            </p:txBody>
          </p:sp>
          <p:sp>
            <p:nvSpPr>
              <p:cNvPr id="90315" name="Rectangle 46"/>
              <p:cNvSpPr/>
              <p:nvPr/>
            </p:nvSpPr>
            <p:spPr>
              <a:xfrm>
                <a:off x="4808" y="3248"/>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000099"/>
                    </a:solidFill>
                    <a:latin typeface="" pitchFamily="18" charset="0"/>
                  </a:rPr>
                  <a:t>g</a:t>
                </a:r>
              </a:p>
            </p:txBody>
          </p:sp>
          <p:sp>
            <p:nvSpPr>
              <p:cNvPr id="90316" name="Rectangle 47"/>
              <p:cNvSpPr/>
              <p:nvPr/>
            </p:nvSpPr>
            <p:spPr>
              <a:xfrm>
                <a:off x="3941" y="3264"/>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000099"/>
                    </a:solidFill>
                    <a:latin typeface="" pitchFamily="18" charset="0"/>
                  </a:rPr>
                  <a:t>d</a:t>
                </a:r>
              </a:p>
            </p:txBody>
          </p:sp>
          <p:sp>
            <p:nvSpPr>
              <p:cNvPr id="90317" name="Rectangle 48"/>
              <p:cNvSpPr/>
              <p:nvPr/>
            </p:nvSpPr>
            <p:spPr>
              <a:xfrm>
                <a:off x="4231" y="3248"/>
                <a:ext cx="20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000099"/>
                    </a:solidFill>
                    <a:latin typeface="" pitchFamily="18" charset="0"/>
                  </a:rPr>
                  <a:t>e</a:t>
                </a:r>
              </a:p>
            </p:txBody>
          </p:sp>
          <p:sp>
            <p:nvSpPr>
              <p:cNvPr id="90318" name="Rectangle 49"/>
              <p:cNvSpPr/>
              <p:nvPr/>
            </p:nvSpPr>
            <p:spPr>
              <a:xfrm>
                <a:off x="4517" y="3248"/>
                <a:ext cx="18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000099"/>
                    </a:solidFill>
                    <a:latin typeface="" pitchFamily="18" charset="0"/>
                  </a:rPr>
                  <a:t>f</a:t>
                </a:r>
              </a:p>
            </p:txBody>
          </p:sp>
        </p:grpSp>
        <p:sp>
          <p:nvSpPr>
            <p:cNvPr id="90244" name="Line 50"/>
            <p:cNvSpPr/>
            <p:nvPr/>
          </p:nvSpPr>
          <p:spPr>
            <a:xfrm flipV="1">
              <a:off x="4099" y="2361"/>
              <a:ext cx="0" cy="167"/>
            </a:xfrm>
            <a:prstGeom prst="line">
              <a:avLst/>
            </a:prstGeom>
            <a:ln w="28575" cap="flat" cmpd="sng">
              <a:solidFill>
                <a:srgbClr val="000099"/>
              </a:solidFill>
              <a:prstDash val="solid"/>
              <a:headEnd type="none" w="med" len="med"/>
              <a:tailEnd type="none" w="med" len="med"/>
            </a:ln>
          </p:spPr>
        </p:sp>
        <p:sp>
          <p:nvSpPr>
            <p:cNvPr id="90245" name="Oval 51"/>
            <p:cNvSpPr/>
            <p:nvPr/>
          </p:nvSpPr>
          <p:spPr>
            <a:xfrm>
              <a:off x="4070" y="2289"/>
              <a:ext cx="60" cy="72"/>
            </a:xfrm>
            <a:prstGeom prst="ellipse">
              <a:avLst/>
            </a:prstGeom>
            <a:noFill/>
            <a:ln w="28575"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90246" name="Group 52"/>
            <p:cNvGrpSpPr/>
            <p:nvPr/>
          </p:nvGrpSpPr>
          <p:grpSpPr>
            <a:xfrm>
              <a:off x="3420" y="2505"/>
              <a:ext cx="304" cy="851"/>
              <a:chOff x="3060" y="2447"/>
              <a:chExt cx="304" cy="851"/>
            </a:xfrm>
          </p:grpSpPr>
          <p:sp>
            <p:nvSpPr>
              <p:cNvPr id="90302" name="Line 53"/>
              <p:cNvSpPr/>
              <p:nvPr/>
            </p:nvSpPr>
            <p:spPr>
              <a:xfrm rot="10800000">
                <a:off x="3160" y="2447"/>
                <a:ext cx="0" cy="768"/>
              </a:xfrm>
              <a:prstGeom prst="line">
                <a:avLst/>
              </a:prstGeom>
              <a:ln w="28575" cap="flat" cmpd="sng">
                <a:solidFill>
                  <a:srgbClr val="000099"/>
                </a:solidFill>
                <a:prstDash val="solid"/>
                <a:headEnd type="none" w="med" len="med"/>
                <a:tailEnd type="none" w="med" len="med"/>
              </a:ln>
            </p:spPr>
          </p:sp>
          <p:grpSp>
            <p:nvGrpSpPr>
              <p:cNvPr id="90303" name="Group 54"/>
              <p:cNvGrpSpPr/>
              <p:nvPr/>
            </p:nvGrpSpPr>
            <p:grpSpPr>
              <a:xfrm>
                <a:off x="3070" y="2736"/>
                <a:ext cx="182" cy="192"/>
                <a:chOff x="1968" y="3072"/>
                <a:chExt cx="384" cy="384"/>
              </a:xfrm>
            </p:grpSpPr>
            <p:sp>
              <p:nvSpPr>
                <p:cNvPr id="90309" name="Line 55"/>
                <p:cNvSpPr/>
                <p:nvPr/>
              </p:nvSpPr>
              <p:spPr>
                <a:xfrm>
                  <a:off x="1968" y="3072"/>
                  <a:ext cx="384" cy="0"/>
                </a:xfrm>
                <a:prstGeom prst="line">
                  <a:avLst/>
                </a:prstGeom>
                <a:ln w="28575" cap="flat" cmpd="sng">
                  <a:solidFill>
                    <a:srgbClr val="000099"/>
                  </a:solidFill>
                  <a:prstDash val="solid"/>
                  <a:headEnd type="none" w="med" len="med"/>
                  <a:tailEnd type="none" w="med" len="med"/>
                </a:ln>
              </p:spPr>
            </p:sp>
            <p:sp>
              <p:nvSpPr>
                <p:cNvPr id="90310" name="Line 56"/>
                <p:cNvSpPr/>
                <p:nvPr/>
              </p:nvSpPr>
              <p:spPr>
                <a:xfrm flipH="1">
                  <a:off x="2160" y="3072"/>
                  <a:ext cx="192" cy="384"/>
                </a:xfrm>
                <a:prstGeom prst="line">
                  <a:avLst/>
                </a:prstGeom>
                <a:ln w="28575" cap="flat" cmpd="sng">
                  <a:solidFill>
                    <a:srgbClr val="000099"/>
                  </a:solidFill>
                  <a:prstDash val="solid"/>
                  <a:headEnd type="none" w="med" len="med"/>
                  <a:tailEnd type="none" w="med" len="med"/>
                </a:ln>
              </p:spPr>
            </p:sp>
            <p:sp>
              <p:nvSpPr>
                <p:cNvPr id="90311" name="Line 57"/>
                <p:cNvSpPr/>
                <p:nvPr/>
              </p:nvSpPr>
              <p:spPr>
                <a:xfrm>
                  <a:off x="1968" y="3072"/>
                  <a:ext cx="192" cy="384"/>
                </a:xfrm>
                <a:prstGeom prst="line">
                  <a:avLst/>
                </a:prstGeom>
                <a:ln w="28575" cap="flat" cmpd="sng">
                  <a:solidFill>
                    <a:srgbClr val="000099"/>
                  </a:solidFill>
                  <a:prstDash val="solid"/>
                  <a:headEnd type="none" w="med" len="med"/>
                  <a:tailEnd type="none" w="med" len="med"/>
                </a:ln>
              </p:spPr>
            </p:sp>
          </p:grpSp>
          <p:sp>
            <p:nvSpPr>
              <p:cNvPr id="90304" name="Line 58"/>
              <p:cNvSpPr/>
              <p:nvPr/>
            </p:nvSpPr>
            <p:spPr>
              <a:xfrm>
                <a:off x="3060" y="2928"/>
                <a:ext cx="192" cy="0"/>
              </a:xfrm>
              <a:prstGeom prst="line">
                <a:avLst/>
              </a:prstGeom>
              <a:ln w="28575" cap="flat" cmpd="sng">
                <a:solidFill>
                  <a:srgbClr val="000099"/>
                </a:solidFill>
                <a:prstDash val="solid"/>
                <a:headEnd type="none" w="med" len="med"/>
                <a:tailEnd type="none" w="med" len="med"/>
              </a:ln>
            </p:spPr>
          </p:sp>
          <p:grpSp>
            <p:nvGrpSpPr>
              <p:cNvPr id="90305" name="Group 59"/>
              <p:cNvGrpSpPr/>
              <p:nvPr/>
            </p:nvGrpSpPr>
            <p:grpSpPr>
              <a:xfrm>
                <a:off x="3228" y="2758"/>
                <a:ext cx="136" cy="144"/>
                <a:chOff x="1776" y="3024"/>
                <a:chExt cx="144" cy="144"/>
              </a:xfrm>
            </p:grpSpPr>
            <p:sp>
              <p:nvSpPr>
                <p:cNvPr id="90307" name="Line 60"/>
                <p:cNvSpPr/>
                <p:nvPr/>
              </p:nvSpPr>
              <p:spPr>
                <a:xfrm flipH="1">
                  <a:off x="1776" y="3024"/>
                  <a:ext cx="96" cy="96"/>
                </a:xfrm>
                <a:prstGeom prst="line">
                  <a:avLst/>
                </a:prstGeom>
                <a:ln w="19050" cap="flat" cmpd="sng">
                  <a:solidFill>
                    <a:srgbClr val="000099"/>
                  </a:solidFill>
                  <a:prstDash val="solid"/>
                  <a:headEnd type="none" w="med" len="med"/>
                  <a:tailEnd type="triangle" w="med" len="med"/>
                </a:ln>
              </p:spPr>
            </p:sp>
            <p:sp>
              <p:nvSpPr>
                <p:cNvPr id="90308" name="Line 61"/>
                <p:cNvSpPr/>
                <p:nvPr/>
              </p:nvSpPr>
              <p:spPr>
                <a:xfrm flipH="1">
                  <a:off x="1824" y="3072"/>
                  <a:ext cx="96" cy="96"/>
                </a:xfrm>
                <a:prstGeom prst="line">
                  <a:avLst/>
                </a:prstGeom>
                <a:ln w="19050" cap="flat" cmpd="sng">
                  <a:solidFill>
                    <a:srgbClr val="000099"/>
                  </a:solidFill>
                  <a:prstDash val="solid"/>
                  <a:headEnd type="none" w="med" len="med"/>
                  <a:tailEnd type="triangle" w="med" len="med"/>
                </a:ln>
              </p:spPr>
            </p:sp>
          </p:grpSp>
          <p:sp>
            <p:nvSpPr>
              <p:cNvPr id="90306" name="Oval 62"/>
              <p:cNvSpPr/>
              <p:nvPr/>
            </p:nvSpPr>
            <p:spPr>
              <a:xfrm>
                <a:off x="3128" y="3216"/>
                <a:ext cx="78" cy="82"/>
              </a:xfrm>
              <a:prstGeom prst="ellipse">
                <a:avLst/>
              </a:prstGeom>
              <a:noFill/>
              <a:ln w="28575"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90247" name="Group 63"/>
            <p:cNvGrpSpPr/>
            <p:nvPr/>
          </p:nvGrpSpPr>
          <p:grpSpPr>
            <a:xfrm>
              <a:off x="3708" y="2505"/>
              <a:ext cx="304" cy="851"/>
              <a:chOff x="3060" y="2447"/>
              <a:chExt cx="304" cy="851"/>
            </a:xfrm>
          </p:grpSpPr>
          <p:sp>
            <p:nvSpPr>
              <p:cNvPr id="90292" name="Line 64"/>
              <p:cNvSpPr/>
              <p:nvPr/>
            </p:nvSpPr>
            <p:spPr>
              <a:xfrm rot="10800000">
                <a:off x="3160" y="2447"/>
                <a:ext cx="0" cy="768"/>
              </a:xfrm>
              <a:prstGeom prst="line">
                <a:avLst/>
              </a:prstGeom>
              <a:ln w="28575" cap="flat" cmpd="sng">
                <a:solidFill>
                  <a:srgbClr val="000099"/>
                </a:solidFill>
                <a:prstDash val="solid"/>
                <a:headEnd type="none" w="med" len="med"/>
                <a:tailEnd type="none" w="med" len="med"/>
              </a:ln>
            </p:spPr>
          </p:sp>
          <p:grpSp>
            <p:nvGrpSpPr>
              <p:cNvPr id="90293" name="Group 65"/>
              <p:cNvGrpSpPr/>
              <p:nvPr/>
            </p:nvGrpSpPr>
            <p:grpSpPr>
              <a:xfrm>
                <a:off x="3070" y="2736"/>
                <a:ext cx="182" cy="192"/>
                <a:chOff x="1968" y="3072"/>
                <a:chExt cx="384" cy="384"/>
              </a:xfrm>
            </p:grpSpPr>
            <p:sp>
              <p:nvSpPr>
                <p:cNvPr id="90299" name="Line 66"/>
                <p:cNvSpPr/>
                <p:nvPr/>
              </p:nvSpPr>
              <p:spPr>
                <a:xfrm>
                  <a:off x="1968" y="3072"/>
                  <a:ext cx="384" cy="0"/>
                </a:xfrm>
                <a:prstGeom prst="line">
                  <a:avLst/>
                </a:prstGeom>
                <a:ln w="28575" cap="flat" cmpd="sng">
                  <a:solidFill>
                    <a:srgbClr val="000099"/>
                  </a:solidFill>
                  <a:prstDash val="solid"/>
                  <a:headEnd type="none" w="med" len="med"/>
                  <a:tailEnd type="none" w="med" len="med"/>
                </a:ln>
              </p:spPr>
            </p:sp>
            <p:sp>
              <p:nvSpPr>
                <p:cNvPr id="90300" name="Line 67"/>
                <p:cNvSpPr/>
                <p:nvPr/>
              </p:nvSpPr>
              <p:spPr>
                <a:xfrm flipH="1">
                  <a:off x="2160" y="3072"/>
                  <a:ext cx="192" cy="384"/>
                </a:xfrm>
                <a:prstGeom prst="line">
                  <a:avLst/>
                </a:prstGeom>
                <a:ln w="28575" cap="flat" cmpd="sng">
                  <a:solidFill>
                    <a:srgbClr val="000099"/>
                  </a:solidFill>
                  <a:prstDash val="solid"/>
                  <a:headEnd type="none" w="med" len="med"/>
                  <a:tailEnd type="none" w="med" len="med"/>
                </a:ln>
              </p:spPr>
            </p:sp>
            <p:sp>
              <p:nvSpPr>
                <p:cNvPr id="90301" name="Line 68"/>
                <p:cNvSpPr/>
                <p:nvPr/>
              </p:nvSpPr>
              <p:spPr>
                <a:xfrm>
                  <a:off x="1968" y="3072"/>
                  <a:ext cx="192" cy="384"/>
                </a:xfrm>
                <a:prstGeom prst="line">
                  <a:avLst/>
                </a:prstGeom>
                <a:ln w="28575" cap="flat" cmpd="sng">
                  <a:solidFill>
                    <a:srgbClr val="000099"/>
                  </a:solidFill>
                  <a:prstDash val="solid"/>
                  <a:headEnd type="none" w="med" len="med"/>
                  <a:tailEnd type="none" w="med" len="med"/>
                </a:ln>
              </p:spPr>
            </p:sp>
          </p:grpSp>
          <p:sp>
            <p:nvSpPr>
              <p:cNvPr id="90294" name="Line 69"/>
              <p:cNvSpPr/>
              <p:nvPr/>
            </p:nvSpPr>
            <p:spPr>
              <a:xfrm>
                <a:off x="3060" y="2928"/>
                <a:ext cx="192" cy="0"/>
              </a:xfrm>
              <a:prstGeom prst="line">
                <a:avLst/>
              </a:prstGeom>
              <a:ln w="28575" cap="flat" cmpd="sng">
                <a:solidFill>
                  <a:srgbClr val="000099"/>
                </a:solidFill>
                <a:prstDash val="solid"/>
                <a:headEnd type="none" w="med" len="med"/>
                <a:tailEnd type="none" w="med" len="med"/>
              </a:ln>
            </p:spPr>
          </p:sp>
          <p:grpSp>
            <p:nvGrpSpPr>
              <p:cNvPr id="90295" name="Group 70"/>
              <p:cNvGrpSpPr/>
              <p:nvPr/>
            </p:nvGrpSpPr>
            <p:grpSpPr>
              <a:xfrm>
                <a:off x="3228" y="2758"/>
                <a:ext cx="136" cy="144"/>
                <a:chOff x="1776" y="3024"/>
                <a:chExt cx="144" cy="144"/>
              </a:xfrm>
            </p:grpSpPr>
            <p:sp>
              <p:nvSpPr>
                <p:cNvPr id="90297" name="Line 71"/>
                <p:cNvSpPr/>
                <p:nvPr/>
              </p:nvSpPr>
              <p:spPr>
                <a:xfrm flipH="1">
                  <a:off x="1776" y="3024"/>
                  <a:ext cx="96" cy="96"/>
                </a:xfrm>
                <a:prstGeom prst="line">
                  <a:avLst/>
                </a:prstGeom>
                <a:ln w="19050" cap="flat" cmpd="sng">
                  <a:solidFill>
                    <a:srgbClr val="000099"/>
                  </a:solidFill>
                  <a:prstDash val="solid"/>
                  <a:headEnd type="none" w="med" len="med"/>
                  <a:tailEnd type="triangle" w="med" len="med"/>
                </a:ln>
              </p:spPr>
            </p:sp>
            <p:sp>
              <p:nvSpPr>
                <p:cNvPr id="90298" name="Line 72"/>
                <p:cNvSpPr/>
                <p:nvPr/>
              </p:nvSpPr>
              <p:spPr>
                <a:xfrm flipH="1">
                  <a:off x="1824" y="3072"/>
                  <a:ext cx="96" cy="96"/>
                </a:xfrm>
                <a:prstGeom prst="line">
                  <a:avLst/>
                </a:prstGeom>
                <a:ln w="19050" cap="flat" cmpd="sng">
                  <a:solidFill>
                    <a:srgbClr val="000099"/>
                  </a:solidFill>
                  <a:prstDash val="solid"/>
                  <a:headEnd type="none" w="med" len="med"/>
                  <a:tailEnd type="triangle" w="med" len="med"/>
                </a:ln>
              </p:spPr>
            </p:sp>
          </p:grpSp>
          <p:sp>
            <p:nvSpPr>
              <p:cNvPr id="90296" name="Oval 73"/>
              <p:cNvSpPr/>
              <p:nvPr/>
            </p:nvSpPr>
            <p:spPr>
              <a:xfrm>
                <a:off x="3128" y="3216"/>
                <a:ext cx="78" cy="82"/>
              </a:xfrm>
              <a:prstGeom prst="ellipse">
                <a:avLst/>
              </a:prstGeom>
              <a:noFill/>
              <a:ln w="28575"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90248" name="Group 74"/>
            <p:cNvGrpSpPr/>
            <p:nvPr/>
          </p:nvGrpSpPr>
          <p:grpSpPr>
            <a:xfrm>
              <a:off x="3996" y="2505"/>
              <a:ext cx="304" cy="851"/>
              <a:chOff x="3060" y="2447"/>
              <a:chExt cx="304" cy="851"/>
            </a:xfrm>
          </p:grpSpPr>
          <p:sp>
            <p:nvSpPr>
              <p:cNvPr id="90282" name="Line 75"/>
              <p:cNvSpPr/>
              <p:nvPr/>
            </p:nvSpPr>
            <p:spPr>
              <a:xfrm rot="10800000">
                <a:off x="3160" y="2447"/>
                <a:ext cx="0" cy="768"/>
              </a:xfrm>
              <a:prstGeom prst="line">
                <a:avLst/>
              </a:prstGeom>
              <a:ln w="28575" cap="flat" cmpd="sng">
                <a:solidFill>
                  <a:srgbClr val="000099"/>
                </a:solidFill>
                <a:prstDash val="solid"/>
                <a:headEnd type="none" w="med" len="med"/>
                <a:tailEnd type="none" w="med" len="med"/>
              </a:ln>
            </p:spPr>
          </p:sp>
          <p:grpSp>
            <p:nvGrpSpPr>
              <p:cNvPr id="90283" name="Group 76"/>
              <p:cNvGrpSpPr/>
              <p:nvPr/>
            </p:nvGrpSpPr>
            <p:grpSpPr>
              <a:xfrm>
                <a:off x="3070" y="2736"/>
                <a:ext cx="182" cy="192"/>
                <a:chOff x="1968" y="3072"/>
                <a:chExt cx="384" cy="384"/>
              </a:xfrm>
            </p:grpSpPr>
            <p:sp>
              <p:nvSpPr>
                <p:cNvPr id="90289" name="Line 77"/>
                <p:cNvSpPr/>
                <p:nvPr/>
              </p:nvSpPr>
              <p:spPr>
                <a:xfrm>
                  <a:off x="1968" y="3072"/>
                  <a:ext cx="384" cy="0"/>
                </a:xfrm>
                <a:prstGeom prst="line">
                  <a:avLst/>
                </a:prstGeom>
                <a:ln w="28575" cap="flat" cmpd="sng">
                  <a:solidFill>
                    <a:srgbClr val="000099"/>
                  </a:solidFill>
                  <a:prstDash val="solid"/>
                  <a:headEnd type="none" w="med" len="med"/>
                  <a:tailEnd type="none" w="med" len="med"/>
                </a:ln>
              </p:spPr>
            </p:sp>
            <p:sp>
              <p:nvSpPr>
                <p:cNvPr id="90290" name="Line 78"/>
                <p:cNvSpPr/>
                <p:nvPr/>
              </p:nvSpPr>
              <p:spPr>
                <a:xfrm flipH="1">
                  <a:off x="2160" y="3072"/>
                  <a:ext cx="192" cy="384"/>
                </a:xfrm>
                <a:prstGeom prst="line">
                  <a:avLst/>
                </a:prstGeom>
                <a:ln w="28575" cap="flat" cmpd="sng">
                  <a:solidFill>
                    <a:srgbClr val="000099"/>
                  </a:solidFill>
                  <a:prstDash val="solid"/>
                  <a:headEnd type="none" w="med" len="med"/>
                  <a:tailEnd type="none" w="med" len="med"/>
                </a:ln>
              </p:spPr>
            </p:sp>
            <p:sp>
              <p:nvSpPr>
                <p:cNvPr id="90291" name="Line 79"/>
                <p:cNvSpPr/>
                <p:nvPr/>
              </p:nvSpPr>
              <p:spPr>
                <a:xfrm>
                  <a:off x="1968" y="3072"/>
                  <a:ext cx="192" cy="384"/>
                </a:xfrm>
                <a:prstGeom prst="line">
                  <a:avLst/>
                </a:prstGeom>
                <a:ln w="28575" cap="flat" cmpd="sng">
                  <a:solidFill>
                    <a:srgbClr val="000099"/>
                  </a:solidFill>
                  <a:prstDash val="solid"/>
                  <a:headEnd type="none" w="med" len="med"/>
                  <a:tailEnd type="none" w="med" len="med"/>
                </a:ln>
              </p:spPr>
            </p:sp>
          </p:grpSp>
          <p:sp>
            <p:nvSpPr>
              <p:cNvPr id="90284" name="Line 80"/>
              <p:cNvSpPr/>
              <p:nvPr/>
            </p:nvSpPr>
            <p:spPr>
              <a:xfrm>
                <a:off x="3060" y="2928"/>
                <a:ext cx="192" cy="0"/>
              </a:xfrm>
              <a:prstGeom prst="line">
                <a:avLst/>
              </a:prstGeom>
              <a:ln w="28575" cap="flat" cmpd="sng">
                <a:solidFill>
                  <a:srgbClr val="000099"/>
                </a:solidFill>
                <a:prstDash val="solid"/>
                <a:headEnd type="none" w="med" len="med"/>
                <a:tailEnd type="none" w="med" len="med"/>
              </a:ln>
            </p:spPr>
          </p:sp>
          <p:grpSp>
            <p:nvGrpSpPr>
              <p:cNvPr id="90285" name="Group 81"/>
              <p:cNvGrpSpPr/>
              <p:nvPr/>
            </p:nvGrpSpPr>
            <p:grpSpPr>
              <a:xfrm>
                <a:off x="3228" y="2758"/>
                <a:ext cx="136" cy="144"/>
                <a:chOff x="1776" y="3024"/>
                <a:chExt cx="144" cy="144"/>
              </a:xfrm>
            </p:grpSpPr>
            <p:sp>
              <p:nvSpPr>
                <p:cNvPr id="90287" name="Line 82"/>
                <p:cNvSpPr/>
                <p:nvPr/>
              </p:nvSpPr>
              <p:spPr>
                <a:xfrm flipH="1">
                  <a:off x="1776" y="3024"/>
                  <a:ext cx="96" cy="96"/>
                </a:xfrm>
                <a:prstGeom prst="line">
                  <a:avLst/>
                </a:prstGeom>
                <a:ln w="19050" cap="flat" cmpd="sng">
                  <a:solidFill>
                    <a:srgbClr val="000099"/>
                  </a:solidFill>
                  <a:prstDash val="solid"/>
                  <a:headEnd type="none" w="med" len="med"/>
                  <a:tailEnd type="triangle" w="med" len="med"/>
                </a:ln>
              </p:spPr>
            </p:sp>
            <p:sp>
              <p:nvSpPr>
                <p:cNvPr id="90288" name="Line 83"/>
                <p:cNvSpPr/>
                <p:nvPr/>
              </p:nvSpPr>
              <p:spPr>
                <a:xfrm flipH="1">
                  <a:off x="1824" y="3072"/>
                  <a:ext cx="96" cy="96"/>
                </a:xfrm>
                <a:prstGeom prst="line">
                  <a:avLst/>
                </a:prstGeom>
                <a:ln w="19050" cap="flat" cmpd="sng">
                  <a:solidFill>
                    <a:srgbClr val="000099"/>
                  </a:solidFill>
                  <a:prstDash val="solid"/>
                  <a:headEnd type="none" w="med" len="med"/>
                  <a:tailEnd type="triangle" w="med" len="med"/>
                </a:ln>
              </p:spPr>
            </p:sp>
          </p:grpSp>
          <p:sp>
            <p:nvSpPr>
              <p:cNvPr id="90286" name="Oval 84"/>
              <p:cNvSpPr/>
              <p:nvPr/>
            </p:nvSpPr>
            <p:spPr>
              <a:xfrm>
                <a:off x="3128" y="3216"/>
                <a:ext cx="78" cy="82"/>
              </a:xfrm>
              <a:prstGeom prst="ellipse">
                <a:avLst/>
              </a:prstGeom>
              <a:noFill/>
              <a:ln w="28575"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90249" name="Group 85"/>
            <p:cNvGrpSpPr/>
            <p:nvPr/>
          </p:nvGrpSpPr>
          <p:grpSpPr>
            <a:xfrm>
              <a:off x="4284" y="2505"/>
              <a:ext cx="304" cy="851"/>
              <a:chOff x="3060" y="2447"/>
              <a:chExt cx="304" cy="851"/>
            </a:xfrm>
          </p:grpSpPr>
          <p:sp>
            <p:nvSpPr>
              <p:cNvPr id="90272" name="Line 86"/>
              <p:cNvSpPr/>
              <p:nvPr/>
            </p:nvSpPr>
            <p:spPr>
              <a:xfrm rot="10800000">
                <a:off x="3160" y="2447"/>
                <a:ext cx="0" cy="768"/>
              </a:xfrm>
              <a:prstGeom prst="line">
                <a:avLst/>
              </a:prstGeom>
              <a:ln w="28575" cap="flat" cmpd="sng">
                <a:solidFill>
                  <a:srgbClr val="000099"/>
                </a:solidFill>
                <a:prstDash val="solid"/>
                <a:headEnd type="none" w="med" len="med"/>
                <a:tailEnd type="none" w="med" len="med"/>
              </a:ln>
            </p:spPr>
          </p:sp>
          <p:grpSp>
            <p:nvGrpSpPr>
              <p:cNvPr id="90273" name="Group 87"/>
              <p:cNvGrpSpPr/>
              <p:nvPr/>
            </p:nvGrpSpPr>
            <p:grpSpPr>
              <a:xfrm>
                <a:off x="3070" y="2736"/>
                <a:ext cx="182" cy="192"/>
                <a:chOff x="1968" y="3072"/>
                <a:chExt cx="384" cy="384"/>
              </a:xfrm>
            </p:grpSpPr>
            <p:sp>
              <p:nvSpPr>
                <p:cNvPr id="90279" name="Line 88"/>
                <p:cNvSpPr/>
                <p:nvPr/>
              </p:nvSpPr>
              <p:spPr>
                <a:xfrm>
                  <a:off x="1968" y="3072"/>
                  <a:ext cx="384" cy="0"/>
                </a:xfrm>
                <a:prstGeom prst="line">
                  <a:avLst/>
                </a:prstGeom>
                <a:ln w="28575" cap="flat" cmpd="sng">
                  <a:solidFill>
                    <a:srgbClr val="000099"/>
                  </a:solidFill>
                  <a:prstDash val="solid"/>
                  <a:headEnd type="none" w="med" len="med"/>
                  <a:tailEnd type="none" w="med" len="med"/>
                </a:ln>
              </p:spPr>
            </p:sp>
            <p:sp>
              <p:nvSpPr>
                <p:cNvPr id="90280" name="Line 89"/>
                <p:cNvSpPr/>
                <p:nvPr/>
              </p:nvSpPr>
              <p:spPr>
                <a:xfrm flipH="1">
                  <a:off x="2160" y="3072"/>
                  <a:ext cx="192" cy="384"/>
                </a:xfrm>
                <a:prstGeom prst="line">
                  <a:avLst/>
                </a:prstGeom>
                <a:ln w="28575" cap="flat" cmpd="sng">
                  <a:solidFill>
                    <a:srgbClr val="000099"/>
                  </a:solidFill>
                  <a:prstDash val="solid"/>
                  <a:headEnd type="none" w="med" len="med"/>
                  <a:tailEnd type="none" w="med" len="med"/>
                </a:ln>
              </p:spPr>
            </p:sp>
            <p:sp>
              <p:nvSpPr>
                <p:cNvPr id="90281" name="Line 90"/>
                <p:cNvSpPr/>
                <p:nvPr/>
              </p:nvSpPr>
              <p:spPr>
                <a:xfrm>
                  <a:off x="1968" y="3072"/>
                  <a:ext cx="192" cy="384"/>
                </a:xfrm>
                <a:prstGeom prst="line">
                  <a:avLst/>
                </a:prstGeom>
                <a:ln w="28575" cap="flat" cmpd="sng">
                  <a:solidFill>
                    <a:srgbClr val="000099"/>
                  </a:solidFill>
                  <a:prstDash val="solid"/>
                  <a:headEnd type="none" w="med" len="med"/>
                  <a:tailEnd type="none" w="med" len="med"/>
                </a:ln>
              </p:spPr>
            </p:sp>
          </p:grpSp>
          <p:sp>
            <p:nvSpPr>
              <p:cNvPr id="90274" name="Line 91"/>
              <p:cNvSpPr/>
              <p:nvPr/>
            </p:nvSpPr>
            <p:spPr>
              <a:xfrm>
                <a:off x="3060" y="2928"/>
                <a:ext cx="192" cy="0"/>
              </a:xfrm>
              <a:prstGeom prst="line">
                <a:avLst/>
              </a:prstGeom>
              <a:ln w="28575" cap="flat" cmpd="sng">
                <a:solidFill>
                  <a:srgbClr val="000099"/>
                </a:solidFill>
                <a:prstDash val="solid"/>
                <a:headEnd type="none" w="med" len="med"/>
                <a:tailEnd type="none" w="med" len="med"/>
              </a:ln>
            </p:spPr>
          </p:sp>
          <p:grpSp>
            <p:nvGrpSpPr>
              <p:cNvPr id="90275" name="Group 92"/>
              <p:cNvGrpSpPr/>
              <p:nvPr/>
            </p:nvGrpSpPr>
            <p:grpSpPr>
              <a:xfrm>
                <a:off x="3228" y="2758"/>
                <a:ext cx="136" cy="144"/>
                <a:chOff x="1776" y="3024"/>
                <a:chExt cx="144" cy="144"/>
              </a:xfrm>
            </p:grpSpPr>
            <p:sp>
              <p:nvSpPr>
                <p:cNvPr id="90277" name="Line 93"/>
                <p:cNvSpPr/>
                <p:nvPr/>
              </p:nvSpPr>
              <p:spPr>
                <a:xfrm flipH="1">
                  <a:off x="1776" y="3024"/>
                  <a:ext cx="96" cy="96"/>
                </a:xfrm>
                <a:prstGeom prst="line">
                  <a:avLst/>
                </a:prstGeom>
                <a:ln w="19050" cap="flat" cmpd="sng">
                  <a:solidFill>
                    <a:srgbClr val="000099"/>
                  </a:solidFill>
                  <a:prstDash val="solid"/>
                  <a:headEnd type="none" w="med" len="med"/>
                  <a:tailEnd type="triangle" w="med" len="med"/>
                </a:ln>
              </p:spPr>
            </p:sp>
            <p:sp>
              <p:nvSpPr>
                <p:cNvPr id="90278" name="Line 94"/>
                <p:cNvSpPr/>
                <p:nvPr/>
              </p:nvSpPr>
              <p:spPr>
                <a:xfrm flipH="1">
                  <a:off x="1824" y="3072"/>
                  <a:ext cx="96" cy="96"/>
                </a:xfrm>
                <a:prstGeom prst="line">
                  <a:avLst/>
                </a:prstGeom>
                <a:ln w="19050" cap="flat" cmpd="sng">
                  <a:solidFill>
                    <a:srgbClr val="000099"/>
                  </a:solidFill>
                  <a:prstDash val="solid"/>
                  <a:headEnd type="none" w="med" len="med"/>
                  <a:tailEnd type="triangle" w="med" len="med"/>
                </a:ln>
              </p:spPr>
            </p:sp>
          </p:grpSp>
          <p:sp>
            <p:nvSpPr>
              <p:cNvPr id="90276" name="Oval 95"/>
              <p:cNvSpPr/>
              <p:nvPr/>
            </p:nvSpPr>
            <p:spPr>
              <a:xfrm>
                <a:off x="3128" y="3216"/>
                <a:ext cx="78" cy="82"/>
              </a:xfrm>
              <a:prstGeom prst="ellipse">
                <a:avLst/>
              </a:prstGeom>
              <a:noFill/>
              <a:ln w="28575"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90250" name="Group 96"/>
            <p:cNvGrpSpPr/>
            <p:nvPr/>
          </p:nvGrpSpPr>
          <p:grpSpPr>
            <a:xfrm>
              <a:off x="4572" y="2505"/>
              <a:ext cx="304" cy="851"/>
              <a:chOff x="3060" y="2447"/>
              <a:chExt cx="304" cy="851"/>
            </a:xfrm>
          </p:grpSpPr>
          <p:sp>
            <p:nvSpPr>
              <p:cNvPr id="90262" name="Line 97"/>
              <p:cNvSpPr/>
              <p:nvPr/>
            </p:nvSpPr>
            <p:spPr>
              <a:xfrm rot="10800000">
                <a:off x="3160" y="2447"/>
                <a:ext cx="0" cy="768"/>
              </a:xfrm>
              <a:prstGeom prst="line">
                <a:avLst/>
              </a:prstGeom>
              <a:ln w="28575" cap="flat" cmpd="sng">
                <a:solidFill>
                  <a:srgbClr val="000099"/>
                </a:solidFill>
                <a:prstDash val="solid"/>
                <a:headEnd type="none" w="med" len="med"/>
                <a:tailEnd type="none" w="med" len="med"/>
              </a:ln>
            </p:spPr>
          </p:sp>
          <p:grpSp>
            <p:nvGrpSpPr>
              <p:cNvPr id="90263" name="Group 98"/>
              <p:cNvGrpSpPr/>
              <p:nvPr/>
            </p:nvGrpSpPr>
            <p:grpSpPr>
              <a:xfrm>
                <a:off x="3070" y="2736"/>
                <a:ext cx="182" cy="192"/>
                <a:chOff x="1968" y="3072"/>
                <a:chExt cx="384" cy="384"/>
              </a:xfrm>
            </p:grpSpPr>
            <p:sp>
              <p:nvSpPr>
                <p:cNvPr id="90269" name="Line 99"/>
                <p:cNvSpPr/>
                <p:nvPr/>
              </p:nvSpPr>
              <p:spPr>
                <a:xfrm>
                  <a:off x="1968" y="3072"/>
                  <a:ext cx="384" cy="0"/>
                </a:xfrm>
                <a:prstGeom prst="line">
                  <a:avLst/>
                </a:prstGeom>
                <a:ln w="28575" cap="flat" cmpd="sng">
                  <a:solidFill>
                    <a:srgbClr val="000099"/>
                  </a:solidFill>
                  <a:prstDash val="solid"/>
                  <a:headEnd type="none" w="med" len="med"/>
                  <a:tailEnd type="none" w="med" len="med"/>
                </a:ln>
              </p:spPr>
            </p:sp>
            <p:sp>
              <p:nvSpPr>
                <p:cNvPr id="90270" name="Line 100"/>
                <p:cNvSpPr/>
                <p:nvPr/>
              </p:nvSpPr>
              <p:spPr>
                <a:xfrm flipH="1">
                  <a:off x="2160" y="3072"/>
                  <a:ext cx="192" cy="384"/>
                </a:xfrm>
                <a:prstGeom prst="line">
                  <a:avLst/>
                </a:prstGeom>
                <a:ln w="28575" cap="flat" cmpd="sng">
                  <a:solidFill>
                    <a:srgbClr val="000099"/>
                  </a:solidFill>
                  <a:prstDash val="solid"/>
                  <a:headEnd type="none" w="med" len="med"/>
                  <a:tailEnd type="none" w="med" len="med"/>
                </a:ln>
              </p:spPr>
            </p:sp>
            <p:sp>
              <p:nvSpPr>
                <p:cNvPr id="90271" name="Line 101"/>
                <p:cNvSpPr/>
                <p:nvPr/>
              </p:nvSpPr>
              <p:spPr>
                <a:xfrm>
                  <a:off x="1968" y="3072"/>
                  <a:ext cx="192" cy="384"/>
                </a:xfrm>
                <a:prstGeom prst="line">
                  <a:avLst/>
                </a:prstGeom>
                <a:ln w="28575" cap="flat" cmpd="sng">
                  <a:solidFill>
                    <a:srgbClr val="000099"/>
                  </a:solidFill>
                  <a:prstDash val="solid"/>
                  <a:headEnd type="none" w="med" len="med"/>
                  <a:tailEnd type="none" w="med" len="med"/>
                </a:ln>
              </p:spPr>
            </p:sp>
          </p:grpSp>
          <p:sp>
            <p:nvSpPr>
              <p:cNvPr id="90264" name="Line 102"/>
              <p:cNvSpPr/>
              <p:nvPr/>
            </p:nvSpPr>
            <p:spPr>
              <a:xfrm>
                <a:off x="3060" y="2928"/>
                <a:ext cx="192" cy="0"/>
              </a:xfrm>
              <a:prstGeom prst="line">
                <a:avLst/>
              </a:prstGeom>
              <a:ln w="28575" cap="flat" cmpd="sng">
                <a:solidFill>
                  <a:srgbClr val="000099"/>
                </a:solidFill>
                <a:prstDash val="solid"/>
                <a:headEnd type="none" w="med" len="med"/>
                <a:tailEnd type="none" w="med" len="med"/>
              </a:ln>
            </p:spPr>
          </p:sp>
          <p:grpSp>
            <p:nvGrpSpPr>
              <p:cNvPr id="90265" name="Group 103"/>
              <p:cNvGrpSpPr/>
              <p:nvPr/>
            </p:nvGrpSpPr>
            <p:grpSpPr>
              <a:xfrm>
                <a:off x="3228" y="2758"/>
                <a:ext cx="136" cy="144"/>
                <a:chOff x="1776" y="3024"/>
                <a:chExt cx="144" cy="144"/>
              </a:xfrm>
            </p:grpSpPr>
            <p:sp>
              <p:nvSpPr>
                <p:cNvPr id="90267" name="Line 104"/>
                <p:cNvSpPr/>
                <p:nvPr/>
              </p:nvSpPr>
              <p:spPr>
                <a:xfrm flipH="1">
                  <a:off x="1776" y="3024"/>
                  <a:ext cx="96" cy="96"/>
                </a:xfrm>
                <a:prstGeom prst="line">
                  <a:avLst/>
                </a:prstGeom>
                <a:ln w="19050" cap="flat" cmpd="sng">
                  <a:solidFill>
                    <a:srgbClr val="000099"/>
                  </a:solidFill>
                  <a:prstDash val="solid"/>
                  <a:headEnd type="none" w="med" len="med"/>
                  <a:tailEnd type="triangle" w="med" len="med"/>
                </a:ln>
              </p:spPr>
            </p:sp>
            <p:sp>
              <p:nvSpPr>
                <p:cNvPr id="90268" name="Line 105"/>
                <p:cNvSpPr/>
                <p:nvPr/>
              </p:nvSpPr>
              <p:spPr>
                <a:xfrm flipH="1">
                  <a:off x="1824" y="3072"/>
                  <a:ext cx="96" cy="96"/>
                </a:xfrm>
                <a:prstGeom prst="line">
                  <a:avLst/>
                </a:prstGeom>
                <a:ln w="19050" cap="flat" cmpd="sng">
                  <a:solidFill>
                    <a:srgbClr val="000099"/>
                  </a:solidFill>
                  <a:prstDash val="solid"/>
                  <a:headEnd type="none" w="med" len="med"/>
                  <a:tailEnd type="triangle" w="med" len="med"/>
                </a:ln>
              </p:spPr>
            </p:sp>
          </p:grpSp>
          <p:sp>
            <p:nvSpPr>
              <p:cNvPr id="90266" name="Oval 106"/>
              <p:cNvSpPr/>
              <p:nvPr/>
            </p:nvSpPr>
            <p:spPr>
              <a:xfrm>
                <a:off x="3128" y="3216"/>
                <a:ext cx="78" cy="82"/>
              </a:xfrm>
              <a:prstGeom prst="ellipse">
                <a:avLst/>
              </a:prstGeom>
              <a:noFill/>
              <a:ln w="28575"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90251" name="Line 107"/>
            <p:cNvSpPr/>
            <p:nvPr/>
          </p:nvSpPr>
          <p:spPr>
            <a:xfrm rot="10800000">
              <a:off x="4960" y="2505"/>
              <a:ext cx="0" cy="768"/>
            </a:xfrm>
            <a:prstGeom prst="line">
              <a:avLst/>
            </a:prstGeom>
            <a:ln w="28575" cap="flat" cmpd="sng">
              <a:solidFill>
                <a:srgbClr val="000099"/>
              </a:solidFill>
              <a:prstDash val="solid"/>
              <a:headEnd type="none" w="med" len="med"/>
              <a:tailEnd type="none" w="med" len="med"/>
            </a:ln>
          </p:spPr>
        </p:sp>
        <p:grpSp>
          <p:nvGrpSpPr>
            <p:cNvPr id="90252" name="Group 108"/>
            <p:cNvGrpSpPr/>
            <p:nvPr/>
          </p:nvGrpSpPr>
          <p:grpSpPr>
            <a:xfrm>
              <a:off x="4870" y="2794"/>
              <a:ext cx="182" cy="192"/>
              <a:chOff x="1968" y="3072"/>
              <a:chExt cx="384" cy="384"/>
            </a:xfrm>
          </p:grpSpPr>
          <p:sp>
            <p:nvSpPr>
              <p:cNvPr id="90259" name="Line 109"/>
              <p:cNvSpPr/>
              <p:nvPr/>
            </p:nvSpPr>
            <p:spPr>
              <a:xfrm>
                <a:off x="1968" y="3072"/>
                <a:ext cx="384" cy="0"/>
              </a:xfrm>
              <a:prstGeom prst="line">
                <a:avLst/>
              </a:prstGeom>
              <a:ln w="28575" cap="flat" cmpd="sng">
                <a:solidFill>
                  <a:srgbClr val="000099"/>
                </a:solidFill>
                <a:prstDash val="solid"/>
                <a:headEnd type="none" w="med" len="med"/>
                <a:tailEnd type="none" w="med" len="med"/>
              </a:ln>
            </p:spPr>
          </p:sp>
          <p:sp>
            <p:nvSpPr>
              <p:cNvPr id="90260" name="Line 110"/>
              <p:cNvSpPr/>
              <p:nvPr/>
            </p:nvSpPr>
            <p:spPr>
              <a:xfrm flipH="1">
                <a:off x="2160" y="3072"/>
                <a:ext cx="192" cy="384"/>
              </a:xfrm>
              <a:prstGeom prst="line">
                <a:avLst/>
              </a:prstGeom>
              <a:ln w="28575" cap="flat" cmpd="sng">
                <a:solidFill>
                  <a:srgbClr val="000099"/>
                </a:solidFill>
                <a:prstDash val="solid"/>
                <a:headEnd type="none" w="med" len="med"/>
                <a:tailEnd type="none" w="med" len="med"/>
              </a:ln>
            </p:spPr>
          </p:sp>
          <p:sp>
            <p:nvSpPr>
              <p:cNvPr id="90261" name="Line 111"/>
              <p:cNvSpPr/>
              <p:nvPr/>
            </p:nvSpPr>
            <p:spPr>
              <a:xfrm>
                <a:off x="1968" y="3072"/>
                <a:ext cx="192" cy="384"/>
              </a:xfrm>
              <a:prstGeom prst="line">
                <a:avLst/>
              </a:prstGeom>
              <a:ln w="28575" cap="flat" cmpd="sng">
                <a:solidFill>
                  <a:srgbClr val="000099"/>
                </a:solidFill>
                <a:prstDash val="solid"/>
                <a:headEnd type="none" w="med" len="med"/>
                <a:tailEnd type="none" w="med" len="med"/>
              </a:ln>
            </p:spPr>
          </p:sp>
        </p:grpSp>
        <p:sp>
          <p:nvSpPr>
            <p:cNvPr id="90253" name="Line 112"/>
            <p:cNvSpPr/>
            <p:nvPr/>
          </p:nvSpPr>
          <p:spPr>
            <a:xfrm>
              <a:off x="4860" y="2986"/>
              <a:ext cx="192" cy="0"/>
            </a:xfrm>
            <a:prstGeom prst="line">
              <a:avLst/>
            </a:prstGeom>
            <a:ln w="28575" cap="flat" cmpd="sng">
              <a:solidFill>
                <a:srgbClr val="000099"/>
              </a:solidFill>
              <a:prstDash val="solid"/>
              <a:headEnd type="none" w="med" len="med"/>
              <a:tailEnd type="none" w="med" len="med"/>
            </a:ln>
          </p:spPr>
        </p:sp>
        <p:grpSp>
          <p:nvGrpSpPr>
            <p:cNvPr id="90254" name="Group 113"/>
            <p:cNvGrpSpPr/>
            <p:nvPr/>
          </p:nvGrpSpPr>
          <p:grpSpPr>
            <a:xfrm>
              <a:off x="2984" y="2832"/>
              <a:ext cx="136" cy="144"/>
              <a:chOff x="1776" y="3024"/>
              <a:chExt cx="144" cy="144"/>
            </a:xfrm>
          </p:grpSpPr>
          <p:sp>
            <p:nvSpPr>
              <p:cNvPr id="90257" name="Line 114"/>
              <p:cNvSpPr/>
              <p:nvPr/>
            </p:nvSpPr>
            <p:spPr>
              <a:xfrm flipH="1">
                <a:off x="1776" y="3024"/>
                <a:ext cx="96" cy="96"/>
              </a:xfrm>
              <a:prstGeom prst="line">
                <a:avLst/>
              </a:prstGeom>
              <a:ln w="19050" cap="flat" cmpd="sng">
                <a:solidFill>
                  <a:srgbClr val="000099"/>
                </a:solidFill>
                <a:prstDash val="solid"/>
                <a:headEnd type="none" w="med" len="med"/>
                <a:tailEnd type="triangle" w="med" len="med"/>
              </a:ln>
            </p:spPr>
          </p:sp>
          <p:sp>
            <p:nvSpPr>
              <p:cNvPr id="90258" name="Line 115"/>
              <p:cNvSpPr/>
              <p:nvPr/>
            </p:nvSpPr>
            <p:spPr>
              <a:xfrm flipH="1">
                <a:off x="1824" y="3072"/>
                <a:ext cx="96" cy="96"/>
              </a:xfrm>
              <a:prstGeom prst="line">
                <a:avLst/>
              </a:prstGeom>
              <a:ln w="19050" cap="flat" cmpd="sng">
                <a:solidFill>
                  <a:srgbClr val="000099"/>
                </a:solidFill>
                <a:prstDash val="solid"/>
                <a:headEnd type="none" w="med" len="med"/>
                <a:tailEnd type="triangle" w="med" len="med"/>
              </a:ln>
            </p:spPr>
          </p:sp>
        </p:grpSp>
        <p:sp>
          <p:nvSpPr>
            <p:cNvPr id="90255" name="Oval 116"/>
            <p:cNvSpPr/>
            <p:nvPr/>
          </p:nvSpPr>
          <p:spPr>
            <a:xfrm>
              <a:off x="4928" y="3274"/>
              <a:ext cx="78" cy="82"/>
            </a:xfrm>
            <a:prstGeom prst="ellipse">
              <a:avLst/>
            </a:prstGeom>
            <a:noFill/>
            <a:ln w="28575"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021" name="Text Box 117"/>
            <p:cNvSpPr txBox="1">
              <a:spLocks noChangeArrowheads="1"/>
            </p:cNvSpPr>
            <p:nvPr/>
          </p:nvSpPr>
          <p:spPr bwMode="auto">
            <a:xfrm>
              <a:off x="4092" y="2073"/>
              <a:ext cx="240" cy="354"/>
            </a:xfrm>
            <a:prstGeom prst="rect">
              <a:avLst/>
            </a:prstGeom>
            <a:noFill/>
            <a:ln>
              <a:noFill/>
            </a:ln>
            <a:effectLst/>
          </p:spPr>
          <p:txBody>
            <a:bodyPr>
              <a:spAutoFit/>
            </a:bodyPr>
            <a:lstStyle/>
            <a:p>
              <a:pPr marR="0" algn="ctr" defTabSz="914400" eaLnBrk="1" hangingPunct="1">
                <a:lnSpc>
                  <a:spcPct val="110000"/>
                </a:lnSpc>
                <a:spcBef>
                  <a:spcPct val="50000"/>
                </a:spcBef>
                <a:buClrTx/>
                <a:buSzTx/>
                <a:buFontTx/>
                <a:buNone/>
                <a:defRPr/>
              </a:pPr>
              <a:r>
                <a:rPr kumimoji="1" lang="en-US" altLang="zh-CN" kern="1200" cap="none" spc="0" normalizeH="0" baseline="0" noProof="0">
                  <a:solidFill>
                    <a:srgbClr val="000099"/>
                  </a:solidFill>
                  <a:effectLst>
                    <a:outerShdw blurRad="38100" dist="38100" dir="2700000" algn="tl">
                      <a:srgbClr val="C0C0C0"/>
                    </a:outerShdw>
                  </a:effectLst>
                  <a:latin typeface="" pitchFamily="18" charset="0"/>
                  <a:ea typeface="宋体" panose="02010600030101010101" pitchFamily="2" charset="-122"/>
                  <a:cs typeface="+mn-cs"/>
                </a:rPr>
                <a:t>+</a:t>
              </a:r>
            </a:p>
          </p:txBody>
        </p:sp>
      </p:grpSp>
      <p:grpSp>
        <p:nvGrpSpPr>
          <p:cNvPr id="380022" name="Group 118"/>
          <p:cNvGrpSpPr/>
          <p:nvPr/>
        </p:nvGrpSpPr>
        <p:grpSpPr>
          <a:xfrm>
            <a:off x="7091363" y="1500188"/>
            <a:ext cx="1581150" cy="2424112"/>
            <a:chOff x="4512" y="624"/>
            <a:chExt cx="996" cy="1527"/>
          </a:xfrm>
        </p:grpSpPr>
        <p:sp>
          <p:nvSpPr>
            <p:cNvPr id="90226" name="Rectangle 119"/>
            <p:cNvSpPr/>
            <p:nvPr/>
          </p:nvSpPr>
          <p:spPr>
            <a:xfrm>
              <a:off x="4752" y="944"/>
              <a:ext cx="480" cy="48"/>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227" name="Rectangle 120"/>
            <p:cNvSpPr/>
            <p:nvPr/>
          </p:nvSpPr>
          <p:spPr>
            <a:xfrm>
              <a:off x="4752" y="1376"/>
              <a:ext cx="480" cy="48"/>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228" name="Rectangle 121"/>
            <p:cNvSpPr/>
            <p:nvPr/>
          </p:nvSpPr>
          <p:spPr>
            <a:xfrm>
              <a:off x="4752" y="1808"/>
              <a:ext cx="480" cy="48"/>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229" name="Rectangle 122"/>
            <p:cNvSpPr/>
            <p:nvPr/>
          </p:nvSpPr>
          <p:spPr>
            <a:xfrm>
              <a:off x="5232" y="992"/>
              <a:ext cx="48" cy="384"/>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230" name="Rectangle 123"/>
            <p:cNvSpPr/>
            <p:nvPr/>
          </p:nvSpPr>
          <p:spPr>
            <a:xfrm>
              <a:off x="4704" y="1424"/>
              <a:ext cx="48" cy="384"/>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231" name="Rectangle 124"/>
            <p:cNvSpPr/>
            <p:nvPr/>
          </p:nvSpPr>
          <p:spPr>
            <a:xfrm>
              <a:off x="4704" y="992"/>
              <a:ext cx="48" cy="384"/>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232" name="Rectangle 125"/>
            <p:cNvSpPr/>
            <p:nvPr/>
          </p:nvSpPr>
          <p:spPr>
            <a:xfrm>
              <a:off x="5232" y="1424"/>
              <a:ext cx="48" cy="384"/>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233" name="Rectangle 126"/>
            <p:cNvSpPr/>
            <p:nvPr/>
          </p:nvSpPr>
          <p:spPr>
            <a:xfrm>
              <a:off x="4896" y="1088"/>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g</a:t>
              </a:r>
            </a:p>
          </p:txBody>
        </p:sp>
        <p:sp>
          <p:nvSpPr>
            <p:cNvPr id="90234" name="Rectangle 127"/>
            <p:cNvSpPr/>
            <p:nvPr/>
          </p:nvSpPr>
          <p:spPr>
            <a:xfrm>
              <a:off x="4512" y="1008"/>
              <a:ext cx="19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000099"/>
                  </a:solidFill>
                </a:rPr>
                <a:t>f</a:t>
              </a:r>
              <a:endParaRPr lang="en-US" altLang="zh-CN" sz="2400" b="1" i="1" dirty="0">
                <a:solidFill>
                  <a:srgbClr val="000099"/>
                </a:solidFill>
              </a:endParaRPr>
            </a:p>
          </p:txBody>
        </p:sp>
        <p:sp>
          <p:nvSpPr>
            <p:cNvPr id="90235" name="Rectangle 128"/>
            <p:cNvSpPr/>
            <p:nvPr/>
          </p:nvSpPr>
          <p:spPr>
            <a:xfrm>
              <a:off x="4512" y="1440"/>
              <a:ext cx="21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000099"/>
                  </a:solidFill>
                  <a:latin typeface="" pitchFamily="18" charset="0"/>
                </a:rPr>
                <a:t>e</a:t>
              </a:r>
              <a:endParaRPr lang="en-US" altLang="zh-CN" sz="2400" b="1" i="1" dirty="0">
                <a:solidFill>
                  <a:srgbClr val="000099"/>
                </a:solidFill>
                <a:latin typeface="" pitchFamily="18" charset="0"/>
              </a:endParaRPr>
            </a:p>
          </p:txBody>
        </p:sp>
        <p:sp>
          <p:nvSpPr>
            <p:cNvPr id="90236" name="Rectangle 129"/>
            <p:cNvSpPr/>
            <p:nvPr/>
          </p:nvSpPr>
          <p:spPr>
            <a:xfrm>
              <a:off x="4896" y="1824"/>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000099"/>
                  </a:solidFill>
                  <a:latin typeface="" pitchFamily="18" charset="0"/>
                </a:rPr>
                <a:t>d</a:t>
              </a:r>
              <a:endParaRPr lang="en-US" altLang="zh-CN" sz="2400" b="1" i="1" dirty="0">
                <a:solidFill>
                  <a:srgbClr val="000099"/>
                </a:solidFill>
                <a:latin typeface="" pitchFamily="18" charset="0"/>
              </a:endParaRPr>
            </a:p>
          </p:txBody>
        </p:sp>
        <p:sp>
          <p:nvSpPr>
            <p:cNvPr id="90237" name="Rectangle 130"/>
            <p:cNvSpPr/>
            <p:nvPr/>
          </p:nvSpPr>
          <p:spPr>
            <a:xfrm>
              <a:off x="5280" y="1424"/>
              <a:ext cx="21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000099"/>
                  </a:solidFill>
                </a:rPr>
                <a:t>c</a:t>
              </a:r>
              <a:endParaRPr lang="en-US" altLang="zh-CN" sz="2400" b="1" i="1" dirty="0">
                <a:solidFill>
                  <a:srgbClr val="000099"/>
                </a:solidFill>
              </a:endParaRPr>
            </a:p>
          </p:txBody>
        </p:sp>
        <p:sp>
          <p:nvSpPr>
            <p:cNvPr id="90238" name="Rectangle 131"/>
            <p:cNvSpPr/>
            <p:nvPr/>
          </p:nvSpPr>
          <p:spPr>
            <a:xfrm>
              <a:off x="5280" y="992"/>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000099"/>
                  </a:solidFill>
                </a:rPr>
                <a:t>b</a:t>
              </a:r>
              <a:endParaRPr lang="en-US" altLang="zh-CN" sz="2400" b="1" i="1" dirty="0">
                <a:solidFill>
                  <a:srgbClr val="000099"/>
                </a:solidFill>
              </a:endParaRPr>
            </a:p>
          </p:txBody>
        </p:sp>
        <p:sp>
          <p:nvSpPr>
            <p:cNvPr id="90239" name="Rectangle 132"/>
            <p:cNvSpPr/>
            <p:nvPr/>
          </p:nvSpPr>
          <p:spPr>
            <a:xfrm>
              <a:off x="4896" y="624"/>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000099"/>
                  </a:solidFill>
                </a:rPr>
                <a:t>a</a:t>
              </a:r>
              <a:endParaRPr lang="en-US" altLang="zh-CN" sz="2400" b="1" i="1" dirty="0">
                <a:solidFill>
                  <a:srgbClr val="000099"/>
                </a:solidFill>
              </a:endParaRPr>
            </a:p>
          </p:txBody>
        </p:sp>
      </p:grpSp>
      <p:grpSp>
        <p:nvGrpSpPr>
          <p:cNvPr id="380037" name="Group 133"/>
          <p:cNvGrpSpPr/>
          <p:nvPr/>
        </p:nvGrpSpPr>
        <p:grpSpPr>
          <a:xfrm>
            <a:off x="914400" y="4090988"/>
            <a:ext cx="3703638" cy="2514600"/>
            <a:chOff x="643" y="2208"/>
            <a:chExt cx="2333" cy="1584"/>
          </a:xfrm>
        </p:grpSpPr>
        <p:sp>
          <p:nvSpPr>
            <p:cNvPr id="90143" name="Rectangle 134"/>
            <p:cNvSpPr/>
            <p:nvPr/>
          </p:nvSpPr>
          <p:spPr>
            <a:xfrm>
              <a:off x="1154" y="3465"/>
              <a:ext cx="124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solidFill>
                    <a:srgbClr val="003366"/>
                  </a:solidFill>
                  <a:latin typeface="" pitchFamily="18" charset="0"/>
                  <a:ea typeface="黑体" panose="02010609060101010101" pitchFamily="49" charset="-122"/>
                </a:rPr>
                <a:t>共阴极接法</a:t>
              </a:r>
              <a:endParaRPr lang="zh-CN" altLang="en-US" b="1" dirty="0">
                <a:solidFill>
                  <a:srgbClr val="FFFF00"/>
                </a:solidFill>
                <a:latin typeface="" pitchFamily="18" charset="0"/>
                <a:ea typeface="黑体" panose="02010609060101010101" pitchFamily="49" charset="-122"/>
              </a:endParaRPr>
            </a:p>
          </p:txBody>
        </p:sp>
        <p:grpSp>
          <p:nvGrpSpPr>
            <p:cNvPr id="90144" name="Group 135"/>
            <p:cNvGrpSpPr/>
            <p:nvPr/>
          </p:nvGrpSpPr>
          <p:grpSpPr>
            <a:xfrm>
              <a:off x="643" y="2208"/>
              <a:ext cx="2333" cy="1248"/>
              <a:chOff x="576" y="2217"/>
              <a:chExt cx="2333" cy="1248"/>
            </a:xfrm>
          </p:grpSpPr>
          <p:grpSp>
            <p:nvGrpSpPr>
              <p:cNvPr id="90145" name="Group 136"/>
              <p:cNvGrpSpPr/>
              <p:nvPr/>
            </p:nvGrpSpPr>
            <p:grpSpPr>
              <a:xfrm>
                <a:off x="768" y="2217"/>
                <a:ext cx="2141" cy="288"/>
                <a:chOff x="3164" y="3552"/>
                <a:chExt cx="2237" cy="288"/>
              </a:xfrm>
            </p:grpSpPr>
            <p:sp>
              <p:nvSpPr>
                <p:cNvPr id="90219" name="Rectangle 137"/>
                <p:cNvSpPr/>
                <p:nvPr/>
              </p:nvSpPr>
              <p:spPr>
                <a:xfrm>
                  <a:off x="3164" y="3552"/>
                  <a:ext cx="22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FF0000"/>
                      </a:solidFill>
                      <a:latin typeface="" pitchFamily="18" charset="0"/>
                    </a:rPr>
                    <a:t>a</a:t>
                  </a:r>
                </a:p>
              </p:txBody>
            </p:sp>
            <p:sp>
              <p:nvSpPr>
                <p:cNvPr id="90220" name="Rectangle 138"/>
                <p:cNvSpPr/>
                <p:nvPr/>
              </p:nvSpPr>
              <p:spPr>
                <a:xfrm>
                  <a:off x="3499" y="3552"/>
                  <a:ext cx="22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FF0000"/>
                      </a:solidFill>
                      <a:latin typeface="" pitchFamily="18" charset="0"/>
                    </a:rPr>
                    <a:t>b</a:t>
                  </a:r>
                </a:p>
              </p:txBody>
            </p:sp>
            <p:sp>
              <p:nvSpPr>
                <p:cNvPr id="90221" name="Rectangle 139"/>
                <p:cNvSpPr/>
                <p:nvPr/>
              </p:nvSpPr>
              <p:spPr>
                <a:xfrm>
                  <a:off x="3842" y="3552"/>
                  <a:ext cx="21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FF0000"/>
                      </a:solidFill>
                      <a:latin typeface="" pitchFamily="18" charset="0"/>
                    </a:rPr>
                    <a:t>c</a:t>
                  </a:r>
                </a:p>
              </p:txBody>
            </p:sp>
            <p:sp>
              <p:nvSpPr>
                <p:cNvPr id="90222" name="Rectangle 140"/>
                <p:cNvSpPr/>
                <p:nvPr/>
              </p:nvSpPr>
              <p:spPr>
                <a:xfrm>
                  <a:off x="4171" y="3552"/>
                  <a:ext cx="22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FF0000"/>
                      </a:solidFill>
                      <a:latin typeface="" pitchFamily="18" charset="0"/>
                    </a:rPr>
                    <a:t>d</a:t>
                  </a:r>
                </a:p>
              </p:txBody>
            </p:sp>
            <p:sp>
              <p:nvSpPr>
                <p:cNvPr id="90223" name="Rectangle 141"/>
                <p:cNvSpPr/>
                <p:nvPr/>
              </p:nvSpPr>
              <p:spPr>
                <a:xfrm>
                  <a:off x="4514" y="3552"/>
                  <a:ext cx="21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FF0000"/>
                      </a:solidFill>
                      <a:latin typeface="" pitchFamily="18" charset="0"/>
                    </a:rPr>
                    <a:t>e</a:t>
                  </a:r>
                </a:p>
              </p:txBody>
            </p:sp>
            <p:sp>
              <p:nvSpPr>
                <p:cNvPr id="90224" name="Rectangle 142"/>
                <p:cNvSpPr/>
                <p:nvPr/>
              </p:nvSpPr>
              <p:spPr>
                <a:xfrm>
                  <a:off x="4860" y="3552"/>
                  <a:ext cx="18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FF0000"/>
                      </a:solidFill>
                      <a:latin typeface="" pitchFamily="18" charset="0"/>
                    </a:rPr>
                    <a:t>f</a:t>
                  </a:r>
                </a:p>
              </p:txBody>
            </p:sp>
            <p:sp>
              <p:nvSpPr>
                <p:cNvPr id="90225" name="Rectangle 143"/>
                <p:cNvSpPr/>
                <p:nvPr/>
              </p:nvSpPr>
              <p:spPr>
                <a:xfrm>
                  <a:off x="5180" y="3552"/>
                  <a:ext cx="22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solidFill>
                        <a:srgbClr val="FF0000"/>
                      </a:solidFill>
                      <a:latin typeface="" pitchFamily="18" charset="0"/>
                    </a:rPr>
                    <a:t>g</a:t>
                  </a:r>
                </a:p>
              </p:txBody>
            </p:sp>
          </p:grpSp>
          <p:sp>
            <p:nvSpPr>
              <p:cNvPr id="90146" name="Line 144"/>
              <p:cNvSpPr/>
              <p:nvPr/>
            </p:nvSpPr>
            <p:spPr>
              <a:xfrm flipV="1">
                <a:off x="814" y="3342"/>
                <a:ext cx="1974" cy="0"/>
              </a:xfrm>
              <a:prstGeom prst="line">
                <a:avLst/>
              </a:prstGeom>
              <a:ln w="28575" cap="flat" cmpd="sng">
                <a:solidFill>
                  <a:srgbClr val="333300"/>
                </a:solidFill>
                <a:prstDash val="solid"/>
                <a:headEnd type="none" w="med" len="med"/>
                <a:tailEnd type="none" w="med" len="med"/>
              </a:ln>
            </p:spPr>
          </p:sp>
          <p:grpSp>
            <p:nvGrpSpPr>
              <p:cNvPr id="90147" name="Group 145"/>
              <p:cNvGrpSpPr/>
              <p:nvPr/>
            </p:nvGrpSpPr>
            <p:grpSpPr>
              <a:xfrm>
                <a:off x="1707" y="3321"/>
                <a:ext cx="94" cy="144"/>
                <a:chOff x="1680" y="3312"/>
                <a:chExt cx="96" cy="144"/>
              </a:xfrm>
            </p:grpSpPr>
            <p:sp>
              <p:nvSpPr>
                <p:cNvPr id="90217" name="Line 146"/>
                <p:cNvSpPr/>
                <p:nvPr/>
              </p:nvSpPr>
              <p:spPr>
                <a:xfrm>
                  <a:off x="1728" y="3312"/>
                  <a:ext cx="0" cy="144"/>
                </a:xfrm>
                <a:prstGeom prst="line">
                  <a:avLst/>
                </a:prstGeom>
                <a:ln w="28575" cap="flat" cmpd="sng">
                  <a:solidFill>
                    <a:srgbClr val="333300"/>
                  </a:solidFill>
                  <a:prstDash val="solid"/>
                  <a:headEnd type="none" w="med" len="med"/>
                  <a:tailEnd type="none" w="med" len="med"/>
                </a:ln>
              </p:spPr>
            </p:sp>
            <p:sp>
              <p:nvSpPr>
                <p:cNvPr id="90218" name="Line 147"/>
                <p:cNvSpPr/>
                <p:nvPr/>
              </p:nvSpPr>
              <p:spPr>
                <a:xfrm>
                  <a:off x="1680" y="3456"/>
                  <a:ext cx="96" cy="0"/>
                </a:xfrm>
                <a:prstGeom prst="line">
                  <a:avLst/>
                </a:prstGeom>
                <a:ln w="28575" cap="flat" cmpd="sng">
                  <a:solidFill>
                    <a:srgbClr val="333300"/>
                  </a:solidFill>
                  <a:prstDash val="solid"/>
                  <a:headEnd type="none" w="med" len="med"/>
                  <a:tailEnd type="none" w="med" len="med"/>
                </a:ln>
              </p:spPr>
            </p:sp>
          </p:grpSp>
          <p:grpSp>
            <p:nvGrpSpPr>
              <p:cNvPr id="90148" name="Group 148"/>
              <p:cNvGrpSpPr/>
              <p:nvPr/>
            </p:nvGrpSpPr>
            <p:grpSpPr>
              <a:xfrm>
                <a:off x="720" y="2505"/>
                <a:ext cx="305" cy="836"/>
                <a:chOff x="3072" y="1584"/>
                <a:chExt cx="311" cy="836"/>
              </a:xfrm>
            </p:grpSpPr>
            <p:sp>
              <p:nvSpPr>
                <p:cNvPr id="90208" name="Line 149"/>
                <p:cNvSpPr/>
                <p:nvPr/>
              </p:nvSpPr>
              <p:spPr>
                <a:xfrm>
                  <a:off x="3072" y="1892"/>
                  <a:ext cx="192" cy="0"/>
                </a:xfrm>
                <a:prstGeom prst="line">
                  <a:avLst/>
                </a:prstGeom>
                <a:ln w="28575" cap="flat" cmpd="sng">
                  <a:solidFill>
                    <a:srgbClr val="333300"/>
                  </a:solidFill>
                  <a:prstDash val="solid"/>
                  <a:headEnd type="none" w="med" len="med"/>
                  <a:tailEnd type="none" w="med" len="med"/>
                </a:ln>
              </p:spPr>
            </p:sp>
            <p:sp>
              <p:nvSpPr>
                <p:cNvPr id="90209" name="Line 150"/>
                <p:cNvSpPr/>
                <p:nvPr/>
              </p:nvSpPr>
              <p:spPr>
                <a:xfrm flipH="1">
                  <a:off x="3168" y="1892"/>
                  <a:ext cx="96" cy="192"/>
                </a:xfrm>
                <a:prstGeom prst="line">
                  <a:avLst/>
                </a:prstGeom>
                <a:ln w="28575" cap="flat" cmpd="sng">
                  <a:solidFill>
                    <a:srgbClr val="333300"/>
                  </a:solidFill>
                  <a:prstDash val="solid"/>
                  <a:headEnd type="none" w="med" len="med"/>
                  <a:tailEnd type="none" w="med" len="med"/>
                </a:ln>
              </p:spPr>
            </p:sp>
            <p:grpSp>
              <p:nvGrpSpPr>
                <p:cNvPr id="90210" name="Group 151"/>
                <p:cNvGrpSpPr/>
                <p:nvPr/>
              </p:nvGrpSpPr>
              <p:grpSpPr>
                <a:xfrm>
                  <a:off x="3239" y="1920"/>
                  <a:ext cx="144" cy="144"/>
                  <a:chOff x="3264" y="1892"/>
                  <a:chExt cx="144" cy="144"/>
                </a:xfrm>
              </p:grpSpPr>
              <p:sp>
                <p:nvSpPr>
                  <p:cNvPr id="90215" name="Line 152"/>
                  <p:cNvSpPr/>
                  <p:nvPr/>
                </p:nvSpPr>
                <p:spPr>
                  <a:xfrm flipH="1">
                    <a:off x="3264" y="1892"/>
                    <a:ext cx="96" cy="96"/>
                  </a:xfrm>
                  <a:prstGeom prst="line">
                    <a:avLst/>
                  </a:prstGeom>
                  <a:ln w="19050" cap="flat" cmpd="sng">
                    <a:solidFill>
                      <a:srgbClr val="333300"/>
                    </a:solidFill>
                    <a:prstDash val="solid"/>
                    <a:headEnd type="none" w="med" len="med"/>
                    <a:tailEnd type="triangle" w="med" len="med"/>
                  </a:ln>
                </p:spPr>
              </p:sp>
              <p:sp>
                <p:nvSpPr>
                  <p:cNvPr id="90216" name="Line 153"/>
                  <p:cNvSpPr/>
                  <p:nvPr/>
                </p:nvSpPr>
                <p:spPr>
                  <a:xfrm flipH="1">
                    <a:off x="3312" y="1940"/>
                    <a:ext cx="96" cy="96"/>
                  </a:xfrm>
                  <a:prstGeom prst="line">
                    <a:avLst/>
                  </a:prstGeom>
                  <a:ln w="19050" cap="flat" cmpd="sng">
                    <a:solidFill>
                      <a:srgbClr val="333300"/>
                    </a:solidFill>
                    <a:prstDash val="solid"/>
                    <a:headEnd type="none" w="med" len="med"/>
                    <a:tailEnd type="triangle" w="med" len="med"/>
                  </a:ln>
                </p:spPr>
              </p:sp>
            </p:grpSp>
            <p:sp>
              <p:nvSpPr>
                <p:cNvPr id="90211" name="Line 154"/>
                <p:cNvSpPr/>
                <p:nvPr/>
              </p:nvSpPr>
              <p:spPr>
                <a:xfrm>
                  <a:off x="3168" y="1652"/>
                  <a:ext cx="0" cy="768"/>
                </a:xfrm>
                <a:prstGeom prst="line">
                  <a:avLst/>
                </a:prstGeom>
                <a:ln w="28575" cap="flat" cmpd="sng">
                  <a:solidFill>
                    <a:srgbClr val="333300"/>
                  </a:solidFill>
                  <a:prstDash val="solid"/>
                  <a:headEnd type="none" w="med" len="med"/>
                  <a:tailEnd type="none" w="med" len="med"/>
                </a:ln>
              </p:spPr>
            </p:sp>
            <p:sp>
              <p:nvSpPr>
                <p:cNvPr id="90212" name="Line 155"/>
                <p:cNvSpPr/>
                <p:nvPr/>
              </p:nvSpPr>
              <p:spPr>
                <a:xfrm>
                  <a:off x="3072" y="1892"/>
                  <a:ext cx="96" cy="192"/>
                </a:xfrm>
                <a:prstGeom prst="line">
                  <a:avLst/>
                </a:prstGeom>
                <a:ln w="28575" cap="flat" cmpd="sng">
                  <a:solidFill>
                    <a:srgbClr val="333300"/>
                  </a:solidFill>
                  <a:prstDash val="solid"/>
                  <a:headEnd type="none" w="med" len="med"/>
                  <a:tailEnd type="none" w="med" len="med"/>
                </a:ln>
              </p:spPr>
            </p:sp>
            <p:sp>
              <p:nvSpPr>
                <p:cNvPr id="90213" name="Oval 156"/>
                <p:cNvSpPr/>
                <p:nvPr/>
              </p:nvSpPr>
              <p:spPr>
                <a:xfrm>
                  <a:off x="3130" y="1584"/>
                  <a:ext cx="72" cy="73"/>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214" name="Line 157"/>
                <p:cNvSpPr/>
                <p:nvPr/>
              </p:nvSpPr>
              <p:spPr>
                <a:xfrm>
                  <a:off x="3072" y="2097"/>
                  <a:ext cx="192" cy="0"/>
                </a:xfrm>
                <a:prstGeom prst="line">
                  <a:avLst/>
                </a:prstGeom>
                <a:ln w="28575" cap="flat" cmpd="sng">
                  <a:solidFill>
                    <a:srgbClr val="000000"/>
                  </a:solidFill>
                  <a:prstDash val="solid"/>
                  <a:headEnd type="none" w="med" len="med"/>
                  <a:tailEnd type="none" w="med" len="med"/>
                </a:ln>
              </p:spPr>
            </p:sp>
          </p:grpSp>
          <p:grpSp>
            <p:nvGrpSpPr>
              <p:cNvPr id="90149" name="Group 158"/>
              <p:cNvGrpSpPr/>
              <p:nvPr/>
            </p:nvGrpSpPr>
            <p:grpSpPr>
              <a:xfrm>
                <a:off x="1660" y="2505"/>
                <a:ext cx="305" cy="836"/>
                <a:chOff x="3072" y="1584"/>
                <a:chExt cx="311" cy="836"/>
              </a:xfrm>
            </p:grpSpPr>
            <p:sp>
              <p:nvSpPr>
                <p:cNvPr id="90199" name="Line 159"/>
                <p:cNvSpPr/>
                <p:nvPr/>
              </p:nvSpPr>
              <p:spPr>
                <a:xfrm>
                  <a:off x="3072" y="1892"/>
                  <a:ext cx="192" cy="0"/>
                </a:xfrm>
                <a:prstGeom prst="line">
                  <a:avLst/>
                </a:prstGeom>
                <a:ln w="28575" cap="flat" cmpd="sng">
                  <a:solidFill>
                    <a:srgbClr val="333300"/>
                  </a:solidFill>
                  <a:prstDash val="solid"/>
                  <a:headEnd type="none" w="med" len="med"/>
                  <a:tailEnd type="none" w="med" len="med"/>
                </a:ln>
              </p:spPr>
            </p:sp>
            <p:sp>
              <p:nvSpPr>
                <p:cNvPr id="90200" name="Line 160"/>
                <p:cNvSpPr/>
                <p:nvPr/>
              </p:nvSpPr>
              <p:spPr>
                <a:xfrm flipH="1">
                  <a:off x="3168" y="1892"/>
                  <a:ext cx="96" cy="192"/>
                </a:xfrm>
                <a:prstGeom prst="line">
                  <a:avLst/>
                </a:prstGeom>
                <a:ln w="28575" cap="flat" cmpd="sng">
                  <a:solidFill>
                    <a:srgbClr val="333300"/>
                  </a:solidFill>
                  <a:prstDash val="solid"/>
                  <a:headEnd type="none" w="med" len="med"/>
                  <a:tailEnd type="none" w="med" len="med"/>
                </a:ln>
              </p:spPr>
            </p:sp>
            <p:grpSp>
              <p:nvGrpSpPr>
                <p:cNvPr id="90201" name="Group 161"/>
                <p:cNvGrpSpPr/>
                <p:nvPr/>
              </p:nvGrpSpPr>
              <p:grpSpPr>
                <a:xfrm>
                  <a:off x="3239" y="1920"/>
                  <a:ext cx="144" cy="144"/>
                  <a:chOff x="3264" y="1892"/>
                  <a:chExt cx="144" cy="144"/>
                </a:xfrm>
              </p:grpSpPr>
              <p:sp>
                <p:nvSpPr>
                  <p:cNvPr id="90206" name="Line 162"/>
                  <p:cNvSpPr/>
                  <p:nvPr/>
                </p:nvSpPr>
                <p:spPr>
                  <a:xfrm flipH="1">
                    <a:off x="3264" y="1892"/>
                    <a:ext cx="96" cy="96"/>
                  </a:xfrm>
                  <a:prstGeom prst="line">
                    <a:avLst/>
                  </a:prstGeom>
                  <a:ln w="19050" cap="flat" cmpd="sng">
                    <a:solidFill>
                      <a:srgbClr val="333300"/>
                    </a:solidFill>
                    <a:prstDash val="solid"/>
                    <a:headEnd type="none" w="med" len="med"/>
                    <a:tailEnd type="triangle" w="med" len="med"/>
                  </a:ln>
                </p:spPr>
              </p:sp>
              <p:sp>
                <p:nvSpPr>
                  <p:cNvPr id="90207" name="Line 163"/>
                  <p:cNvSpPr/>
                  <p:nvPr/>
                </p:nvSpPr>
                <p:spPr>
                  <a:xfrm flipH="1">
                    <a:off x="3312" y="1940"/>
                    <a:ext cx="96" cy="96"/>
                  </a:xfrm>
                  <a:prstGeom prst="line">
                    <a:avLst/>
                  </a:prstGeom>
                  <a:ln w="19050" cap="flat" cmpd="sng">
                    <a:solidFill>
                      <a:srgbClr val="333300"/>
                    </a:solidFill>
                    <a:prstDash val="solid"/>
                    <a:headEnd type="none" w="med" len="med"/>
                    <a:tailEnd type="triangle" w="med" len="med"/>
                  </a:ln>
                </p:spPr>
              </p:sp>
            </p:grpSp>
            <p:sp>
              <p:nvSpPr>
                <p:cNvPr id="90202" name="Line 164"/>
                <p:cNvSpPr/>
                <p:nvPr/>
              </p:nvSpPr>
              <p:spPr>
                <a:xfrm>
                  <a:off x="3168" y="1652"/>
                  <a:ext cx="0" cy="768"/>
                </a:xfrm>
                <a:prstGeom prst="line">
                  <a:avLst/>
                </a:prstGeom>
                <a:ln w="28575" cap="flat" cmpd="sng">
                  <a:solidFill>
                    <a:srgbClr val="333300"/>
                  </a:solidFill>
                  <a:prstDash val="solid"/>
                  <a:headEnd type="none" w="med" len="med"/>
                  <a:tailEnd type="none" w="med" len="med"/>
                </a:ln>
              </p:spPr>
            </p:sp>
            <p:sp>
              <p:nvSpPr>
                <p:cNvPr id="90203" name="Line 165"/>
                <p:cNvSpPr/>
                <p:nvPr/>
              </p:nvSpPr>
              <p:spPr>
                <a:xfrm>
                  <a:off x="3072" y="1892"/>
                  <a:ext cx="96" cy="192"/>
                </a:xfrm>
                <a:prstGeom prst="line">
                  <a:avLst/>
                </a:prstGeom>
                <a:ln w="28575" cap="flat" cmpd="sng">
                  <a:solidFill>
                    <a:srgbClr val="333300"/>
                  </a:solidFill>
                  <a:prstDash val="solid"/>
                  <a:headEnd type="none" w="med" len="med"/>
                  <a:tailEnd type="none" w="med" len="med"/>
                </a:ln>
              </p:spPr>
            </p:sp>
            <p:sp>
              <p:nvSpPr>
                <p:cNvPr id="90204" name="Oval 166"/>
                <p:cNvSpPr/>
                <p:nvPr/>
              </p:nvSpPr>
              <p:spPr>
                <a:xfrm>
                  <a:off x="3130" y="1584"/>
                  <a:ext cx="72" cy="73"/>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205" name="Line 167"/>
                <p:cNvSpPr/>
                <p:nvPr/>
              </p:nvSpPr>
              <p:spPr>
                <a:xfrm>
                  <a:off x="3072" y="2097"/>
                  <a:ext cx="192" cy="0"/>
                </a:xfrm>
                <a:prstGeom prst="line">
                  <a:avLst/>
                </a:prstGeom>
                <a:ln w="28575" cap="flat" cmpd="sng">
                  <a:solidFill>
                    <a:srgbClr val="000000"/>
                  </a:solidFill>
                  <a:prstDash val="solid"/>
                  <a:headEnd type="none" w="med" len="med"/>
                  <a:tailEnd type="none" w="med" len="med"/>
                </a:ln>
              </p:spPr>
            </p:sp>
          </p:grpSp>
          <p:grpSp>
            <p:nvGrpSpPr>
              <p:cNvPr id="90150" name="Group 168"/>
              <p:cNvGrpSpPr/>
              <p:nvPr/>
            </p:nvGrpSpPr>
            <p:grpSpPr>
              <a:xfrm>
                <a:off x="1989" y="2505"/>
                <a:ext cx="305" cy="836"/>
                <a:chOff x="3072" y="1584"/>
                <a:chExt cx="311" cy="836"/>
              </a:xfrm>
            </p:grpSpPr>
            <p:sp>
              <p:nvSpPr>
                <p:cNvPr id="90190" name="Line 169"/>
                <p:cNvSpPr/>
                <p:nvPr/>
              </p:nvSpPr>
              <p:spPr>
                <a:xfrm>
                  <a:off x="3072" y="1892"/>
                  <a:ext cx="192" cy="0"/>
                </a:xfrm>
                <a:prstGeom prst="line">
                  <a:avLst/>
                </a:prstGeom>
                <a:ln w="28575" cap="flat" cmpd="sng">
                  <a:solidFill>
                    <a:srgbClr val="333300"/>
                  </a:solidFill>
                  <a:prstDash val="solid"/>
                  <a:headEnd type="none" w="med" len="med"/>
                  <a:tailEnd type="none" w="med" len="med"/>
                </a:ln>
              </p:spPr>
            </p:sp>
            <p:sp>
              <p:nvSpPr>
                <p:cNvPr id="90191" name="Line 170"/>
                <p:cNvSpPr/>
                <p:nvPr/>
              </p:nvSpPr>
              <p:spPr>
                <a:xfrm flipH="1">
                  <a:off x="3168" y="1892"/>
                  <a:ext cx="96" cy="192"/>
                </a:xfrm>
                <a:prstGeom prst="line">
                  <a:avLst/>
                </a:prstGeom>
                <a:ln w="28575" cap="flat" cmpd="sng">
                  <a:solidFill>
                    <a:srgbClr val="333300"/>
                  </a:solidFill>
                  <a:prstDash val="solid"/>
                  <a:headEnd type="none" w="med" len="med"/>
                  <a:tailEnd type="none" w="med" len="med"/>
                </a:ln>
              </p:spPr>
            </p:sp>
            <p:grpSp>
              <p:nvGrpSpPr>
                <p:cNvPr id="90192" name="Group 171"/>
                <p:cNvGrpSpPr/>
                <p:nvPr/>
              </p:nvGrpSpPr>
              <p:grpSpPr>
                <a:xfrm>
                  <a:off x="3239" y="1920"/>
                  <a:ext cx="144" cy="144"/>
                  <a:chOff x="3264" y="1892"/>
                  <a:chExt cx="144" cy="144"/>
                </a:xfrm>
              </p:grpSpPr>
              <p:sp>
                <p:nvSpPr>
                  <p:cNvPr id="90197" name="Line 172"/>
                  <p:cNvSpPr/>
                  <p:nvPr/>
                </p:nvSpPr>
                <p:spPr>
                  <a:xfrm flipH="1">
                    <a:off x="3264" y="1892"/>
                    <a:ext cx="96" cy="96"/>
                  </a:xfrm>
                  <a:prstGeom prst="line">
                    <a:avLst/>
                  </a:prstGeom>
                  <a:ln w="19050" cap="flat" cmpd="sng">
                    <a:solidFill>
                      <a:srgbClr val="333300"/>
                    </a:solidFill>
                    <a:prstDash val="solid"/>
                    <a:headEnd type="none" w="med" len="med"/>
                    <a:tailEnd type="triangle" w="med" len="med"/>
                  </a:ln>
                </p:spPr>
              </p:sp>
              <p:sp>
                <p:nvSpPr>
                  <p:cNvPr id="90198" name="Line 173"/>
                  <p:cNvSpPr/>
                  <p:nvPr/>
                </p:nvSpPr>
                <p:spPr>
                  <a:xfrm flipH="1">
                    <a:off x="3312" y="1940"/>
                    <a:ext cx="96" cy="96"/>
                  </a:xfrm>
                  <a:prstGeom prst="line">
                    <a:avLst/>
                  </a:prstGeom>
                  <a:ln w="19050" cap="flat" cmpd="sng">
                    <a:solidFill>
                      <a:srgbClr val="333300"/>
                    </a:solidFill>
                    <a:prstDash val="solid"/>
                    <a:headEnd type="none" w="med" len="med"/>
                    <a:tailEnd type="triangle" w="med" len="med"/>
                  </a:ln>
                </p:spPr>
              </p:sp>
            </p:grpSp>
            <p:sp>
              <p:nvSpPr>
                <p:cNvPr id="90193" name="Line 174"/>
                <p:cNvSpPr/>
                <p:nvPr/>
              </p:nvSpPr>
              <p:spPr>
                <a:xfrm>
                  <a:off x="3168" y="1652"/>
                  <a:ext cx="0" cy="768"/>
                </a:xfrm>
                <a:prstGeom prst="line">
                  <a:avLst/>
                </a:prstGeom>
                <a:ln w="28575" cap="flat" cmpd="sng">
                  <a:solidFill>
                    <a:srgbClr val="333300"/>
                  </a:solidFill>
                  <a:prstDash val="solid"/>
                  <a:headEnd type="none" w="med" len="med"/>
                  <a:tailEnd type="none" w="med" len="med"/>
                </a:ln>
              </p:spPr>
            </p:sp>
            <p:sp>
              <p:nvSpPr>
                <p:cNvPr id="90194" name="Line 175"/>
                <p:cNvSpPr/>
                <p:nvPr/>
              </p:nvSpPr>
              <p:spPr>
                <a:xfrm>
                  <a:off x="3072" y="1892"/>
                  <a:ext cx="96" cy="192"/>
                </a:xfrm>
                <a:prstGeom prst="line">
                  <a:avLst/>
                </a:prstGeom>
                <a:ln w="28575" cap="flat" cmpd="sng">
                  <a:solidFill>
                    <a:srgbClr val="333300"/>
                  </a:solidFill>
                  <a:prstDash val="solid"/>
                  <a:headEnd type="none" w="med" len="med"/>
                  <a:tailEnd type="none" w="med" len="med"/>
                </a:ln>
              </p:spPr>
            </p:sp>
            <p:sp>
              <p:nvSpPr>
                <p:cNvPr id="90195" name="Oval 176"/>
                <p:cNvSpPr/>
                <p:nvPr/>
              </p:nvSpPr>
              <p:spPr>
                <a:xfrm>
                  <a:off x="3130" y="1584"/>
                  <a:ext cx="72" cy="73"/>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96" name="Line 177"/>
                <p:cNvSpPr/>
                <p:nvPr/>
              </p:nvSpPr>
              <p:spPr>
                <a:xfrm>
                  <a:off x="3072" y="2097"/>
                  <a:ext cx="192" cy="0"/>
                </a:xfrm>
                <a:prstGeom prst="line">
                  <a:avLst/>
                </a:prstGeom>
                <a:ln w="28575" cap="flat" cmpd="sng">
                  <a:solidFill>
                    <a:srgbClr val="000000"/>
                  </a:solidFill>
                  <a:prstDash val="solid"/>
                  <a:headEnd type="none" w="med" len="med"/>
                  <a:tailEnd type="none" w="med" len="med"/>
                </a:ln>
              </p:spPr>
            </p:sp>
          </p:grpSp>
          <p:grpSp>
            <p:nvGrpSpPr>
              <p:cNvPr id="90151" name="Group 178"/>
              <p:cNvGrpSpPr/>
              <p:nvPr/>
            </p:nvGrpSpPr>
            <p:grpSpPr>
              <a:xfrm>
                <a:off x="2318" y="2505"/>
                <a:ext cx="305" cy="836"/>
                <a:chOff x="3072" y="1584"/>
                <a:chExt cx="311" cy="836"/>
              </a:xfrm>
            </p:grpSpPr>
            <p:sp>
              <p:nvSpPr>
                <p:cNvPr id="90181" name="Line 179"/>
                <p:cNvSpPr/>
                <p:nvPr/>
              </p:nvSpPr>
              <p:spPr>
                <a:xfrm>
                  <a:off x="3072" y="1892"/>
                  <a:ext cx="192" cy="0"/>
                </a:xfrm>
                <a:prstGeom prst="line">
                  <a:avLst/>
                </a:prstGeom>
                <a:ln w="28575" cap="flat" cmpd="sng">
                  <a:solidFill>
                    <a:srgbClr val="333300"/>
                  </a:solidFill>
                  <a:prstDash val="solid"/>
                  <a:headEnd type="none" w="med" len="med"/>
                  <a:tailEnd type="none" w="med" len="med"/>
                </a:ln>
              </p:spPr>
            </p:sp>
            <p:sp>
              <p:nvSpPr>
                <p:cNvPr id="90182" name="Line 180"/>
                <p:cNvSpPr/>
                <p:nvPr/>
              </p:nvSpPr>
              <p:spPr>
                <a:xfrm flipH="1">
                  <a:off x="3168" y="1892"/>
                  <a:ext cx="96" cy="192"/>
                </a:xfrm>
                <a:prstGeom prst="line">
                  <a:avLst/>
                </a:prstGeom>
                <a:ln w="28575" cap="flat" cmpd="sng">
                  <a:solidFill>
                    <a:srgbClr val="333300"/>
                  </a:solidFill>
                  <a:prstDash val="solid"/>
                  <a:headEnd type="none" w="med" len="med"/>
                  <a:tailEnd type="none" w="med" len="med"/>
                </a:ln>
              </p:spPr>
            </p:sp>
            <p:grpSp>
              <p:nvGrpSpPr>
                <p:cNvPr id="90183" name="Group 181"/>
                <p:cNvGrpSpPr/>
                <p:nvPr/>
              </p:nvGrpSpPr>
              <p:grpSpPr>
                <a:xfrm>
                  <a:off x="3239" y="1920"/>
                  <a:ext cx="144" cy="144"/>
                  <a:chOff x="3264" y="1892"/>
                  <a:chExt cx="144" cy="144"/>
                </a:xfrm>
              </p:grpSpPr>
              <p:sp>
                <p:nvSpPr>
                  <p:cNvPr id="90188" name="Line 182"/>
                  <p:cNvSpPr/>
                  <p:nvPr/>
                </p:nvSpPr>
                <p:spPr>
                  <a:xfrm flipH="1">
                    <a:off x="3264" y="1892"/>
                    <a:ext cx="96" cy="96"/>
                  </a:xfrm>
                  <a:prstGeom prst="line">
                    <a:avLst/>
                  </a:prstGeom>
                  <a:ln w="19050" cap="flat" cmpd="sng">
                    <a:solidFill>
                      <a:srgbClr val="333300"/>
                    </a:solidFill>
                    <a:prstDash val="solid"/>
                    <a:headEnd type="none" w="med" len="med"/>
                    <a:tailEnd type="triangle" w="med" len="med"/>
                  </a:ln>
                </p:spPr>
              </p:sp>
              <p:sp>
                <p:nvSpPr>
                  <p:cNvPr id="90189" name="Line 183"/>
                  <p:cNvSpPr/>
                  <p:nvPr/>
                </p:nvSpPr>
                <p:spPr>
                  <a:xfrm flipH="1">
                    <a:off x="3312" y="1940"/>
                    <a:ext cx="96" cy="96"/>
                  </a:xfrm>
                  <a:prstGeom prst="line">
                    <a:avLst/>
                  </a:prstGeom>
                  <a:ln w="19050" cap="flat" cmpd="sng">
                    <a:solidFill>
                      <a:srgbClr val="333300"/>
                    </a:solidFill>
                    <a:prstDash val="solid"/>
                    <a:headEnd type="none" w="med" len="med"/>
                    <a:tailEnd type="triangle" w="med" len="med"/>
                  </a:ln>
                </p:spPr>
              </p:sp>
            </p:grpSp>
            <p:sp>
              <p:nvSpPr>
                <p:cNvPr id="90184" name="Line 184"/>
                <p:cNvSpPr/>
                <p:nvPr/>
              </p:nvSpPr>
              <p:spPr>
                <a:xfrm>
                  <a:off x="3168" y="1652"/>
                  <a:ext cx="0" cy="768"/>
                </a:xfrm>
                <a:prstGeom prst="line">
                  <a:avLst/>
                </a:prstGeom>
                <a:ln w="28575" cap="flat" cmpd="sng">
                  <a:solidFill>
                    <a:srgbClr val="333300"/>
                  </a:solidFill>
                  <a:prstDash val="solid"/>
                  <a:headEnd type="none" w="med" len="med"/>
                  <a:tailEnd type="none" w="med" len="med"/>
                </a:ln>
              </p:spPr>
            </p:sp>
            <p:sp>
              <p:nvSpPr>
                <p:cNvPr id="90185" name="Line 185"/>
                <p:cNvSpPr/>
                <p:nvPr/>
              </p:nvSpPr>
              <p:spPr>
                <a:xfrm>
                  <a:off x="3072" y="1892"/>
                  <a:ext cx="96" cy="192"/>
                </a:xfrm>
                <a:prstGeom prst="line">
                  <a:avLst/>
                </a:prstGeom>
                <a:ln w="28575" cap="flat" cmpd="sng">
                  <a:solidFill>
                    <a:srgbClr val="333300"/>
                  </a:solidFill>
                  <a:prstDash val="solid"/>
                  <a:headEnd type="none" w="med" len="med"/>
                  <a:tailEnd type="none" w="med" len="med"/>
                </a:ln>
              </p:spPr>
            </p:sp>
            <p:sp>
              <p:nvSpPr>
                <p:cNvPr id="90186" name="Oval 186"/>
                <p:cNvSpPr/>
                <p:nvPr/>
              </p:nvSpPr>
              <p:spPr>
                <a:xfrm>
                  <a:off x="3130" y="1584"/>
                  <a:ext cx="72" cy="73"/>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87" name="Line 187"/>
                <p:cNvSpPr/>
                <p:nvPr/>
              </p:nvSpPr>
              <p:spPr>
                <a:xfrm>
                  <a:off x="3072" y="2097"/>
                  <a:ext cx="192" cy="0"/>
                </a:xfrm>
                <a:prstGeom prst="line">
                  <a:avLst/>
                </a:prstGeom>
                <a:ln w="28575" cap="flat" cmpd="sng">
                  <a:solidFill>
                    <a:srgbClr val="000000"/>
                  </a:solidFill>
                  <a:prstDash val="solid"/>
                  <a:headEnd type="none" w="med" len="med"/>
                  <a:tailEnd type="none" w="med" len="med"/>
                </a:ln>
              </p:spPr>
            </p:sp>
          </p:grpSp>
          <p:sp>
            <p:nvSpPr>
              <p:cNvPr id="90152" name="Line 188"/>
              <p:cNvSpPr/>
              <p:nvPr/>
            </p:nvSpPr>
            <p:spPr>
              <a:xfrm>
                <a:off x="2694" y="2813"/>
                <a:ext cx="188" cy="0"/>
              </a:xfrm>
              <a:prstGeom prst="line">
                <a:avLst/>
              </a:prstGeom>
              <a:ln w="28575" cap="flat" cmpd="sng">
                <a:solidFill>
                  <a:srgbClr val="333300"/>
                </a:solidFill>
                <a:prstDash val="solid"/>
                <a:headEnd type="none" w="med" len="med"/>
                <a:tailEnd type="none" w="med" len="med"/>
              </a:ln>
            </p:spPr>
          </p:sp>
          <p:sp>
            <p:nvSpPr>
              <p:cNvPr id="90153" name="Line 189"/>
              <p:cNvSpPr/>
              <p:nvPr/>
            </p:nvSpPr>
            <p:spPr>
              <a:xfrm flipH="1">
                <a:off x="2788" y="2813"/>
                <a:ext cx="94" cy="192"/>
              </a:xfrm>
              <a:prstGeom prst="line">
                <a:avLst/>
              </a:prstGeom>
              <a:ln w="28575" cap="flat" cmpd="sng">
                <a:solidFill>
                  <a:srgbClr val="333300"/>
                </a:solidFill>
                <a:prstDash val="solid"/>
                <a:headEnd type="none" w="med" len="med"/>
                <a:tailEnd type="none" w="med" len="med"/>
              </a:ln>
            </p:spPr>
          </p:sp>
          <p:sp>
            <p:nvSpPr>
              <p:cNvPr id="90154" name="Line 190"/>
              <p:cNvSpPr/>
              <p:nvPr/>
            </p:nvSpPr>
            <p:spPr>
              <a:xfrm>
                <a:off x="2788" y="2573"/>
                <a:ext cx="0" cy="768"/>
              </a:xfrm>
              <a:prstGeom prst="line">
                <a:avLst/>
              </a:prstGeom>
              <a:ln w="28575" cap="flat" cmpd="sng">
                <a:solidFill>
                  <a:srgbClr val="333300"/>
                </a:solidFill>
                <a:prstDash val="solid"/>
                <a:headEnd type="none" w="med" len="med"/>
                <a:tailEnd type="none" w="med" len="med"/>
              </a:ln>
            </p:spPr>
          </p:sp>
          <p:sp>
            <p:nvSpPr>
              <p:cNvPr id="90155" name="Line 191"/>
              <p:cNvSpPr/>
              <p:nvPr/>
            </p:nvSpPr>
            <p:spPr>
              <a:xfrm>
                <a:off x="2694" y="2813"/>
                <a:ext cx="94" cy="192"/>
              </a:xfrm>
              <a:prstGeom prst="line">
                <a:avLst/>
              </a:prstGeom>
              <a:ln w="28575" cap="flat" cmpd="sng">
                <a:solidFill>
                  <a:srgbClr val="333300"/>
                </a:solidFill>
                <a:prstDash val="solid"/>
                <a:headEnd type="none" w="med" len="med"/>
                <a:tailEnd type="none" w="med" len="med"/>
              </a:ln>
            </p:spPr>
          </p:sp>
          <p:sp>
            <p:nvSpPr>
              <p:cNvPr id="90156" name="Oval 192"/>
              <p:cNvSpPr/>
              <p:nvPr/>
            </p:nvSpPr>
            <p:spPr>
              <a:xfrm>
                <a:off x="2751" y="2505"/>
                <a:ext cx="70" cy="73"/>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57" name="Line 193"/>
              <p:cNvSpPr/>
              <p:nvPr/>
            </p:nvSpPr>
            <p:spPr>
              <a:xfrm>
                <a:off x="2694" y="3018"/>
                <a:ext cx="188" cy="0"/>
              </a:xfrm>
              <a:prstGeom prst="line">
                <a:avLst/>
              </a:prstGeom>
              <a:ln w="28575" cap="flat" cmpd="sng">
                <a:solidFill>
                  <a:srgbClr val="000000"/>
                </a:solidFill>
                <a:prstDash val="solid"/>
                <a:headEnd type="none" w="med" len="med"/>
                <a:tailEnd type="none" w="med" len="med"/>
              </a:ln>
            </p:spPr>
          </p:sp>
          <p:grpSp>
            <p:nvGrpSpPr>
              <p:cNvPr id="90158" name="Group 194"/>
              <p:cNvGrpSpPr/>
              <p:nvPr/>
            </p:nvGrpSpPr>
            <p:grpSpPr>
              <a:xfrm>
                <a:off x="1331" y="2505"/>
                <a:ext cx="305" cy="836"/>
                <a:chOff x="3072" y="1584"/>
                <a:chExt cx="311" cy="836"/>
              </a:xfrm>
            </p:grpSpPr>
            <p:sp>
              <p:nvSpPr>
                <p:cNvPr id="90172" name="Line 195"/>
                <p:cNvSpPr/>
                <p:nvPr/>
              </p:nvSpPr>
              <p:spPr>
                <a:xfrm>
                  <a:off x="3072" y="1892"/>
                  <a:ext cx="192" cy="0"/>
                </a:xfrm>
                <a:prstGeom prst="line">
                  <a:avLst/>
                </a:prstGeom>
                <a:ln w="28575" cap="flat" cmpd="sng">
                  <a:solidFill>
                    <a:srgbClr val="333300"/>
                  </a:solidFill>
                  <a:prstDash val="solid"/>
                  <a:headEnd type="none" w="med" len="med"/>
                  <a:tailEnd type="none" w="med" len="med"/>
                </a:ln>
              </p:spPr>
            </p:sp>
            <p:sp>
              <p:nvSpPr>
                <p:cNvPr id="90173" name="Line 196"/>
                <p:cNvSpPr/>
                <p:nvPr/>
              </p:nvSpPr>
              <p:spPr>
                <a:xfrm flipH="1">
                  <a:off x="3168" y="1892"/>
                  <a:ext cx="96" cy="192"/>
                </a:xfrm>
                <a:prstGeom prst="line">
                  <a:avLst/>
                </a:prstGeom>
                <a:ln w="28575" cap="flat" cmpd="sng">
                  <a:solidFill>
                    <a:srgbClr val="333300"/>
                  </a:solidFill>
                  <a:prstDash val="solid"/>
                  <a:headEnd type="none" w="med" len="med"/>
                  <a:tailEnd type="none" w="med" len="med"/>
                </a:ln>
              </p:spPr>
            </p:sp>
            <p:grpSp>
              <p:nvGrpSpPr>
                <p:cNvPr id="90174" name="Group 197"/>
                <p:cNvGrpSpPr/>
                <p:nvPr/>
              </p:nvGrpSpPr>
              <p:grpSpPr>
                <a:xfrm>
                  <a:off x="3239" y="1920"/>
                  <a:ext cx="144" cy="144"/>
                  <a:chOff x="3264" y="1892"/>
                  <a:chExt cx="144" cy="144"/>
                </a:xfrm>
              </p:grpSpPr>
              <p:sp>
                <p:nvSpPr>
                  <p:cNvPr id="90179" name="Line 198"/>
                  <p:cNvSpPr/>
                  <p:nvPr/>
                </p:nvSpPr>
                <p:spPr>
                  <a:xfrm flipH="1">
                    <a:off x="3264" y="1892"/>
                    <a:ext cx="96" cy="96"/>
                  </a:xfrm>
                  <a:prstGeom prst="line">
                    <a:avLst/>
                  </a:prstGeom>
                  <a:ln w="19050" cap="flat" cmpd="sng">
                    <a:solidFill>
                      <a:srgbClr val="333300"/>
                    </a:solidFill>
                    <a:prstDash val="solid"/>
                    <a:headEnd type="none" w="med" len="med"/>
                    <a:tailEnd type="triangle" w="med" len="med"/>
                  </a:ln>
                </p:spPr>
              </p:sp>
              <p:sp>
                <p:nvSpPr>
                  <p:cNvPr id="90180" name="Line 199"/>
                  <p:cNvSpPr/>
                  <p:nvPr/>
                </p:nvSpPr>
                <p:spPr>
                  <a:xfrm flipH="1">
                    <a:off x="3312" y="1940"/>
                    <a:ext cx="96" cy="96"/>
                  </a:xfrm>
                  <a:prstGeom prst="line">
                    <a:avLst/>
                  </a:prstGeom>
                  <a:ln w="19050" cap="flat" cmpd="sng">
                    <a:solidFill>
                      <a:srgbClr val="333300"/>
                    </a:solidFill>
                    <a:prstDash val="solid"/>
                    <a:headEnd type="none" w="med" len="med"/>
                    <a:tailEnd type="triangle" w="med" len="med"/>
                  </a:ln>
                </p:spPr>
              </p:sp>
            </p:grpSp>
            <p:sp>
              <p:nvSpPr>
                <p:cNvPr id="90175" name="Line 200"/>
                <p:cNvSpPr/>
                <p:nvPr/>
              </p:nvSpPr>
              <p:spPr>
                <a:xfrm>
                  <a:off x="3168" y="1652"/>
                  <a:ext cx="0" cy="768"/>
                </a:xfrm>
                <a:prstGeom prst="line">
                  <a:avLst/>
                </a:prstGeom>
                <a:ln w="28575" cap="flat" cmpd="sng">
                  <a:solidFill>
                    <a:srgbClr val="333300"/>
                  </a:solidFill>
                  <a:prstDash val="solid"/>
                  <a:headEnd type="none" w="med" len="med"/>
                  <a:tailEnd type="none" w="med" len="med"/>
                </a:ln>
              </p:spPr>
            </p:sp>
            <p:sp>
              <p:nvSpPr>
                <p:cNvPr id="90176" name="Line 201"/>
                <p:cNvSpPr/>
                <p:nvPr/>
              </p:nvSpPr>
              <p:spPr>
                <a:xfrm>
                  <a:off x="3072" y="1892"/>
                  <a:ext cx="96" cy="192"/>
                </a:xfrm>
                <a:prstGeom prst="line">
                  <a:avLst/>
                </a:prstGeom>
                <a:ln w="28575" cap="flat" cmpd="sng">
                  <a:solidFill>
                    <a:srgbClr val="333300"/>
                  </a:solidFill>
                  <a:prstDash val="solid"/>
                  <a:headEnd type="none" w="med" len="med"/>
                  <a:tailEnd type="none" w="med" len="med"/>
                </a:ln>
              </p:spPr>
            </p:sp>
            <p:sp>
              <p:nvSpPr>
                <p:cNvPr id="90177" name="Oval 202"/>
                <p:cNvSpPr/>
                <p:nvPr/>
              </p:nvSpPr>
              <p:spPr>
                <a:xfrm>
                  <a:off x="3130" y="1584"/>
                  <a:ext cx="72" cy="73"/>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78" name="Line 203"/>
                <p:cNvSpPr/>
                <p:nvPr/>
              </p:nvSpPr>
              <p:spPr>
                <a:xfrm>
                  <a:off x="3072" y="2097"/>
                  <a:ext cx="192" cy="0"/>
                </a:xfrm>
                <a:prstGeom prst="line">
                  <a:avLst/>
                </a:prstGeom>
                <a:ln w="28575" cap="flat" cmpd="sng">
                  <a:solidFill>
                    <a:srgbClr val="000000"/>
                  </a:solidFill>
                  <a:prstDash val="solid"/>
                  <a:headEnd type="none" w="med" len="med"/>
                  <a:tailEnd type="none" w="med" len="med"/>
                </a:ln>
              </p:spPr>
            </p:sp>
          </p:grpSp>
          <p:grpSp>
            <p:nvGrpSpPr>
              <p:cNvPr id="90159" name="Group 204"/>
              <p:cNvGrpSpPr/>
              <p:nvPr/>
            </p:nvGrpSpPr>
            <p:grpSpPr>
              <a:xfrm>
                <a:off x="1002" y="2505"/>
                <a:ext cx="305" cy="836"/>
                <a:chOff x="3072" y="1584"/>
                <a:chExt cx="311" cy="836"/>
              </a:xfrm>
            </p:grpSpPr>
            <p:sp>
              <p:nvSpPr>
                <p:cNvPr id="90163" name="Line 205"/>
                <p:cNvSpPr/>
                <p:nvPr/>
              </p:nvSpPr>
              <p:spPr>
                <a:xfrm>
                  <a:off x="3072" y="1892"/>
                  <a:ext cx="192" cy="0"/>
                </a:xfrm>
                <a:prstGeom prst="line">
                  <a:avLst/>
                </a:prstGeom>
                <a:ln w="28575" cap="flat" cmpd="sng">
                  <a:solidFill>
                    <a:srgbClr val="333300"/>
                  </a:solidFill>
                  <a:prstDash val="solid"/>
                  <a:headEnd type="none" w="med" len="med"/>
                  <a:tailEnd type="none" w="med" len="med"/>
                </a:ln>
              </p:spPr>
            </p:sp>
            <p:sp>
              <p:nvSpPr>
                <p:cNvPr id="90164" name="Line 206"/>
                <p:cNvSpPr/>
                <p:nvPr/>
              </p:nvSpPr>
              <p:spPr>
                <a:xfrm flipH="1">
                  <a:off x="3168" y="1892"/>
                  <a:ext cx="96" cy="192"/>
                </a:xfrm>
                <a:prstGeom prst="line">
                  <a:avLst/>
                </a:prstGeom>
                <a:ln w="28575" cap="flat" cmpd="sng">
                  <a:solidFill>
                    <a:srgbClr val="333300"/>
                  </a:solidFill>
                  <a:prstDash val="solid"/>
                  <a:headEnd type="none" w="med" len="med"/>
                  <a:tailEnd type="none" w="med" len="med"/>
                </a:ln>
              </p:spPr>
            </p:sp>
            <p:grpSp>
              <p:nvGrpSpPr>
                <p:cNvPr id="90165" name="Group 207"/>
                <p:cNvGrpSpPr/>
                <p:nvPr/>
              </p:nvGrpSpPr>
              <p:grpSpPr>
                <a:xfrm>
                  <a:off x="3239" y="1920"/>
                  <a:ext cx="144" cy="144"/>
                  <a:chOff x="3264" y="1892"/>
                  <a:chExt cx="144" cy="144"/>
                </a:xfrm>
              </p:grpSpPr>
              <p:sp>
                <p:nvSpPr>
                  <p:cNvPr id="90170" name="Line 208"/>
                  <p:cNvSpPr/>
                  <p:nvPr/>
                </p:nvSpPr>
                <p:spPr>
                  <a:xfrm flipH="1">
                    <a:off x="3264" y="1892"/>
                    <a:ext cx="96" cy="96"/>
                  </a:xfrm>
                  <a:prstGeom prst="line">
                    <a:avLst/>
                  </a:prstGeom>
                  <a:ln w="19050" cap="flat" cmpd="sng">
                    <a:solidFill>
                      <a:srgbClr val="333300"/>
                    </a:solidFill>
                    <a:prstDash val="solid"/>
                    <a:headEnd type="none" w="med" len="med"/>
                    <a:tailEnd type="triangle" w="med" len="med"/>
                  </a:ln>
                </p:spPr>
              </p:sp>
              <p:sp>
                <p:nvSpPr>
                  <p:cNvPr id="90171" name="Line 209"/>
                  <p:cNvSpPr/>
                  <p:nvPr/>
                </p:nvSpPr>
                <p:spPr>
                  <a:xfrm flipH="1">
                    <a:off x="3312" y="1940"/>
                    <a:ext cx="96" cy="96"/>
                  </a:xfrm>
                  <a:prstGeom prst="line">
                    <a:avLst/>
                  </a:prstGeom>
                  <a:ln w="19050" cap="flat" cmpd="sng">
                    <a:solidFill>
                      <a:srgbClr val="333300"/>
                    </a:solidFill>
                    <a:prstDash val="solid"/>
                    <a:headEnd type="none" w="med" len="med"/>
                    <a:tailEnd type="triangle" w="med" len="med"/>
                  </a:ln>
                </p:spPr>
              </p:sp>
            </p:grpSp>
            <p:sp>
              <p:nvSpPr>
                <p:cNvPr id="90166" name="Line 210"/>
                <p:cNvSpPr/>
                <p:nvPr/>
              </p:nvSpPr>
              <p:spPr>
                <a:xfrm>
                  <a:off x="3168" y="1652"/>
                  <a:ext cx="0" cy="768"/>
                </a:xfrm>
                <a:prstGeom prst="line">
                  <a:avLst/>
                </a:prstGeom>
                <a:ln w="28575" cap="flat" cmpd="sng">
                  <a:solidFill>
                    <a:srgbClr val="333300"/>
                  </a:solidFill>
                  <a:prstDash val="solid"/>
                  <a:headEnd type="none" w="med" len="med"/>
                  <a:tailEnd type="none" w="med" len="med"/>
                </a:ln>
              </p:spPr>
            </p:sp>
            <p:sp>
              <p:nvSpPr>
                <p:cNvPr id="90167" name="Line 211"/>
                <p:cNvSpPr/>
                <p:nvPr/>
              </p:nvSpPr>
              <p:spPr>
                <a:xfrm>
                  <a:off x="3072" y="1892"/>
                  <a:ext cx="96" cy="192"/>
                </a:xfrm>
                <a:prstGeom prst="line">
                  <a:avLst/>
                </a:prstGeom>
                <a:ln w="28575" cap="flat" cmpd="sng">
                  <a:solidFill>
                    <a:srgbClr val="333300"/>
                  </a:solidFill>
                  <a:prstDash val="solid"/>
                  <a:headEnd type="none" w="med" len="med"/>
                  <a:tailEnd type="none" w="med" len="med"/>
                </a:ln>
              </p:spPr>
            </p:sp>
            <p:sp>
              <p:nvSpPr>
                <p:cNvPr id="90168" name="Oval 212"/>
                <p:cNvSpPr/>
                <p:nvPr/>
              </p:nvSpPr>
              <p:spPr>
                <a:xfrm>
                  <a:off x="3130" y="1584"/>
                  <a:ext cx="72" cy="73"/>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69" name="Line 213"/>
                <p:cNvSpPr/>
                <p:nvPr/>
              </p:nvSpPr>
              <p:spPr>
                <a:xfrm>
                  <a:off x="3072" y="2097"/>
                  <a:ext cx="192" cy="0"/>
                </a:xfrm>
                <a:prstGeom prst="line">
                  <a:avLst/>
                </a:prstGeom>
                <a:ln w="28575" cap="flat" cmpd="sng">
                  <a:solidFill>
                    <a:srgbClr val="000000"/>
                  </a:solidFill>
                  <a:prstDash val="solid"/>
                  <a:headEnd type="none" w="med" len="med"/>
                  <a:tailEnd type="none" w="med" len="med"/>
                </a:ln>
              </p:spPr>
            </p:sp>
          </p:grpSp>
          <p:grpSp>
            <p:nvGrpSpPr>
              <p:cNvPr id="90160" name="Group 214"/>
              <p:cNvGrpSpPr/>
              <p:nvPr/>
            </p:nvGrpSpPr>
            <p:grpSpPr>
              <a:xfrm>
                <a:off x="576" y="2832"/>
                <a:ext cx="141" cy="144"/>
                <a:chOff x="3264" y="1892"/>
                <a:chExt cx="144" cy="144"/>
              </a:xfrm>
            </p:grpSpPr>
            <p:sp>
              <p:nvSpPr>
                <p:cNvPr id="90161" name="Line 215"/>
                <p:cNvSpPr/>
                <p:nvPr/>
              </p:nvSpPr>
              <p:spPr>
                <a:xfrm flipH="1">
                  <a:off x="3264" y="1892"/>
                  <a:ext cx="96" cy="96"/>
                </a:xfrm>
                <a:prstGeom prst="line">
                  <a:avLst/>
                </a:prstGeom>
                <a:ln w="19050" cap="flat" cmpd="sng">
                  <a:solidFill>
                    <a:srgbClr val="333300"/>
                  </a:solidFill>
                  <a:prstDash val="solid"/>
                  <a:headEnd type="none" w="med" len="med"/>
                  <a:tailEnd type="triangle" w="med" len="med"/>
                </a:ln>
              </p:spPr>
            </p:sp>
            <p:sp>
              <p:nvSpPr>
                <p:cNvPr id="90162" name="Line 216"/>
                <p:cNvSpPr/>
                <p:nvPr/>
              </p:nvSpPr>
              <p:spPr>
                <a:xfrm flipH="1">
                  <a:off x="3312" y="1940"/>
                  <a:ext cx="96" cy="96"/>
                </a:xfrm>
                <a:prstGeom prst="line">
                  <a:avLst/>
                </a:prstGeom>
                <a:ln w="19050" cap="flat" cmpd="sng">
                  <a:solidFill>
                    <a:srgbClr val="333300"/>
                  </a:solidFill>
                  <a:prstDash val="solid"/>
                  <a:headEnd type="none" w="med" len="med"/>
                  <a:tailEnd type="triangle" w="med" len="med"/>
                </a:ln>
              </p:spPr>
            </p:sp>
          </p:grpSp>
        </p:grpSp>
      </p:grpSp>
      <p:sp>
        <p:nvSpPr>
          <p:cNvPr id="380121" name="Text Box 217"/>
          <p:cNvSpPr txBox="1"/>
          <p:nvPr/>
        </p:nvSpPr>
        <p:spPr>
          <a:xfrm>
            <a:off x="985838" y="1023938"/>
            <a:ext cx="2709862" cy="519112"/>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、数码显示器</a:t>
            </a:r>
          </a:p>
        </p:txBody>
      </p:sp>
      <p:sp>
        <p:nvSpPr>
          <p:cNvPr id="90126" name="Rectangle 218"/>
          <p:cNvSpPr/>
          <p:nvPr/>
        </p:nvSpPr>
        <p:spPr>
          <a:xfrm>
            <a:off x="2514600" y="247650"/>
            <a:ext cx="3962400" cy="676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b="1" dirty="0">
                <a:solidFill>
                  <a:srgbClr val="993300"/>
                </a:solidFill>
                <a:latin typeface="Arial" panose="020B0604020202020204" pitchFamily="34" charset="0"/>
                <a:ea typeface="黑体" panose="02010609060101010101" pitchFamily="49" charset="-122"/>
              </a:rPr>
              <a:t>三、显示译码器</a:t>
            </a:r>
            <a:endParaRPr lang="zh-CN" altLang="en-US" dirty="0">
              <a:solidFill>
                <a:srgbClr val="993300"/>
              </a:solidFill>
              <a:latin typeface="Arial" panose="020B0604020202020204" pitchFamily="34" charset="0"/>
              <a:ea typeface="黑体" panose="02010609060101010101" pitchFamily="49" charset="-122"/>
            </a:endParaRPr>
          </a:p>
        </p:txBody>
      </p:sp>
      <p:grpSp>
        <p:nvGrpSpPr>
          <p:cNvPr id="380123" name="Group 219"/>
          <p:cNvGrpSpPr/>
          <p:nvPr/>
        </p:nvGrpSpPr>
        <p:grpSpPr>
          <a:xfrm>
            <a:off x="5256213" y="1493838"/>
            <a:ext cx="1601787" cy="2424112"/>
            <a:chOff x="3504" y="576"/>
            <a:chExt cx="1009" cy="1527"/>
          </a:xfrm>
        </p:grpSpPr>
        <p:sp>
          <p:nvSpPr>
            <p:cNvPr id="90128" name="Rectangle 220"/>
            <p:cNvSpPr/>
            <p:nvPr/>
          </p:nvSpPr>
          <p:spPr>
            <a:xfrm>
              <a:off x="3888" y="1776"/>
              <a:ext cx="24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d</a:t>
              </a:r>
              <a:endParaRPr lang="en-US" altLang="zh-CN" sz="2400" b="1" dirty="0">
                <a:solidFill>
                  <a:srgbClr val="000099"/>
                </a:solidFill>
                <a:latin typeface="" pitchFamily="18" charset="0"/>
              </a:endParaRPr>
            </a:p>
          </p:txBody>
        </p:sp>
        <p:grpSp>
          <p:nvGrpSpPr>
            <p:cNvPr id="90129" name="Group 221"/>
            <p:cNvGrpSpPr/>
            <p:nvPr/>
          </p:nvGrpSpPr>
          <p:grpSpPr>
            <a:xfrm>
              <a:off x="3504" y="576"/>
              <a:ext cx="1009" cy="1232"/>
              <a:chOff x="4512" y="576"/>
              <a:chExt cx="1009" cy="1232"/>
            </a:xfrm>
          </p:grpSpPr>
          <p:sp>
            <p:nvSpPr>
              <p:cNvPr id="90130" name="Rectangle 222"/>
              <p:cNvSpPr/>
              <p:nvPr/>
            </p:nvSpPr>
            <p:spPr>
              <a:xfrm>
                <a:off x="4752" y="896"/>
                <a:ext cx="480" cy="48"/>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31" name="Rectangle 223"/>
              <p:cNvSpPr/>
              <p:nvPr/>
            </p:nvSpPr>
            <p:spPr>
              <a:xfrm>
                <a:off x="4752" y="1328"/>
                <a:ext cx="480" cy="48"/>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32" name="Rectangle 224"/>
              <p:cNvSpPr/>
              <p:nvPr/>
            </p:nvSpPr>
            <p:spPr>
              <a:xfrm>
                <a:off x="4752" y="1760"/>
                <a:ext cx="480" cy="48"/>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33" name="Rectangle 225"/>
              <p:cNvSpPr/>
              <p:nvPr/>
            </p:nvSpPr>
            <p:spPr>
              <a:xfrm>
                <a:off x="5232" y="944"/>
                <a:ext cx="48" cy="384"/>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34" name="Rectangle 226"/>
              <p:cNvSpPr/>
              <p:nvPr/>
            </p:nvSpPr>
            <p:spPr>
              <a:xfrm>
                <a:off x="4704" y="1376"/>
                <a:ext cx="48" cy="384"/>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35" name="Rectangle 227"/>
              <p:cNvSpPr/>
              <p:nvPr/>
            </p:nvSpPr>
            <p:spPr>
              <a:xfrm>
                <a:off x="4704" y="944"/>
                <a:ext cx="48" cy="384"/>
              </a:xfrm>
              <a:prstGeom prst="rect">
                <a:avLst/>
              </a:prstGeom>
              <a:no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36" name="Rectangle 228"/>
              <p:cNvSpPr/>
              <p:nvPr/>
            </p:nvSpPr>
            <p:spPr>
              <a:xfrm>
                <a:off x="5232" y="1376"/>
                <a:ext cx="48" cy="384"/>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0137" name="Rectangle 229"/>
              <p:cNvSpPr/>
              <p:nvPr/>
            </p:nvSpPr>
            <p:spPr>
              <a:xfrm>
                <a:off x="4896" y="1040"/>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g</a:t>
                </a:r>
              </a:p>
            </p:txBody>
          </p:sp>
          <p:sp>
            <p:nvSpPr>
              <p:cNvPr id="90138" name="Rectangle 230"/>
              <p:cNvSpPr/>
              <p:nvPr/>
            </p:nvSpPr>
            <p:spPr>
              <a:xfrm>
                <a:off x="4512" y="960"/>
                <a:ext cx="19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f</a:t>
                </a:r>
                <a:endParaRPr lang="en-US" altLang="zh-CN" sz="2400" b="1" dirty="0">
                  <a:solidFill>
                    <a:srgbClr val="000099"/>
                  </a:solidFill>
                  <a:latin typeface="" pitchFamily="18" charset="0"/>
                </a:endParaRPr>
              </a:p>
            </p:txBody>
          </p:sp>
          <p:sp>
            <p:nvSpPr>
              <p:cNvPr id="90139" name="Rectangle 231"/>
              <p:cNvSpPr/>
              <p:nvPr/>
            </p:nvSpPr>
            <p:spPr>
              <a:xfrm>
                <a:off x="4512" y="1392"/>
                <a:ext cx="21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e</a:t>
                </a:r>
                <a:endParaRPr lang="en-US" altLang="zh-CN" sz="2400" b="1" dirty="0">
                  <a:solidFill>
                    <a:srgbClr val="000099"/>
                  </a:solidFill>
                  <a:latin typeface="" pitchFamily="18" charset="0"/>
                </a:endParaRPr>
              </a:p>
            </p:txBody>
          </p:sp>
          <p:sp>
            <p:nvSpPr>
              <p:cNvPr id="90140" name="Rectangle 232"/>
              <p:cNvSpPr/>
              <p:nvPr/>
            </p:nvSpPr>
            <p:spPr>
              <a:xfrm>
                <a:off x="5280" y="1376"/>
                <a:ext cx="21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c</a:t>
                </a:r>
                <a:endParaRPr lang="en-US" altLang="zh-CN" sz="2400" b="1" dirty="0">
                  <a:solidFill>
                    <a:srgbClr val="000099"/>
                  </a:solidFill>
                  <a:latin typeface="" pitchFamily="18" charset="0"/>
                </a:endParaRPr>
              </a:p>
            </p:txBody>
          </p:sp>
          <p:sp>
            <p:nvSpPr>
              <p:cNvPr id="90141" name="Rectangle 233"/>
              <p:cNvSpPr/>
              <p:nvPr/>
            </p:nvSpPr>
            <p:spPr>
              <a:xfrm>
                <a:off x="5280" y="944"/>
                <a:ext cx="24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b</a:t>
                </a:r>
                <a:endParaRPr lang="en-US" altLang="zh-CN" sz="2400" b="1" dirty="0">
                  <a:solidFill>
                    <a:srgbClr val="000099"/>
                  </a:solidFill>
                  <a:latin typeface="" pitchFamily="18" charset="0"/>
                </a:endParaRPr>
              </a:p>
            </p:txBody>
          </p:sp>
          <p:sp>
            <p:nvSpPr>
              <p:cNvPr id="90142" name="Rectangle 234"/>
              <p:cNvSpPr/>
              <p:nvPr/>
            </p:nvSpPr>
            <p:spPr>
              <a:xfrm>
                <a:off x="4896" y="576"/>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0099"/>
                    </a:solidFill>
                    <a:latin typeface="" pitchFamily="18" charset="0"/>
                  </a:rPr>
                  <a:t>a</a:t>
                </a:r>
                <a:endParaRPr lang="en-US" altLang="zh-CN" sz="2400" b="1" dirty="0">
                  <a:solidFill>
                    <a:srgbClr val="000099"/>
                  </a:solidFill>
                  <a:latin typeface=""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0121"/>
                                        </p:tgtEl>
                                        <p:attrNameLst>
                                          <p:attrName>style.visibility</p:attrName>
                                        </p:attrNameLst>
                                      </p:cBhvr>
                                      <p:to>
                                        <p:strVal val="visible"/>
                                      </p:to>
                                    </p:set>
                                    <p:animEffect transition="in" filter="blinds(horizontal)">
                                      <p:cBhvr>
                                        <p:cTn id="7" dur="500"/>
                                        <p:tgtEl>
                                          <p:spTgt spid="3801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9922"/>
                                        </p:tgtEl>
                                        <p:attrNameLst>
                                          <p:attrName>style.visibility</p:attrName>
                                        </p:attrNameLst>
                                      </p:cBhvr>
                                      <p:to>
                                        <p:strVal val="visible"/>
                                      </p:to>
                                    </p:set>
                                    <p:animEffect transition="in" filter="blinds(horizontal)">
                                      <p:cBhvr>
                                        <p:cTn id="12" dur="500"/>
                                        <p:tgtEl>
                                          <p:spTgt spid="3799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79906"/>
                                        </p:tgtEl>
                                        <p:attrNameLst>
                                          <p:attrName>style.visibility</p:attrName>
                                        </p:attrNameLst>
                                      </p:cBhvr>
                                      <p:to>
                                        <p:strVal val="visible"/>
                                      </p:to>
                                    </p:set>
                                    <p:animEffect transition="in" filter="wipe(up)">
                                      <p:cBhvr>
                                        <p:cTn id="17" dur="500"/>
                                        <p:tgtEl>
                                          <p:spTgt spid="3799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0037"/>
                                        </p:tgtEl>
                                        <p:attrNameLst>
                                          <p:attrName>style.visibility</p:attrName>
                                        </p:attrNameLst>
                                      </p:cBhvr>
                                      <p:to>
                                        <p:strVal val="visible"/>
                                      </p:to>
                                    </p:set>
                                    <p:animEffect transition="in" filter="wipe(left)">
                                      <p:cBhvr>
                                        <p:cTn id="22" dur="500"/>
                                        <p:tgtEl>
                                          <p:spTgt spid="3800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79931"/>
                                        </p:tgtEl>
                                        <p:attrNameLst>
                                          <p:attrName>style.visibility</p:attrName>
                                        </p:attrNameLst>
                                      </p:cBhvr>
                                      <p:to>
                                        <p:strVal val="visible"/>
                                      </p:to>
                                    </p:set>
                                    <p:animEffect transition="in" filter="wipe(up)">
                                      <p:cBhvr>
                                        <p:cTn id="27" dur="500"/>
                                        <p:tgtEl>
                                          <p:spTgt spid="3799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9932"/>
                                        </p:tgtEl>
                                        <p:attrNameLst>
                                          <p:attrName>style.visibility</p:attrName>
                                        </p:attrNameLst>
                                      </p:cBhvr>
                                      <p:to>
                                        <p:strVal val="visible"/>
                                      </p:to>
                                    </p:set>
                                    <p:animEffect transition="in" filter="wipe(left)">
                                      <p:cBhvr>
                                        <p:cTn id="32" dur="500"/>
                                        <p:tgtEl>
                                          <p:spTgt spid="3799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79930"/>
                                        </p:tgtEl>
                                        <p:attrNameLst>
                                          <p:attrName>style.visibility</p:attrName>
                                        </p:attrNameLst>
                                      </p:cBhvr>
                                      <p:to>
                                        <p:strVal val="visible"/>
                                      </p:to>
                                    </p:set>
                                    <p:animEffect transition="in" filter="wipe(up)">
                                      <p:cBhvr>
                                        <p:cTn id="37" dur="500"/>
                                        <p:tgtEl>
                                          <p:spTgt spid="3799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79923"/>
                                        </p:tgtEl>
                                        <p:attrNameLst>
                                          <p:attrName>style.visibility</p:attrName>
                                        </p:attrNameLst>
                                      </p:cBhvr>
                                      <p:to>
                                        <p:strVal val="visible"/>
                                      </p:to>
                                    </p:set>
                                    <p:animEffect transition="in" filter="wipe(left)">
                                      <p:cBhvr>
                                        <p:cTn id="42" dur="500"/>
                                        <p:tgtEl>
                                          <p:spTgt spid="3799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79926"/>
                                        </p:tgtEl>
                                        <p:attrNameLst>
                                          <p:attrName>style.visibility</p:attrName>
                                        </p:attrNameLst>
                                      </p:cBhvr>
                                      <p:to>
                                        <p:strVal val="visible"/>
                                      </p:to>
                                    </p:set>
                                    <p:animEffect transition="in" filter="wipe(left)">
                                      <p:cBhvr>
                                        <p:cTn id="47" dur="500"/>
                                        <p:tgtEl>
                                          <p:spTgt spid="379926"/>
                                        </p:tgtEl>
                                      </p:cBhvr>
                                    </p:animEffect>
                                  </p:childTnLst>
                                  <p:subTnLst>
                                    <p:audio>
                                      <p:cMediaNode>
                                        <p:cTn display="0" masterRel="sameClick">
                                          <p:stCondLst>
                                            <p:cond evt="begin" delay="0">
                                              <p:tn val="45"/>
                                            </p:cond>
                                          </p:stCondLst>
                                          <p:endCondLst>
                                            <p:cond evt="onStopAudio" delay="0">
                                              <p:tgtEl>
                                                <p:sldTgt/>
                                              </p:tgtEl>
                                            </p:cond>
                                          </p:endCondLst>
                                        </p:cTn>
                                        <p:tgtEl>
                                          <p:sndTgt r:embed="rId2" name="提示时奏幻想空间.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80123"/>
                                        </p:tgtEl>
                                        <p:attrNameLst>
                                          <p:attrName>style.visibility</p:attrName>
                                        </p:attrNameLst>
                                      </p:cBhvr>
                                      <p:to>
                                        <p:strVal val="visible"/>
                                      </p:to>
                                    </p:set>
                                    <p:animEffect transition="in" filter="wipe(up)">
                                      <p:cBhvr>
                                        <p:cTn id="52" dur="500"/>
                                        <p:tgtEl>
                                          <p:spTgt spid="38012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grpId="0" nodeType="clickEffect">
                                  <p:stCondLst>
                                    <p:cond delay="0"/>
                                  </p:stCondLst>
                                  <p:childTnLst>
                                    <p:set>
                                      <p:cBhvr>
                                        <p:cTn id="56" dur="1" fill="hold">
                                          <p:stCondLst>
                                            <p:cond delay="0"/>
                                          </p:stCondLst>
                                        </p:cTn>
                                        <p:tgtEl>
                                          <p:spTgt spid="379929"/>
                                        </p:tgtEl>
                                        <p:attrNameLst>
                                          <p:attrName>style.visibility</p:attrName>
                                        </p:attrNameLst>
                                      </p:cBhvr>
                                      <p:to>
                                        <p:strVal val="visible"/>
                                      </p:to>
                                    </p:set>
                                    <p:animEffect transition="in" filter="blinds(vertical)">
                                      <p:cBhvr>
                                        <p:cTn id="57" dur="500"/>
                                        <p:tgtEl>
                                          <p:spTgt spid="379929"/>
                                        </p:tgtEl>
                                      </p:cBhvr>
                                    </p:animEffect>
                                  </p:childTnLst>
                                  <p:subTnLst>
                                    <p:audio>
                                      <p:cMediaNode>
                                        <p:cTn display="0" masterRel="sameClick">
                                          <p:stCondLst>
                                            <p:cond evt="begin" delay="0">
                                              <p:tn val="55"/>
                                            </p:cond>
                                          </p:stCondLst>
                                          <p:endCondLst>
                                            <p:cond evt="onStopAudio" delay="0">
                                              <p:tgtEl>
                                                <p:sldTgt/>
                                              </p:tgtEl>
                                            </p:cond>
                                          </p:endCondLst>
                                        </p:cTn>
                                        <p:tgtEl>
                                          <p:sndTgt r:embed="rId3" name="感叹时奏幻想空间.wav"/>
                                        </p:tgtEl>
                                      </p:cMediaNode>
                                    </p:audio>
                                  </p:sub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380022"/>
                                        </p:tgtEl>
                                        <p:attrNameLst>
                                          <p:attrName>style.visibility</p:attrName>
                                        </p:attrNameLst>
                                      </p:cBhvr>
                                      <p:to>
                                        <p:strVal val="visible"/>
                                      </p:to>
                                    </p:set>
                                    <p:animEffect transition="in" filter="wipe(up)">
                                      <p:cBhvr>
                                        <p:cTn id="62" dur="500"/>
                                        <p:tgtEl>
                                          <p:spTgt spid="380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22" grpId="0"/>
      <p:bldP spid="379929" grpId="0"/>
      <p:bldP spid="379930" grpId="0" animBg="1"/>
      <p:bldP spid="379931" grpId="0" animBg="1"/>
      <p:bldP spid="3801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a:t>
            </a:fld>
            <a:r>
              <a:rPr lang="zh-CN" altLang="en-US" sz="1400" dirty="0"/>
              <a:t>）</a:t>
            </a:r>
          </a:p>
        </p:txBody>
      </p:sp>
      <p:sp>
        <p:nvSpPr>
          <p:cNvPr id="12291" name="Rectangle 2"/>
          <p:cNvSpPr/>
          <p:nvPr/>
        </p:nvSpPr>
        <p:spPr>
          <a:xfrm>
            <a:off x="338138" y="190500"/>
            <a:ext cx="8629650" cy="854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ea typeface="黑体" panose="02010609060101010101" pitchFamily="49" charset="-122"/>
              </a:rPr>
              <a:t>    </a:t>
            </a:r>
            <a:r>
              <a:rPr lang="zh-CN" altLang="en-US" sz="2800" b="1" dirty="0">
                <a:solidFill>
                  <a:srgbClr val="FF3300"/>
                </a:solidFill>
                <a:ea typeface="黑体" panose="02010609060101010101" pitchFamily="49" charset="-122"/>
              </a:rPr>
              <a:t>例</a:t>
            </a:r>
            <a:r>
              <a:rPr lang="en-US" altLang="zh-CN" sz="2800" b="1" dirty="0">
                <a:solidFill>
                  <a:srgbClr val="FF3300"/>
                </a:solidFill>
                <a:ea typeface="黑体" panose="02010609060101010101" pitchFamily="49" charset="-122"/>
              </a:rPr>
              <a:t>3</a:t>
            </a:r>
            <a:r>
              <a:rPr lang="zh-CN" altLang="en-US" sz="2800" b="1" dirty="0">
                <a:solidFill>
                  <a:srgbClr val="FF3300"/>
                </a:solidFill>
                <a:ea typeface="黑体" panose="02010609060101010101" pitchFamily="49" charset="-122"/>
              </a:rPr>
              <a:t>：</a:t>
            </a:r>
            <a:r>
              <a:rPr lang="zh-CN" altLang="en-US" sz="2800" b="1" dirty="0">
                <a:ea typeface="黑体" panose="02010609060101010101" pitchFamily="49" charset="-122"/>
              </a:rPr>
              <a:t>试分析下图所示电路的逻辑功能，图中输入信号</a:t>
            </a:r>
            <a:r>
              <a:rPr lang="en-US" altLang="zh-CN" sz="2800" b="1" i="1" dirty="0">
                <a:ea typeface="黑体" panose="02010609060101010101" pitchFamily="49" charset="-122"/>
              </a:rPr>
              <a:t>A</a:t>
            </a:r>
            <a:r>
              <a:rPr lang="zh-CN" altLang="en-US" sz="2800" b="1" dirty="0">
                <a:ea typeface="黑体" panose="02010609060101010101" pitchFamily="49" charset="-122"/>
              </a:rPr>
              <a:t>、</a:t>
            </a:r>
            <a:r>
              <a:rPr lang="en-US" altLang="zh-CN" sz="2800" b="1" i="1" dirty="0">
                <a:ea typeface="黑体" panose="02010609060101010101" pitchFamily="49" charset="-122"/>
              </a:rPr>
              <a:t>B</a:t>
            </a:r>
            <a:r>
              <a:rPr lang="zh-CN" altLang="en-US" sz="2800" b="1" dirty="0">
                <a:ea typeface="黑体" panose="02010609060101010101" pitchFamily="49" charset="-122"/>
              </a:rPr>
              <a:t>、</a:t>
            </a:r>
            <a:r>
              <a:rPr lang="en-US" altLang="zh-CN" sz="2800" b="1" i="1" dirty="0">
                <a:ea typeface="黑体" panose="02010609060101010101" pitchFamily="49" charset="-122"/>
              </a:rPr>
              <a:t>C</a:t>
            </a:r>
            <a:r>
              <a:rPr lang="zh-CN" altLang="en-US" sz="2800" b="1" dirty="0">
                <a:ea typeface="黑体" panose="02010609060101010101" pitchFamily="49" charset="-122"/>
              </a:rPr>
              <a:t>、</a:t>
            </a:r>
            <a:r>
              <a:rPr lang="en-US" altLang="zh-CN" sz="2800" b="1" i="1" dirty="0">
                <a:ea typeface="黑体" panose="02010609060101010101" pitchFamily="49" charset="-122"/>
              </a:rPr>
              <a:t>D</a:t>
            </a:r>
            <a:r>
              <a:rPr lang="zh-CN" altLang="en-US" sz="2800" b="1" dirty="0">
                <a:ea typeface="黑体" panose="02010609060101010101" pitchFamily="49" charset="-122"/>
              </a:rPr>
              <a:t>是一组</a:t>
            </a:r>
            <a:r>
              <a:rPr lang="en-US" altLang="zh-CN" sz="2800" b="1" dirty="0">
                <a:ea typeface="黑体" panose="02010609060101010101" pitchFamily="49" charset="-122"/>
              </a:rPr>
              <a:t>4</a:t>
            </a:r>
            <a:r>
              <a:rPr lang="zh-CN" altLang="en-US" sz="2800" b="1" dirty="0">
                <a:ea typeface="黑体" panose="02010609060101010101" pitchFamily="49" charset="-122"/>
              </a:rPr>
              <a:t>位二进制代码。</a:t>
            </a:r>
          </a:p>
        </p:txBody>
      </p:sp>
      <p:sp>
        <p:nvSpPr>
          <p:cNvPr id="311299" name="Text Box 3"/>
          <p:cNvSpPr txBox="1"/>
          <p:nvPr/>
        </p:nvSpPr>
        <p:spPr>
          <a:xfrm>
            <a:off x="285750" y="1138238"/>
            <a:ext cx="3128963" cy="854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zh-CN" altLang="en-US" sz="2800" b="1" dirty="0">
                <a:ea typeface="黑体" panose="02010609060101010101" pitchFamily="49" charset="-122"/>
              </a:rPr>
              <a:t>解：⑴ 写输出函数</a:t>
            </a:r>
            <a:r>
              <a:rPr lang="en-US" altLang="zh-CN" sz="2800" b="1" dirty="0">
                <a:ea typeface="黑体" panose="02010609060101010101" pitchFamily="49" charset="-122"/>
              </a:rPr>
              <a:t>Y</a:t>
            </a:r>
            <a:r>
              <a:rPr lang="zh-CN" altLang="en-US" sz="2800" b="1" dirty="0">
                <a:ea typeface="黑体" panose="02010609060101010101" pitchFamily="49" charset="-122"/>
              </a:rPr>
              <a:t>的逻辑表达式</a:t>
            </a:r>
          </a:p>
        </p:txBody>
      </p:sp>
      <p:graphicFrame>
        <p:nvGraphicFramePr>
          <p:cNvPr id="311300" name="Object 4"/>
          <p:cNvGraphicFramePr>
            <a:graphicFrameLocks noChangeAspect="1"/>
          </p:cNvGraphicFramePr>
          <p:nvPr/>
        </p:nvGraphicFramePr>
        <p:xfrm>
          <a:off x="457200" y="2057400"/>
          <a:ext cx="2589213" cy="1657350"/>
        </p:xfrm>
        <a:graphic>
          <a:graphicData uri="http://schemas.openxmlformats.org/presentationml/2006/ole">
            <mc:AlternateContent xmlns:mc="http://schemas.openxmlformats.org/markup-compatibility/2006">
              <mc:Choice xmlns:v="urn:schemas-microsoft-com:vml" Requires="v">
                <p:oleObj spid="_x0000_s5161" r:id="rId3" imgW="1308100" imgH="838200" progId="Equation.3">
                  <p:embed/>
                </p:oleObj>
              </mc:Choice>
              <mc:Fallback>
                <p:oleObj r:id="rId3" imgW="1308100" imgH="838200" progId="Equation.3">
                  <p:embed/>
                  <p:pic>
                    <p:nvPicPr>
                      <p:cNvPr id="0" name="图片 3078"/>
                      <p:cNvPicPr/>
                      <p:nvPr/>
                    </p:nvPicPr>
                    <p:blipFill>
                      <a:blip r:embed="rId4"/>
                      <a:stretch>
                        <a:fillRect/>
                      </a:stretch>
                    </p:blipFill>
                    <p:spPr>
                      <a:xfrm>
                        <a:off x="457200" y="2057400"/>
                        <a:ext cx="2589213" cy="1657350"/>
                      </a:xfrm>
                      <a:prstGeom prst="rect">
                        <a:avLst/>
                      </a:prstGeom>
                      <a:noFill/>
                      <a:ln w="38100">
                        <a:noFill/>
                        <a:miter/>
                      </a:ln>
                    </p:spPr>
                  </p:pic>
                </p:oleObj>
              </mc:Fallback>
            </mc:AlternateContent>
          </a:graphicData>
        </a:graphic>
      </p:graphicFrame>
      <p:sp>
        <p:nvSpPr>
          <p:cNvPr id="311301" name="Text Box 5"/>
          <p:cNvSpPr txBox="1"/>
          <p:nvPr/>
        </p:nvSpPr>
        <p:spPr>
          <a:xfrm>
            <a:off x="185738" y="3938588"/>
            <a:ext cx="2328862" cy="427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黑体" panose="02010609060101010101" pitchFamily="49" charset="-122"/>
              </a:rPr>
              <a:t>     </a:t>
            </a:r>
            <a:r>
              <a:rPr lang="en-US" altLang="zh-CN" sz="2800" b="1" dirty="0">
                <a:ea typeface="黑体" panose="02010609060101010101" pitchFamily="49" charset="-122"/>
              </a:rPr>
              <a:t>⑵ </a:t>
            </a:r>
            <a:r>
              <a:rPr lang="zh-CN" altLang="en-US" sz="2800" b="1" dirty="0">
                <a:ea typeface="黑体" panose="02010609060101010101" pitchFamily="49" charset="-122"/>
              </a:rPr>
              <a:t>进行化简</a:t>
            </a:r>
          </a:p>
        </p:txBody>
      </p:sp>
      <p:graphicFrame>
        <p:nvGraphicFramePr>
          <p:cNvPr id="311302" name="Object 6"/>
          <p:cNvGraphicFramePr>
            <a:graphicFrameLocks noChangeAspect="1"/>
          </p:cNvGraphicFramePr>
          <p:nvPr/>
        </p:nvGraphicFramePr>
        <p:xfrm>
          <a:off x="431800" y="4478338"/>
          <a:ext cx="7262813" cy="1833562"/>
        </p:xfrm>
        <a:graphic>
          <a:graphicData uri="http://schemas.openxmlformats.org/presentationml/2006/ole">
            <mc:AlternateContent xmlns:mc="http://schemas.openxmlformats.org/markup-compatibility/2006">
              <mc:Choice xmlns:v="urn:schemas-microsoft-com:vml" Requires="v">
                <p:oleObj spid="_x0000_s5162" r:id="rId5" imgW="3670300" imgH="927100" progId="Equation.3">
                  <p:embed/>
                </p:oleObj>
              </mc:Choice>
              <mc:Fallback>
                <p:oleObj r:id="rId5" imgW="3670300" imgH="927100" progId="Equation.3">
                  <p:embed/>
                  <p:pic>
                    <p:nvPicPr>
                      <p:cNvPr id="0" name="图片 3077"/>
                      <p:cNvPicPr/>
                      <p:nvPr/>
                    </p:nvPicPr>
                    <p:blipFill>
                      <a:blip r:embed="rId6"/>
                      <a:stretch>
                        <a:fillRect/>
                      </a:stretch>
                    </p:blipFill>
                    <p:spPr>
                      <a:xfrm>
                        <a:off x="431800" y="4478338"/>
                        <a:ext cx="7262813" cy="1833562"/>
                      </a:xfrm>
                      <a:prstGeom prst="rect">
                        <a:avLst/>
                      </a:prstGeom>
                      <a:noFill/>
                      <a:ln w="38100">
                        <a:noFill/>
                        <a:miter/>
                      </a:ln>
                    </p:spPr>
                  </p:pic>
                </p:oleObj>
              </mc:Fallback>
            </mc:AlternateContent>
          </a:graphicData>
        </a:graphic>
      </p:graphicFrame>
      <p:grpSp>
        <p:nvGrpSpPr>
          <p:cNvPr id="12296" name="Group 10"/>
          <p:cNvGrpSpPr/>
          <p:nvPr/>
        </p:nvGrpSpPr>
        <p:grpSpPr>
          <a:xfrm>
            <a:off x="3357563" y="1300163"/>
            <a:ext cx="5600700" cy="2832100"/>
            <a:chOff x="2016" y="459"/>
            <a:chExt cx="3528" cy="1784"/>
          </a:xfrm>
        </p:grpSpPr>
        <p:grpSp>
          <p:nvGrpSpPr>
            <p:cNvPr id="12297" name="Group 11"/>
            <p:cNvGrpSpPr/>
            <p:nvPr/>
          </p:nvGrpSpPr>
          <p:grpSpPr>
            <a:xfrm>
              <a:off x="2016" y="459"/>
              <a:ext cx="945" cy="1784"/>
              <a:chOff x="756" y="1764"/>
              <a:chExt cx="945" cy="1784"/>
            </a:xfrm>
          </p:grpSpPr>
          <p:grpSp>
            <p:nvGrpSpPr>
              <p:cNvPr id="12380" name="Group 12"/>
              <p:cNvGrpSpPr/>
              <p:nvPr/>
            </p:nvGrpSpPr>
            <p:grpSpPr>
              <a:xfrm>
                <a:off x="756" y="2367"/>
                <a:ext cx="306" cy="297"/>
                <a:chOff x="1476" y="1629"/>
                <a:chExt cx="306" cy="297"/>
              </a:xfrm>
            </p:grpSpPr>
            <p:sp>
              <p:nvSpPr>
                <p:cNvPr id="12416" name="Rectangle 13"/>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17" name="Oval 14"/>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18" name="Text Box 15"/>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grpSp>
            <p:nvGrpSpPr>
              <p:cNvPr id="12381" name="Group 16"/>
              <p:cNvGrpSpPr/>
              <p:nvPr/>
            </p:nvGrpSpPr>
            <p:grpSpPr>
              <a:xfrm>
                <a:off x="1395" y="2367"/>
                <a:ext cx="306" cy="297"/>
                <a:chOff x="1476" y="1629"/>
                <a:chExt cx="306" cy="297"/>
              </a:xfrm>
            </p:grpSpPr>
            <p:sp>
              <p:nvSpPr>
                <p:cNvPr id="12413" name="Rectangle 17"/>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14" name="Oval 18"/>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15" name="Text Box 19"/>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grpSp>
            <p:nvGrpSpPr>
              <p:cNvPr id="12382" name="Group 20"/>
              <p:cNvGrpSpPr/>
              <p:nvPr/>
            </p:nvGrpSpPr>
            <p:grpSpPr>
              <a:xfrm>
                <a:off x="1080" y="1926"/>
                <a:ext cx="306" cy="297"/>
                <a:chOff x="1476" y="1629"/>
                <a:chExt cx="306" cy="297"/>
              </a:xfrm>
            </p:grpSpPr>
            <p:sp>
              <p:nvSpPr>
                <p:cNvPr id="12410" name="Rectangle 21"/>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11" name="Oval 22"/>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12" name="Text Box 23"/>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grpSp>
            <p:nvGrpSpPr>
              <p:cNvPr id="12383" name="Group 24"/>
              <p:cNvGrpSpPr/>
              <p:nvPr/>
            </p:nvGrpSpPr>
            <p:grpSpPr>
              <a:xfrm>
                <a:off x="1071" y="2808"/>
                <a:ext cx="306" cy="297"/>
                <a:chOff x="1476" y="1629"/>
                <a:chExt cx="306" cy="297"/>
              </a:xfrm>
            </p:grpSpPr>
            <p:sp>
              <p:nvSpPr>
                <p:cNvPr id="12407" name="Rectangle 25"/>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08" name="Oval 26"/>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09" name="Text Box 27"/>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sp>
            <p:nvSpPr>
              <p:cNvPr id="12384" name="Line 28"/>
              <p:cNvSpPr/>
              <p:nvPr/>
            </p:nvSpPr>
            <p:spPr>
              <a:xfrm flipV="1">
                <a:off x="846" y="2655"/>
                <a:ext cx="0" cy="684"/>
              </a:xfrm>
              <a:prstGeom prst="line">
                <a:avLst/>
              </a:prstGeom>
              <a:ln w="25400" cap="flat" cmpd="sng">
                <a:solidFill>
                  <a:schemeClr val="tx1"/>
                </a:solidFill>
                <a:prstDash val="solid"/>
                <a:headEnd type="none" w="med" len="med"/>
                <a:tailEnd type="none" w="med" len="med"/>
              </a:ln>
            </p:spPr>
          </p:sp>
          <p:sp>
            <p:nvSpPr>
              <p:cNvPr id="12385" name="Line 29"/>
              <p:cNvSpPr/>
              <p:nvPr/>
            </p:nvSpPr>
            <p:spPr>
              <a:xfrm flipV="1">
                <a:off x="1593" y="2655"/>
                <a:ext cx="0" cy="684"/>
              </a:xfrm>
              <a:prstGeom prst="line">
                <a:avLst/>
              </a:prstGeom>
              <a:ln w="25400" cap="flat" cmpd="sng">
                <a:solidFill>
                  <a:schemeClr val="tx1"/>
                </a:solidFill>
                <a:prstDash val="solid"/>
                <a:headEnd type="none" w="med" len="med"/>
                <a:tailEnd type="none" w="med" len="med"/>
              </a:ln>
            </p:spPr>
          </p:sp>
          <p:sp>
            <p:nvSpPr>
              <p:cNvPr id="12386" name="Line 30"/>
              <p:cNvSpPr/>
              <p:nvPr/>
            </p:nvSpPr>
            <p:spPr>
              <a:xfrm>
                <a:off x="837" y="3186"/>
                <a:ext cx="333" cy="0"/>
              </a:xfrm>
              <a:prstGeom prst="line">
                <a:avLst/>
              </a:prstGeom>
              <a:ln w="25400" cap="flat" cmpd="sng">
                <a:solidFill>
                  <a:schemeClr val="tx1"/>
                </a:solidFill>
                <a:prstDash val="solid"/>
                <a:headEnd type="none" w="med" len="med"/>
                <a:tailEnd type="none" w="med" len="med"/>
              </a:ln>
            </p:spPr>
          </p:sp>
          <p:sp>
            <p:nvSpPr>
              <p:cNvPr id="12387" name="Line 31"/>
              <p:cNvSpPr/>
              <p:nvPr/>
            </p:nvSpPr>
            <p:spPr>
              <a:xfrm>
                <a:off x="1269" y="3195"/>
                <a:ext cx="333" cy="0"/>
              </a:xfrm>
              <a:prstGeom prst="line">
                <a:avLst/>
              </a:prstGeom>
              <a:ln w="25400" cap="flat" cmpd="sng">
                <a:solidFill>
                  <a:schemeClr val="tx1"/>
                </a:solidFill>
                <a:prstDash val="solid"/>
                <a:headEnd type="none" w="med" len="med"/>
                <a:tailEnd type="none" w="med" len="med"/>
              </a:ln>
            </p:spPr>
          </p:sp>
          <p:sp>
            <p:nvSpPr>
              <p:cNvPr id="12388" name="Line 32"/>
              <p:cNvSpPr/>
              <p:nvPr/>
            </p:nvSpPr>
            <p:spPr>
              <a:xfrm>
                <a:off x="1278" y="2295"/>
                <a:ext cx="261" cy="0"/>
              </a:xfrm>
              <a:prstGeom prst="line">
                <a:avLst/>
              </a:prstGeom>
              <a:ln w="25400" cap="flat" cmpd="sng">
                <a:solidFill>
                  <a:schemeClr val="tx1"/>
                </a:solidFill>
                <a:prstDash val="solid"/>
                <a:headEnd type="none" w="med" len="med"/>
                <a:tailEnd type="none" w="med" len="med"/>
              </a:ln>
            </p:spPr>
          </p:sp>
          <p:sp>
            <p:nvSpPr>
              <p:cNvPr id="12389" name="Line 33"/>
              <p:cNvSpPr/>
              <p:nvPr/>
            </p:nvSpPr>
            <p:spPr>
              <a:xfrm>
                <a:off x="909" y="2304"/>
                <a:ext cx="261" cy="0"/>
              </a:xfrm>
              <a:prstGeom prst="line">
                <a:avLst/>
              </a:prstGeom>
              <a:ln w="25400" cap="flat" cmpd="sng">
                <a:solidFill>
                  <a:schemeClr val="tx1"/>
                </a:solidFill>
                <a:prstDash val="solid"/>
                <a:headEnd type="none" w="med" len="med"/>
                <a:tailEnd type="none" w="med" len="med"/>
              </a:ln>
            </p:spPr>
          </p:sp>
          <p:sp>
            <p:nvSpPr>
              <p:cNvPr id="12390" name="Line 34"/>
              <p:cNvSpPr/>
              <p:nvPr/>
            </p:nvSpPr>
            <p:spPr>
              <a:xfrm>
                <a:off x="954" y="2736"/>
                <a:ext cx="531" cy="0"/>
              </a:xfrm>
              <a:prstGeom prst="line">
                <a:avLst/>
              </a:prstGeom>
              <a:ln w="25400" cap="flat" cmpd="sng">
                <a:solidFill>
                  <a:schemeClr val="tx1"/>
                </a:solidFill>
                <a:prstDash val="solid"/>
                <a:headEnd type="none" w="med" len="med"/>
                <a:tailEnd type="none" w="med" len="med"/>
              </a:ln>
            </p:spPr>
          </p:sp>
          <p:sp>
            <p:nvSpPr>
              <p:cNvPr id="12391" name="Line 35"/>
              <p:cNvSpPr/>
              <p:nvPr/>
            </p:nvSpPr>
            <p:spPr>
              <a:xfrm flipV="1">
                <a:off x="1170" y="3114"/>
                <a:ext cx="0" cy="81"/>
              </a:xfrm>
              <a:prstGeom prst="line">
                <a:avLst/>
              </a:prstGeom>
              <a:ln w="25400" cap="flat" cmpd="sng">
                <a:solidFill>
                  <a:schemeClr val="tx1"/>
                </a:solidFill>
                <a:prstDash val="solid"/>
                <a:headEnd type="none" w="med" len="med"/>
                <a:tailEnd type="none" w="med" len="med"/>
              </a:ln>
            </p:spPr>
          </p:sp>
          <p:sp>
            <p:nvSpPr>
              <p:cNvPr id="12392" name="Line 36"/>
              <p:cNvSpPr/>
              <p:nvPr/>
            </p:nvSpPr>
            <p:spPr>
              <a:xfrm flipV="1">
                <a:off x="1278" y="3114"/>
                <a:ext cx="0" cy="81"/>
              </a:xfrm>
              <a:prstGeom prst="line">
                <a:avLst/>
              </a:prstGeom>
              <a:ln w="25400" cap="flat" cmpd="sng">
                <a:solidFill>
                  <a:schemeClr val="tx1"/>
                </a:solidFill>
                <a:prstDash val="solid"/>
                <a:headEnd type="none" w="med" len="med"/>
                <a:tailEnd type="none" w="med" len="med"/>
              </a:ln>
            </p:spPr>
          </p:sp>
          <p:sp>
            <p:nvSpPr>
              <p:cNvPr id="12393" name="Line 37"/>
              <p:cNvSpPr/>
              <p:nvPr/>
            </p:nvSpPr>
            <p:spPr>
              <a:xfrm flipV="1">
                <a:off x="1233" y="2727"/>
                <a:ext cx="0" cy="81"/>
              </a:xfrm>
              <a:prstGeom prst="line">
                <a:avLst/>
              </a:prstGeom>
              <a:ln w="25400" cap="flat" cmpd="sng">
                <a:solidFill>
                  <a:schemeClr val="tx1"/>
                </a:solidFill>
                <a:prstDash val="solid"/>
                <a:headEnd type="none" w="med" len="med"/>
                <a:tailEnd type="none" w="med" len="med"/>
              </a:ln>
            </p:spPr>
          </p:sp>
          <p:sp>
            <p:nvSpPr>
              <p:cNvPr id="12394" name="Line 38"/>
              <p:cNvSpPr/>
              <p:nvPr/>
            </p:nvSpPr>
            <p:spPr>
              <a:xfrm flipV="1">
                <a:off x="909" y="2295"/>
                <a:ext cx="0" cy="81"/>
              </a:xfrm>
              <a:prstGeom prst="line">
                <a:avLst/>
              </a:prstGeom>
              <a:ln w="25400" cap="flat" cmpd="sng">
                <a:solidFill>
                  <a:schemeClr val="tx1"/>
                </a:solidFill>
                <a:prstDash val="solid"/>
                <a:headEnd type="none" w="med" len="med"/>
                <a:tailEnd type="none" w="med" len="med"/>
              </a:ln>
            </p:spPr>
          </p:sp>
          <p:sp>
            <p:nvSpPr>
              <p:cNvPr id="12395" name="Line 39"/>
              <p:cNvSpPr/>
              <p:nvPr/>
            </p:nvSpPr>
            <p:spPr>
              <a:xfrm flipV="1">
                <a:off x="1548" y="2286"/>
                <a:ext cx="0" cy="81"/>
              </a:xfrm>
              <a:prstGeom prst="line">
                <a:avLst/>
              </a:prstGeom>
              <a:ln w="25400" cap="flat" cmpd="sng">
                <a:solidFill>
                  <a:schemeClr val="tx1"/>
                </a:solidFill>
                <a:prstDash val="solid"/>
                <a:headEnd type="none" w="med" len="med"/>
                <a:tailEnd type="none" w="med" len="med"/>
              </a:ln>
            </p:spPr>
          </p:sp>
          <p:sp>
            <p:nvSpPr>
              <p:cNvPr id="12396" name="Line 40"/>
              <p:cNvSpPr/>
              <p:nvPr/>
            </p:nvSpPr>
            <p:spPr>
              <a:xfrm flipV="1">
                <a:off x="1278" y="2223"/>
                <a:ext cx="0" cy="81"/>
              </a:xfrm>
              <a:prstGeom prst="line">
                <a:avLst/>
              </a:prstGeom>
              <a:ln w="25400" cap="flat" cmpd="sng">
                <a:solidFill>
                  <a:schemeClr val="tx1"/>
                </a:solidFill>
                <a:prstDash val="solid"/>
                <a:headEnd type="none" w="med" len="med"/>
                <a:tailEnd type="none" w="med" len="med"/>
              </a:ln>
            </p:spPr>
          </p:sp>
          <p:sp>
            <p:nvSpPr>
              <p:cNvPr id="12397" name="Line 41"/>
              <p:cNvSpPr/>
              <p:nvPr/>
            </p:nvSpPr>
            <p:spPr>
              <a:xfrm flipV="1">
                <a:off x="1179" y="2232"/>
                <a:ext cx="0" cy="81"/>
              </a:xfrm>
              <a:prstGeom prst="line">
                <a:avLst/>
              </a:prstGeom>
              <a:ln w="25400" cap="flat" cmpd="sng">
                <a:solidFill>
                  <a:schemeClr val="tx1"/>
                </a:solidFill>
                <a:prstDash val="solid"/>
                <a:headEnd type="none" w="med" len="med"/>
                <a:tailEnd type="none" w="med" len="med"/>
              </a:ln>
            </p:spPr>
          </p:sp>
          <p:sp>
            <p:nvSpPr>
              <p:cNvPr id="12398" name="Line 42"/>
              <p:cNvSpPr/>
              <p:nvPr/>
            </p:nvSpPr>
            <p:spPr>
              <a:xfrm flipV="1">
                <a:off x="1233" y="1845"/>
                <a:ext cx="0" cy="81"/>
              </a:xfrm>
              <a:prstGeom prst="line">
                <a:avLst/>
              </a:prstGeom>
              <a:ln w="25400" cap="flat" cmpd="sng">
                <a:solidFill>
                  <a:schemeClr val="tx1"/>
                </a:solidFill>
                <a:prstDash val="solid"/>
                <a:headEnd type="none" w="med" len="med"/>
                <a:tailEnd type="none" w="med" len="med"/>
              </a:ln>
            </p:spPr>
          </p:sp>
          <p:sp>
            <p:nvSpPr>
              <p:cNvPr id="12399" name="Line 43"/>
              <p:cNvSpPr/>
              <p:nvPr/>
            </p:nvSpPr>
            <p:spPr>
              <a:xfrm flipV="1">
                <a:off x="963" y="2655"/>
                <a:ext cx="0" cy="81"/>
              </a:xfrm>
              <a:prstGeom prst="line">
                <a:avLst/>
              </a:prstGeom>
              <a:ln w="25400" cap="flat" cmpd="sng">
                <a:solidFill>
                  <a:schemeClr val="tx1"/>
                </a:solidFill>
                <a:prstDash val="solid"/>
                <a:headEnd type="none" w="med" len="med"/>
                <a:tailEnd type="none" w="med" len="med"/>
              </a:ln>
            </p:spPr>
          </p:sp>
          <p:sp>
            <p:nvSpPr>
              <p:cNvPr id="12400" name="Line 44"/>
              <p:cNvSpPr/>
              <p:nvPr/>
            </p:nvSpPr>
            <p:spPr>
              <a:xfrm flipV="1">
                <a:off x="1485" y="2664"/>
                <a:ext cx="0" cy="81"/>
              </a:xfrm>
              <a:prstGeom prst="line">
                <a:avLst/>
              </a:prstGeom>
              <a:ln w="25400" cap="flat" cmpd="sng">
                <a:solidFill>
                  <a:schemeClr val="tx1"/>
                </a:solidFill>
                <a:prstDash val="solid"/>
                <a:headEnd type="none" w="med" len="med"/>
                <a:tailEnd type="none" w="med" len="med"/>
              </a:ln>
            </p:spPr>
          </p:sp>
          <p:sp>
            <p:nvSpPr>
              <p:cNvPr id="12401" name="Oval 45"/>
              <p:cNvSpPr/>
              <p:nvPr/>
            </p:nvSpPr>
            <p:spPr>
              <a:xfrm>
                <a:off x="1206" y="2709"/>
                <a:ext cx="56" cy="56"/>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02" name="Oval 46"/>
              <p:cNvSpPr/>
              <p:nvPr/>
            </p:nvSpPr>
            <p:spPr>
              <a:xfrm>
                <a:off x="810" y="3159"/>
                <a:ext cx="56" cy="56"/>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03" name="Oval 47"/>
              <p:cNvSpPr/>
              <p:nvPr/>
            </p:nvSpPr>
            <p:spPr>
              <a:xfrm>
                <a:off x="1562" y="3164"/>
                <a:ext cx="56" cy="56"/>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404" name="Text Box 48"/>
              <p:cNvSpPr txBox="1"/>
              <p:nvPr/>
            </p:nvSpPr>
            <p:spPr>
              <a:xfrm>
                <a:off x="756" y="3375"/>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t>A</a:t>
                </a:r>
              </a:p>
            </p:txBody>
          </p:sp>
          <p:sp>
            <p:nvSpPr>
              <p:cNvPr id="12405" name="Text Box 49"/>
              <p:cNvSpPr txBox="1"/>
              <p:nvPr/>
            </p:nvSpPr>
            <p:spPr>
              <a:xfrm>
                <a:off x="1503" y="3357"/>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t>B</a:t>
                </a:r>
              </a:p>
            </p:txBody>
          </p:sp>
          <p:sp>
            <p:nvSpPr>
              <p:cNvPr id="12406" name="Text Box 50"/>
              <p:cNvSpPr txBox="1"/>
              <p:nvPr/>
            </p:nvSpPr>
            <p:spPr>
              <a:xfrm>
                <a:off x="1017" y="1764"/>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t>W</a:t>
                </a:r>
              </a:p>
            </p:txBody>
          </p:sp>
        </p:grpSp>
        <p:grpSp>
          <p:nvGrpSpPr>
            <p:cNvPr id="12298" name="Group 51"/>
            <p:cNvGrpSpPr/>
            <p:nvPr/>
          </p:nvGrpSpPr>
          <p:grpSpPr>
            <a:xfrm>
              <a:off x="3303" y="1071"/>
              <a:ext cx="306" cy="297"/>
              <a:chOff x="1476" y="1629"/>
              <a:chExt cx="306" cy="297"/>
            </a:xfrm>
          </p:grpSpPr>
          <p:sp>
            <p:nvSpPr>
              <p:cNvPr id="12377" name="Rectangle 52"/>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78" name="Oval 53"/>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79" name="Text Box 54"/>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grpSp>
          <p:nvGrpSpPr>
            <p:cNvPr id="12299" name="Group 55"/>
            <p:cNvGrpSpPr/>
            <p:nvPr/>
          </p:nvGrpSpPr>
          <p:grpSpPr>
            <a:xfrm>
              <a:off x="3942" y="1071"/>
              <a:ext cx="306" cy="297"/>
              <a:chOff x="1476" y="1629"/>
              <a:chExt cx="306" cy="297"/>
            </a:xfrm>
          </p:grpSpPr>
          <p:sp>
            <p:nvSpPr>
              <p:cNvPr id="12374" name="Rectangle 56"/>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75" name="Oval 57"/>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76" name="Text Box 58"/>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grpSp>
          <p:nvGrpSpPr>
            <p:cNvPr id="12300" name="Group 59"/>
            <p:cNvGrpSpPr/>
            <p:nvPr/>
          </p:nvGrpSpPr>
          <p:grpSpPr>
            <a:xfrm>
              <a:off x="3627" y="630"/>
              <a:ext cx="306" cy="297"/>
              <a:chOff x="1476" y="1629"/>
              <a:chExt cx="306" cy="297"/>
            </a:xfrm>
          </p:grpSpPr>
          <p:sp>
            <p:nvSpPr>
              <p:cNvPr id="12371" name="Rectangle 60"/>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72" name="Oval 61"/>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73" name="Text Box 62"/>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grpSp>
          <p:nvGrpSpPr>
            <p:cNvPr id="12301" name="Group 63"/>
            <p:cNvGrpSpPr/>
            <p:nvPr/>
          </p:nvGrpSpPr>
          <p:grpSpPr>
            <a:xfrm>
              <a:off x="3618" y="1512"/>
              <a:ext cx="306" cy="297"/>
              <a:chOff x="1476" y="1629"/>
              <a:chExt cx="306" cy="297"/>
            </a:xfrm>
          </p:grpSpPr>
          <p:sp>
            <p:nvSpPr>
              <p:cNvPr id="12368" name="Rectangle 64"/>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69" name="Oval 65"/>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70" name="Text Box 66"/>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sp>
          <p:nvSpPr>
            <p:cNvPr id="12302" name="Line 67"/>
            <p:cNvSpPr/>
            <p:nvPr/>
          </p:nvSpPr>
          <p:spPr>
            <a:xfrm flipV="1">
              <a:off x="4140" y="1359"/>
              <a:ext cx="0" cy="684"/>
            </a:xfrm>
            <a:prstGeom prst="line">
              <a:avLst/>
            </a:prstGeom>
            <a:ln w="25400" cap="flat" cmpd="sng">
              <a:solidFill>
                <a:schemeClr val="tx1"/>
              </a:solidFill>
              <a:prstDash val="solid"/>
              <a:headEnd type="none" w="med" len="med"/>
              <a:tailEnd type="none" w="med" len="med"/>
            </a:ln>
          </p:spPr>
        </p:sp>
        <p:sp>
          <p:nvSpPr>
            <p:cNvPr id="12303" name="Line 68"/>
            <p:cNvSpPr/>
            <p:nvPr/>
          </p:nvSpPr>
          <p:spPr>
            <a:xfrm>
              <a:off x="3141" y="1890"/>
              <a:ext cx="576" cy="0"/>
            </a:xfrm>
            <a:prstGeom prst="line">
              <a:avLst/>
            </a:prstGeom>
            <a:ln w="25400" cap="flat" cmpd="sng">
              <a:solidFill>
                <a:schemeClr val="tx1"/>
              </a:solidFill>
              <a:prstDash val="solid"/>
              <a:headEnd type="none" w="med" len="med"/>
              <a:tailEnd type="none" w="med" len="med"/>
            </a:ln>
          </p:spPr>
        </p:sp>
        <p:sp>
          <p:nvSpPr>
            <p:cNvPr id="12304" name="Line 69"/>
            <p:cNvSpPr/>
            <p:nvPr/>
          </p:nvSpPr>
          <p:spPr>
            <a:xfrm>
              <a:off x="3816" y="1899"/>
              <a:ext cx="333" cy="0"/>
            </a:xfrm>
            <a:prstGeom prst="line">
              <a:avLst/>
            </a:prstGeom>
            <a:ln w="25400" cap="flat" cmpd="sng">
              <a:solidFill>
                <a:schemeClr val="tx1"/>
              </a:solidFill>
              <a:prstDash val="solid"/>
              <a:headEnd type="none" w="med" len="med"/>
              <a:tailEnd type="none" w="med" len="med"/>
            </a:ln>
          </p:spPr>
        </p:sp>
        <p:sp>
          <p:nvSpPr>
            <p:cNvPr id="12305" name="Line 70"/>
            <p:cNvSpPr/>
            <p:nvPr/>
          </p:nvSpPr>
          <p:spPr>
            <a:xfrm>
              <a:off x="3825" y="999"/>
              <a:ext cx="261" cy="0"/>
            </a:xfrm>
            <a:prstGeom prst="line">
              <a:avLst/>
            </a:prstGeom>
            <a:ln w="25400" cap="flat" cmpd="sng">
              <a:solidFill>
                <a:schemeClr val="tx1"/>
              </a:solidFill>
              <a:prstDash val="solid"/>
              <a:headEnd type="none" w="med" len="med"/>
              <a:tailEnd type="none" w="med" len="med"/>
            </a:ln>
          </p:spPr>
        </p:sp>
        <p:sp>
          <p:nvSpPr>
            <p:cNvPr id="12306" name="Line 71"/>
            <p:cNvSpPr/>
            <p:nvPr/>
          </p:nvSpPr>
          <p:spPr>
            <a:xfrm>
              <a:off x="3456" y="1008"/>
              <a:ext cx="261" cy="0"/>
            </a:xfrm>
            <a:prstGeom prst="line">
              <a:avLst/>
            </a:prstGeom>
            <a:ln w="25400" cap="flat" cmpd="sng">
              <a:solidFill>
                <a:schemeClr val="tx1"/>
              </a:solidFill>
              <a:prstDash val="solid"/>
              <a:headEnd type="none" w="med" len="med"/>
              <a:tailEnd type="none" w="med" len="med"/>
            </a:ln>
          </p:spPr>
        </p:sp>
        <p:sp>
          <p:nvSpPr>
            <p:cNvPr id="12307" name="Line 72"/>
            <p:cNvSpPr/>
            <p:nvPr/>
          </p:nvSpPr>
          <p:spPr>
            <a:xfrm>
              <a:off x="3501" y="1440"/>
              <a:ext cx="531" cy="0"/>
            </a:xfrm>
            <a:prstGeom prst="line">
              <a:avLst/>
            </a:prstGeom>
            <a:ln w="25400" cap="flat" cmpd="sng">
              <a:solidFill>
                <a:schemeClr val="tx1"/>
              </a:solidFill>
              <a:prstDash val="solid"/>
              <a:headEnd type="none" w="med" len="med"/>
              <a:tailEnd type="none" w="med" len="med"/>
            </a:ln>
          </p:spPr>
        </p:sp>
        <p:sp>
          <p:nvSpPr>
            <p:cNvPr id="12308" name="Line 73"/>
            <p:cNvSpPr/>
            <p:nvPr/>
          </p:nvSpPr>
          <p:spPr>
            <a:xfrm flipV="1">
              <a:off x="3717" y="1818"/>
              <a:ext cx="0" cy="81"/>
            </a:xfrm>
            <a:prstGeom prst="line">
              <a:avLst/>
            </a:prstGeom>
            <a:ln w="25400" cap="flat" cmpd="sng">
              <a:solidFill>
                <a:schemeClr val="tx1"/>
              </a:solidFill>
              <a:prstDash val="solid"/>
              <a:headEnd type="none" w="med" len="med"/>
              <a:tailEnd type="none" w="med" len="med"/>
            </a:ln>
          </p:spPr>
        </p:sp>
        <p:sp>
          <p:nvSpPr>
            <p:cNvPr id="12309" name="Line 74"/>
            <p:cNvSpPr/>
            <p:nvPr/>
          </p:nvSpPr>
          <p:spPr>
            <a:xfrm flipV="1">
              <a:off x="3825" y="1818"/>
              <a:ext cx="0" cy="81"/>
            </a:xfrm>
            <a:prstGeom prst="line">
              <a:avLst/>
            </a:prstGeom>
            <a:ln w="25400" cap="flat" cmpd="sng">
              <a:solidFill>
                <a:schemeClr val="tx1"/>
              </a:solidFill>
              <a:prstDash val="solid"/>
              <a:headEnd type="none" w="med" len="med"/>
              <a:tailEnd type="none" w="med" len="med"/>
            </a:ln>
          </p:spPr>
        </p:sp>
        <p:sp>
          <p:nvSpPr>
            <p:cNvPr id="12310" name="Line 75"/>
            <p:cNvSpPr/>
            <p:nvPr/>
          </p:nvSpPr>
          <p:spPr>
            <a:xfrm flipV="1">
              <a:off x="3780" y="1431"/>
              <a:ext cx="0" cy="81"/>
            </a:xfrm>
            <a:prstGeom prst="line">
              <a:avLst/>
            </a:prstGeom>
            <a:ln w="25400" cap="flat" cmpd="sng">
              <a:solidFill>
                <a:schemeClr val="tx1"/>
              </a:solidFill>
              <a:prstDash val="solid"/>
              <a:headEnd type="none" w="med" len="med"/>
              <a:tailEnd type="none" w="med" len="med"/>
            </a:ln>
          </p:spPr>
        </p:sp>
        <p:sp>
          <p:nvSpPr>
            <p:cNvPr id="12311" name="Line 76"/>
            <p:cNvSpPr/>
            <p:nvPr/>
          </p:nvSpPr>
          <p:spPr>
            <a:xfrm flipV="1">
              <a:off x="3456" y="999"/>
              <a:ext cx="0" cy="81"/>
            </a:xfrm>
            <a:prstGeom prst="line">
              <a:avLst/>
            </a:prstGeom>
            <a:ln w="25400" cap="flat" cmpd="sng">
              <a:solidFill>
                <a:schemeClr val="tx1"/>
              </a:solidFill>
              <a:prstDash val="solid"/>
              <a:headEnd type="none" w="med" len="med"/>
              <a:tailEnd type="none" w="med" len="med"/>
            </a:ln>
          </p:spPr>
        </p:sp>
        <p:sp>
          <p:nvSpPr>
            <p:cNvPr id="12312" name="Line 77"/>
            <p:cNvSpPr/>
            <p:nvPr/>
          </p:nvSpPr>
          <p:spPr>
            <a:xfrm flipV="1">
              <a:off x="4095" y="990"/>
              <a:ext cx="0" cy="81"/>
            </a:xfrm>
            <a:prstGeom prst="line">
              <a:avLst/>
            </a:prstGeom>
            <a:ln w="25400" cap="flat" cmpd="sng">
              <a:solidFill>
                <a:schemeClr val="tx1"/>
              </a:solidFill>
              <a:prstDash val="solid"/>
              <a:headEnd type="none" w="med" len="med"/>
              <a:tailEnd type="none" w="med" len="med"/>
            </a:ln>
          </p:spPr>
        </p:sp>
        <p:sp>
          <p:nvSpPr>
            <p:cNvPr id="12313" name="Line 78"/>
            <p:cNvSpPr/>
            <p:nvPr/>
          </p:nvSpPr>
          <p:spPr>
            <a:xfrm flipV="1">
              <a:off x="3825" y="927"/>
              <a:ext cx="0" cy="81"/>
            </a:xfrm>
            <a:prstGeom prst="line">
              <a:avLst/>
            </a:prstGeom>
            <a:ln w="25400" cap="flat" cmpd="sng">
              <a:solidFill>
                <a:schemeClr val="tx1"/>
              </a:solidFill>
              <a:prstDash val="solid"/>
              <a:headEnd type="none" w="med" len="med"/>
              <a:tailEnd type="none" w="med" len="med"/>
            </a:ln>
          </p:spPr>
        </p:sp>
        <p:sp>
          <p:nvSpPr>
            <p:cNvPr id="12314" name="Line 79"/>
            <p:cNvSpPr/>
            <p:nvPr/>
          </p:nvSpPr>
          <p:spPr>
            <a:xfrm flipV="1">
              <a:off x="3726" y="936"/>
              <a:ext cx="0" cy="81"/>
            </a:xfrm>
            <a:prstGeom prst="line">
              <a:avLst/>
            </a:prstGeom>
            <a:ln w="25400" cap="flat" cmpd="sng">
              <a:solidFill>
                <a:schemeClr val="tx1"/>
              </a:solidFill>
              <a:prstDash val="solid"/>
              <a:headEnd type="none" w="med" len="med"/>
              <a:tailEnd type="none" w="med" len="med"/>
            </a:ln>
          </p:spPr>
        </p:sp>
        <p:sp>
          <p:nvSpPr>
            <p:cNvPr id="12315" name="Line 80"/>
            <p:cNvSpPr/>
            <p:nvPr/>
          </p:nvSpPr>
          <p:spPr>
            <a:xfrm flipV="1">
              <a:off x="3780" y="549"/>
              <a:ext cx="0" cy="81"/>
            </a:xfrm>
            <a:prstGeom prst="line">
              <a:avLst/>
            </a:prstGeom>
            <a:ln w="25400" cap="flat" cmpd="sng">
              <a:solidFill>
                <a:schemeClr val="tx1"/>
              </a:solidFill>
              <a:prstDash val="solid"/>
              <a:headEnd type="none" w="med" len="med"/>
              <a:tailEnd type="none" w="med" len="med"/>
            </a:ln>
          </p:spPr>
        </p:sp>
        <p:sp>
          <p:nvSpPr>
            <p:cNvPr id="12316" name="Line 81"/>
            <p:cNvSpPr/>
            <p:nvPr/>
          </p:nvSpPr>
          <p:spPr>
            <a:xfrm flipV="1">
              <a:off x="3510" y="1359"/>
              <a:ext cx="0" cy="81"/>
            </a:xfrm>
            <a:prstGeom prst="line">
              <a:avLst/>
            </a:prstGeom>
            <a:ln w="25400" cap="flat" cmpd="sng">
              <a:solidFill>
                <a:schemeClr val="tx1"/>
              </a:solidFill>
              <a:prstDash val="solid"/>
              <a:headEnd type="none" w="med" len="med"/>
              <a:tailEnd type="none" w="med" len="med"/>
            </a:ln>
          </p:spPr>
        </p:sp>
        <p:sp>
          <p:nvSpPr>
            <p:cNvPr id="12317" name="Line 82"/>
            <p:cNvSpPr/>
            <p:nvPr/>
          </p:nvSpPr>
          <p:spPr>
            <a:xfrm flipV="1">
              <a:off x="4032" y="1368"/>
              <a:ext cx="0" cy="81"/>
            </a:xfrm>
            <a:prstGeom prst="line">
              <a:avLst/>
            </a:prstGeom>
            <a:ln w="25400" cap="flat" cmpd="sng">
              <a:solidFill>
                <a:schemeClr val="tx1"/>
              </a:solidFill>
              <a:prstDash val="solid"/>
              <a:headEnd type="none" w="med" len="med"/>
              <a:tailEnd type="none" w="med" len="med"/>
            </a:ln>
          </p:spPr>
        </p:sp>
        <p:sp>
          <p:nvSpPr>
            <p:cNvPr id="12318" name="Oval 83"/>
            <p:cNvSpPr/>
            <p:nvPr/>
          </p:nvSpPr>
          <p:spPr>
            <a:xfrm>
              <a:off x="3753" y="1413"/>
              <a:ext cx="56" cy="56"/>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19" name="Oval 84"/>
            <p:cNvSpPr/>
            <p:nvPr/>
          </p:nvSpPr>
          <p:spPr>
            <a:xfrm>
              <a:off x="3114" y="1413"/>
              <a:ext cx="56" cy="56"/>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20" name="Oval 85"/>
            <p:cNvSpPr/>
            <p:nvPr/>
          </p:nvSpPr>
          <p:spPr>
            <a:xfrm>
              <a:off x="4109" y="1868"/>
              <a:ext cx="56" cy="56"/>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21" name="Text Box 86"/>
            <p:cNvSpPr txBox="1"/>
            <p:nvPr/>
          </p:nvSpPr>
          <p:spPr>
            <a:xfrm>
              <a:off x="4050" y="206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t>C</a:t>
              </a:r>
            </a:p>
          </p:txBody>
        </p:sp>
        <p:sp>
          <p:nvSpPr>
            <p:cNvPr id="12322" name="Text Box 87"/>
            <p:cNvSpPr txBox="1"/>
            <p:nvPr/>
          </p:nvSpPr>
          <p:spPr>
            <a:xfrm>
              <a:off x="3564" y="468"/>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t>X</a:t>
              </a:r>
            </a:p>
          </p:txBody>
        </p:sp>
        <p:grpSp>
          <p:nvGrpSpPr>
            <p:cNvPr id="12323" name="Group 88"/>
            <p:cNvGrpSpPr/>
            <p:nvPr/>
          </p:nvGrpSpPr>
          <p:grpSpPr>
            <a:xfrm>
              <a:off x="4599" y="1062"/>
              <a:ext cx="306" cy="297"/>
              <a:chOff x="1476" y="1629"/>
              <a:chExt cx="306" cy="297"/>
            </a:xfrm>
          </p:grpSpPr>
          <p:sp>
            <p:nvSpPr>
              <p:cNvPr id="12365" name="Rectangle 89"/>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66" name="Oval 90"/>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67" name="Text Box 91"/>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grpSp>
          <p:nvGrpSpPr>
            <p:cNvPr id="12324" name="Group 92"/>
            <p:cNvGrpSpPr/>
            <p:nvPr/>
          </p:nvGrpSpPr>
          <p:grpSpPr>
            <a:xfrm>
              <a:off x="5238" y="1062"/>
              <a:ext cx="306" cy="297"/>
              <a:chOff x="1476" y="1629"/>
              <a:chExt cx="306" cy="297"/>
            </a:xfrm>
          </p:grpSpPr>
          <p:sp>
            <p:nvSpPr>
              <p:cNvPr id="12362" name="Rectangle 93"/>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63" name="Oval 94"/>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64" name="Text Box 95"/>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grpSp>
          <p:nvGrpSpPr>
            <p:cNvPr id="12325" name="Group 96"/>
            <p:cNvGrpSpPr/>
            <p:nvPr/>
          </p:nvGrpSpPr>
          <p:grpSpPr>
            <a:xfrm>
              <a:off x="4923" y="621"/>
              <a:ext cx="306" cy="297"/>
              <a:chOff x="1476" y="1629"/>
              <a:chExt cx="306" cy="297"/>
            </a:xfrm>
          </p:grpSpPr>
          <p:sp>
            <p:nvSpPr>
              <p:cNvPr id="12359" name="Rectangle 97"/>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60" name="Oval 98"/>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61" name="Text Box 99"/>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grpSp>
          <p:nvGrpSpPr>
            <p:cNvPr id="12326" name="Group 100"/>
            <p:cNvGrpSpPr/>
            <p:nvPr/>
          </p:nvGrpSpPr>
          <p:grpSpPr>
            <a:xfrm>
              <a:off x="4914" y="1503"/>
              <a:ext cx="306" cy="297"/>
              <a:chOff x="1476" y="1629"/>
              <a:chExt cx="306" cy="297"/>
            </a:xfrm>
          </p:grpSpPr>
          <p:sp>
            <p:nvSpPr>
              <p:cNvPr id="12356" name="Rectangle 101"/>
              <p:cNvSpPr/>
              <p:nvPr/>
            </p:nvSpPr>
            <p:spPr>
              <a:xfrm>
                <a:off x="1476" y="1710"/>
                <a:ext cx="306" cy="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57" name="Oval 102"/>
              <p:cNvSpPr/>
              <p:nvPr/>
            </p:nvSpPr>
            <p:spPr>
              <a:xfrm>
                <a:off x="1593" y="1629"/>
                <a:ext cx="72" cy="72"/>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58" name="Text Box 103"/>
              <p:cNvSpPr txBox="1"/>
              <p:nvPr/>
            </p:nvSpPr>
            <p:spPr>
              <a:xfrm>
                <a:off x="1548" y="1701"/>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dirty="0"/>
                  <a:t>&amp;</a:t>
                </a:r>
              </a:p>
            </p:txBody>
          </p:sp>
        </p:grpSp>
        <p:sp>
          <p:nvSpPr>
            <p:cNvPr id="12327" name="Line 104"/>
            <p:cNvSpPr/>
            <p:nvPr/>
          </p:nvSpPr>
          <p:spPr>
            <a:xfrm flipV="1">
              <a:off x="5436" y="1350"/>
              <a:ext cx="0" cy="684"/>
            </a:xfrm>
            <a:prstGeom prst="line">
              <a:avLst/>
            </a:prstGeom>
            <a:ln w="25400" cap="flat" cmpd="sng">
              <a:solidFill>
                <a:schemeClr val="tx1"/>
              </a:solidFill>
              <a:prstDash val="solid"/>
              <a:headEnd type="none" w="med" len="med"/>
              <a:tailEnd type="none" w="med" len="med"/>
            </a:ln>
          </p:spPr>
        </p:sp>
        <p:sp>
          <p:nvSpPr>
            <p:cNvPr id="12328" name="Line 105"/>
            <p:cNvSpPr/>
            <p:nvPr/>
          </p:nvSpPr>
          <p:spPr>
            <a:xfrm>
              <a:off x="5112" y="1890"/>
              <a:ext cx="333" cy="0"/>
            </a:xfrm>
            <a:prstGeom prst="line">
              <a:avLst/>
            </a:prstGeom>
            <a:ln w="25400" cap="flat" cmpd="sng">
              <a:solidFill>
                <a:schemeClr val="tx1"/>
              </a:solidFill>
              <a:prstDash val="solid"/>
              <a:headEnd type="none" w="med" len="med"/>
              <a:tailEnd type="none" w="med" len="med"/>
            </a:ln>
          </p:spPr>
        </p:sp>
        <p:sp>
          <p:nvSpPr>
            <p:cNvPr id="12329" name="Line 106"/>
            <p:cNvSpPr/>
            <p:nvPr/>
          </p:nvSpPr>
          <p:spPr>
            <a:xfrm>
              <a:off x="5121" y="990"/>
              <a:ext cx="261" cy="0"/>
            </a:xfrm>
            <a:prstGeom prst="line">
              <a:avLst/>
            </a:prstGeom>
            <a:ln w="25400" cap="flat" cmpd="sng">
              <a:solidFill>
                <a:schemeClr val="tx1"/>
              </a:solidFill>
              <a:prstDash val="solid"/>
              <a:headEnd type="none" w="med" len="med"/>
              <a:tailEnd type="none" w="med" len="med"/>
            </a:ln>
          </p:spPr>
        </p:sp>
        <p:sp>
          <p:nvSpPr>
            <p:cNvPr id="12330" name="Line 107"/>
            <p:cNvSpPr/>
            <p:nvPr/>
          </p:nvSpPr>
          <p:spPr>
            <a:xfrm>
              <a:off x="4752" y="999"/>
              <a:ext cx="261" cy="0"/>
            </a:xfrm>
            <a:prstGeom prst="line">
              <a:avLst/>
            </a:prstGeom>
            <a:ln w="25400" cap="flat" cmpd="sng">
              <a:solidFill>
                <a:schemeClr val="tx1"/>
              </a:solidFill>
              <a:prstDash val="solid"/>
              <a:headEnd type="none" w="med" len="med"/>
              <a:tailEnd type="none" w="med" len="med"/>
            </a:ln>
          </p:spPr>
        </p:sp>
        <p:sp>
          <p:nvSpPr>
            <p:cNvPr id="12331" name="Line 108"/>
            <p:cNvSpPr/>
            <p:nvPr/>
          </p:nvSpPr>
          <p:spPr>
            <a:xfrm>
              <a:off x="4797" y="1431"/>
              <a:ext cx="531" cy="0"/>
            </a:xfrm>
            <a:prstGeom prst="line">
              <a:avLst/>
            </a:prstGeom>
            <a:ln w="25400" cap="flat" cmpd="sng">
              <a:solidFill>
                <a:schemeClr val="tx1"/>
              </a:solidFill>
              <a:prstDash val="solid"/>
              <a:headEnd type="none" w="med" len="med"/>
              <a:tailEnd type="none" w="med" len="med"/>
            </a:ln>
          </p:spPr>
        </p:sp>
        <p:sp>
          <p:nvSpPr>
            <p:cNvPr id="12332" name="Line 109"/>
            <p:cNvSpPr/>
            <p:nvPr/>
          </p:nvSpPr>
          <p:spPr>
            <a:xfrm flipV="1">
              <a:off x="5013" y="1809"/>
              <a:ext cx="0" cy="81"/>
            </a:xfrm>
            <a:prstGeom prst="line">
              <a:avLst/>
            </a:prstGeom>
            <a:ln w="25400" cap="flat" cmpd="sng">
              <a:solidFill>
                <a:schemeClr val="tx1"/>
              </a:solidFill>
              <a:prstDash val="solid"/>
              <a:headEnd type="none" w="med" len="med"/>
              <a:tailEnd type="none" w="med" len="med"/>
            </a:ln>
          </p:spPr>
        </p:sp>
        <p:sp>
          <p:nvSpPr>
            <p:cNvPr id="12333" name="Line 110"/>
            <p:cNvSpPr/>
            <p:nvPr/>
          </p:nvSpPr>
          <p:spPr>
            <a:xfrm flipV="1">
              <a:off x="5121" y="1809"/>
              <a:ext cx="0" cy="81"/>
            </a:xfrm>
            <a:prstGeom prst="line">
              <a:avLst/>
            </a:prstGeom>
            <a:ln w="25400" cap="flat" cmpd="sng">
              <a:solidFill>
                <a:schemeClr val="tx1"/>
              </a:solidFill>
              <a:prstDash val="solid"/>
              <a:headEnd type="none" w="med" len="med"/>
              <a:tailEnd type="none" w="med" len="med"/>
            </a:ln>
          </p:spPr>
        </p:sp>
        <p:sp>
          <p:nvSpPr>
            <p:cNvPr id="12334" name="Line 111"/>
            <p:cNvSpPr/>
            <p:nvPr/>
          </p:nvSpPr>
          <p:spPr>
            <a:xfrm flipV="1">
              <a:off x="5076" y="1422"/>
              <a:ext cx="0" cy="81"/>
            </a:xfrm>
            <a:prstGeom prst="line">
              <a:avLst/>
            </a:prstGeom>
            <a:ln w="25400" cap="flat" cmpd="sng">
              <a:solidFill>
                <a:schemeClr val="tx1"/>
              </a:solidFill>
              <a:prstDash val="solid"/>
              <a:headEnd type="none" w="med" len="med"/>
              <a:tailEnd type="none" w="med" len="med"/>
            </a:ln>
          </p:spPr>
        </p:sp>
        <p:sp>
          <p:nvSpPr>
            <p:cNvPr id="12335" name="Line 112"/>
            <p:cNvSpPr/>
            <p:nvPr/>
          </p:nvSpPr>
          <p:spPr>
            <a:xfrm flipV="1">
              <a:off x="4752" y="990"/>
              <a:ext cx="0" cy="81"/>
            </a:xfrm>
            <a:prstGeom prst="line">
              <a:avLst/>
            </a:prstGeom>
            <a:ln w="25400" cap="flat" cmpd="sng">
              <a:solidFill>
                <a:schemeClr val="tx1"/>
              </a:solidFill>
              <a:prstDash val="solid"/>
              <a:headEnd type="none" w="med" len="med"/>
              <a:tailEnd type="none" w="med" len="med"/>
            </a:ln>
          </p:spPr>
        </p:sp>
        <p:sp>
          <p:nvSpPr>
            <p:cNvPr id="12336" name="Line 113"/>
            <p:cNvSpPr/>
            <p:nvPr/>
          </p:nvSpPr>
          <p:spPr>
            <a:xfrm flipV="1">
              <a:off x="5391" y="981"/>
              <a:ext cx="0" cy="81"/>
            </a:xfrm>
            <a:prstGeom prst="line">
              <a:avLst/>
            </a:prstGeom>
            <a:ln w="25400" cap="flat" cmpd="sng">
              <a:solidFill>
                <a:schemeClr val="tx1"/>
              </a:solidFill>
              <a:prstDash val="solid"/>
              <a:headEnd type="none" w="med" len="med"/>
              <a:tailEnd type="none" w="med" len="med"/>
            </a:ln>
          </p:spPr>
        </p:sp>
        <p:sp>
          <p:nvSpPr>
            <p:cNvPr id="12337" name="Line 114"/>
            <p:cNvSpPr/>
            <p:nvPr/>
          </p:nvSpPr>
          <p:spPr>
            <a:xfrm flipV="1">
              <a:off x="5121" y="918"/>
              <a:ext cx="0" cy="81"/>
            </a:xfrm>
            <a:prstGeom prst="line">
              <a:avLst/>
            </a:prstGeom>
            <a:ln w="25400" cap="flat" cmpd="sng">
              <a:solidFill>
                <a:schemeClr val="tx1"/>
              </a:solidFill>
              <a:prstDash val="solid"/>
              <a:headEnd type="none" w="med" len="med"/>
              <a:tailEnd type="none" w="med" len="med"/>
            </a:ln>
          </p:spPr>
        </p:sp>
        <p:sp>
          <p:nvSpPr>
            <p:cNvPr id="12338" name="Line 115"/>
            <p:cNvSpPr/>
            <p:nvPr/>
          </p:nvSpPr>
          <p:spPr>
            <a:xfrm flipV="1">
              <a:off x="5022" y="927"/>
              <a:ext cx="0" cy="81"/>
            </a:xfrm>
            <a:prstGeom prst="line">
              <a:avLst/>
            </a:prstGeom>
            <a:ln w="25400" cap="flat" cmpd="sng">
              <a:solidFill>
                <a:schemeClr val="tx1"/>
              </a:solidFill>
              <a:prstDash val="solid"/>
              <a:headEnd type="none" w="med" len="med"/>
              <a:tailEnd type="none" w="med" len="med"/>
            </a:ln>
          </p:spPr>
        </p:sp>
        <p:sp>
          <p:nvSpPr>
            <p:cNvPr id="12339" name="Line 116"/>
            <p:cNvSpPr/>
            <p:nvPr/>
          </p:nvSpPr>
          <p:spPr>
            <a:xfrm flipV="1">
              <a:off x="5076" y="477"/>
              <a:ext cx="0" cy="144"/>
            </a:xfrm>
            <a:prstGeom prst="line">
              <a:avLst/>
            </a:prstGeom>
            <a:ln w="25400" cap="flat" cmpd="sng">
              <a:solidFill>
                <a:schemeClr val="tx1"/>
              </a:solidFill>
              <a:prstDash val="solid"/>
              <a:headEnd type="none" w="med" len="med"/>
              <a:tailEnd type="none" w="med" len="med"/>
            </a:ln>
          </p:spPr>
        </p:sp>
        <p:sp>
          <p:nvSpPr>
            <p:cNvPr id="12340" name="Line 117"/>
            <p:cNvSpPr/>
            <p:nvPr/>
          </p:nvSpPr>
          <p:spPr>
            <a:xfrm flipV="1">
              <a:off x="4806" y="1350"/>
              <a:ext cx="0" cy="81"/>
            </a:xfrm>
            <a:prstGeom prst="line">
              <a:avLst/>
            </a:prstGeom>
            <a:ln w="25400" cap="flat" cmpd="sng">
              <a:solidFill>
                <a:schemeClr val="tx1"/>
              </a:solidFill>
              <a:prstDash val="solid"/>
              <a:headEnd type="none" w="med" len="med"/>
              <a:tailEnd type="none" w="med" len="med"/>
            </a:ln>
          </p:spPr>
        </p:sp>
        <p:sp>
          <p:nvSpPr>
            <p:cNvPr id="12341" name="Line 118"/>
            <p:cNvSpPr/>
            <p:nvPr/>
          </p:nvSpPr>
          <p:spPr>
            <a:xfrm flipV="1">
              <a:off x="5328" y="1359"/>
              <a:ext cx="0" cy="81"/>
            </a:xfrm>
            <a:prstGeom prst="line">
              <a:avLst/>
            </a:prstGeom>
            <a:ln w="25400" cap="flat" cmpd="sng">
              <a:solidFill>
                <a:schemeClr val="tx1"/>
              </a:solidFill>
              <a:prstDash val="solid"/>
              <a:headEnd type="none" w="med" len="med"/>
              <a:tailEnd type="none" w="med" len="med"/>
            </a:ln>
          </p:spPr>
        </p:sp>
        <p:sp>
          <p:nvSpPr>
            <p:cNvPr id="12342" name="Oval 119"/>
            <p:cNvSpPr/>
            <p:nvPr/>
          </p:nvSpPr>
          <p:spPr>
            <a:xfrm>
              <a:off x="5049" y="1404"/>
              <a:ext cx="56" cy="56"/>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43" name="Oval 120"/>
            <p:cNvSpPr/>
            <p:nvPr/>
          </p:nvSpPr>
          <p:spPr>
            <a:xfrm>
              <a:off x="5405" y="1859"/>
              <a:ext cx="56" cy="56"/>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44" name="Text Box 121"/>
            <p:cNvSpPr txBox="1"/>
            <p:nvPr/>
          </p:nvSpPr>
          <p:spPr>
            <a:xfrm>
              <a:off x="5346" y="2052"/>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t>D</a:t>
              </a:r>
            </a:p>
          </p:txBody>
        </p:sp>
        <p:sp>
          <p:nvSpPr>
            <p:cNvPr id="12345" name="Text Box 122"/>
            <p:cNvSpPr txBox="1"/>
            <p:nvPr/>
          </p:nvSpPr>
          <p:spPr>
            <a:xfrm>
              <a:off x="4860" y="459"/>
              <a:ext cx="153" cy="1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i="1" dirty="0"/>
                <a:t>Y</a:t>
              </a:r>
            </a:p>
          </p:txBody>
        </p:sp>
        <p:sp>
          <p:nvSpPr>
            <p:cNvPr id="12346" name="Line 123"/>
            <p:cNvSpPr/>
            <p:nvPr/>
          </p:nvSpPr>
          <p:spPr>
            <a:xfrm>
              <a:off x="2484" y="540"/>
              <a:ext cx="657" cy="0"/>
            </a:xfrm>
            <a:prstGeom prst="line">
              <a:avLst/>
            </a:prstGeom>
            <a:ln w="25400" cap="flat" cmpd="sng">
              <a:solidFill>
                <a:schemeClr val="tx1"/>
              </a:solidFill>
              <a:prstDash val="solid"/>
              <a:headEnd type="none" w="med" len="med"/>
              <a:tailEnd type="none" w="med" len="med"/>
            </a:ln>
          </p:spPr>
        </p:sp>
        <p:sp>
          <p:nvSpPr>
            <p:cNvPr id="12347" name="Line 124"/>
            <p:cNvSpPr/>
            <p:nvPr/>
          </p:nvSpPr>
          <p:spPr>
            <a:xfrm>
              <a:off x="3771" y="540"/>
              <a:ext cx="675" cy="0"/>
            </a:xfrm>
            <a:prstGeom prst="line">
              <a:avLst/>
            </a:prstGeom>
            <a:ln w="25400" cap="flat" cmpd="sng">
              <a:solidFill>
                <a:schemeClr val="tx1"/>
              </a:solidFill>
              <a:prstDash val="solid"/>
              <a:headEnd type="none" w="med" len="med"/>
              <a:tailEnd type="none" w="med" len="med"/>
            </a:ln>
          </p:spPr>
        </p:sp>
        <p:sp>
          <p:nvSpPr>
            <p:cNvPr id="12348" name="Line 125"/>
            <p:cNvSpPr/>
            <p:nvPr/>
          </p:nvSpPr>
          <p:spPr>
            <a:xfrm>
              <a:off x="3141" y="531"/>
              <a:ext cx="0" cy="1368"/>
            </a:xfrm>
            <a:prstGeom prst="line">
              <a:avLst/>
            </a:prstGeom>
            <a:ln w="25400" cap="flat" cmpd="sng">
              <a:solidFill>
                <a:schemeClr val="tx1"/>
              </a:solidFill>
              <a:prstDash val="solid"/>
              <a:headEnd type="none" w="med" len="med"/>
              <a:tailEnd type="none" w="med" len="med"/>
            </a:ln>
          </p:spPr>
        </p:sp>
        <p:sp>
          <p:nvSpPr>
            <p:cNvPr id="12349" name="Line 126"/>
            <p:cNvSpPr/>
            <p:nvPr/>
          </p:nvSpPr>
          <p:spPr>
            <a:xfrm>
              <a:off x="4437" y="549"/>
              <a:ext cx="0" cy="1341"/>
            </a:xfrm>
            <a:prstGeom prst="line">
              <a:avLst/>
            </a:prstGeom>
            <a:ln w="25400" cap="flat" cmpd="sng">
              <a:solidFill>
                <a:schemeClr val="tx1"/>
              </a:solidFill>
              <a:prstDash val="solid"/>
              <a:headEnd type="none" w="med" len="med"/>
              <a:tailEnd type="none" w="med" len="med"/>
            </a:ln>
          </p:spPr>
        </p:sp>
        <p:sp>
          <p:nvSpPr>
            <p:cNvPr id="12350" name="Line 127"/>
            <p:cNvSpPr/>
            <p:nvPr/>
          </p:nvSpPr>
          <p:spPr>
            <a:xfrm>
              <a:off x="3141" y="1440"/>
              <a:ext cx="252" cy="0"/>
            </a:xfrm>
            <a:prstGeom prst="line">
              <a:avLst/>
            </a:prstGeom>
            <a:ln w="25400" cap="flat" cmpd="sng">
              <a:solidFill>
                <a:schemeClr val="tx1"/>
              </a:solidFill>
              <a:prstDash val="solid"/>
              <a:headEnd type="none" w="med" len="med"/>
              <a:tailEnd type="none" w="med" len="med"/>
            </a:ln>
          </p:spPr>
        </p:sp>
        <p:sp>
          <p:nvSpPr>
            <p:cNvPr id="12351" name="Line 128"/>
            <p:cNvSpPr/>
            <p:nvPr/>
          </p:nvSpPr>
          <p:spPr>
            <a:xfrm flipV="1">
              <a:off x="3398" y="1364"/>
              <a:ext cx="0" cy="81"/>
            </a:xfrm>
            <a:prstGeom prst="line">
              <a:avLst/>
            </a:prstGeom>
            <a:ln w="25400" cap="flat" cmpd="sng">
              <a:solidFill>
                <a:schemeClr val="tx1"/>
              </a:solidFill>
              <a:prstDash val="solid"/>
              <a:headEnd type="none" w="med" len="med"/>
              <a:tailEnd type="none" w="med" len="med"/>
            </a:ln>
          </p:spPr>
        </p:sp>
        <p:sp>
          <p:nvSpPr>
            <p:cNvPr id="12352" name="Oval 129"/>
            <p:cNvSpPr/>
            <p:nvPr/>
          </p:nvSpPr>
          <p:spPr>
            <a:xfrm>
              <a:off x="4415" y="1409"/>
              <a:ext cx="56" cy="56"/>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2353" name="Line 130"/>
            <p:cNvSpPr/>
            <p:nvPr/>
          </p:nvSpPr>
          <p:spPr>
            <a:xfrm>
              <a:off x="4442" y="1436"/>
              <a:ext cx="252" cy="0"/>
            </a:xfrm>
            <a:prstGeom prst="line">
              <a:avLst/>
            </a:prstGeom>
            <a:ln w="25400" cap="flat" cmpd="sng">
              <a:solidFill>
                <a:schemeClr val="tx1"/>
              </a:solidFill>
              <a:prstDash val="solid"/>
              <a:headEnd type="none" w="med" len="med"/>
              <a:tailEnd type="none" w="med" len="med"/>
            </a:ln>
          </p:spPr>
        </p:sp>
        <p:sp>
          <p:nvSpPr>
            <p:cNvPr id="12354" name="Line 131"/>
            <p:cNvSpPr/>
            <p:nvPr/>
          </p:nvSpPr>
          <p:spPr>
            <a:xfrm flipV="1">
              <a:off x="4690" y="1360"/>
              <a:ext cx="0" cy="81"/>
            </a:xfrm>
            <a:prstGeom prst="line">
              <a:avLst/>
            </a:prstGeom>
            <a:ln w="25400" cap="flat" cmpd="sng">
              <a:solidFill>
                <a:schemeClr val="tx1"/>
              </a:solidFill>
              <a:prstDash val="solid"/>
              <a:headEnd type="none" w="med" len="med"/>
              <a:tailEnd type="none" w="med" len="med"/>
            </a:ln>
          </p:spPr>
        </p:sp>
        <p:sp>
          <p:nvSpPr>
            <p:cNvPr id="12355" name="Line 132"/>
            <p:cNvSpPr/>
            <p:nvPr/>
          </p:nvSpPr>
          <p:spPr>
            <a:xfrm>
              <a:off x="4437" y="1881"/>
              <a:ext cx="576" cy="0"/>
            </a:xfrm>
            <a:prstGeom prst="line">
              <a:avLst/>
            </a:prstGeom>
            <a:ln w="25400" cap="flat" cmpd="sng">
              <a:solidFill>
                <a:schemeClr val="tx1"/>
              </a:solidFill>
              <a:prstDash val="solid"/>
              <a:headEnd type="none" w="med" len="med"/>
              <a:tailEnd type="none" w="med" len="med"/>
            </a:ln>
          </p:spPr>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1299"/>
                                        </p:tgtEl>
                                        <p:attrNameLst>
                                          <p:attrName>style.visibility</p:attrName>
                                        </p:attrNameLst>
                                      </p:cBhvr>
                                      <p:to>
                                        <p:strVal val="visible"/>
                                      </p:to>
                                    </p:set>
                                    <p:animEffect transition="in" filter="wipe(up)">
                                      <p:cBhvr>
                                        <p:cTn id="7" dur="500"/>
                                        <p:tgtEl>
                                          <p:spTgt spid="31129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11300"/>
                                        </p:tgtEl>
                                        <p:attrNameLst>
                                          <p:attrName>style.visibility</p:attrName>
                                        </p:attrNameLst>
                                      </p:cBhvr>
                                      <p:to>
                                        <p:strVal val="visible"/>
                                      </p:to>
                                    </p:set>
                                    <p:anim calcmode="lin" valueType="num">
                                      <p:cBhvr additive="base">
                                        <p:cTn id="12" dur="500" fill="hold"/>
                                        <p:tgtEl>
                                          <p:spTgt spid="311300"/>
                                        </p:tgtEl>
                                        <p:attrNameLst>
                                          <p:attrName>ppt_x</p:attrName>
                                        </p:attrNameLst>
                                      </p:cBhvr>
                                      <p:tavLst>
                                        <p:tav tm="0">
                                          <p:val>
                                            <p:strVal val="0-#ppt_w/2"/>
                                          </p:val>
                                        </p:tav>
                                        <p:tav tm="100000">
                                          <p:val>
                                            <p:strVal val="#ppt_x"/>
                                          </p:val>
                                        </p:tav>
                                      </p:tavLst>
                                    </p:anim>
                                    <p:anim calcmode="lin" valueType="num">
                                      <p:cBhvr additive="base">
                                        <p:cTn id="13" dur="500" fill="hold"/>
                                        <p:tgtEl>
                                          <p:spTgt spid="31130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11301"/>
                                        </p:tgtEl>
                                        <p:attrNameLst>
                                          <p:attrName>style.visibility</p:attrName>
                                        </p:attrNameLst>
                                      </p:cBhvr>
                                      <p:to>
                                        <p:strVal val="visible"/>
                                      </p:to>
                                    </p:set>
                                    <p:animEffect transition="in" filter="wipe(up)">
                                      <p:cBhvr>
                                        <p:cTn id="18" dur="500"/>
                                        <p:tgtEl>
                                          <p:spTgt spid="31130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1302"/>
                                        </p:tgtEl>
                                        <p:attrNameLst>
                                          <p:attrName>style.visibility</p:attrName>
                                        </p:attrNameLst>
                                      </p:cBhvr>
                                      <p:to>
                                        <p:strVal val="visible"/>
                                      </p:to>
                                    </p:set>
                                    <p:anim calcmode="lin" valueType="num">
                                      <p:cBhvr additive="base">
                                        <p:cTn id="23" dur="500" fill="hold"/>
                                        <p:tgtEl>
                                          <p:spTgt spid="311302"/>
                                        </p:tgtEl>
                                        <p:attrNameLst>
                                          <p:attrName>ppt_x</p:attrName>
                                        </p:attrNameLst>
                                      </p:cBhvr>
                                      <p:tavLst>
                                        <p:tav tm="0">
                                          <p:val>
                                            <p:strVal val="#ppt_x"/>
                                          </p:val>
                                        </p:tav>
                                        <p:tav tm="100000">
                                          <p:val>
                                            <p:strVal val="#ppt_x"/>
                                          </p:val>
                                        </p:tav>
                                      </p:tavLst>
                                    </p:anim>
                                    <p:anim calcmode="lin" valueType="num">
                                      <p:cBhvr additive="base">
                                        <p:cTn id="24" dur="500" fill="hold"/>
                                        <p:tgtEl>
                                          <p:spTgt spid="311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p:bldP spid="31130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80</a:t>
            </a:fld>
            <a:r>
              <a:rPr lang="zh-CN" altLang="en-US" sz="1400" dirty="0"/>
              <a:t>）</a:t>
            </a:r>
          </a:p>
        </p:txBody>
      </p:sp>
      <p:sp>
        <p:nvSpPr>
          <p:cNvPr id="380930" name="Rectangle 2"/>
          <p:cNvSpPr>
            <a:spLocks noChangeArrowheads="1"/>
          </p:cNvSpPr>
          <p:nvPr/>
        </p:nvSpPr>
        <p:spPr bwMode="auto">
          <a:xfrm>
            <a:off x="762000" y="1597025"/>
            <a:ext cx="7772400" cy="1117600"/>
          </a:xfrm>
          <a:prstGeom prst="rect">
            <a:avLst/>
          </a:prstGeom>
          <a:noFill/>
          <a:ln>
            <a:noFill/>
          </a:ln>
          <a:effec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FF00"/>
                </a:solidFill>
                <a:effectLst>
                  <a:outerShdw blurRad="38100" dist="38100" dir="2700000" algn="tl">
                    <a:srgbClr val="C0C0C0"/>
                  </a:outerShdw>
                </a:effectLst>
                <a:uLnTx/>
                <a:uFillTx/>
                <a:latin typeface="" pitchFamily="18" charset="0"/>
                <a:ea typeface="宋体" panose="02010600030101010101" pitchFamily="2" charset="-122"/>
                <a:cs typeface="+mn-cs"/>
              </a:rPr>
              <a:t>     </a:t>
            </a:r>
            <a:r>
              <a:rPr kumimoji="1" lang="zh-CN" altLang="en-US" sz="2800" b="1" i="0" u="none" strike="noStrike" kern="1200" cap="none" spc="0" normalizeH="0" baseline="0" noProof="0">
                <a:ln>
                  <a:noFill/>
                </a:ln>
                <a:solidFill>
                  <a:srgbClr val="3333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在数字电路中，常常需要</a:t>
            </a:r>
            <a:r>
              <a:rPr kumimoji="1" lang="zh-CN" altLang="en-US" sz="2800" b="1" i="0" u="none" strike="noStrike" kern="1200" cap="none" spc="0" normalizeH="0" baseline="0" noProof="0">
                <a:ln>
                  <a:noFill/>
                </a:ln>
                <a:solidFill>
                  <a:srgbClr val="CC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把运算结果用十进制 数显示出来，</a:t>
            </a:r>
            <a:r>
              <a:rPr kumimoji="1" lang="zh-CN" altLang="en-US" sz="2800" b="1" i="0" u="none" strike="noStrike" kern="1200" cap="none" spc="0" normalizeH="0" baseline="0" noProof="0">
                <a:ln>
                  <a:noFill/>
                </a:ln>
                <a:solidFill>
                  <a:srgbClr val="3333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这就要用</a:t>
            </a:r>
            <a:r>
              <a:rPr kumimoji="1" lang="zh-CN" altLang="en-US" sz="2800" b="1" i="0" u="none" strike="noStrike" kern="1200" cap="none" spc="0" normalizeH="0" baseline="0" noProof="0">
                <a:ln>
                  <a:noFill/>
                </a:ln>
                <a:solidFill>
                  <a:srgbClr val="CC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显示译码器</a:t>
            </a:r>
            <a:r>
              <a:rPr kumimoji="1" lang="zh-CN" altLang="en-US" sz="2800" b="1" i="0" u="none" strike="noStrike" kern="1200" cap="none" spc="0" normalizeH="0" baseline="0" noProof="0">
                <a:ln>
                  <a:noFill/>
                </a:ln>
                <a:solidFill>
                  <a:srgbClr val="3333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a:t>
            </a:r>
          </a:p>
        </p:txBody>
      </p:sp>
      <p:grpSp>
        <p:nvGrpSpPr>
          <p:cNvPr id="380931" name="Group 3"/>
          <p:cNvGrpSpPr/>
          <p:nvPr/>
        </p:nvGrpSpPr>
        <p:grpSpPr>
          <a:xfrm>
            <a:off x="1295400" y="2897188"/>
            <a:ext cx="6705600" cy="3119437"/>
            <a:chOff x="609" y="1646"/>
            <a:chExt cx="4527" cy="2314"/>
          </a:xfrm>
        </p:grpSpPr>
        <p:sp>
          <p:nvSpPr>
            <p:cNvPr id="91142" name="Text Box 4"/>
            <p:cNvSpPr txBox="1"/>
            <p:nvPr/>
          </p:nvSpPr>
          <p:spPr>
            <a:xfrm>
              <a:off x="609" y="1646"/>
              <a:ext cx="384" cy="2314"/>
            </a:xfrm>
            <a:prstGeom prst="rect">
              <a:avLst/>
            </a:prstGeom>
            <a:noFill/>
            <a:ln w="38100" cap="flat" cmpd="sng">
              <a:solidFill>
                <a:srgbClr val="00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000099"/>
                  </a:solidFill>
                  <a:latin typeface="" pitchFamily="18" charset="0"/>
                </a:rPr>
                <a:t>二</a:t>
              </a:r>
            </a:p>
            <a:p>
              <a:pPr marL="0" lvl="0" indent="0" eaLnBrk="1" hangingPunct="1">
                <a:spcBef>
                  <a:spcPct val="0"/>
                </a:spcBef>
                <a:buNone/>
              </a:pPr>
              <a:r>
                <a:rPr lang="zh-CN" altLang="en-US" sz="2800" b="1" dirty="0">
                  <a:solidFill>
                    <a:srgbClr val="000099"/>
                  </a:solidFill>
                  <a:latin typeface="" pitchFamily="18" charset="0"/>
                </a:rPr>
                <a:t>  十进制代码</a:t>
              </a:r>
            </a:p>
          </p:txBody>
        </p:sp>
        <p:sp>
          <p:nvSpPr>
            <p:cNvPr id="91143" name="Line 5"/>
            <p:cNvSpPr/>
            <p:nvPr/>
          </p:nvSpPr>
          <p:spPr>
            <a:xfrm>
              <a:off x="801" y="2078"/>
              <a:ext cx="0" cy="192"/>
            </a:xfrm>
            <a:prstGeom prst="line">
              <a:avLst/>
            </a:prstGeom>
            <a:ln w="28575" cap="flat" cmpd="sng">
              <a:solidFill>
                <a:srgbClr val="006600"/>
              </a:solidFill>
              <a:prstDash val="solid"/>
              <a:headEnd type="none" w="med" len="med"/>
              <a:tailEnd type="none" w="med" len="med"/>
            </a:ln>
          </p:spPr>
        </p:sp>
        <p:sp>
          <p:nvSpPr>
            <p:cNvPr id="380934" name="Text Box 6"/>
            <p:cNvSpPr txBox="1">
              <a:spLocks noChangeArrowheads="1"/>
            </p:cNvSpPr>
            <p:nvPr/>
          </p:nvSpPr>
          <p:spPr bwMode="auto">
            <a:xfrm>
              <a:off x="1893" y="2208"/>
              <a:ext cx="507" cy="1047"/>
            </a:xfrm>
            <a:prstGeom prst="rect">
              <a:avLst/>
            </a:prstGeom>
            <a:noFill/>
            <a:ln w="38100">
              <a:solidFill>
                <a:srgbClr val="006600"/>
              </a:solidFill>
              <a:miter lim="800000"/>
            </a:ln>
            <a:effectLst/>
          </p:spPr>
          <p:txBody>
            <a:bodyPr>
              <a:spAutoFit/>
            </a:bodyPr>
            <a:lstStyle/>
            <a:p>
              <a:pPr marR="0" defTabSz="914400" eaLnBrk="1" hangingPunct="1">
                <a:buClrTx/>
                <a:buSzTx/>
                <a:buFontTx/>
                <a:buNone/>
                <a:defRPr/>
              </a:pPr>
              <a:r>
                <a:rPr kumimoji="1" lang="zh-CN" altLang="en-US" kern="1200" cap="none" spc="0" normalizeH="0" baseline="0" noProof="0">
                  <a:solidFill>
                    <a:srgbClr val="CC0000"/>
                  </a:solidFill>
                  <a:effectLst>
                    <a:outerShdw blurRad="38100" dist="38100" dir="2700000" algn="tl">
                      <a:srgbClr val="C0C0C0"/>
                    </a:outerShdw>
                  </a:effectLst>
                  <a:latin typeface="" pitchFamily="18" charset="0"/>
                  <a:ea typeface="宋体" panose="02010600030101010101" pitchFamily="2" charset="-122"/>
                  <a:cs typeface="+mn-cs"/>
                </a:rPr>
                <a:t>译码器</a:t>
              </a:r>
            </a:p>
          </p:txBody>
        </p:sp>
        <p:sp>
          <p:nvSpPr>
            <p:cNvPr id="91145" name="AutoShape 7"/>
            <p:cNvSpPr/>
            <p:nvPr/>
          </p:nvSpPr>
          <p:spPr>
            <a:xfrm>
              <a:off x="1125" y="2592"/>
              <a:ext cx="720" cy="288"/>
            </a:xfrm>
            <a:prstGeom prst="rightArrow">
              <a:avLst>
                <a:gd name="adj1" fmla="val 50000"/>
                <a:gd name="adj2" fmla="val 62500"/>
              </a:avLst>
            </a:prstGeom>
            <a:gradFill rotWithShape="0">
              <a:gsLst>
                <a:gs pos="0">
                  <a:srgbClr val="FFFFFF"/>
                </a:gs>
                <a:gs pos="100000">
                  <a:srgbClr val="00CC00"/>
                </a:gs>
              </a:gsLst>
              <a:lin ang="0" scaled="1"/>
              <a:tileRect/>
            </a:grad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0936" name="Text Box 8"/>
            <p:cNvSpPr txBox="1">
              <a:spLocks noChangeArrowheads="1"/>
            </p:cNvSpPr>
            <p:nvPr/>
          </p:nvSpPr>
          <p:spPr bwMode="auto">
            <a:xfrm>
              <a:off x="3285" y="2208"/>
              <a:ext cx="507" cy="1047"/>
            </a:xfrm>
            <a:prstGeom prst="rect">
              <a:avLst/>
            </a:prstGeom>
            <a:noFill/>
            <a:ln w="38100">
              <a:solidFill>
                <a:srgbClr val="006600"/>
              </a:solidFill>
              <a:miter lim="800000"/>
            </a:ln>
            <a:effectLst/>
          </p:spPr>
          <p:txBody>
            <a:bodyPr>
              <a:spAutoFit/>
            </a:bodyPr>
            <a:lstStyle/>
            <a:p>
              <a:pPr marR="0" algn="ctr" defTabSz="914400" eaLnBrk="1" hangingPunct="1">
                <a:buClrTx/>
                <a:buSzTx/>
                <a:buFontTx/>
                <a:buNone/>
                <a:defRPr/>
              </a:pPr>
              <a:r>
                <a:rPr kumimoji="1" lang="zh-CN" altLang="en-US" kern="1200" cap="none" spc="0" normalizeH="0" baseline="0" noProof="0">
                  <a:solidFill>
                    <a:srgbClr val="CC0000"/>
                  </a:solidFill>
                  <a:effectLst>
                    <a:outerShdw blurRad="38100" dist="38100" dir="2700000" algn="tl">
                      <a:srgbClr val="C0C0C0"/>
                    </a:outerShdw>
                  </a:effectLst>
                  <a:latin typeface="" pitchFamily="18" charset="0"/>
                  <a:ea typeface="宋体" panose="02010600030101010101" pitchFamily="2" charset="-122"/>
                  <a:cs typeface="+mn-cs"/>
                </a:rPr>
                <a:t>驱动器</a:t>
              </a:r>
            </a:p>
          </p:txBody>
        </p:sp>
        <p:sp>
          <p:nvSpPr>
            <p:cNvPr id="380937" name="Text Box 9"/>
            <p:cNvSpPr txBox="1">
              <a:spLocks noChangeArrowheads="1"/>
            </p:cNvSpPr>
            <p:nvPr/>
          </p:nvSpPr>
          <p:spPr bwMode="auto">
            <a:xfrm>
              <a:off x="4629" y="2208"/>
              <a:ext cx="507" cy="1047"/>
            </a:xfrm>
            <a:prstGeom prst="rect">
              <a:avLst/>
            </a:prstGeom>
            <a:noFill/>
            <a:ln w="38100">
              <a:solidFill>
                <a:srgbClr val="006600"/>
              </a:solidFill>
              <a:miter lim="800000"/>
            </a:ln>
            <a:effectLst/>
          </p:spPr>
          <p:txBody>
            <a:bodyPr>
              <a:spAutoFit/>
            </a:bodyPr>
            <a:lstStyle/>
            <a:p>
              <a:pPr marR="0" algn="ctr" defTabSz="914400" eaLnBrk="1" hangingPunct="1">
                <a:buClrTx/>
                <a:buSzTx/>
                <a:buFontTx/>
                <a:buNone/>
                <a:defRPr/>
              </a:pPr>
              <a:r>
                <a:rPr kumimoji="1" lang="zh-CN" altLang="en-US" kern="1200" cap="none" spc="0" normalizeH="0" baseline="0" noProof="0">
                  <a:solidFill>
                    <a:srgbClr val="CC0000"/>
                  </a:solidFill>
                  <a:effectLst>
                    <a:outerShdw blurRad="38100" dist="38100" dir="2700000" algn="tl">
                      <a:srgbClr val="C0C0C0"/>
                    </a:outerShdw>
                  </a:effectLst>
                  <a:latin typeface="" pitchFamily="18" charset="0"/>
                  <a:ea typeface="宋体" panose="02010600030101010101" pitchFamily="2" charset="-122"/>
                  <a:cs typeface="+mn-cs"/>
                </a:rPr>
                <a:t>显示器</a:t>
              </a:r>
            </a:p>
          </p:txBody>
        </p:sp>
        <p:sp>
          <p:nvSpPr>
            <p:cNvPr id="91148" name="AutoShape 10"/>
            <p:cNvSpPr/>
            <p:nvPr/>
          </p:nvSpPr>
          <p:spPr>
            <a:xfrm>
              <a:off x="2517" y="2592"/>
              <a:ext cx="720" cy="288"/>
            </a:xfrm>
            <a:prstGeom prst="rightArrow">
              <a:avLst>
                <a:gd name="adj1" fmla="val 50000"/>
                <a:gd name="adj2" fmla="val 62500"/>
              </a:avLst>
            </a:prstGeom>
            <a:gradFill rotWithShape="0">
              <a:gsLst>
                <a:gs pos="0">
                  <a:srgbClr val="FFFFFF"/>
                </a:gs>
                <a:gs pos="100000">
                  <a:srgbClr val="00CC00"/>
                </a:gs>
              </a:gsLst>
              <a:lin ang="0" scaled="1"/>
              <a:tileRect/>
            </a:grad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1149" name="AutoShape 11"/>
            <p:cNvSpPr/>
            <p:nvPr/>
          </p:nvSpPr>
          <p:spPr>
            <a:xfrm>
              <a:off x="3861" y="2592"/>
              <a:ext cx="720" cy="288"/>
            </a:xfrm>
            <a:prstGeom prst="rightArrow">
              <a:avLst>
                <a:gd name="adj1" fmla="val 50000"/>
                <a:gd name="adj2" fmla="val 62500"/>
              </a:avLst>
            </a:prstGeom>
            <a:gradFill rotWithShape="0">
              <a:gsLst>
                <a:gs pos="0">
                  <a:srgbClr val="FFFFFF"/>
                </a:gs>
                <a:gs pos="100000">
                  <a:srgbClr val="00CC00"/>
                </a:gs>
              </a:gsLst>
              <a:lin ang="0" scaled="1"/>
              <a:tileRect/>
            </a:grad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91141" name="Text Box 12"/>
          <p:cNvSpPr txBox="1"/>
          <p:nvPr/>
        </p:nvSpPr>
        <p:spPr>
          <a:xfrm>
            <a:off x="3033713" y="233363"/>
            <a:ext cx="3033712" cy="519112"/>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、显示译码器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0930"/>
                                        </p:tgtEl>
                                        <p:attrNameLst>
                                          <p:attrName>style.visibility</p:attrName>
                                        </p:attrNameLst>
                                      </p:cBhvr>
                                      <p:to>
                                        <p:strVal val="visible"/>
                                      </p:to>
                                    </p:set>
                                    <p:animEffect transition="in" filter="wipe(left)">
                                      <p:cBhvr>
                                        <p:cTn id="7" dur="500"/>
                                        <p:tgtEl>
                                          <p:spTgt spid="380930"/>
                                        </p:tgtEl>
                                      </p:cBhvr>
                                    </p:animEffect>
                                  </p:childTnLst>
                                  <p:subTnLst>
                                    <p:cmd type="evt" cmd="onstopaudio">
                                      <p:cBhvr>
                                        <p:cTn display="0" masterRel="sameClick">
                                          <p:stCondLst>
                                            <p:cond evt="begin" delay="0">
                                              <p:tn val="5"/>
                                            </p:cond>
                                          </p:stCondLst>
                                        </p:cTn>
                                        <p:tgtEl>
                                          <p:sldTgt/>
                                        </p:tgtEl>
                                      </p:cBhvr>
                                    </p:cmd>
                                  </p:sub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80931"/>
                                        </p:tgtEl>
                                        <p:attrNameLst>
                                          <p:attrName>style.visibility</p:attrName>
                                        </p:attrNameLst>
                                      </p:cBhvr>
                                      <p:to>
                                        <p:strVal val="visible"/>
                                      </p:to>
                                    </p:set>
                                    <p:animEffect transition="in" filter="blinds(vertical)">
                                      <p:cBhvr>
                                        <p:cTn id="12" dur="500"/>
                                        <p:tgtEl>
                                          <p:spTgt spid="380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81</a:t>
            </a:fld>
            <a:r>
              <a:rPr lang="zh-CN" altLang="en-US" sz="1400" dirty="0"/>
              <a:t>）</a:t>
            </a:r>
          </a:p>
        </p:txBody>
      </p:sp>
      <p:sp>
        <p:nvSpPr>
          <p:cNvPr id="381954" name="Text Box 2"/>
          <p:cNvSpPr txBox="1">
            <a:spLocks noChangeArrowheads="1"/>
          </p:cNvSpPr>
          <p:nvPr/>
        </p:nvSpPr>
        <p:spPr bwMode="auto">
          <a:xfrm>
            <a:off x="914400" y="533400"/>
            <a:ext cx="3733800" cy="519113"/>
          </a:xfrm>
          <a:prstGeom prst="rect">
            <a:avLst/>
          </a:prstGeom>
          <a:noFill/>
          <a:ln>
            <a:noFill/>
          </a:ln>
          <a:effectLst/>
        </p:spPr>
        <p:txBody>
          <a:bodyPr>
            <a:spAutoFit/>
          </a:bodyPr>
          <a:lstStyle/>
          <a:p>
            <a:pPr marR="0" defTabSz="914400" eaLnBrk="1" hangingPunct="1">
              <a:spcBef>
                <a:spcPct val="50000"/>
              </a:spcBef>
              <a:buClrTx/>
              <a:buSzTx/>
              <a:buFontTx/>
              <a:buNone/>
              <a:defRPr/>
            </a:pPr>
            <a:r>
              <a:rPr kumimoji="1" lang="en-US" altLang="zh-CN" kern="1200" cap="none" spc="0" normalizeH="0" baseline="0" noProof="0">
                <a:solidFill>
                  <a:srgbClr val="006600"/>
                </a:solidFill>
                <a:effectLst>
                  <a:outerShdw blurRad="38100" dist="38100" dir="2700000" algn="tl">
                    <a:srgbClr val="C0C0C0"/>
                  </a:outerShdw>
                </a:effectLst>
                <a:latin typeface="" pitchFamily="18" charset="0"/>
                <a:ea typeface="宋体" panose="02010600030101010101" pitchFamily="2" charset="-122"/>
                <a:cs typeface="+mn-cs"/>
              </a:rPr>
              <a:t> 2. </a:t>
            </a:r>
            <a:r>
              <a:rPr kumimoji="1" lang="zh-CN" altLang="en-US" kern="1200" cap="none" spc="0" normalizeH="0" baseline="0" noProof="0">
                <a:solidFill>
                  <a:srgbClr val="006600"/>
                </a:solidFill>
                <a:effectLst>
                  <a:outerShdw blurRad="38100" dist="38100" dir="2700000" algn="tl">
                    <a:srgbClr val="C0C0C0"/>
                  </a:outerShdw>
                </a:effectLst>
                <a:latin typeface="" pitchFamily="18" charset="0"/>
                <a:ea typeface="宋体" panose="02010600030101010101" pitchFamily="2" charset="-122"/>
                <a:cs typeface="+mn-cs"/>
              </a:rPr>
              <a:t>七段译码显示器</a:t>
            </a:r>
          </a:p>
        </p:txBody>
      </p:sp>
      <p:grpSp>
        <p:nvGrpSpPr>
          <p:cNvPr id="381955" name="Group 3"/>
          <p:cNvGrpSpPr/>
          <p:nvPr/>
        </p:nvGrpSpPr>
        <p:grpSpPr>
          <a:xfrm>
            <a:off x="990600" y="1828800"/>
            <a:ext cx="7467600" cy="3486150"/>
            <a:chOff x="480" y="1155"/>
            <a:chExt cx="4704" cy="2196"/>
          </a:xfrm>
        </p:grpSpPr>
        <p:sp>
          <p:nvSpPr>
            <p:cNvPr id="92192" name="Rectangle 4"/>
            <p:cNvSpPr/>
            <p:nvPr/>
          </p:nvSpPr>
          <p:spPr>
            <a:xfrm>
              <a:off x="2304" y="1487"/>
              <a:ext cx="768" cy="1488"/>
            </a:xfrm>
            <a:prstGeom prst="rect">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zh-CN" b="1" dirty="0">
                <a:solidFill>
                  <a:srgbClr val="333300"/>
                </a:solidFill>
                <a:latin typeface="" pitchFamily="18" charset="0"/>
              </a:endParaRPr>
            </a:p>
          </p:txBody>
        </p:sp>
        <p:sp>
          <p:nvSpPr>
            <p:cNvPr id="92193" name="Line 5"/>
            <p:cNvSpPr/>
            <p:nvPr/>
          </p:nvSpPr>
          <p:spPr>
            <a:xfrm>
              <a:off x="1872" y="1823"/>
              <a:ext cx="432" cy="0"/>
            </a:xfrm>
            <a:prstGeom prst="line">
              <a:avLst/>
            </a:prstGeom>
            <a:ln w="28575" cap="flat" cmpd="sng">
              <a:solidFill>
                <a:schemeClr val="tx1"/>
              </a:solidFill>
              <a:prstDash val="solid"/>
              <a:headEnd type="none" w="med" len="med"/>
              <a:tailEnd type="none" w="med" len="med"/>
            </a:ln>
          </p:spPr>
        </p:sp>
        <p:sp>
          <p:nvSpPr>
            <p:cNvPr id="92194" name="Line 6"/>
            <p:cNvSpPr/>
            <p:nvPr/>
          </p:nvSpPr>
          <p:spPr>
            <a:xfrm>
              <a:off x="1872" y="2063"/>
              <a:ext cx="432" cy="0"/>
            </a:xfrm>
            <a:prstGeom prst="line">
              <a:avLst/>
            </a:prstGeom>
            <a:ln w="28575" cap="flat" cmpd="sng">
              <a:solidFill>
                <a:schemeClr val="tx1"/>
              </a:solidFill>
              <a:prstDash val="solid"/>
              <a:headEnd type="none" w="med" len="med"/>
              <a:tailEnd type="none" w="med" len="med"/>
            </a:ln>
          </p:spPr>
        </p:sp>
        <p:sp>
          <p:nvSpPr>
            <p:cNvPr id="92195" name="Line 7"/>
            <p:cNvSpPr/>
            <p:nvPr/>
          </p:nvSpPr>
          <p:spPr>
            <a:xfrm>
              <a:off x="1872" y="2303"/>
              <a:ext cx="432" cy="0"/>
            </a:xfrm>
            <a:prstGeom prst="line">
              <a:avLst/>
            </a:prstGeom>
            <a:ln w="28575" cap="flat" cmpd="sng">
              <a:solidFill>
                <a:schemeClr val="tx1"/>
              </a:solidFill>
              <a:prstDash val="solid"/>
              <a:headEnd type="none" w="med" len="med"/>
              <a:tailEnd type="none" w="med" len="med"/>
            </a:ln>
          </p:spPr>
        </p:sp>
        <p:sp>
          <p:nvSpPr>
            <p:cNvPr id="92196" name="Line 8"/>
            <p:cNvSpPr/>
            <p:nvPr/>
          </p:nvSpPr>
          <p:spPr>
            <a:xfrm>
              <a:off x="1872" y="2543"/>
              <a:ext cx="432" cy="0"/>
            </a:xfrm>
            <a:prstGeom prst="line">
              <a:avLst/>
            </a:prstGeom>
            <a:ln w="28575" cap="flat" cmpd="sng">
              <a:solidFill>
                <a:schemeClr val="tx1"/>
              </a:solidFill>
              <a:prstDash val="solid"/>
              <a:headEnd type="none" w="med" len="med"/>
              <a:tailEnd type="none" w="med" len="med"/>
            </a:ln>
          </p:spPr>
        </p:sp>
        <p:sp>
          <p:nvSpPr>
            <p:cNvPr id="92197" name="Rectangle 9"/>
            <p:cNvSpPr/>
            <p:nvPr/>
          </p:nvSpPr>
          <p:spPr>
            <a:xfrm>
              <a:off x="1536" y="2351"/>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Q</a:t>
              </a:r>
              <a:r>
                <a:rPr lang="en-US" altLang="zh-CN" sz="2800" b="1" baseline="-25000" dirty="0">
                  <a:solidFill>
                    <a:srgbClr val="333300"/>
                  </a:solidFill>
                  <a:latin typeface="" pitchFamily="18" charset="0"/>
                </a:rPr>
                <a:t>3 </a:t>
              </a:r>
            </a:p>
          </p:txBody>
        </p:sp>
        <p:sp>
          <p:nvSpPr>
            <p:cNvPr id="92198" name="Rectangle 10"/>
            <p:cNvSpPr/>
            <p:nvPr/>
          </p:nvSpPr>
          <p:spPr>
            <a:xfrm>
              <a:off x="1536" y="2111"/>
              <a:ext cx="35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Q</a:t>
              </a:r>
              <a:r>
                <a:rPr lang="en-US" altLang="zh-CN" sz="2800" b="1" baseline="-25000" dirty="0">
                  <a:solidFill>
                    <a:srgbClr val="333300"/>
                  </a:solidFill>
                  <a:latin typeface="" pitchFamily="18" charset="0"/>
                </a:rPr>
                <a:t>2</a:t>
              </a:r>
            </a:p>
          </p:txBody>
        </p:sp>
        <p:sp>
          <p:nvSpPr>
            <p:cNvPr id="92199" name="Rectangle 11"/>
            <p:cNvSpPr/>
            <p:nvPr/>
          </p:nvSpPr>
          <p:spPr>
            <a:xfrm>
              <a:off x="1536" y="182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Q</a:t>
              </a:r>
              <a:r>
                <a:rPr lang="en-US" altLang="zh-CN" sz="2800" b="1" baseline="-25000" dirty="0">
                  <a:solidFill>
                    <a:srgbClr val="333300"/>
                  </a:solidFill>
                  <a:latin typeface="" pitchFamily="18" charset="0"/>
                </a:rPr>
                <a:t>1</a:t>
              </a:r>
            </a:p>
          </p:txBody>
        </p:sp>
        <p:sp>
          <p:nvSpPr>
            <p:cNvPr id="92200" name="Rectangle 12"/>
            <p:cNvSpPr/>
            <p:nvPr/>
          </p:nvSpPr>
          <p:spPr>
            <a:xfrm>
              <a:off x="1536" y="158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Q</a:t>
              </a:r>
              <a:r>
                <a:rPr lang="en-US" altLang="zh-CN" sz="2800" b="1" baseline="-25000" dirty="0">
                  <a:solidFill>
                    <a:srgbClr val="333300"/>
                  </a:solidFill>
                  <a:latin typeface="" pitchFamily="18" charset="0"/>
                </a:rPr>
                <a:t>0</a:t>
              </a:r>
            </a:p>
          </p:txBody>
        </p:sp>
        <p:sp>
          <p:nvSpPr>
            <p:cNvPr id="92201" name="AutoShape 13"/>
            <p:cNvSpPr/>
            <p:nvPr/>
          </p:nvSpPr>
          <p:spPr>
            <a:xfrm>
              <a:off x="1488" y="1728"/>
              <a:ext cx="48" cy="912"/>
            </a:xfrm>
            <a:prstGeom prst="leftBrace">
              <a:avLst>
                <a:gd name="adj1" fmla="val 158333"/>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202" name="Line 14"/>
            <p:cNvSpPr/>
            <p:nvPr/>
          </p:nvSpPr>
          <p:spPr>
            <a:xfrm>
              <a:off x="3072" y="2784"/>
              <a:ext cx="432" cy="0"/>
            </a:xfrm>
            <a:prstGeom prst="line">
              <a:avLst/>
            </a:prstGeom>
            <a:ln w="28575" cap="flat" cmpd="sng">
              <a:solidFill>
                <a:schemeClr val="tx1"/>
              </a:solidFill>
              <a:prstDash val="solid"/>
              <a:headEnd type="none" w="med" len="med"/>
              <a:tailEnd type="none" w="med" len="med"/>
            </a:ln>
          </p:spPr>
        </p:sp>
        <p:sp>
          <p:nvSpPr>
            <p:cNvPr id="92203" name="Line 15"/>
            <p:cNvSpPr/>
            <p:nvPr/>
          </p:nvSpPr>
          <p:spPr>
            <a:xfrm>
              <a:off x="3072" y="2592"/>
              <a:ext cx="432" cy="0"/>
            </a:xfrm>
            <a:prstGeom prst="line">
              <a:avLst/>
            </a:prstGeom>
            <a:ln w="28575" cap="flat" cmpd="sng">
              <a:solidFill>
                <a:schemeClr val="tx1"/>
              </a:solidFill>
              <a:prstDash val="solid"/>
              <a:headEnd type="none" w="med" len="med"/>
              <a:tailEnd type="none" w="med" len="med"/>
            </a:ln>
          </p:spPr>
        </p:sp>
        <p:sp>
          <p:nvSpPr>
            <p:cNvPr id="92204" name="Line 16"/>
            <p:cNvSpPr/>
            <p:nvPr/>
          </p:nvSpPr>
          <p:spPr>
            <a:xfrm>
              <a:off x="3072" y="2400"/>
              <a:ext cx="432" cy="0"/>
            </a:xfrm>
            <a:prstGeom prst="line">
              <a:avLst/>
            </a:prstGeom>
            <a:ln w="28575" cap="flat" cmpd="sng">
              <a:solidFill>
                <a:schemeClr val="tx1"/>
              </a:solidFill>
              <a:prstDash val="solid"/>
              <a:headEnd type="none" w="med" len="med"/>
              <a:tailEnd type="none" w="med" len="med"/>
            </a:ln>
          </p:spPr>
        </p:sp>
        <p:sp>
          <p:nvSpPr>
            <p:cNvPr id="92205" name="Line 17"/>
            <p:cNvSpPr/>
            <p:nvPr/>
          </p:nvSpPr>
          <p:spPr>
            <a:xfrm>
              <a:off x="3072" y="2208"/>
              <a:ext cx="432" cy="0"/>
            </a:xfrm>
            <a:prstGeom prst="line">
              <a:avLst/>
            </a:prstGeom>
            <a:ln w="28575" cap="flat" cmpd="sng">
              <a:solidFill>
                <a:schemeClr val="tx1"/>
              </a:solidFill>
              <a:prstDash val="solid"/>
              <a:headEnd type="none" w="med" len="med"/>
              <a:tailEnd type="none" w="med" len="med"/>
            </a:ln>
          </p:spPr>
        </p:sp>
        <p:sp>
          <p:nvSpPr>
            <p:cNvPr id="92206" name="Line 18"/>
            <p:cNvSpPr/>
            <p:nvPr/>
          </p:nvSpPr>
          <p:spPr>
            <a:xfrm>
              <a:off x="3072" y="2016"/>
              <a:ext cx="432" cy="0"/>
            </a:xfrm>
            <a:prstGeom prst="line">
              <a:avLst/>
            </a:prstGeom>
            <a:ln w="28575" cap="flat" cmpd="sng">
              <a:solidFill>
                <a:schemeClr val="tx1"/>
              </a:solidFill>
              <a:prstDash val="solid"/>
              <a:headEnd type="none" w="med" len="med"/>
              <a:tailEnd type="none" w="med" len="med"/>
            </a:ln>
          </p:spPr>
        </p:sp>
        <p:sp>
          <p:nvSpPr>
            <p:cNvPr id="92207" name="Line 19"/>
            <p:cNvSpPr/>
            <p:nvPr/>
          </p:nvSpPr>
          <p:spPr>
            <a:xfrm>
              <a:off x="3072" y="1824"/>
              <a:ext cx="432" cy="0"/>
            </a:xfrm>
            <a:prstGeom prst="line">
              <a:avLst/>
            </a:prstGeom>
            <a:ln w="28575" cap="flat" cmpd="sng">
              <a:solidFill>
                <a:schemeClr val="tx1"/>
              </a:solidFill>
              <a:prstDash val="solid"/>
              <a:headEnd type="none" w="med" len="med"/>
              <a:tailEnd type="none" w="med" len="med"/>
            </a:ln>
          </p:spPr>
        </p:sp>
        <p:sp>
          <p:nvSpPr>
            <p:cNvPr id="92208" name="Line 20"/>
            <p:cNvSpPr/>
            <p:nvPr/>
          </p:nvSpPr>
          <p:spPr>
            <a:xfrm>
              <a:off x="3072" y="1632"/>
              <a:ext cx="432" cy="0"/>
            </a:xfrm>
            <a:prstGeom prst="line">
              <a:avLst/>
            </a:prstGeom>
            <a:ln w="28575" cap="flat" cmpd="sng">
              <a:solidFill>
                <a:schemeClr val="tx1"/>
              </a:solidFill>
              <a:prstDash val="solid"/>
              <a:headEnd type="none" w="med" len="med"/>
              <a:tailEnd type="none" w="med" len="med"/>
            </a:ln>
          </p:spPr>
        </p:sp>
        <p:grpSp>
          <p:nvGrpSpPr>
            <p:cNvPr id="92209" name="Group 21"/>
            <p:cNvGrpSpPr/>
            <p:nvPr/>
          </p:nvGrpSpPr>
          <p:grpSpPr>
            <a:xfrm>
              <a:off x="3504" y="1344"/>
              <a:ext cx="244" cy="1575"/>
              <a:chOff x="3600" y="1392"/>
              <a:chExt cx="244" cy="1575"/>
            </a:xfrm>
          </p:grpSpPr>
          <p:sp>
            <p:nvSpPr>
              <p:cNvPr id="92226" name="Text Box 22"/>
              <p:cNvSpPr txBox="1"/>
              <p:nvPr/>
            </p:nvSpPr>
            <p:spPr>
              <a:xfrm>
                <a:off x="3600" y="1392"/>
                <a:ext cx="240" cy="40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3600" b="1" i="1" dirty="0">
                    <a:solidFill>
                      <a:srgbClr val="333300"/>
                    </a:solidFill>
                    <a:latin typeface="" pitchFamily="18" charset="0"/>
                  </a:rPr>
                  <a:t>a</a:t>
                </a:r>
              </a:p>
            </p:txBody>
          </p:sp>
          <p:sp>
            <p:nvSpPr>
              <p:cNvPr id="92227" name="Rectangle 23"/>
              <p:cNvSpPr/>
              <p:nvPr/>
            </p:nvSpPr>
            <p:spPr>
              <a:xfrm>
                <a:off x="3600" y="2640"/>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g</a:t>
                </a:r>
                <a:endParaRPr lang="en-US" altLang="zh-CN" sz="3600" b="1" i="1" dirty="0">
                  <a:solidFill>
                    <a:srgbClr val="333300"/>
                  </a:solidFill>
                  <a:latin typeface="" pitchFamily="18" charset="0"/>
                </a:endParaRPr>
              </a:p>
            </p:txBody>
          </p:sp>
          <p:sp>
            <p:nvSpPr>
              <p:cNvPr id="92228" name="Rectangle 24"/>
              <p:cNvSpPr/>
              <p:nvPr/>
            </p:nvSpPr>
            <p:spPr>
              <a:xfrm>
                <a:off x="3600" y="2448"/>
                <a:ext cx="201"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i="1" dirty="0">
                    <a:solidFill>
                      <a:srgbClr val="333300"/>
                    </a:solidFill>
                    <a:latin typeface="" pitchFamily="18" charset="0"/>
                  </a:rPr>
                  <a:t>f</a:t>
                </a:r>
                <a:endParaRPr lang="en-US" altLang="zh-CN" sz="3600" b="1" i="1" dirty="0">
                  <a:solidFill>
                    <a:srgbClr val="333300"/>
                  </a:solidFill>
                  <a:latin typeface="" pitchFamily="18" charset="0"/>
                </a:endParaRPr>
              </a:p>
            </p:txBody>
          </p:sp>
          <p:sp>
            <p:nvSpPr>
              <p:cNvPr id="92229" name="Rectangle 25"/>
              <p:cNvSpPr/>
              <p:nvPr/>
            </p:nvSpPr>
            <p:spPr>
              <a:xfrm>
                <a:off x="3600" y="2208"/>
                <a:ext cx="240" cy="40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3600" b="1" i="1" dirty="0">
                    <a:solidFill>
                      <a:srgbClr val="333300"/>
                    </a:solidFill>
                    <a:latin typeface="" pitchFamily="18" charset="0"/>
                  </a:rPr>
                  <a:t>e</a:t>
                </a:r>
              </a:p>
            </p:txBody>
          </p:sp>
          <p:sp>
            <p:nvSpPr>
              <p:cNvPr id="92230" name="Rectangle 26"/>
              <p:cNvSpPr/>
              <p:nvPr/>
            </p:nvSpPr>
            <p:spPr>
              <a:xfrm>
                <a:off x="3600" y="2064"/>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d</a:t>
                </a:r>
                <a:endParaRPr lang="en-US" altLang="zh-CN" sz="3600" b="1" i="1" dirty="0">
                  <a:solidFill>
                    <a:srgbClr val="333300"/>
                  </a:solidFill>
                  <a:latin typeface="" pitchFamily="18" charset="0"/>
                </a:endParaRPr>
              </a:p>
            </p:txBody>
          </p:sp>
          <p:sp>
            <p:nvSpPr>
              <p:cNvPr id="92231" name="Rectangle 27"/>
              <p:cNvSpPr/>
              <p:nvPr/>
            </p:nvSpPr>
            <p:spPr>
              <a:xfrm>
                <a:off x="3600" y="1824"/>
                <a:ext cx="244"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3600" b="1" i="1" dirty="0">
                    <a:solidFill>
                      <a:srgbClr val="333300"/>
                    </a:solidFill>
                    <a:latin typeface="" pitchFamily="18" charset="0"/>
                  </a:rPr>
                  <a:t>c</a:t>
                </a:r>
              </a:p>
            </p:txBody>
          </p:sp>
          <p:sp>
            <p:nvSpPr>
              <p:cNvPr id="92232" name="Rectangle 28"/>
              <p:cNvSpPr/>
              <p:nvPr/>
            </p:nvSpPr>
            <p:spPr>
              <a:xfrm>
                <a:off x="3600" y="1694"/>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b</a:t>
                </a:r>
                <a:endParaRPr lang="en-US" altLang="zh-CN" sz="3600" b="1" i="1" dirty="0">
                  <a:solidFill>
                    <a:srgbClr val="333300"/>
                  </a:solidFill>
                  <a:latin typeface="" pitchFamily="18" charset="0"/>
                </a:endParaRPr>
              </a:p>
            </p:txBody>
          </p:sp>
        </p:grpSp>
        <p:sp>
          <p:nvSpPr>
            <p:cNvPr id="92210" name="AutoShape 29"/>
            <p:cNvSpPr/>
            <p:nvPr/>
          </p:nvSpPr>
          <p:spPr>
            <a:xfrm>
              <a:off x="3792" y="1584"/>
              <a:ext cx="48" cy="1296"/>
            </a:xfrm>
            <a:prstGeom prst="rightBrace">
              <a:avLst>
                <a:gd name="adj1" fmla="val 225000"/>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211" name="Rectangle 30"/>
            <p:cNvSpPr/>
            <p:nvPr/>
          </p:nvSpPr>
          <p:spPr>
            <a:xfrm>
              <a:off x="4416" y="1584"/>
              <a:ext cx="768" cy="1200"/>
            </a:xfrm>
            <a:prstGeom prst="rect">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92212" name="Group 31"/>
            <p:cNvGrpSpPr/>
            <p:nvPr/>
          </p:nvGrpSpPr>
          <p:grpSpPr>
            <a:xfrm>
              <a:off x="4512" y="1728"/>
              <a:ext cx="576" cy="912"/>
              <a:chOff x="3552" y="464"/>
              <a:chExt cx="576" cy="912"/>
            </a:xfrm>
          </p:grpSpPr>
          <p:sp>
            <p:nvSpPr>
              <p:cNvPr id="92219" name="Rectangle 32"/>
              <p:cNvSpPr/>
              <p:nvPr/>
            </p:nvSpPr>
            <p:spPr>
              <a:xfrm>
                <a:off x="3600" y="464"/>
                <a:ext cx="480" cy="48"/>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220" name="Rectangle 33"/>
              <p:cNvSpPr/>
              <p:nvPr/>
            </p:nvSpPr>
            <p:spPr>
              <a:xfrm>
                <a:off x="3600" y="896"/>
                <a:ext cx="480" cy="48"/>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221" name="Rectangle 34"/>
              <p:cNvSpPr/>
              <p:nvPr/>
            </p:nvSpPr>
            <p:spPr>
              <a:xfrm>
                <a:off x="3600" y="1328"/>
                <a:ext cx="480" cy="48"/>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222" name="Rectangle 35"/>
              <p:cNvSpPr/>
              <p:nvPr/>
            </p:nvSpPr>
            <p:spPr>
              <a:xfrm>
                <a:off x="4080" y="512"/>
                <a:ext cx="48" cy="384"/>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223" name="Rectangle 36"/>
              <p:cNvSpPr/>
              <p:nvPr/>
            </p:nvSpPr>
            <p:spPr>
              <a:xfrm>
                <a:off x="3552" y="944"/>
                <a:ext cx="48" cy="384"/>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224" name="Rectangle 37"/>
              <p:cNvSpPr/>
              <p:nvPr/>
            </p:nvSpPr>
            <p:spPr>
              <a:xfrm>
                <a:off x="3552" y="512"/>
                <a:ext cx="48" cy="384"/>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225" name="Rectangle 38"/>
              <p:cNvSpPr/>
              <p:nvPr/>
            </p:nvSpPr>
            <p:spPr>
              <a:xfrm>
                <a:off x="4080" y="944"/>
                <a:ext cx="48" cy="384"/>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92213" name="Text Box 39"/>
            <p:cNvSpPr txBox="1"/>
            <p:nvPr/>
          </p:nvSpPr>
          <p:spPr>
            <a:xfrm>
              <a:off x="2448" y="1680"/>
              <a:ext cx="384" cy="8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CC0000"/>
                  </a:solidFill>
                  <a:latin typeface="" pitchFamily="18" charset="0"/>
                </a:rPr>
                <a:t>译码器</a:t>
              </a:r>
            </a:p>
          </p:txBody>
        </p:sp>
        <p:sp>
          <p:nvSpPr>
            <p:cNvPr id="92214" name="Text Box 40"/>
            <p:cNvSpPr txBox="1"/>
            <p:nvPr/>
          </p:nvSpPr>
          <p:spPr>
            <a:xfrm>
              <a:off x="480" y="1155"/>
              <a:ext cx="384" cy="1965"/>
            </a:xfrm>
            <a:prstGeom prst="rect">
              <a:avLst/>
            </a:prstGeom>
            <a:noFill/>
            <a:ln w="38100" cap="flat" cmpd="sng">
              <a:solidFill>
                <a:srgbClr val="00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CC0000"/>
                  </a:solidFill>
                  <a:latin typeface="" pitchFamily="18" charset="0"/>
                </a:rPr>
                <a:t>二</a:t>
              </a:r>
            </a:p>
            <a:p>
              <a:pPr marL="0" lvl="0" indent="0" eaLnBrk="1" hangingPunct="1">
                <a:spcBef>
                  <a:spcPct val="0"/>
                </a:spcBef>
                <a:buNone/>
              </a:pPr>
              <a:r>
                <a:rPr lang="zh-CN" altLang="en-US" sz="2800" b="1" dirty="0">
                  <a:solidFill>
                    <a:srgbClr val="CC0000"/>
                  </a:solidFill>
                  <a:latin typeface="" pitchFamily="18" charset="0"/>
                </a:rPr>
                <a:t>  十进制代码</a:t>
              </a:r>
            </a:p>
          </p:txBody>
        </p:sp>
        <p:sp>
          <p:nvSpPr>
            <p:cNvPr id="92215" name="Line 41"/>
            <p:cNvSpPr/>
            <p:nvPr/>
          </p:nvSpPr>
          <p:spPr>
            <a:xfrm>
              <a:off x="624" y="1539"/>
              <a:ext cx="0" cy="192"/>
            </a:xfrm>
            <a:prstGeom prst="line">
              <a:avLst/>
            </a:prstGeom>
            <a:ln w="28575" cap="flat" cmpd="sng">
              <a:solidFill>
                <a:srgbClr val="006600"/>
              </a:solidFill>
              <a:prstDash val="solid"/>
              <a:headEnd type="none" w="med" len="med"/>
              <a:tailEnd type="none" w="med" len="med"/>
            </a:ln>
          </p:spPr>
        </p:sp>
        <p:sp>
          <p:nvSpPr>
            <p:cNvPr id="92216" name="AutoShape 42"/>
            <p:cNvSpPr/>
            <p:nvPr/>
          </p:nvSpPr>
          <p:spPr>
            <a:xfrm>
              <a:off x="1008" y="2088"/>
              <a:ext cx="432" cy="216"/>
            </a:xfrm>
            <a:prstGeom prst="rightArrow">
              <a:avLst>
                <a:gd name="adj1" fmla="val 50000"/>
                <a:gd name="adj2" fmla="val 50000"/>
              </a:avLst>
            </a:prstGeom>
            <a:gradFill rotWithShape="0">
              <a:gsLst>
                <a:gs pos="0">
                  <a:srgbClr val="CC0000"/>
                </a:gs>
                <a:gs pos="100000">
                  <a:srgbClr val="006600"/>
                </a:gs>
              </a:gsLst>
              <a:lin ang="0" scaled="1"/>
              <a:tileRect/>
            </a:gradFill>
            <a:ln w="2857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1995" name="Text Box 43"/>
            <p:cNvSpPr txBox="1">
              <a:spLocks noChangeArrowheads="1"/>
            </p:cNvSpPr>
            <p:nvPr/>
          </p:nvSpPr>
          <p:spPr bwMode="auto">
            <a:xfrm>
              <a:off x="2160" y="3024"/>
              <a:ext cx="1015" cy="327"/>
            </a:xfrm>
            <a:prstGeom prst="rect">
              <a:avLst/>
            </a:prstGeom>
            <a:noFill/>
            <a:ln>
              <a:noFill/>
            </a:ln>
            <a:effectLst/>
          </p:spPr>
          <p:txBody>
            <a:bodyPr wrap="none" lIns="90000" tIns="46800" rIns="90000" bIns="46800">
              <a:spAutoFit/>
            </a:bodyPr>
            <a:lstStyle/>
            <a:p>
              <a:pPr marR="0" defTabSz="914400">
                <a:spcBef>
                  <a:spcPct val="50000"/>
                </a:spcBef>
                <a:buClrTx/>
                <a:buSzTx/>
                <a:buFontTx/>
                <a:buNone/>
                <a:defRPr/>
              </a:pPr>
              <a:r>
                <a:rPr kumimoji="1" lang="en-US" altLang="zh-CN"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a:t>
              </a:r>
              <a:r>
                <a:rPr kumimoji="1" lang="zh-CN" altLang="en-US"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共阴极</a:t>
              </a:r>
              <a:r>
                <a:rPr kumimoji="1" lang="en-US" altLang="zh-CN"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a:t>
              </a:r>
            </a:p>
          </p:txBody>
        </p:sp>
        <p:sp>
          <p:nvSpPr>
            <p:cNvPr id="92218" name="AutoShape 44"/>
            <p:cNvSpPr/>
            <p:nvPr/>
          </p:nvSpPr>
          <p:spPr>
            <a:xfrm>
              <a:off x="3888" y="2064"/>
              <a:ext cx="432" cy="216"/>
            </a:xfrm>
            <a:prstGeom prst="rightArrow">
              <a:avLst>
                <a:gd name="adj1" fmla="val 50000"/>
                <a:gd name="adj2" fmla="val 50000"/>
              </a:avLst>
            </a:prstGeom>
            <a:gradFill rotWithShape="0">
              <a:gsLst>
                <a:gs pos="0">
                  <a:srgbClr val="CC0000"/>
                </a:gs>
                <a:gs pos="100000">
                  <a:srgbClr val="006600"/>
                </a:gs>
              </a:gsLst>
              <a:lin ang="0" scaled="1"/>
              <a:tileRect/>
            </a:gradFill>
            <a:ln w="2857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381997" name="Group 45"/>
          <p:cNvGrpSpPr/>
          <p:nvPr/>
        </p:nvGrpSpPr>
        <p:grpSpPr>
          <a:xfrm>
            <a:off x="3505200" y="2438400"/>
            <a:ext cx="361950" cy="1662113"/>
            <a:chOff x="1918" y="1422"/>
            <a:chExt cx="228" cy="1047"/>
          </a:xfrm>
        </p:grpSpPr>
        <p:sp>
          <p:nvSpPr>
            <p:cNvPr id="92188" name="Text Box 46"/>
            <p:cNvSpPr txBox="1"/>
            <p:nvPr/>
          </p:nvSpPr>
          <p:spPr>
            <a:xfrm>
              <a:off x="1920" y="1422"/>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1</a:t>
              </a:r>
            </a:p>
          </p:txBody>
        </p:sp>
        <p:sp>
          <p:nvSpPr>
            <p:cNvPr id="92189" name="Text Box 47"/>
            <p:cNvSpPr txBox="1"/>
            <p:nvPr/>
          </p:nvSpPr>
          <p:spPr>
            <a:xfrm>
              <a:off x="1920" y="1681"/>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0</a:t>
              </a:r>
            </a:p>
          </p:txBody>
        </p:sp>
        <p:sp>
          <p:nvSpPr>
            <p:cNvPr id="92190" name="Text Box 48"/>
            <p:cNvSpPr txBox="1"/>
            <p:nvPr/>
          </p:nvSpPr>
          <p:spPr>
            <a:xfrm>
              <a:off x="1920" y="1902"/>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0</a:t>
              </a:r>
            </a:p>
          </p:txBody>
        </p:sp>
        <p:sp>
          <p:nvSpPr>
            <p:cNvPr id="92191" name="Text Box 49"/>
            <p:cNvSpPr txBox="1"/>
            <p:nvPr/>
          </p:nvSpPr>
          <p:spPr>
            <a:xfrm>
              <a:off x="1918" y="2142"/>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1</a:t>
              </a:r>
            </a:p>
          </p:txBody>
        </p:sp>
      </p:grpSp>
      <p:grpSp>
        <p:nvGrpSpPr>
          <p:cNvPr id="382002" name="Group 50"/>
          <p:cNvGrpSpPr/>
          <p:nvPr/>
        </p:nvGrpSpPr>
        <p:grpSpPr>
          <a:xfrm>
            <a:off x="5410200" y="2209800"/>
            <a:ext cx="358775" cy="2320925"/>
            <a:chOff x="3182" y="1248"/>
            <a:chExt cx="226" cy="1462"/>
          </a:xfrm>
        </p:grpSpPr>
        <p:sp>
          <p:nvSpPr>
            <p:cNvPr id="92178" name="Text Box 51"/>
            <p:cNvSpPr txBox="1"/>
            <p:nvPr/>
          </p:nvSpPr>
          <p:spPr>
            <a:xfrm>
              <a:off x="3182" y="1999"/>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0</a:t>
              </a:r>
            </a:p>
          </p:txBody>
        </p:sp>
        <p:grpSp>
          <p:nvGrpSpPr>
            <p:cNvPr id="92179" name="Group 52"/>
            <p:cNvGrpSpPr/>
            <p:nvPr/>
          </p:nvGrpSpPr>
          <p:grpSpPr>
            <a:xfrm>
              <a:off x="3182" y="1248"/>
              <a:ext cx="226" cy="502"/>
              <a:chOff x="3182" y="1248"/>
              <a:chExt cx="226" cy="502"/>
            </a:xfrm>
          </p:grpSpPr>
          <p:sp>
            <p:nvSpPr>
              <p:cNvPr id="92186" name="Text Box 53"/>
              <p:cNvSpPr txBox="1"/>
              <p:nvPr/>
            </p:nvSpPr>
            <p:spPr>
              <a:xfrm>
                <a:off x="3182" y="1248"/>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1</a:t>
                </a:r>
              </a:p>
            </p:txBody>
          </p:sp>
          <p:sp>
            <p:nvSpPr>
              <p:cNvPr id="92187" name="Text Box 54"/>
              <p:cNvSpPr txBox="1"/>
              <p:nvPr/>
            </p:nvSpPr>
            <p:spPr>
              <a:xfrm>
                <a:off x="3182" y="1423"/>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1</a:t>
                </a:r>
              </a:p>
            </p:txBody>
          </p:sp>
        </p:grpSp>
        <p:grpSp>
          <p:nvGrpSpPr>
            <p:cNvPr id="92180" name="Group 55"/>
            <p:cNvGrpSpPr/>
            <p:nvPr/>
          </p:nvGrpSpPr>
          <p:grpSpPr>
            <a:xfrm>
              <a:off x="3182" y="1610"/>
              <a:ext cx="226" cy="502"/>
              <a:chOff x="3182" y="1248"/>
              <a:chExt cx="226" cy="502"/>
            </a:xfrm>
          </p:grpSpPr>
          <p:sp>
            <p:nvSpPr>
              <p:cNvPr id="92184" name="Text Box 56"/>
              <p:cNvSpPr txBox="1"/>
              <p:nvPr/>
            </p:nvSpPr>
            <p:spPr>
              <a:xfrm>
                <a:off x="3182" y="1248"/>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1</a:t>
                </a:r>
              </a:p>
            </p:txBody>
          </p:sp>
          <p:sp>
            <p:nvSpPr>
              <p:cNvPr id="92185" name="Text Box 57"/>
              <p:cNvSpPr txBox="1"/>
              <p:nvPr/>
            </p:nvSpPr>
            <p:spPr>
              <a:xfrm>
                <a:off x="3182" y="1423"/>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1</a:t>
                </a:r>
              </a:p>
            </p:txBody>
          </p:sp>
        </p:grpSp>
        <p:grpSp>
          <p:nvGrpSpPr>
            <p:cNvPr id="92181" name="Group 58"/>
            <p:cNvGrpSpPr/>
            <p:nvPr/>
          </p:nvGrpSpPr>
          <p:grpSpPr>
            <a:xfrm>
              <a:off x="3182" y="2208"/>
              <a:ext cx="226" cy="502"/>
              <a:chOff x="3182" y="1248"/>
              <a:chExt cx="226" cy="502"/>
            </a:xfrm>
          </p:grpSpPr>
          <p:sp>
            <p:nvSpPr>
              <p:cNvPr id="92182" name="Text Box 59"/>
              <p:cNvSpPr txBox="1"/>
              <p:nvPr/>
            </p:nvSpPr>
            <p:spPr>
              <a:xfrm>
                <a:off x="3182" y="1248"/>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1</a:t>
                </a:r>
              </a:p>
            </p:txBody>
          </p:sp>
          <p:sp>
            <p:nvSpPr>
              <p:cNvPr id="92183" name="Text Box 60"/>
              <p:cNvSpPr txBox="1"/>
              <p:nvPr/>
            </p:nvSpPr>
            <p:spPr>
              <a:xfrm>
                <a:off x="3182" y="1423"/>
                <a:ext cx="226" cy="327"/>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en-US" altLang="zh-CN" sz="2800" b="1" dirty="0">
                    <a:solidFill>
                      <a:srgbClr val="FF0000"/>
                    </a:solidFill>
                    <a:latin typeface="" pitchFamily="18" charset="0"/>
                    <a:ea typeface="楷体_GB2312" pitchFamily="1" charset="-122"/>
                  </a:rPr>
                  <a:t>1</a:t>
                </a:r>
              </a:p>
            </p:txBody>
          </p:sp>
        </p:grpSp>
      </p:grpSp>
      <p:grpSp>
        <p:nvGrpSpPr>
          <p:cNvPr id="382013" name="Group 61"/>
          <p:cNvGrpSpPr/>
          <p:nvPr/>
        </p:nvGrpSpPr>
        <p:grpSpPr>
          <a:xfrm>
            <a:off x="1870075" y="2765425"/>
            <a:ext cx="5292725" cy="587375"/>
            <a:chOff x="1178" y="1742"/>
            <a:chExt cx="3334" cy="370"/>
          </a:xfrm>
        </p:grpSpPr>
        <p:sp>
          <p:nvSpPr>
            <p:cNvPr id="92176" name="Rectangle 62"/>
            <p:cNvSpPr/>
            <p:nvPr/>
          </p:nvSpPr>
          <p:spPr>
            <a:xfrm>
              <a:off x="4058" y="1742"/>
              <a:ext cx="45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3399"/>
                  </a:solidFill>
                  <a:latin typeface="" pitchFamily="18" charset="0"/>
                </a:rPr>
                <a:t>7</a:t>
              </a:r>
              <a:r>
                <a:rPr lang="zh-CN" altLang="en-US" sz="2800" b="1" dirty="0">
                  <a:solidFill>
                    <a:srgbClr val="003399"/>
                  </a:solidFill>
                  <a:latin typeface="" pitchFamily="18" charset="0"/>
                </a:rPr>
                <a:t>个</a:t>
              </a:r>
            </a:p>
          </p:txBody>
        </p:sp>
        <p:sp>
          <p:nvSpPr>
            <p:cNvPr id="92177" name="Rectangle 63"/>
            <p:cNvSpPr/>
            <p:nvPr/>
          </p:nvSpPr>
          <p:spPr>
            <a:xfrm>
              <a:off x="1178" y="1785"/>
              <a:ext cx="45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3399"/>
                  </a:solidFill>
                  <a:latin typeface="" pitchFamily="18" charset="0"/>
                </a:rPr>
                <a:t>4</a:t>
              </a:r>
              <a:r>
                <a:rPr lang="zh-CN" altLang="en-US" sz="2800" b="1" dirty="0">
                  <a:solidFill>
                    <a:srgbClr val="003399"/>
                  </a:solidFill>
                  <a:latin typeface="" pitchFamily="18" charset="0"/>
                </a:rPr>
                <a:t>位</a:t>
              </a:r>
            </a:p>
          </p:txBody>
        </p:sp>
      </p:grpSp>
      <p:grpSp>
        <p:nvGrpSpPr>
          <p:cNvPr id="382016" name="Group 64"/>
          <p:cNvGrpSpPr/>
          <p:nvPr/>
        </p:nvGrpSpPr>
        <p:grpSpPr>
          <a:xfrm>
            <a:off x="7467600" y="2743200"/>
            <a:ext cx="914400" cy="1447800"/>
            <a:chOff x="4896" y="2880"/>
            <a:chExt cx="576" cy="912"/>
          </a:xfrm>
        </p:grpSpPr>
        <p:sp>
          <p:nvSpPr>
            <p:cNvPr id="92169" name="Rectangle 65"/>
            <p:cNvSpPr/>
            <p:nvPr/>
          </p:nvSpPr>
          <p:spPr>
            <a:xfrm>
              <a:off x="4944" y="2880"/>
              <a:ext cx="480" cy="48"/>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170" name="Rectangle 66"/>
            <p:cNvSpPr/>
            <p:nvPr/>
          </p:nvSpPr>
          <p:spPr>
            <a:xfrm>
              <a:off x="4944" y="3312"/>
              <a:ext cx="480" cy="48"/>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171" name="Rectangle 67"/>
            <p:cNvSpPr/>
            <p:nvPr/>
          </p:nvSpPr>
          <p:spPr>
            <a:xfrm>
              <a:off x="4944" y="3744"/>
              <a:ext cx="480" cy="48"/>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172" name="Rectangle 68"/>
            <p:cNvSpPr/>
            <p:nvPr/>
          </p:nvSpPr>
          <p:spPr>
            <a:xfrm>
              <a:off x="5424" y="2928"/>
              <a:ext cx="48" cy="384"/>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173" name="Rectangle 69"/>
            <p:cNvSpPr/>
            <p:nvPr/>
          </p:nvSpPr>
          <p:spPr>
            <a:xfrm>
              <a:off x="4896" y="3360"/>
              <a:ext cx="48" cy="384"/>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174" name="Rectangle 70"/>
            <p:cNvSpPr/>
            <p:nvPr/>
          </p:nvSpPr>
          <p:spPr>
            <a:xfrm>
              <a:off x="4896" y="2928"/>
              <a:ext cx="48" cy="384"/>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2175" name="Rectangle 71"/>
            <p:cNvSpPr/>
            <p:nvPr/>
          </p:nvSpPr>
          <p:spPr>
            <a:xfrm>
              <a:off x="5424" y="3360"/>
              <a:ext cx="48" cy="384"/>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81955"/>
                                        </p:tgtEl>
                                        <p:attrNameLst>
                                          <p:attrName>style.visibility</p:attrName>
                                        </p:attrNameLst>
                                      </p:cBhvr>
                                      <p:to>
                                        <p:strVal val="visible"/>
                                      </p:to>
                                    </p:set>
                                    <p:animEffect transition="in" filter="box(out)">
                                      <p:cBhvr>
                                        <p:cTn id="7" dur="500"/>
                                        <p:tgtEl>
                                          <p:spTgt spid="3819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2013"/>
                                        </p:tgtEl>
                                        <p:attrNameLst>
                                          <p:attrName>style.visibility</p:attrName>
                                        </p:attrNameLst>
                                      </p:cBhvr>
                                      <p:to>
                                        <p:strVal val="visible"/>
                                      </p:to>
                                    </p:set>
                                    <p:animEffect transition="in" filter="wipe(left)">
                                      <p:cBhvr>
                                        <p:cTn id="12" dur="500"/>
                                        <p:tgtEl>
                                          <p:spTgt spid="3820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81997"/>
                                        </p:tgtEl>
                                        <p:attrNameLst>
                                          <p:attrName>style.visibility</p:attrName>
                                        </p:attrNameLst>
                                      </p:cBhvr>
                                      <p:to>
                                        <p:strVal val="visible"/>
                                      </p:to>
                                    </p:set>
                                    <p:animEffect transition="in" filter="wipe(up)">
                                      <p:cBhvr>
                                        <p:cTn id="17" dur="500"/>
                                        <p:tgtEl>
                                          <p:spTgt spid="3819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82002"/>
                                        </p:tgtEl>
                                        <p:attrNameLst>
                                          <p:attrName>style.visibility</p:attrName>
                                        </p:attrNameLst>
                                      </p:cBhvr>
                                      <p:to>
                                        <p:strVal val="visible"/>
                                      </p:to>
                                    </p:set>
                                    <p:animEffect transition="in" filter="wipe(up)">
                                      <p:cBhvr>
                                        <p:cTn id="22" dur="500"/>
                                        <p:tgtEl>
                                          <p:spTgt spid="3820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82016"/>
                                        </p:tgtEl>
                                        <p:attrNameLst>
                                          <p:attrName>style.visibility</p:attrName>
                                        </p:attrNameLst>
                                      </p:cBhvr>
                                      <p:to>
                                        <p:strVal val="visible"/>
                                      </p:to>
                                    </p:set>
                                    <p:animEffect transition="in" filter="randombar(horizontal)">
                                      <p:cBhvr>
                                        <p:cTn id="27" dur="500"/>
                                        <p:tgtEl>
                                          <p:spTgt spid="382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82</a:t>
            </a:fld>
            <a:r>
              <a:rPr lang="zh-CN" altLang="en-US" sz="1400" dirty="0"/>
              <a:t>）</a:t>
            </a:r>
          </a:p>
        </p:txBody>
      </p:sp>
      <p:sp>
        <p:nvSpPr>
          <p:cNvPr id="382978" name="Text Box 2"/>
          <p:cNvSpPr txBox="1">
            <a:spLocks noChangeArrowheads="1"/>
          </p:cNvSpPr>
          <p:nvPr/>
        </p:nvSpPr>
        <p:spPr bwMode="auto">
          <a:xfrm>
            <a:off x="2028825" y="447675"/>
            <a:ext cx="4833938" cy="519113"/>
          </a:xfrm>
          <a:prstGeom prst="rect">
            <a:avLst/>
          </a:prstGeom>
          <a:noFill/>
          <a:ln>
            <a:noFill/>
          </a:ln>
          <a:effectLst/>
        </p:spPr>
        <p:txBody>
          <a:bodyPr>
            <a:spAutoFit/>
          </a:bodyPr>
          <a:lstStyle/>
          <a:p>
            <a:pPr marR="0" algn="ctr" defTabSz="914400" eaLnBrk="1" hangingPunct="1">
              <a:spcBef>
                <a:spcPct val="50000"/>
              </a:spcBef>
              <a:buClrTx/>
              <a:buSzTx/>
              <a:buFontTx/>
              <a:buNone/>
              <a:defRPr/>
            </a:pPr>
            <a:r>
              <a:rPr kumimoji="1" lang="zh-CN" altLang="en-US"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共阴极</a:t>
            </a:r>
            <a:r>
              <a:rPr kumimoji="1" lang="en-US" altLang="zh-CN"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7</a:t>
            </a:r>
            <a:r>
              <a:rPr kumimoji="1" lang="zh-CN" altLang="en-US"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段显示译码器真值表</a:t>
            </a:r>
          </a:p>
        </p:txBody>
      </p:sp>
      <p:grpSp>
        <p:nvGrpSpPr>
          <p:cNvPr id="93188" name="Group 3"/>
          <p:cNvGrpSpPr/>
          <p:nvPr/>
        </p:nvGrpSpPr>
        <p:grpSpPr>
          <a:xfrm>
            <a:off x="455613" y="1843088"/>
            <a:ext cx="1581150" cy="2424112"/>
            <a:chOff x="3408" y="448"/>
            <a:chExt cx="996" cy="1527"/>
          </a:xfrm>
        </p:grpSpPr>
        <p:grpSp>
          <p:nvGrpSpPr>
            <p:cNvPr id="93224" name="Group 4"/>
            <p:cNvGrpSpPr/>
            <p:nvPr/>
          </p:nvGrpSpPr>
          <p:grpSpPr>
            <a:xfrm>
              <a:off x="3600" y="768"/>
              <a:ext cx="576" cy="912"/>
              <a:chOff x="2784" y="768"/>
              <a:chExt cx="576" cy="912"/>
            </a:xfrm>
          </p:grpSpPr>
          <p:sp>
            <p:nvSpPr>
              <p:cNvPr id="93232" name="Rectangle 5"/>
              <p:cNvSpPr/>
              <p:nvPr/>
            </p:nvSpPr>
            <p:spPr>
              <a:xfrm>
                <a:off x="2832" y="768"/>
                <a:ext cx="480" cy="48"/>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33" name="Rectangle 6"/>
              <p:cNvSpPr/>
              <p:nvPr/>
            </p:nvSpPr>
            <p:spPr>
              <a:xfrm>
                <a:off x="2832" y="1200"/>
                <a:ext cx="480" cy="48"/>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34" name="Rectangle 7"/>
              <p:cNvSpPr/>
              <p:nvPr/>
            </p:nvSpPr>
            <p:spPr>
              <a:xfrm>
                <a:off x="2832" y="1632"/>
                <a:ext cx="480" cy="48"/>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35" name="Rectangle 8"/>
              <p:cNvSpPr/>
              <p:nvPr/>
            </p:nvSpPr>
            <p:spPr>
              <a:xfrm>
                <a:off x="3312" y="816"/>
                <a:ext cx="48" cy="384"/>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36" name="Rectangle 9"/>
              <p:cNvSpPr/>
              <p:nvPr/>
            </p:nvSpPr>
            <p:spPr>
              <a:xfrm>
                <a:off x="2784" y="1248"/>
                <a:ext cx="48" cy="384"/>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37" name="Rectangle 10"/>
              <p:cNvSpPr/>
              <p:nvPr/>
            </p:nvSpPr>
            <p:spPr>
              <a:xfrm>
                <a:off x="2784" y="816"/>
                <a:ext cx="48" cy="384"/>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38" name="Rectangle 11"/>
              <p:cNvSpPr/>
              <p:nvPr/>
            </p:nvSpPr>
            <p:spPr>
              <a:xfrm>
                <a:off x="3312" y="1248"/>
                <a:ext cx="48" cy="384"/>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93225" name="Rectangle 12"/>
            <p:cNvSpPr/>
            <p:nvPr/>
          </p:nvSpPr>
          <p:spPr>
            <a:xfrm>
              <a:off x="3792" y="912"/>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chemeClr val="accent2"/>
                  </a:solidFill>
                  <a:latin typeface="" pitchFamily="18" charset="0"/>
                </a:rPr>
                <a:t>g</a:t>
              </a:r>
              <a:endParaRPr lang="en-US" altLang="zh-CN" sz="2800" b="1" i="1" dirty="0">
                <a:solidFill>
                  <a:srgbClr val="FFFF00"/>
                </a:solidFill>
                <a:latin typeface="" pitchFamily="18" charset="0"/>
              </a:endParaRPr>
            </a:p>
          </p:txBody>
        </p:sp>
        <p:sp>
          <p:nvSpPr>
            <p:cNvPr id="93226" name="Rectangle 13"/>
            <p:cNvSpPr/>
            <p:nvPr/>
          </p:nvSpPr>
          <p:spPr>
            <a:xfrm>
              <a:off x="3408" y="832"/>
              <a:ext cx="19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chemeClr val="accent2"/>
                  </a:solidFill>
                  <a:latin typeface="" pitchFamily="18" charset="0"/>
                </a:rPr>
                <a:t>f</a:t>
              </a:r>
              <a:endParaRPr lang="en-US" altLang="zh-CN" sz="2400" b="1" i="1" dirty="0">
                <a:solidFill>
                  <a:srgbClr val="FFFF00"/>
                </a:solidFill>
                <a:latin typeface="" pitchFamily="18" charset="0"/>
              </a:endParaRPr>
            </a:p>
          </p:txBody>
        </p:sp>
        <p:sp>
          <p:nvSpPr>
            <p:cNvPr id="93227" name="Rectangle 14"/>
            <p:cNvSpPr/>
            <p:nvPr/>
          </p:nvSpPr>
          <p:spPr>
            <a:xfrm>
              <a:off x="3408" y="1264"/>
              <a:ext cx="21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chemeClr val="accent2"/>
                  </a:solidFill>
                  <a:latin typeface="" pitchFamily="18" charset="0"/>
                </a:rPr>
                <a:t>e</a:t>
              </a:r>
              <a:endParaRPr lang="en-US" altLang="zh-CN" sz="2400" b="1" i="1" dirty="0">
                <a:solidFill>
                  <a:srgbClr val="FFFF00"/>
                </a:solidFill>
                <a:latin typeface="" pitchFamily="18" charset="0"/>
              </a:endParaRPr>
            </a:p>
          </p:txBody>
        </p:sp>
        <p:sp>
          <p:nvSpPr>
            <p:cNvPr id="93228" name="Rectangle 15"/>
            <p:cNvSpPr/>
            <p:nvPr/>
          </p:nvSpPr>
          <p:spPr>
            <a:xfrm>
              <a:off x="3792" y="1648"/>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chemeClr val="accent2"/>
                  </a:solidFill>
                  <a:latin typeface="" pitchFamily="18" charset="0"/>
                </a:rPr>
                <a:t>d</a:t>
              </a:r>
              <a:endParaRPr lang="en-US" altLang="zh-CN" sz="2400" b="1" i="1" dirty="0">
                <a:solidFill>
                  <a:srgbClr val="FFFF00"/>
                </a:solidFill>
                <a:latin typeface="" pitchFamily="18" charset="0"/>
              </a:endParaRPr>
            </a:p>
          </p:txBody>
        </p:sp>
        <p:sp>
          <p:nvSpPr>
            <p:cNvPr id="93229" name="Rectangle 16"/>
            <p:cNvSpPr/>
            <p:nvPr/>
          </p:nvSpPr>
          <p:spPr>
            <a:xfrm>
              <a:off x="4176" y="1248"/>
              <a:ext cx="21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chemeClr val="accent2"/>
                  </a:solidFill>
                  <a:latin typeface="" pitchFamily="18" charset="0"/>
                </a:rPr>
                <a:t>c</a:t>
              </a:r>
              <a:endParaRPr lang="en-US" altLang="zh-CN" sz="2400" b="1" i="1" dirty="0">
                <a:solidFill>
                  <a:srgbClr val="FFFF00"/>
                </a:solidFill>
                <a:latin typeface="" pitchFamily="18" charset="0"/>
              </a:endParaRPr>
            </a:p>
          </p:txBody>
        </p:sp>
        <p:sp>
          <p:nvSpPr>
            <p:cNvPr id="93230" name="Rectangle 17"/>
            <p:cNvSpPr/>
            <p:nvPr/>
          </p:nvSpPr>
          <p:spPr>
            <a:xfrm>
              <a:off x="4176" y="816"/>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chemeClr val="accent2"/>
                  </a:solidFill>
                  <a:latin typeface="" pitchFamily="18" charset="0"/>
                </a:rPr>
                <a:t>b</a:t>
              </a:r>
              <a:endParaRPr lang="en-US" altLang="zh-CN" sz="2400" b="1" i="1" dirty="0">
                <a:solidFill>
                  <a:srgbClr val="FFFF00"/>
                </a:solidFill>
                <a:latin typeface="" pitchFamily="18" charset="0"/>
              </a:endParaRPr>
            </a:p>
          </p:txBody>
        </p:sp>
        <p:sp>
          <p:nvSpPr>
            <p:cNvPr id="93231" name="Rectangle 18"/>
            <p:cNvSpPr/>
            <p:nvPr/>
          </p:nvSpPr>
          <p:spPr>
            <a:xfrm>
              <a:off x="3792" y="448"/>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chemeClr val="accent2"/>
                  </a:solidFill>
                  <a:latin typeface="" pitchFamily="18" charset="0"/>
                </a:rPr>
                <a:t>a</a:t>
              </a:r>
              <a:endParaRPr lang="en-US" altLang="zh-CN" sz="2400" b="1" i="1" dirty="0">
                <a:solidFill>
                  <a:srgbClr val="FFFF00"/>
                </a:solidFill>
                <a:latin typeface="" pitchFamily="18" charset="0"/>
              </a:endParaRPr>
            </a:p>
          </p:txBody>
        </p:sp>
      </p:grpSp>
      <p:sp>
        <p:nvSpPr>
          <p:cNvPr id="382995" name="Line 19"/>
          <p:cNvSpPr/>
          <p:nvPr/>
        </p:nvSpPr>
        <p:spPr>
          <a:xfrm>
            <a:off x="1981200" y="4495800"/>
            <a:ext cx="6019800" cy="0"/>
          </a:xfrm>
          <a:prstGeom prst="line">
            <a:avLst/>
          </a:prstGeom>
          <a:ln w="19050" cap="flat" cmpd="sng">
            <a:solidFill>
              <a:srgbClr val="003366"/>
            </a:solidFill>
            <a:prstDash val="solid"/>
            <a:headEnd type="none" w="med" len="med"/>
            <a:tailEnd type="none" w="med" len="med"/>
          </a:ln>
        </p:spPr>
      </p:sp>
      <p:grpSp>
        <p:nvGrpSpPr>
          <p:cNvPr id="382996" name="Group 20"/>
          <p:cNvGrpSpPr/>
          <p:nvPr/>
        </p:nvGrpSpPr>
        <p:grpSpPr>
          <a:xfrm>
            <a:off x="762000" y="2362200"/>
            <a:ext cx="914400" cy="1447800"/>
            <a:chOff x="-1056" y="1856"/>
            <a:chExt cx="576" cy="912"/>
          </a:xfrm>
        </p:grpSpPr>
        <p:sp>
          <p:nvSpPr>
            <p:cNvPr id="93219" name="Rectangle 21"/>
            <p:cNvSpPr/>
            <p:nvPr/>
          </p:nvSpPr>
          <p:spPr>
            <a:xfrm>
              <a:off x="-1008" y="1856"/>
              <a:ext cx="480" cy="48"/>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20" name="Rectangle 22"/>
            <p:cNvSpPr/>
            <p:nvPr/>
          </p:nvSpPr>
          <p:spPr>
            <a:xfrm>
              <a:off x="-1008" y="2288"/>
              <a:ext cx="480" cy="48"/>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21" name="Rectangle 23"/>
            <p:cNvSpPr/>
            <p:nvPr/>
          </p:nvSpPr>
          <p:spPr>
            <a:xfrm>
              <a:off x="-1008" y="2720"/>
              <a:ext cx="480" cy="48"/>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22" name="Rectangle 24"/>
            <p:cNvSpPr/>
            <p:nvPr/>
          </p:nvSpPr>
          <p:spPr>
            <a:xfrm>
              <a:off x="-1056" y="1904"/>
              <a:ext cx="48" cy="384"/>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23" name="Rectangle 25"/>
            <p:cNvSpPr/>
            <p:nvPr/>
          </p:nvSpPr>
          <p:spPr>
            <a:xfrm>
              <a:off x="-528" y="2336"/>
              <a:ext cx="48" cy="384"/>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383002" name="Group 26"/>
          <p:cNvGrpSpPr/>
          <p:nvPr/>
        </p:nvGrpSpPr>
        <p:grpSpPr>
          <a:xfrm>
            <a:off x="762000" y="2438400"/>
            <a:ext cx="914400" cy="1295400"/>
            <a:chOff x="-817" y="1904"/>
            <a:chExt cx="576" cy="816"/>
          </a:xfrm>
        </p:grpSpPr>
        <p:sp>
          <p:nvSpPr>
            <p:cNvPr id="93215" name="Rectangle 27"/>
            <p:cNvSpPr/>
            <p:nvPr/>
          </p:nvSpPr>
          <p:spPr>
            <a:xfrm>
              <a:off x="-769" y="2288"/>
              <a:ext cx="480" cy="48"/>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16" name="Rectangle 28"/>
            <p:cNvSpPr/>
            <p:nvPr/>
          </p:nvSpPr>
          <p:spPr>
            <a:xfrm>
              <a:off x="-289" y="1904"/>
              <a:ext cx="48" cy="384"/>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17" name="Rectangle 29"/>
            <p:cNvSpPr/>
            <p:nvPr/>
          </p:nvSpPr>
          <p:spPr>
            <a:xfrm>
              <a:off x="-817" y="1904"/>
              <a:ext cx="48" cy="384"/>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93218" name="Rectangle 30"/>
            <p:cNvSpPr/>
            <p:nvPr/>
          </p:nvSpPr>
          <p:spPr>
            <a:xfrm>
              <a:off x="-289" y="2336"/>
              <a:ext cx="48" cy="384"/>
            </a:xfrm>
            <a:prstGeom prst="rect">
              <a:avLst/>
            </a:prstGeom>
            <a:solidFill>
              <a:srgbClr val="FF3300"/>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sp>
        <p:nvSpPr>
          <p:cNvPr id="383007" name="Line 31"/>
          <p:cNvSpPr/>
          <p:nvPr/>
        </p:nvSpPr>
        <p:spPr>
          <a:xfrm>
            <a:off x="2057400" y="4114800"/>
            <a:ext cx="6019800" cy="1588"/>
          </a:xfrm>
          <a:prstGeom prst="line">
            <a:avLst/>
          </a:prstGeom>
          <a:ln w="19050" cap="flat" cmpd="sng">
            <a:solidFill>
              <a:srgbClr val="FF0066"/>
            </a:solidFill>
            <a:prstDash val="solid"/>
            <a:headEnd type="none" w="med" len="med"/>
            <a:tailEnd type="none" w="med" len="med"/>
          </a:ln>
        </p:spPr>
      </p:sp>
      <p:grpSp>
        <p:nvGrpSpPr>
          <p:cNvPr id="93193" name="Group 32"/>
          <p:cNvGrpSpPr/>
          <p:nvPr/>
        </p:nvGrpSpPr>
        <p:grpSpPr>
          <a:xfrm>
            <a:off x="1828800" y="1143000"/>
            <a:ext cx="6781800" cy="5091113"/>
            <a:chOff x="1008" y="528"/>
            <a:chExt cx="4272" cy="3207"/>
          </a:xfrm>
        </p:grpSpPr>
        <p:sp>
          <p:nvSpPr>
            <p:cNvPr id="93194" name="Line 33"/>
            <p:cNvSpPr/>
            <p:nvPr/>
          </p:nvSpPr>
          <p:spPr>
            <a:xfrm>
              <a:off x="1056" y="1146"/>
              <a:ext cx="4080" cy="6"/>
            </a:xfrm>
            <a:prstGeom prst="line">
              <a:avLst/>
            </a:prstGeom>
            <a:ln w="28575" cap="flat" cmpd="sng">
              <a:solidFill>
                <a:srgbClr val="333300"/>
              </a:solidFill>
              <a:prstDash val="solid"/>
              <a:headEnd type="none" w="med" len="med"/>
              <a:tailEnd type="none" w="med" len="med"/>
            </a:ln>
          </p:spPr>
        </p:sp>
        <p:sp>
          <p:nvSpPr>
            <p:cNvPr id="93195" name="Line 34"/>
            <p:cNvSpPr/>
            <p:nvPr/>
          </p:nvSpPr>
          <p:spPr>
            <a:xfrm>
              <a:off x="2352" y="528"/>
              <a:ext cx="0" cy="3168"/>
            </a:xfrm>
            <a:prstGeom prst="line">
              <a:avLst/>
            </a:prstGeom>
            <a:ln w="28575" cap="flat" cmpd="sng">
              <a:solidFill>
                <a:srgbClr val="333300"/>
              </a:solidFill>
              <a:prstDash val="solid"/>
              <a:headEnd type="none" w="med" len="med"/>
              <a:tailEnd type="none" w="med" len="med"/>
            </a:ln>
          </p:spPr>
        </p:sp>
        <p:sp>
          <p:nvSpPr>
            <p:cNvPr id="93196" name="Line 35"/>
            <p:cNvSpPr/>
            <p:nvPr/>
          </p:nvSpPr>
          <p:spPr>
            <a:xfrm>
              <a:off x="4512" y="528"/>
              <a:ext cx="0" cy="3168"/>
            </a:xfrm>
            <a:prstGeom prst="line">
              <a:avLst/>
            </a:prstGeom>
            <a:ln w="28575" cap="flat" cmpd="sng">
              <a:solidFill>
                <a:srgbClr val="333300"/>
              </a:solidFill>
              <a:prstDash val="solid"/>
              <a:headEnd type="none" w="med" len="med"/>
              <a:tailEnd type="none" w="med" len="med"/>
            </a:ln>
          </p:spPr>
        </p:sp>
        <p:sp>
          <p:nvSpPr>
            <p:cNvPr id="93197" name="Rectangle 36"/>
            <p:cNvSpPr/>
            <p:nvPr/>
          </p:nvSpPr>
          <p:spPr>
            <a:xfrm>
              <a:off x="1104" y="827"/>
              <a:ext cx="1248"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rgbClr val="333300"/>
                  </a:solidFill>
                  <a:latin typeface="" pitchFamily="18" charset="0"/>
                </a:rPr>
                <a:t>Q</a:t>
              </a:r>
              <a:r>
                <a:rPr lang="en-US" altLang="zh-CN" sz="2400" b="1" baseline="-25000" dirty="0">
                  <a:solidFill>
                    <a:srgbClr val="333300"/>
                  </a:solidFill>
                  <a:latin typeface="" pitchFamily="18" charset="0"/>
                </a:rPr>
                <a:t>3  </a:t>
              </a:r>
              <a:r>
                <a:rPr lang="en-US" altLang="zh-CN" sz="2400" b="1" i="1" dirty="0">
                  <a:solidFill>
                    <a:srgbClr val="333300"/>
                  </a:solidFill>
                  <a:latin typeface="" pitchFamily="18" charset="0"/>
                </a:rPr>
                <a:t>Q</a:t>
              </a:r>
              <a:r>
                <a:rPr lang="en-US" altLang="zh-CN" sz="2400" b="1" baseline="-25000" dirty="0">
                  <a:solidFill>
                    <a:srgbClr val="333300"/>
                  </a:solidFill>
                  <a:latin typeface="" pitchFamily="18" charset="0"/>
                </a:rPr>
                <a:t>2  </a:t>
              </a:r>
              <a:r>
                <a:rPr lang="en-US" altLang="zh-CN" sz="2400" b="1" i="1" dirty="0">
                  <a:solidFill>
                    <a:srgbClr val="333300"/>
                  </a:solidFill>
                  <a:latin typeface="" pitchFamily="18" charset="0"/>
                </a:rPr>
                <a:t>Q</a:t>
              </a:r>
              <a:r>
                <a:rPr lang="en-US" altLang="zh-CN" sz="2400" b="1" baseline="-25000" dirty="0">
                  <a:solidFill>
                    <a:srgbClr val="333300"/>
                  </a:solidFill>
                  <a:latin typeface="" pitchFamily="18" charset="0"/>
                </a:rPr>
                <a:t>1  </a:t>
              </a:r>
              <a:r>
                <a:rPr lang="en-US" altLang="zh-CN" sz="2400" b="1" i="1" dirty="0">
                  <a:solidFill>
                    <a:srgbClr val="333300"/>
                  </a:solidFill>
                  <a:latin typeface="" pitchFamily="18" charset="0"/>
                </a:rPr>
                <a:t>Q</a:t>
              </a:r>
              <a:r>
                <a:rPr lang="en-US" altLang="zh-CN" sz="2400" b="1" baseline="-25000" dirty="0">
                  <a:solidFill>
                    <a:srgbClr val="333300"/>
                  </a:solidFill>
                  <a:latin typeface="" pitchFamily="18" charset="0"/>
                </a:rPr>
                <a:t>0</a:t>
              </a:r>
            </a:p>
          </p:txBody>
        </p:sp>
        <p:sp>
          <p:nvSpPr>
            <p:cNvPr id="93198" name="Rectangle 37"/>
            <p:cNvSpPr/>
            <p:nvPr/>
          </p:nvSpPr>
          <p:spPr>
            <a:xfrm>
              <a:off x="2496" y="846"/>
              <a:ext cx="190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a</a:t>
              </a:r>
              <a:r>
                <a:rPr lang="en-US" altLang="zh-CN" sz="2800" b="1" dirty="0">
                  <a:solidFill>
                    <a:srgbClr val="333300"/>
                  </a:solidFill>
                  <a:latin typeface="" pitchFamily="18" charset="0"/>
                </a:rPr>
                <a:t>   </a:t>
              </a:r>
              <a:r>
                <a:rPr lang="en-US" altLang="zh-CN" sz="2800" b="1" i="1" dirty="0">
                  <a:solidFill>
                    <a:srgbClr val="333300"/>
                  </a:solidFill>
                  <a:latin typeface="" pitchFamily="18" charset="0"/>
                </a:rPr>
                <a:t>b</a:t>
              </a:r>
              <a:r>
                <a:rPr lang="en-US" altLang="zh-CN" sz="2800" b="1" dirty="0">
                  <a:solidFill>
                    <a:srgbClr val="333300"/>
                  </a:solidFill>
                  <a:latin typeface="" pitchFamily="18" charset="0"/>
                </a:rPr>
                <a:t>   </a:t>
              </a:r>
              <a:r>
                <a:rPr lang="en-US" altLang="zh-CN" sz="2800" b="1" i="1" dirty="0">
                  <a:solidFill>
                    <a:srgbClr val="333300"/>
                  </a:solidFill>
                  <a:latin typeface="" pitchFamily="18" charset="0"/>
                </a:rPr>
                <a:t>c</a:t>
              </a:r>
              <a:r>
                <a:rPr lang="en-US" altLang="zh-CN" sz="2800" b="1" dirty="0">
                  <a:solidFill>
                    <a:srgbClr val="333300"/>
                  </a:solidFill>
                  <a:latin typeface="" pitchFamily="18" charset="0"/>
                </a:rPr>
                <a:t>   </a:t>
              </a:r>
              <a:r>
                <a:rPr lang="en-US" altLang="zh-CN" sz="2800" b="1" i="1" dirty="0">
                  <a:solidFill>
                    <a:srgbClr val="333300"/>
                  </a:solidFill>
                  <a:latin typeface="" pitchFamily="18" charset="0"/>
                </a:rPr>
                <a:t>d</a:t>
              </a:r>
              <a:r>
                <a:rPr lang="en-US" altLang="zh-CN" sz="2800" b="1" dirty="0">
                  <a:solidFill>
                    <a:srgbClr val="333300"/>
                  </a:solidFill>
                  <a:latin typeface="" pitchFamily="18" charset="0"/>
                </a:rPr>
                <a:t>   </a:t>
              </a:r>
              <a:r>
                <a:rPr lang="en-US" altLang="zh-CN" sz="2800" b="1" i="1" dirty="0">
                  <a:solidFill>
                    <a:srgbClr val="333300"/>
                  </a:solidFill>
                  <a:latin typeface="" pitchFamily="18" charset="0"/>
                </a:rPr>
                <a:t>e</a:t>
              </a:r>
              <a:r>
                <a:rPr lang="en-US" altLang="zh-CN" sz="2800" b="1" dirty="0">
                  <a:solidFill>
                    <a:srgbClr val="333300"/>
                  </a:solidFill>
                  <a:latin typeface="" pitchFamily="18" charset="0"/>
                </a:rPr>
                <a:t>   f   g </a:t>
              </a:r>
            </a:p>
          </p:txBody>
        </p:sp>
        <p:sp>
          <p:nvSpPr>
            <p:cNvPr id="93199" name="Rectangle 38"/>
            <p:cNvSpPr/>
            <p:nvPr/>
          </p:nvSpPr>
          <p:spPr>
            <a:xfrm>
              <a:off x="1152" y="1152"/>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0000"/>
                  </a:solidFill>
                  <a:latin typeface="" pitchFamily="18" charset="0"/>
                </a:rPr>
                <a:t>0   0   0   0       1   1   1   1   1   1   0       0</a:t>
              </a:r>
            </a:p>
          </p:txBody>
        </p:sp>
        <p:sp>
          <p:nvSpPr>
            <p:cNvPr id="93200" name="Rectangle 39"/>
            <p:cNvSpPr/>
            <p:nvPr/>
          </p:nvSpPr>
          <p:spPr>
            <a:xfrm>
              <a:off x="1152" y="1392"/>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chemeClr val="accent2"/>
                  </a:solidFill>
                  <a:latin typeface="" pitchFamily="18" charset="0"/>
                </a:rPr>
                <a:t>0   0   0   1       0   1   1   0   0   0   0       1</a:t>
              </a:r>
            </a:p>
          </p:txBody>
        </p:sp>
        <p:sp>
          <p:nvSpPr>
            <p:cNvPr id="93201" name="Rectangle 40"/>
            <p:cNvSpPr/>
            <p:nvPr/>
          </p:nvSpPr>
          <p:spPr>
            <a:xfrm>
              <a:off x="1152" y="1632"/>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0066"/>
                  </a:solidFill>
                  <a:latin typeface="" pitchFamily="18" charset="0"/>
                </a:rPr>
                <a:t>0   0   1   0       1   1   0   1   1   0   1       2</a:t>
              </a:r>
            </a:p>
          </p:txBody>
        </p:sp>
        <p:sp>
          <p:nvSpPr>
            <p:cNvPr id="93202" name="Rectangle 41"/>
            <p:cNvSpPr/>
            <p:nvPr/>
          </p:nvSpPr>
          <p:spPr>
            <a:xfrm>
              <a:off x="1152" y="1872"/>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003366"/>
                  </a:solidFill>
                  <a:latin typeface="" pitchFamily="18" charset="0"/>
                </a:rPr>
                <a:t>0   0   1   1       1   1   1   1   0   0   1       3</a:t>
              </a:r>
            </a:p>
          </p:txBody>
        </p:sp>
        <p:sp>
          <p:nvSpPr>
            <p:cNvPr id="93203" name="Rectangle 42"/>
            <p:cNvSpPr/>
            <p:nvPr/>
          </p:nvSpPr>
          <p:spPr>
            <a:xfrm>
              <a:off x="1152" y="2112"/>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latin typeface="" pitchFamily="18" charset="0"/>
                </a:rPr>
                <a:t>0   1   0   0       0   1   1   0   0   1   1       4</a:t>
              </a:r>
            </a:p>
          </p:txBody>
        </p:sp>
        <p:sp>
          <p:nvSpPr>
            <p:cNvPr id="93204" name="Rectangle 43"/>
            <p:cNvSpPr/>
            <p:nvPr/>
          </p:nvSpPr>
          <p:spPr>
            <a:xfrm>
              <a:off x="1152" y="2352"/>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 pitchFamily="18" charset="0"/>
                </a:rPr>
                <a:t>0   1   0   1       1   0   1   1   0   1   1       5</a:t>
              </a:r>
            </a:p>
          </p:txBody>
        </p:sp>
        <p:sp>
          <p:nvSpPr>
            <p:cNvPr id="93205" name="Rectangle 44"/>
            <p:cNvSpPr/>
            <p:nvPr/>
          </p:nvSpPr>
          <p:spPr>
            <a:xfrm>
              <a:off x="1152" y="2640"/>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990099"/>
                  </a:solidFill>
                  <a:latin typeface="" pitchFamily="18" charset="0"/>
                </a:rPr>
                <a:t>0   1   1   0       1   0   1   1   1   1   1       6</a:t>
              </a:r>
            </a:p>
          </p:txBody>
        </p:sp>
        <p:sp>
          <p:nvSpPr>
            <p:cNvPr id="93206" name="Rectangle 45"/>
            <p:cNvSpPr/>
            <p:nvPr/>
          </p:nvSpPr>
          <p:spPr>
            <a:xfrm>
              <a:off x="1152" y="2880"/>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chemeClr val="accent2"/>
                  </a:solidFill>
                  <a:latin typeface="" pitchFamily="18" charset="0"/>
                </a:rPr>
                <a:t>0   1   1   1       1   1   1   0   0   0   0       7</a:t>
              </a:r>
            </a:p>
          </p:txBody>
        </p:sp>
        <p:sp>
          <p:nvSpPr>
            <p:cNvPr id="93207" name="Rectangle 46"/>
            <p:cNvSpPr/>
            <p:nvPr/>
          </p:nvSpPr>
          <p:spPr>
            <a:xfrm>
              <a:off x="1152" y="3120"/>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660066"/>
                  </a:solidFill>
                  <a:latin typeface="" pitchFamily="18" charset="0"/>
                </a:rPr>
                <a:t>1   0   0   0       1   1   1   1   1   1   1       8</a:t>
              </a:r>
            </a:p>
          </p:txBody>
        </p:sp>
        <p:sp>
          <p:nvSpPr>
            <p:cNvPr id="93208" name="Rectangle 47"/>
            <p:cNvSpPr/>
            <p:nvPr/>
          </p:nvSpPr>
          <p:spPr>
            <a:xfrm>
              <a:off x="1152" y="3408"/>
              <a:ext cx="375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333300"/>
                  </a:solidFill>
                  <a:latin typeface="" pitchFamily="18" charset="0"/>
                </a:rPr>
                <a:t>1   0   0   1       1   1   1   1   0   1   1       9</a:t>
              </a:r>
            </a:p>
          </p:txBody>
        </p:sp>
        <p:sp>
          <p:nvSpPr>
            <p:cNvPr id="383024" name="Rectangle 48"/>
            <p:cNvSpPr>
              <a:spLocks noChangeArrowheads="1"/>
            </p:cNvSpPr>
            <p:nvPr/>
          </p:nvSpPr>
          <p:spPr bwMode="auto">
            <a:xfrm>
              <a:off x="1392" y="528"/>
              <a:ext cx="680" cy="327"/>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6600"/>
                  </a:solidFill>
                  <a:effectLst>
                    <a:outerShdw blurRad="38100" dist="38100" dir="2700000" algn="tl">
                      <a:srgbClr val="C0C0C0"/>
                    </a:outerShdw>
                  </a:effectLst>
                  <a:uLnTx/>
                  <a:uFillTx/>
                  <a:latin typeface="" pitchFamily="18" charset="0"/>
                  <a:ea typeface="宋体" panose="02010600030101010101" pitchFamily="2" charset="-122"/>
                  <a:cs typeface="+mn-cs"/>
                </a:rPr>
                <a:t>输  入</a:t>
              </a:r>
            </a:p>
          </p:txBody>
        </p:sp>
        <p:sp>
          <p:nvSpPr>
            <p:cNvPr id="383025" name="Rectangle 49"/>
            <p:cNvSpPr>
              <a:spLocks noChangeArrowheads="1"/>
            </p:cNvSpPr>
            <p:nvPr/>
          </p:nvSpPr>
          <p:spPr bwMode="auto">
            <a:xfrm>
              <a:off x="3024" y="528"/>
              <a:ext cx="904" cy="327"/>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6600"/>
                  </a:solidFill>
                  <a:effectLst>
                    <a:outerShdw blurRad="38100" dist="38100" dir="2700000" algn="tl">
                      <a:srgbClr val="C0C0C0"/>
                    </a:outerShdw>
                  </a:effectLst>
                  <a:uLnTx/>
                  <a:uFillTx/>
                  <a:latin typeface="" pitchFamily="18" charset="0"/>
                  <a:ea typeface="宋体" panose="02010600030101010101" pitchFamily="2" charset="-122"/>
                  <a:cs typeface="+mn-cs"/>
                </a:rPr>
                <a:t>输      出</a:t>
              </a:r>
            </a:p>
          </p:txBody>
        </p:sp>
        <p:sp>
          <p:nvSpPr>
            <p:cNvPr id="383026" name="Rectangle 50"/>
            <p:cNvSpPr>
              <a:spLocks noChangeArrowheads="1"/>
            </p:cNvSpPr>
            <p:nvPr/>
          </p:nvSpPr>
          <p:spPr bwMode="auto">
            <a:xfrm>
              <a:off x="4560" y="576"/>
              <a:ext cx="720" cy="596"/>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6600"/>
                  </a:solidFill>
                  <a:effectLst>
                    <a:outerShdw blurRad="38100" dist="38100" dir="2700000" algn="tl">
                      <a:srgbClr val="C0C0C0"/>
                    </a:outerShdw>
                  </a:effectLst>
                  <a:uLnTx/>
                  <a:uFillTx/>
                  <a:latin typeface="" pitchFamily="18" charset="0"/>
                  <a:ea typeface="宋体" panose="02010600030101010101" pitchFamily="2" charset="-122"/>
                  <a:cs typeface="+mn-cs"/>
                </a:rPr>
                <a:t>显示数码</a:t>
              </a:r>
            </a:p>
          </p:txBody>
        </p:sp>
        <p:sp>
          <p:nvSpPr>
            <p:cNvPr id="93212" name="Line 51"/>
            <p:cNvSpPr/>
            <p:nvPr/>
          </p:nvSpPr>
          <p:spPr>
            <a:xfrm>
              <a:off x="1104" y="816"/>
              <a:ext cx="3408" cy="0"/>
            </a:xfrm>
            <a:prstGeom prst="line">
              <a:avLst/>
            </a:prstGeom>
            <a:ln w="28575" cap="flat" cmpd="sng">
              <a:solidFill>
                <a:srgbClr val="000000"/>
              </a:solidFill>
              <a:prstDash val="solid"/>
              <a:headEnd type="none" w="med" len="med"/>
              <a:tailEnd type="none" w="med" len="med"/>
            </a:ln>
          </p:spPr>
        </p:sp>
        <p:sp>
          <p:nvSpPr>
            <p:cNvPr id="93213" name="Line 52"/>
            <p:cNvSpPr/>
            <p:nvPr/>
          </p:nvSpPr>
          <p:spPr>
            <a:xfrm>
              <a:off x="1104" y="528"/>
              <a:ext cx="4032" cy="0"/>
            </a:xfrm>
            <a:prstGeom prst="line">
              <a:avLst/>
            </a:prstGeom>
            <a:ln w="28575" cap="flat" cmpd="sng">
              <a:solidFill>
                <a:srgbClr val="000000"/>
              </a:solidFill>
              <a:prstDash val="solid"/>
              <a:headEnd type="none" w="med" len="med"/>
              <a:tailEnd type="none" w="med" len="med"/>
            </a:ln>
          </p:spPr>
        </p:sp>
        <p:sp>
          <p:nvSpPr>
            <p:cNvPr id="93214" name="Line 53"/>
            <p:cNvSpPr/>
            <p:nvPr/>
          </p:nvSpPr>
          <p:spPr>
            <a:xfrm>
              <a:off x="1008" y="3696"/>
              <a:ext cx="4032" cy="0"/>
            </a:xfrm>
            <a:prstGeom prst="line">
              <a:avLst/>
            </a:prstGeom>
            <a:ln w="28575" cap="flat" cmpd="sng">
              <a:solidFill>
                <a:srgbClr val="000000"/>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2995"/>
                                        </p:tgtEl>
                                        <p:attrNameLst>
                                          <p:attrName>style.visibility</p:attrName>
                                        </p:attrNameLst>
                                      </p:cBhvr>
                                      <p:to>
                                        <p:strVal val="visible"/>
                                      </p:to>
                                    </p:set>
                                    <p:animEffect transition="in" filter="wipe(left)">
                                      <p:cBhvr>
                                        <p:cTn id="7" dur="500"/>
                                        <p:tgtEl>
                                          <p:spTgt spid="3829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2996"/>
                                        </p:tgtEl>
                                        <p:attrNameLst>
                                          <p:attrName>style.visibility</p:attrName>
                                        </p:attrNameLst>
                                      </p:cBhvr>
                                      <p:to>
                                        <p:strVal val="visible"/>
                                      </p:to>
                                    </p:set>
                                    <p:animEffect transition="in" filter="wipe(left)">
                                      <p:cBhvr>
                                        <p:cTn id="12" dur="500"/>
                                        <p:tgtEl>
                                          <p:spTgt spid="382996"/>
                                        </p:tgtEl>
                                      </p:cBhvr>
                                    </p:animEffect>
                                  </p:childTnLst>
                                  <p:subTnLst>
                                    <p:set>
                                      <p:cBhvr override="childStyle">
                                        <p:cTn dur="1" fill="hold" display="0" masterRel="nextClick" afterEffect="1"/>
                                        <p:tgtEl>
                                          <p:spTgt spid="38299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3007"/>
                                        </p:tgtEl>
                                        <p:attrNameLst>
                                          <p:attrName>style.visibility</p:attrName>
                                        </p:attrNameLst>
                                      </p:cBhvr>
                                      <p:to>
                                        <p:strVal val="visible"/>
                                      </p:to>
                                    </p:set>
                                    <p:animEffect transition="in" filter="wipe(left)">
                                      <p:cBhvr>
                                        <p:cTn id="17" dur="500"/>
                                        <p:tgtEl>
                                          <p:spTgt spid="3830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3002"/>
                                        </p:tgtEl>
                                        <p:attrNameLst>
                                          <p:attrName>style.visibility</p:attrName>
                                        </p:attrNameLst>
                                      </p:cBhvr>
                                      <p:to>
                                        <p:strVal val="visible"/>
                                      </p:to>
                                    </p:set>
                                    <p:animEffect transition="in" filter="wipe(left)">
                                      <p:cBhvr>
                                        <p:cTn id="22" dur="500"/>
                                        <p:tgtEl>
                                          <p:spTgt spid="383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83</a:t>
            </a:fld>
            <a:r>
              <a:rPr lang="zh-CN" altLang="en-US" sz="1400" dirty="0"/>
              <a:t>）</a:t>
            </a:r>
          </a:p>
        </p:txBody>
      </p:sp>
      <p:sp>
        <p:nvSpPr>
          <p:cNvPr id="384002" name="Text Box 2"/>
          <p:cNvSpPr txBox="1"/>
          <p:nvPr/>
        </p:nvSpPr>
        <p:spPr>
          <a:xfrm>
            <a:off x="1633538" y="457200"/>
            <a:ext cx="5576887"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latin typeface="黑体" panose="02010609060101010101" pitchFamily="49" charset="-122"/>
                <a:ea typeface="黑体" panose="02010609060101010101" pitchFamily="49" charset="-122"/>
              </a:rPr>
              <a:t>共阳极</a:t>
            </a:r>
            <a:r>
              <a:rPr lang="en-US" altLang="zh-CN" b="1" dirty="0">
                <a:latin typeface="黑体" panose="02010609060101010101" pitchFamily="49" charset="-122"/>
                <a:ea typeface="黑体" panose="02010609060101010101" pitchFamily="49" charset="-122"/>
              </a:rPr>
              <a:t>7</a:t>
            </a:r>
            <a:r>
              <a:rPr lang="zh-CN" altLang="en-US" b="1" dirty="0">
                <a:latin typeface="黑体" panose="02010609060101010101" pitchFamily="49" charset="-122"/>
                <a:ea typeface="黑体" panose="02010609060101010101" pitchFamily="49" charset="-122"/>
              </a:rPr>
              <a:t>段显示译码器真值表</a:t>
            </a:r>
            <a:endParaRPr lang="zh-CN" altLang="en-US" sz="2400" b="1" dirty="0">
              <a:latin typeface="黑体" panose="02010609060101010101" pitchFamily="49" charset="-122"/>
              <a:ea typeface="黑体" panose="02010609060101010101" pitchFamily="49" charset="-122"/>
            </a:endParaRPr>
          </a:p>
        </p:txBody>
      </p:sp>
      <p:graphicFrame>
        <p:nvGraphicFramePr>
          <p:cNvPr id="384003" name="Group 3"/>
          <p:cNvGraphicFramePr>
            <a:graphicFrameLocks noGrp="1"/>
          </p:cNvGraphicFramePr>
          <p:nvPr/>
        </p:nvGraphicFramePr>
        <p:xfrm>
          <a:off x="266700" y="1428750"/>
          <a:ext cx="8682038" cy="4664075"/>
        </p:xfrm>
        <a:graphic>
          <a:graphicData uri="http://schemas.openxmlformats.org/drawingml/2006/table">
            <a:tbl>
              <a:tblPr/>
              <a:tblGrid>
                <a:gridCol w="3290888">
                  <a:extLst>
                    <a:ext uri="{9D8B030D-6E8A-4147-A177-3AD203B41FA5}">
                      <a16:colId xmlns:a16="http://schemas.microsoft.com/office/drawing/2014/main" val="20000"/>
                    </a:ext>
                  </a:extLst>
                </a:gridCol>
                <a:gridCol w="47434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tblGrid>
              <a:tr h="457262">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输入</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输出</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字形</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62">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Y</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a</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Y</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b</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Y</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c </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Y</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d</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Y</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e</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Y</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f </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Y</a:t>
                      </a:r>
                      <a:r>
                        <a:rPr kumimoji="1" lang="en-US" altLang="zh-CN" sz="24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g</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1"/>
                  </a:ext>
                </a:extLst>
              </a:tr>
              <a:tr h="3749551">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0      0      1      1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0      1      0      1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0      1      1      0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0      1      1      1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1      0      0      0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1      0      0      1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0      0      0      0      0      0      1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1      0      0      1      1      1      1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0      0      1      0      0      1      0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0      0      0      0      1      1      0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1      0      0      1      1      0      0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0      1      0      0      1      0      0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0      1      0      0      0      0      0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0      0      0      1      1      1      1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0      0      0      0      0      0      0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0      0      0      0      1      0      0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0</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5</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6</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7</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8</a:t>
                      </a:r>
                    </a:p>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9</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4002"/>
                                        </p:tgtEl>
                                        <p:attrNameLst>
                                          <p:attrName>style.visibility</p:attrName>
                                        </p:attrNameLst>
                                      </p:cBhvr>
                                      <p:to>
                                        <p:strVal val="visible"/>
                                      </p:to>
                                    </p:set>
                                    <p:animEffect transition="in" filter="wipe(left)">
                                      <p:cBhvr>
                                        <p:cTn id="7" dur="500"/>
                                        <p:tgtEl>
                                          <p:spTgt spid="38400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4003"/>
                                        </p:tgtEl>
                                        <p:attrNameLst>
                                          <p:attrName>style.visibility</p:attrName>
                                        </p:attrNameLst>
                                      </p:cBhvr>
                                      <p:to>
                                        <p:strVal val="visible"/>
                                      </p:to>
                                    </p:set>
                                    <p:anim calcmode="lin" valueType="num">
                                      <p:cBhvr additive="base">
                                        <p:cTn id="12" dur="500" fill="hold"/>
                                        <p:tgtEl>
                                          <p:spTgt spid="384003"/>
                                        </p:tgtEl>
                                        <p:attrNameLst>
                                          <p:attrName>ppt_x</p:attrName>
                                        </p:attrNameLst>
                                      </p:cBhvr>
                                      <p:tavLst>
                                        <p:tav tm="0">
                                          <p:val>
                                            <p:strVal val="#ppt_x"/>
                                          </p:val>
                                        </p:tav>
                                        <p:tav tm="100000">
                                          <p:val>
                                            <p:strVal val="#ppt_x"/>
                                          </p:val>
                                        </p:tav>
                                      </p:tavLst>
                                    </p:anim>
                                    <p:anim calcmode="lin" valueType="num">
                                      <p:cBhvr additive="base">
                                        <p:cTn id="13" dur="500" fill="hold"/>
                                        <p:tgtEl>
                                          <p:spTgt spid="3840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84</a:t>
            </a:fld>
            <a:r>
              <a:rPr lang="zh-CN" altLang="en-US" sz="1400" dirty="0"/>
              <a:t>）</a:t>
            </a:r>
          </a:p>
        </p:txBody>
      </p:sp>
      <p:graphicFrame>
        <p:nvGraphicFramePr>
          <p:cNvPr id="385026" name="Object 2"/>
          <p:cNvGraphicFramePr>
            <a:graphicFrameLocks noChangeAspect="1"/>
          </p:cNvGraphicFramePr>
          <p:nvPr/>
        </p:nvGraphicFramePr>
        <p:xfrm>
          <a:off x="2011363" y="4503738"/>
          <a:ext cx="4594225" cy="703262"/>
        </p:xfrm>
        <a:graphic>
          <a:graphicData uri="http://schemas.openxmlformats.org/presentationml/2006/ole">
            <mc:AlternateContent xmlns:mc="http://schemas.openxmlformats.org/markup-compatibility/2006">
              <mc:Choice xmlns:v="urn:schemas-microsoft-com:vml" Requires="v">
                <p:oleObj spid="_x0000_s55337" r:id="rId5" imgW="1651000" imgH="254000" progId="Equation.3">
                  <p:embed/>
                </p:oleObj>
              </mc:Choice>
              <mc:Fallback>
                <p:oleObj r:id="rId5" imgW="1651000" imgH="254000" progId="Equation.3">
                  <p:embed/>
                  <p:pic>
                    <p:nvPicPr>
                      <p:cNvPr id="0" name="图片 3224"/>
                      <p:cNvPicPr/>
                      <p:nvPr/>
                    </p:nvPicPr>
                    <p:blipFill>
                      <a:blip r:embed="rId6"/>
                      <a:stretch>
                        <a:fillRect/>
                      </a:stretch>
                    </p:blipFill>
                    <p:spPr>
                      <a:xfrm>
                        <a:off x="2011363" y="4503738"/>
                        <a:ext cx="4594225" cy="703262"/>
                      </a:xfrm>
                      <a:prstGeom prst="rect">
                        <a:avLst/>
                      </a:prstGeom>
                      <a:solidFill>
                        <a:srgbClr val="CCFFFF"/>
                      </a:solidFill>
                      <a:ln w="38100">
                        <a:noFill/>
                        <a:miter/>
                      </a:ln>
                    </p:spPr>
                  </p:pic>
                </p:oleObj>
              </mc:Fallback>
            </mc:AlternateContent>
          </a:graphicData>
        </a:graphic>
      </p:graphicFrame>
      <p:sp>
        <p:nvSpPr>
          <p:cNvPr id="95236" name="Text Box 3"/>
          <p:cNvSpPr txBox="1"/>
          <p:nvPr/>
        </p:nvSpPr>
        <p:spPr>
          <a:xfrm>
            <a:off x="1414463" y="228600"/>
            <a:ext cx="25908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b="1" i="1" dirty="0">
                <a:ea typeface="隶书" panose="02010509060101010101" pitchFamily="49" charset="-122"/>
              </a:rPr>
              <a:t>Y</a:t>
            </a:r>
            <a:r>
              <a:rPr lang="en-US" altLang="zh-CN" b="1" i="1" baseline="-25000" dirty="0">
                <a:ea typeface="隶书" panose="02010509060101010101" pitchFamily="49" charset="-122"/>
              </a:rPr>
              <a:t>a</a:t>
            </a:r>
            <a:r>
              <a:rPr lang="zh-CN" altLang="en-US" b="1" dirty="0">
                <a:ea typeface="黑体" panose="02010609060101010101" pitchFamily="49" charset="-122"/>
              </a:rPr>
              <a:t>的卡诺图</a:t>
            </a:r>
            <a:endParaRPr lang="zh-CN" altLang="en-US" sz="2400" b="1" dirty="0">
              <a:ea typeface="黑体" panose="02010609060101010101" pitchFamily="49" charset="-122"/>
            </a:endParaRPr>
          </a:p>
        </p:txBody>
      </p:sp>
      <p:sp>
        <p:nvSpPr>
          <p:cNvPr id="385028" name="Line 4"/>
          <p:cNvSpPr/>
          <p:nvPr/>
        </p:nvSpPr>
        <p:spPr>
          <a:xfrm flipH="1">
            <a:off x="3971925" y="2452688"/>
            <a:ext cx="3370263" cy="2022475"/>
          </a:xfrm>
          <a:prstGeom prst="line">
            <a:avLst/>
          </a:prstGeom>
          <a:ln w="25400" cap="flat" cmpd="sng">
            <a:solidFill>
              <a:srgbClr val="FF0000"/>
            </a:solidFill>
            <a:prstDash val="solid"/>
            <a:headEnd type="none" w="med" len="med"/>
            <a:tailEnd type="none" w="med" len="med"/>
          </a:ln>
        </p:spPr>
      </p:sp>
      <p:graphicFrame>
        <p:nvGraphicFramePr>
          <p:cNvPr id="385029" name="Object 5"/>
          <p:cNvGraphicFramePr>
            <a:graphicFrameLocks noChangeAspect="1"/>
          </p:cNvGraphicFramePr>
          <p:nvPr/>
        </p:nvGraphicFramePr>
        <p:xfrm>
          <a:off x="1587500" y="5554663"/>
          <a:ext cx="5443538" cy="774700"/>
        </p:xfrm>
        <a:graphic>
          <a:graphicData uri="http://schemas.openxmlformats.org/presentationml/2006/ole">
            <mc:AlternateContent xmlns:mc="http://schemas.openxmlformats.org/markup-compatibility/2006">
              <mc:Choice xmlns:v="urn:schemas-microsoft-com:vml" Requires="v">
                <p:oleObj spid="_x0000_s55338" r:id="rId7" imgW="1955800" imgH="279400" progId="Equation.3">
                  <p:embed/>
                </p:oleObj>
              </mc:Choice>
              <mc:Fallback>
                <p:oleObj r:id="rId7" imgW="1955800" imgH="279400" progId="Equation.3">
                  <p:embed/>
                  <p:pic>
                    <p:nvPicPr>
                      <p:cNvPr id="0" name="图片 3225"/>
                      <p:cNvPicPr/>
                      <p:nvPr/>
                    </p:nvPicPr>
                    <p:blipFill>
                      <a:blip r:embed="rId8"/>
                      <a:stretch>
                        <a:fillRect/>
                      </a:stretch>
                    </p:blipFill>
                    <p:spPr>
                      <a:xfrm>
                        <a:off x="1587500" y="5554663"/>
                        <a:ext cx="5443538" cy="774700"/>
                      </a:xfrm>
                      <a:prstGeom prst="rect">
                        <a:avLst/>
                      </a:prstGeom>
                      <a:solidFill>
                        <a:srgbClr val="CCFFFF"/>
                      </a:solidFill>
                      <a:ln w="38100">
                        <a:noFill/>
                        <a:miter/>
                      </a:ln>
                    </p:spPr>
                  </p:pic>
                </p:oleObj>
              </mc:Fallback>
            </mc:AlternateContent>
          </a:graphicData>
        </a:graphic>
      </p:graphicFrame>
      <p:sp>
        <p:nvSpPr>
          <p:cNvPr id="385030" name="Line 6"/>
          <p:cNvSpPr/>
          <p:nvPr/>
        </p:nvSpPr>
        <p:spPr>
          <a:xfrm flipV="1">
            <a:off x="6156325" y="3359150"/>
            <a:ext cx="1863725" cy="1079500"/>
          </a:xfrm>
          <a:prstGeom prst="line">
            <a:avLst/>
          </a:prstGeom>
          <a:ln w="25400" cap="flat" cmpd="sng">
            <a:solidFill>
              <a:srgbClr val="0000FF"/>
            </a:solidFill>
            <a:prstDash val="solid"/>
            <a:headEnd type="none" w="med" len="med"/>
            <a:tailEnd type="none" w="med" len="med"/>
          </a:ln>
        </p:spPr>
      </p:sp>
      <p:sp>
        <p:nvSpPr>
          <p:cNvPr id="385031" name="Line 7"/>
          <p:cNvSpPr/>
          <p:nvPr/>
        </p:nvSpPr>
        <p:spPr>
          <a:xfrm flipV="1">
            <a:off x="4897438" y="3113088"/>
            <a:ext cx="2052637" cy="1366837"/>
          </a:xfrm>
          <a:prstGeom prst="line">
            <a:avLst/>
          </a:prstGeom>
          <a:ln w="25400" cap="flat" cmpd="sng">
            <a:solidFill>
              <a:srgbClr val="FF00FF"/>
            </a:solidFill>
            <a:prstDash val="solid"/>
            <a:miter/>
            <a:headEnd type="none" w="med" len="med"/>
            <a:tailEnd type="none" w="med" len="med"/>
          </a:ln>
        </p:spPr>
      </p:sp>
      <p:sp>
        <p:nvSpPr>
          <p:cNvPr id="385032" name="Line 8"/>
          <p:cNvSpPr/>
          <p:nvPr/>
        </p:nvSpPr>
        <p:spPr>
          <a:xfrm flipV="1">
            <a:off x="3146425" y="2995613"/>
            <a:ext cx="2668588" cy="1476375"/>
          </a:xfrm>
          <a:prstGeom prst="line">
            <a:avLst/>
          </a:prstGeom>
          <a:ln w="25400" cap="flat" cmpd="sng">
            <a:solidFill>
              <a:srgbClr val="993366"/>
            </a:solidFill>
            <a:prstDash val="solid"/>
            <a:miter/>
            <a:headEnd type="none" w="med" len="med"/>
            <a:tailEnd type="none" w="med" len="med"/>
          </a:ln>
        </p:spPr>
      </p:sp>
      <p:grpSp>
        <p:nvGrpSpPr>
          <p:cNvPr id="95242" name="Group 9"/>
          <p:cNvGrpSpPr/>
          <p:nvPr/>
        </p:nvGrpSpPr>
        <p:grpSpPr>
          <a:xfrm>
            <a:off x="406400" y="787400"/>
            <a:ext cx="3786188" cy="2871788"/>
            <a:chOff x="256" y="496"/>
            <a:chExt cx="2385" cy="1809"/>
          </a:xfrm>
        </p:grpSpPr>
        <p:grpSp>
          <p:nvGrpSpPr>
            <p:cNvPr id="95305" name="Group 10"/>
            <p:cNvGrpSpPr/>
            <p:nvPr/>
          </p:nvGrpSpPr>
          <p:grpSpPr>
            <a:xfrm>
              <a:off x="256" y="709"/>
              <a:ext cx="2385" cy="1596"/>
              <a:chOff x="148" y="612"/>
              <a:chExt cx="2385" cy="1596"/>
            </a:xfrm>
          </p:grpSpPr>
          <p:sp>
            <p:nvSpPr>
              <p:cNvPr id="95307" name="Rectangle 11"/>
              <p:cNvSpPr/>
              <p:nvPr/>
            </p:nvSpPr>
            <p:spPr>
              <a:xfrm>
                <a:off x="2075" y="1882"/>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308" name="Rectangle 12"/>
              <p:cNvSpPr/>
              <p:nvPr/>
            </p:nvSpPr>
            <p:spPr>
              <a:xfrm>
                <a:off x="1616" y="1882"/>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309" name="Rectangle 13"/>
              <p:cNvSpPr/>
              <p:nvPr/>
            </p:nvSpPr>
            <p:spPr>
              <a:xfrm>
                <a:off x="1158" y="1882"/>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95310" name="Rectangle 14"/>
              <p:cNvSpPr/>
              <p:nvPr/>
            </p:nvSpPr>
            <p:spPr>
              <a:xfrm>
                <a:off x="699" y="1882"/>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95311" name="Rectangle 15"/>
              <p:cNvSpPr/>
              <p:nvPr/>
            </p:nvSpPr>
            <p:spPr>
              <a:xfrm>
                <a:off x="2075" y="1556"/>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312" name="Rectangle 16"/>
              <p:cNvSpPr/>
              <p:nvPr/>
            </p:nvSpPr>
            <p:spPr>
              <a:xfrm>
                <a:off x="1616" y="1556"/>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313" name="Rectangle 17"/>
              <p:cNvSpPr/>
              <p:nvPr/>
            </p:nvSpPr>
            <p:spPr>
              <a:xfrm>
                <a:off x="1158" y="1556"/>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314" name="Rectangle 18"/>
              <p:cNvSpPr/>
              <p:nvPr/>
            </p:nvSpPr>
            <p:spPr>
              <a:xfrm>
                <a:off x="699" y="1556"/>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315" name="Rectangle 19"/>
              <p:cNvSpPr/>
              <p:nvPr/>
            </p:nvSpPr>
            <p:spPr>
              <a:xfrm>
                <a:off x="2075" y="123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95316" name="Rectangle 20"/>
              <p:cNvSpPr/>
              <p:nvPr/>
            </p:nvSpPr>
            <p:spPr>
              <a:xfrm>
                <a:off x="2075" y="94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95317" name="Rectangle 21"/>
              <p:cNvSpPr/>
              <p:nvPr/>
            </p:nvSpPr>
            <p:spPr>
              <a:xfrm>
                <a:off x="1616" y="123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95318" name="Rectangle 22"/>
              <p:cNvSpPr/>
              <p:nvPr/>
            </p:nvSpPr>
            <p:spPr>
              <a:xfrm>
                <a:off x="1616" y="94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solidFill>
                    <a:srgbClr val="FF3300"/>
                  </a:solidFill>
                </a:endParaRPr>
              </a:p>
            </p:txBody>
          </p:sp>
          <p:sp>
            <p:nvSpPr>
              <p:cNvPr id="95319" name="Rectangle 23"/>
              <p:cNvSpPr/>
              <p:nvPr/>
            </p:nvSpPr>
            <p:spPr>
              <a:xfrm>
                <a:off x="1158" y="123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 </a:t>
                </a:r>
              </a:p>
            </p:txBody>
          </p:sp>
          <p:sp>
            <p:nvSpPr>
              <p:cNvPr id="95320" name="Rectangle 24"/>
              <p:cNvSpPr/>
              <p:nvPr/>
            </p:nvSpPr>
            <p:spPr>
              <a:xfrm>
                <a:off x="699" y="123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 </a:t>
                </a:r>
              </a:p>
            </p:txBody>
          </p:sp>
          <p:sp>
            <p:nvSpPr>
              <p:cNvPr id="95321" name="Rectangle 25"/>
              <p:cNvSpPr/>
              <p:nvPr/>
            </p:nvSpPr>
            <p:spPr>
              <a:xfrm>
                <a:off x="1158" y="94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95322" name="Rectangle 26"/>
              <p:cNvSpPr/>
              <p:nvPr/>
            </p:nvSpPr>
            <p:spPr>
              <a:xfrm>
                <a:off x="699" y="94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p>
            </p:txBody>
          </p:sp>
          <p:sp>
            <p:nvSpPr>
              <p:cNvPr id="95323" name="Line 27"/>
              <p:cNvSpPr/>
              <p:nvPr/>
            </p:nvSpPr>
            <p:spPr>
              <a:xfrm>
                <a:off x="699" y="904"/>
                <a:ext cx="1834" cy="0"/>
              </a:xfrm>
              <a:prstGeom prst="line">
                <a:avLst/>
              </a:prstGeom>
              <a:ln w="12700" cap="sq" cmpd="sng">
                <a:solidFill>
                  <a:schemeClr val="tx1"/>
                </a:solidFill>
                <a:prstDash val="solid"/>
                <a:headEnd type="none" w="med" len="med"/>
                <a:tailEnd type="none" w="med" len="med"/>
              </a:ln>
            </p:spPr>
          </p:sp>
          <p:sp>
            <p:nvSpPr>
              <p:cNvPr id="95324" name="Line 28"/>
              <p:cNvSpPr/>
              <p:nvPr/>
            </p:nvSpPr>
            <p:spPr>
              <a:xfrm>
                <a:off x="699" y="1230"/>
                <a:ext cx="1834" cy="0"/>
              </a:xfrm>
              <a:prstGeom prst="line">
                <a:avLst/>
              </a:prstGeom>
              <a:ln w="12700" cap="flat" cmpd="sng">
                <a:solidFill>
                  <a:schemeClr val="tx1"/>
                </a:solidFill>
                <a:prstDash val="solid"/>
                <a:headEnd type="none" w="med" len="med"/>
                <a:tailEnd type="none" w="med" len="med"/>
              </a:ln>
            </p:spPr>
          </p:sp>
          <p:sp>
            <p:nvSpPr>
              <p:cNvPr id="95325" name="Line 29"/>
              <p:cNvSpPr/>
              <p:nvPr/>
            </p:nvSpPr>
            <p:spPr>
              <a:xfrm>
                <a:off x="699" y="2208"/>
                <a:ext cx="1834" cy="0"/>
              </a:xfrm>
              <a:prstGeom prst="line">
                <a:avLst/>
              </a:prstGeom>
              <a:ln w="12700" cap="sq" cmpd="sng">
                <a:solidFill>
                  <a:schemeClr val="tx1"/>
                </a:solidFill>
                <a:prstDash val="solid"/>
                <a:headEnd type="none" w="med" len="med"/>
                <a:tailEnd type="none" w="med" len="med"/>
              </a:ln>
            </p:spPr>
          </p:sp>
          <p:sp>
            <p:nvSpPr>
              <p:cNvPr id="95326" name="Line 30"/>
              <p:cNvSpPr/>
              <p:nvPr/>
            </p:nvSpPr>
            <p:spPr>
              <a:xfrm>
                <a:off x="699" y="904"/>
                <a:ext cx="0" cy="1304"/>
              </a:xfrm>
              <a:prstGeom prst="line">
                <a:avLst/>
              </a:prstGeom>
              <a:ln w="12700" cap="sq" cmpd="sng">
                <a:solidFill>
                  <a:schemeClr val="tx1"/>
                </a:solidFill>
                <a:prstDash val="solid"/>
                <a:headEnd type="none" w="med" len="med"/>
                <a:tailEnd type="none" w="med" len="med"/>
              </a:ln>
            </p:spPr>
          </p:sp>
          <p:sp>
            <p:nvSpPr>
              <p:cNvPr id="95327" name="Line 31"/>
              <p:cNvSpPr/>
              <p:nvPr/>
            </p:nvSpPr>
            <p:spPr>
              <a:xfrm>
                <a:off x="1158" y="904"/>
                <a:ext cx="0" cy="1304"/>
              </a:xfrm>
              <a:prstGeom prst="line">
                <a:avLst/>
              </a:prstGeom>
              <a:ln w="12700" cap="flat" cmpd="sng">
                <a:solidFill>
                  <a:schemeClr val="tx1"/>
                </a:solidFill>
                <a:prstDash val="solid"/>
                <a:headEnd type="none" w="med" len="med"/>
                <a:tailEnd type="none" w="med" len="med"/>
              </a:ln>
            </p:spPr>
          </p:sp>
          <p:sp>
            <p:nvSpPr>
              <p:cNvPr id="95328" name="Line 32"/>
              <p:cNvSpPr/>
              <p:nvPr/>
            </p:nvSpPr>
            <p:spPr>
              <a:xfrm>
                <a:off x="2533" y="904"/>
                <a:ext cx="0" cy="1304"/>
              </a:xfrm>
              <a:prstGeom prst="line">
                <a:avLst/>
              </a:prstGeom>
              <a:ln w="12700" cap="sq" cmpd="sng">
                <a:solidFill>
                  <a:schemeClr val="tx1"/>
                </a:solidFill>
                <a:prstDash val="solid"/>
                <a:headEnd type="none" w="med" len="med"/>
                <a:tailEnd type="none" w="med" len="med"/>
              </a:ln>
            </p:spPr>
          </p:sp>
          <p:sp>
            <p:nvSpPr>
              <p:cNvPr id="95329" name="Line 33"/>
              <p:cNvSpPr/>
              <p:nvPr/>
            </p:nvSpPr>
            <p:spPr>
              <a:xfrm>
                <a:off x="1616" y="904"/>
                <a:ext cx="0" cy="1304"/>
              </a:xfrm>
              <a:prstGeom prst="line">
                <a:avLst/>
              </a:prstGeom>
              <a:ln w="12700" cap="flat" cmpd="sng">
                <a:solidFill>
                  <a:schemeClr val="tx1"/>
                </a:solidFill>
                <a:prstDash val="solid"/>
                <a:headEnd type="none" w="med" len="med"/>
                <a:tailEnd type="none" w="med" len="med"/>
              </a:ln>
            </p:spPr>
          </p:sp>
          <p:sp>
            <p:nvSpPr>
              <p:cNvPr id="95330" name="Line 34"/>
              <p:cNvSpPr/>
              <p:nvPr/>
            </p:nvSpPr>
            <p:spPr>
              <a:xfrm>
                <a:off x="2075" y="904"/>
                <a:ext cx="0" cy="1304"/>
              </a:xfrm>
              <a:prstGeom prst="line">
                <a:avLst/>
              </a:prstGeom>
              <a:ln w="12700" cap="flat" cmpd="sng">
                <a:solidFill>
                  <a:schemeClr val="tx1"/>
                </a:solidFill>
                <a:prstDash val="solid"/>
                <a:headEnd type="none" w="med" len="med"/>
                <a:tailEnd type="none" w="med" len="med"/>
              </a:ln>
            </p:spPr>
          </p:sp>
          <p:sp>
            <p:nvSpPr>
              <p:cNvPr id="95331" name="Line 35"/>
              <p:cNvSpPr/>
              <p:nvPr/>
            </p:nvSpPr>
            <p:spPr>
              <a:xfrm>
                <a:off x="699" y="1556"/>
                <a:ext cx="1834" cy="0"/>
              </a:xfrm>
              <a:prstGeom prst="line">
                <a:avLst/>
              </a:prstGeom>
              <a:ln w="12700" cap="flat" cmpd="sng">
                <a:solidFill>
                  <a:schemeClr val="tx1"/>
                </a:solidFill>
                <a:prstDash val="solid"/>
                <a:headEnd type="none" w="med" len="med"/>
                <a:tailEnd type="none" w="med" len="med"/>
              </a:ln>
            </p:spPr>
          </p:sp>
          <p:sp>
            <p:nvSpPr>
              <p:cNvPr id="95332" name="Line 36"/>
              <p:cNvSpPr/>
              <p:nvPr/>
            </p:nvSpPr>
            <p:spPr>
              <a:xfrm>
                <a:off x="699" y="1882"/>
                <a:ext cx="1834" cy="0"/>
              </a:xfrm>
              <a:prstGeom prst="line">
                <a:avLst/>
              </a:prstGeom>
              <a:ln w="12700" cap="flat" cmpd="sng">
                <a:solidFill>
                  <a:schemeClr val="tx1"/>
                </a:solidFill>
                <a:prstDash val="solid"/>
                <a:headEnd type="none" w="med" len="med"/>
                <a:tailEnd type="none" w="med" len="med"/>
              </a:ln>
            </p:spPr>
          </p:sp>
          <p:sp>
            <p:nvSpPr>
              <p:cNvPr id="95333" name="Line 37"/>
              <p:cNvSpPr/>
              <p:nvPr/>
            </p:nvSpPr>
            <p:spPr>
              <a:xfrm>
                <a:off x="458" y="664"/>
                <a:ext cx="240" cy="240"/>
              </a:xfrm>
              <a:prstGeom prst="line">
                <a:avLst/>
              </a:prstGeom>
              <a:ln w="12700" cap="flat" cmpd="sng">
                <a:solidFill>
                  <a:schemeClr val="tx1"/>
                </a:solidFill>
                <a:prstDash val="solid"/>
                <a:headEnd type="none" w="med" len="med"/>
                <a:tailEnd type="none" w="med" len="med"/>
              </a:ln>
            </p:spPr>
          </p:sp>
          <p:sp>
            <p:nvSpPr>
              <p:cNvPr id="95334" name="Text Box 38"/>
              <p:cNvSpPr txBox="1"/>
              <p:nvPr/>
            </p:nvSpPr>
            <p:spPr>
              <a:xfrm>
                <a:off x="756" y="630"/>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00</a:t>
                </a:r>
              </a:p>
            </p:txBody>
          </p:sp>
          <p:sp>
            <p:nvSpPr>
              <p:cNvPr id="95335" name="Text Box 39"/>
              <p:cNvSpPr txBox="1"/>
              <p:nvPr/>
            </p:nvSpPr>
            <p:spPr>
              <a:xfrm>
                <a:off x="1236" y="621"/>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01</a:t>
                </a:r>
              </a:p>
            </p:txBody>
          </p:sp>
          <p:sp>
            <p:nvSpPr>
              <p:cNvPr id="95336" name="Text Box 40"/>
              <p:cNvSpPr txBox="1"/>
              <p:nvPr/>
            </p:nvSpPr>
            <p:spPr>
              <a:xfrm>
                <a:off x="1695" y="624"/>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11</a:t>
                </a:r>
              </a:p>
            </p:txBody>
          </p:sp>
          <p:sp>
            <p:nvSpPr>
              <p:cNvPr id="95337" name="Text Box 41"/>
              <p:cNvSpPr txBox="1"/>
              <p:nvPr/>
            </p:nvSpPr>
            <p:spPr>
              <a:xfrm>
                <a:off x="2140" y="612"/>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10</a:t>
                </a:r>
              </a:p>
            </p:txBody>
          </p:sp>
          <p:sp>
            <p:nvSpPr>
              <p:cNvPr id="95338" name="Text Box 42"/>
              <p:cNvSpPr txBox="1"/>
              <p:nvPr/>
            </p:nvSpPr>
            <p:spPr>
              <a:xfrm>
                <a:off x="148" y="690"/>
                <a:ext cx="437"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a:t>
                </a:r>
                <a:r>
                  <a:rPr lang="en-US" altLang="zh-CN" sz="2400" baseline="-25000" dirty="0"/>
                  <a:t>3</a:t>
                </a:r>
                <a:r>
                  <a:rPr lang="en-US" altLang="zh-CN" sz="2400" dirty="0"/>
                  <a:t>A</a:t>
                </a:r>
                <a:r>
                  <a:rPr lang="en-US" altLang="zh-CN" sz="2400" baseline="-25000" dirty="0"/>
                  <a:t>2</a:t>
                </a:r>
              </a:p>
            </p:txBody>
          </p:sp>
          <p:sp>
            <p:nvSpPr>
              <p:cNvPr id="95339" name="Text Box 43"/>
              <p:cNvSpPr txBox="1"/>
              <p:nvPr/>
            </p:nvSpPr>
            <p:spPr>
              <a:xfrm>
                <a:off x="372" y="930"/>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00</a:t>
                </a:r>
              </a:p>
            </p:txBody>
          </p:sp>
          <p:sp>
            <p:nvSpPr>
              <p:cNvPr id="95340" name="Text Box 44"/>
              <p:cNvSpPr txBox="1"/>
              <p:nvPr/>
            </p:nvSpPr>
            <p:spPr>
              <a:xfrm>
                <a:off x="381" y="1266"/>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01</a:t>
                </a:r>
              </a:p>
            </p:txBody>
          </p:sp>
          <p:sp>
            <p:nvSpPr>
              <p:cNvPr id="95341" name="Text Box 45"/>
              <p:cNvSpPr txBox="1"/>
              <p:nvPr/>
            </p:nvSpPr>
            <p:spPr>
              <a:xfrm>
                <a:off x="381" y="1602"/>
                <a:ext cx="48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11</a:t>
                </a:r>
              </a:p>
            </p:txBody>
          </p:sp>
          <p:sp>
            <p:nvSpPr>
              <p:cNvPr id="95342" name="Text Box 46"/>
              <p:cNvSpPr txBox="1"/>
              <p:nvPr/>
            </p:nvSpPr>
            <p:spPr>
              <a:xfrm>
                <a:off x="363" y="1902"/>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10</a:t>
                </a:r>
              </a:p>
            </p:txBody>
          </p:sp>
        </p:grpSp>
        <p:sp>
          <p:nvSpPr>
            <p:cNvPr id="95306" name="Text Box 47"/>
            <p:cNvSpPr txBox="1"/>
            <p:nvPr/>
          </p:nvSpPr>
          <p:spPr>
            <a:xfrm>
              <a:off x="475" y="496"/>
              <a:ext cx="437"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a:t>
              </a:r>
              <a:r>
                <a:rPr lang="en-US" altLang="zh-CN" sz="2400" baseline="-25000" dirty="0"/>
                <a:t>1</a:t>
              </a:r>
              <a:r>
                <a:rPr lang="en-US" altLang="zh-CN" sz="2400" dirty="0"/>
                <a:t>A</a:t>
              </a:r>
              <a:r>
                <a:rPr lang="en-US" altLang="zh-CN" sz="2400" baseline="-25000" dirty="0"/>
                <a:t>0</a:t>
              </a:r>
            </a:p>
          </p:txBody>
        </p:sp>
      </p:grpSp>
      <p:sp>
        <p:nvSpPr>
          <p:cNvPr id="385072" name="AutoShape 48"/>
          <p:cNvSpPr/>
          <p:nvPr/>
        </p:nvSpPr>
        <p:spPr>
          <a:xfrm>
            <a:off x="5808663" y="2657475"/>
            <a:ext cx="2755900" cy="939800"/>
          </a:xfrm>
          <a:prstGeom prst="flowChartAlternateProcess">
            <a:avLst/>
          </a:prstGeom>
          <a:noFill/>
          <a:ln w="25400" cap="flat" cmpd="sng">
            <a:solidFill>
              <a:srgbClr val="9933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5073" name="AutoShape 49"/>
          <p:cNvSpPr/>
          <p:nvPr/>
        </p:nvSpPr>
        <p:spPr>
          <a:xfrm>
            <a:off x="6497638" y="2147888"/>
            <a:ext cx="1357312" cy="944562"/>
          </a:xfrm>
          <a:prstGeom prst="flowChartAlternateProcess">
            <a:avLst/>
          </a:prstGeom>
          <a:noFill/>
          <a:ln w="25400" cap="flat" cmpd="sng">
            <a:solidFill>
              <a:srgbClr val="FF00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385074" name="AutoShape 50"/>
          <p:cNvSpPr/>
          <p:nvPr/>
        </p:nvSpPr>
        <p:spPr>
          <a:xfrm>
            <a:off x="7329488" y="1657350"/>
            <a:ext cx="1143000" cy="1951038"/>
          </a:xfrm>
          <a:prstGeom prst="flowChartAlternateProcess">
            <a:avLst/>
          </a:prstGeom>
          <a:noFill/>
          <a:ln w="254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nvGrpSpPr>
          <p:cNvPr id="385075" name="Group 51"/>
          <p:cNvGrpSpPr/>
          <p:nvPr/>
        </p:nvGrpSpPr>
        <p:grpSpPr>
          <a:xfrm>
            <a:off x="5708650" y="1590675"/>
            <a:ext cx="2935288" cy="2060575"/>
            <a:chOff x="3596" y="1002"/>
            <a:chExt cx="1849" cy="1298"/>
          </a:xfrm>
        </p:grpSpPr>
        <p:grpSp>
          <p:nvGrpSpPr>
            <p:cNvPr id="95289" name="Group 52"/>
            <p:cNvGrpSpPr/>
            <p:nvPr/>
          </p:nvGrpSpPr>
          <p:grpSpPr>
            <a:xfrm flipH="1">
              <a:off x="3601" y="2012"/>
              <a:ext cx="401" cy="288"/>
              <a:chOff x="1847" y="3214"/>
              <a:chExt cx="264" cy="242"/>
            </a:xfrm>
          </p:grpSpPr>
          <p:sp>
            <p:nvSpPr>
              <p:cNvPr id="95302" name="Arc 53"/>
              <p:cNvSpPr/>
              <p:nvPr/>
            </p:nvSpPr>
            <p:spPr>
              <a:xfrm rot="-5435242">
                <a:off x="1823" y="3241"/>
                <a:ext cx="144" cy="96"/>
              </a:xfrm>
              <a:custGeom>
                <a:avLst/>
                <a:gdLst/>
                <a:ahLst/>
                <a:cxnLst>
                  <a:cxn ang="0">
                    <a:pos x="0" y="0"/>
                  </a:cxn>
                  <a:cxn ang="0">
                    <a:pos x="0" y="0"/>
                  </a:cxn>
                  <a:cxn ang="0">
                    <a:pos x="0" y="0"/>
                  </a:cxn>
                </a:cxnLst>
                <a:rect l="0" t="0" r="0" b="0"/>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5400" cap="flat" cmpd="sng">
                <a:solidFill>
                  <a:srgbClr val="0000FF">
                    <a:alpha val="100000"/>
                  </a:srgbClr>
                </a:solidFill>
                <a:prstDash val="solid"/>
                <a:round/>
                <a:headEnd type="none" w="med" len="med"/>
                <a:tailEnd type="none" w="med" len="med"/>
              </a:ln>
            </p:spPr>
            <p:txBody>
              <a:bodyPr/>
              <a:lstStyle/>
              <a:p>
                <a:endParaRPr lang="zh-CN" altLang="en-US"/>
              </a:p>
            </p:txBody>
          </p:sp>
          <p:sp>
            <p:nvSpPr>
              <p:cNvPr id="95303" name="Line 54"/>
              <p:cNvSpPr/>
              <p:nvPr/>
            </p:nvSpPr>
            <p:spPr>
              <a:xfrm rot="-5435242" flipH="1">
                <a:off x="1800" y="3408"/>
                <a:ext cx="96" cy="0"/>
              </a:xfrm>
              <a:prstGeom prst="line">
                <a:avLst/>
              </a:prstGeom>
              <a:ln w="25400" cap="flat" cmpd="sng">
                <a:solidFill>
                  <a:srgbClr val="0000FF"/>
                </a:solidFill>
                <a:prstDash val="solid"/>
                <a:headEnd type="none" w="med" len="med"/>
                <a:tailEnd type="none" w="med" len="med"/>
              </a:ln>
            </p:spPr>
          </p:sp>
          <p:sp>
            <p:nvSpPr>
              <p:cNvPr id="95304" name="Line 55"/>
              <p:cNvSpPr/>
              <p:nvPr/>
            </p:nvSpPr>
            <p:spPr>
              <a:xfrm rot="-5435242">
                <a:off x="2026" y="3129"/>
                <a:ext cx="0" cy="170"/>
              </a:xfrm>
              <a:prstGeom prst="line">
                <a:avLst/>
              </a:prstGeom>
              <a:ln w="25400" cap="flat" cmpd="sng">
                <a:solidFill>
                  <a:srgbClr val="0000FF"/>
                </a:solidFill>
                <a:prstDash val="solid"/>
                <a:headEnd type="none" w="med" len="med"/>
                <a:tailEnd type="none" w="med" len="med"/>
              </a:ln>
            </p:spPr>
          </p:sp>
        </p:grpSp>
        <p:grpSp>
          <p:nvGrpSpPr>
            <p:cNvPr id="95290" name="Group 56"/>
            <p:cNvGrpSpPr/>
            <p:nvPr/>
          </p:nvGrpSpPr>
          <p:grpSpPr>
            <a:xfrm>
              <a:off x="5037" y="2012"/>
              <a:ext cx="401" cy="288"/>
              <a:chOff x="1847" y="3214"/>
              <a:chExt cx="264" cy="242"/>
            </a:xfrm>
          </p:grpSpPr>
          <p:sp>
            <p:nvSpPr>
              <p:cNvPr id="95299" name="Arc 57"/>
              <p:cNvSpPr/>
              <p:nvPr/>
            </p:nvSpPr>
            <p:spPr>
              <a:xfrm rot="-5435242">
                <a:off x="1823" y="3241"/>
                <a:ext cx="144" cy="96"/>
              </a:xfrm>
              <a:custGeom>
                <a:avLst/>
                <a:gdLst/>
                <a:ahLst/>
                <a:cxnLst>
                  <a:cxn ang="0">
                    <a:pos x="0" y="0"/>
                  </a:cxn>
                  <a:cxn ang="0">
                    <a:pos x="0" y="0"/>
                  </a:cxn>
                  <a:cxn ang="0">
                    <a:pos x="0" y="0"/>
                  </a:cxn>
                </a:cxnLst>
                <a:rect l="0" t="0" r="0" b="0"/>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5400" cap="flat" cmpd="sng">
                <a:solidFill>
                  <a:srgbClr val="0000FF">
                    <a:alpha val="100000"/>
                  </a:srgbClr>
                </a:solidFill>
                <a:prstDash val="solid"/>
                <a:round/>
                <a:headEnd type="none" w="med" len="med"/>
                <a:tailEnd type="none" w="med" len="med"/>
              </a:ln>
            </p:spPr>
            <p:txBody>
              <a:bodyPr/>
              <a:lstStyle/>
              <a:p>
                <a:endParaRPr lang="zh-CN" altLang="en-US"/>
              </a:p>
            </p:txBody>
          </p:sp>
          <p:sp>
            <p:nvSpPr>
              <p:cNvPr id="95300" name="Line 58"/>
              <p:cNvSpPr/>
              <p:nvPr/>
            </p:nvSpPr>
            <p:spPr>
              <a:xfrm rot="-5435242" flipH="1">
                <a:off x="1800" y="3408"/>
                <a:ext cx="96" cy="0"/>
              </a:xfrm>
              <a:prstGeom prst="line">
                <a:avLst/>
              </a:prstGeom>
              <a:ln w="25400" cap="flat" cmpd="sng">
                <a:solidFill>
                  <a:srgbClr val="0000FF"/>
                </a:solidFill>
                <a:prstDash val="solid"/>
                <a:headEnd type="none" w="med" len="med"/>
                <a:tailEnd type="none" w="med" len="med"/>
              </a:ln>
            </p:spPr>
          </p:sp>
          <p:sp>
            <p:nvSpPr>
              <p:cNvPr id="95301" name="Line 59"/>
              <p:cNvSpPr/>
              <p:nvPr/>
            </p:nvSpPr>
            <p:spPr>
              <a:xfrm rot="-5435242">
                <a:off x="2026" y="3129"/>
                <a:ext cx="0" cy="170"/>
              </a:xfrm>
              <a:prstGeom prst="line">
                <a:avLst/>
              </a:prstGeom>
              <a:ln w="25400" cap="flat" cmpd="sng">
                <a:solidFill>
                  <a:srgbClr val="0000FF"/>
                </a:solidFill>
                <a:prstDash val="solid"/>
                <a:headEnd type="none" w="med" len="med"/>
                <a:tailEnd type="none" w="med" len="med"/>
              </a:ln>
            </p:spPr>
          </p:sp>
        </p:grpSp>
        <p:grpSp>
          <p:nvGrpSpPr>
            <p:cNvPr id="95291" name="Group 60"/>
            <p:cNvGrpSpPr/>
            <p:nvPr/>
          </p:nvGrpSpPr>
          <p:grpSpPr>
            <a:xfrm flipV="1">
              <a:off x="5044" y="1011"/>
              <a:ext cx="401" cy="288"/>
              <a:chOff x="1847" y="3214"/>
              <a:chExt cx="264" cy="242"/>
            </a:xfrm>
          </p:grpSpPr>
          <p:sp>
            <p:nvSpPr>
              <p:cNvPr id="95296" name="Arc 61"/>
              <p:cNvSpPr/>
              <p:nvPr/>
            </p:nvSpPr>
            <p:spPr>
              <a:xfrm rot="-5435242">
                <a:off x="1823" y="3241"/>
                <a:ext cx="144" cy="96"/>
              </a:xfrm>
              <a:custGeom>
                <a:avLst/>
                <a:gdLst/>
                <a:ahLst/>
                <a:cxnLst>
                  <a:cxn ang="0">
                    <a:pos x="0" y="0"/>
                  </a:cxn>
                  <a:cxn ang="0">
                    <a:pos x="0" y="0"/>
                  </a:cxn>
                  <a:cxn ang="0">
                    <a:pos x="0" y="0"/>
                  </a:cxn>
                </a:cxnLst>
                <a:rect l="0" t="0" r="0" b="0"/>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5400" cap="flat" cmpd="sng">
                <a:solidFill>
                  <a:srgbClr val="0000FF">
                    <a:alpha val="100000"/>
                  </a:srgbClr>
                </a:solidFill>
                <a:prstDash val="solid"/>
                <a:round/>
                <a:headEnd type="none" w="med" len="med"/>
                <a:tailEnd type="none" w="med" len="med"/>
              </a:ln>
            </p:spPr>
            <p:txBody>
              <a:bodyPr/>
              <a:lstStyle/>
              <a:p>
                <a:endParaRPr lang="zh-CN" altLang="en-US"/>
              </a:p>
            </p:txBody>
          </p:sp>
          <p:sp>
            <p:nvSpPr>
              <p:cNvPr id="95297" name="Line 62"/>
              <p:cNvSpPr/>
              <p:nvPr/>
            </p:nvSpPr>
            <p:spPr>
              <a:xfrm rot="-5435242" flipH="1">
                <a:off x="1800" y="3408"/>
                <a:ext cx="96" cy="0"/>
              </a:xfrm>
              <a:prstGeom prst="line">
                <a:avLst/>
              </a:prstGeom>
              <a:ln w="25400" cap="flat" cmpd="sng">
                <a:solidFill>
                  <a:srgbClr val="0000FF"/>
                </a:solidFill>
                <a:prstDash val="solid"/>
                <a:headEnd type="none" w="med" len="med"/>
                <a:tailEnd type="none" w="med" len="med"/>
              </a:ln>
            </p:spPr>
          </p:sp>
          <p:sp>
            <p:nvSpPr>
              <p:cNvPr id="95298" name="Line 63"/>
              <p:cNvSpPr/>
              <p:nvPr/>
            </p:nvSpPr>
            <p:spPr>
              <a:xfrm rot="-5435242">
                <a:off x="2026" y="3129"/>
                <a:ext cx="0" cy="170"/>
              </a:xfrm>
              <a:prstGeom prst="line">
                <a:avLst/>
              </a:prstGeom>
              <a:ln w="25400" cap="flat" cmpd="sng">
                <a:solidFill>
                  <a:srgbClr val="0000FF"/>
                </a:solidFill>
                <a:prstDash val="solid"/>
                <a:headEnd type="none" w="med" len="med"/>
                <a:tailEnd type="none" w="med" len="med"/>
              </a:ln>
            </p:spPr>
          </p:sp>
        </p:grpSp>
        <p:grpSp>
          <p:nvGrpSpPr>
            <p:cNvPr id="95292" name="Group 64"/>
            <p:cNvGrpSpPr/>
            <p:nvPr/>
          </p:nvGrpSpPr>
          <p:grpSpPr>
            <a:xfrm flipH="1" flipV="1">
              <a:off x="3596" y="1002"/>
              <a:ext cx="401" cy="288"/>
              <a:chOff x="1847" y="3214"/>
              <a:chExt cx="264" cy="242"/>
            </a:xfrm>
          </p:grpSpPr>
          <p:sp>
            <p:nvSpPr>
              <p:cNvPr id="95293" name="Arc 65"/>
              <p:cNvSpPr/>
              <p:nvPr/>
            </p:nvSpPr>
            <p:spPr>
              <a:xfrm rot="-5435242">
                <a:off x="1823" y="3241"/>
                <a:ext cx="144" cy="96"/>
              </a:xfrm>
              <a:custGeom>
                <a:avLst/>
                <a:gdLst/>
                <a:ahLst/>
                <a:cxnLst>
                  <a:cxn ang="0">
                    <a:pos x="0" y="0"/>
                  </a:cxn>
                  <a:cxn ang="0">
                    <a:pos x="0" y="0"/>
                  </a:cxn>
                  <a:cxn ang="0">
                    <a:pos x="0" y="0"/>
                  </a:cxn>
                </a:cxnLst>
                <a:rect l="0" t="0" r="0" b="0"/>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5400" cap="flat" cmpd="sng">
                <a:solidFill>
                  <a:srgbClr val="0000FF">
                    <a:alpha val="100000"/>
                  </a:srgbClr>
                </a:solidFill>
                <a:prstDash val="solid"/>
                <a:round/>
                <a:headEnd type="none" w="med" len="med"/>
                <a:tailEnd type="none" w="med" len="med"/>
              </a:ln>
            </p:spPr>
            <p:txBody>
              <a:bodyPr/>
              <a:lstStyle/>
              <a:p>
                <a:endParaRPr lang="zh-CN" altLang="en-US"/>
              </a:p>
            </p:txBody>
          </p:sp>
          <p:sp>
            <p:nvSpPr>
              <p:cNvPr id="95294" name="Line 66"/>
              <p:cNvSpPr/>
              <p:nvPr/>
            </p:nvSpPr>
            <p:spPr>
              <a:xfrm rot="-5435242" flipH="1">
                <a:off x="1800" y="3408"/>
                <a:ext cx="96" cy="0"/>
              </a:xfrm>
              <a:prstGeom prst="line">
                <a:avLst/>
              </a:prstGeom>
              <a:ln w="25400" cap="flat" cmpd="sng">
                <a:solidFill>
                  <a:srgbClr val="0000FF"/>
                </a:solidFill>
                <a:prstDash val="solid"/>
                <a:headEnd type="none" w="med" len="med"/>
                <a:tailEnd type="none" w="med" len="med"/>
              </a:ln>
            </p:spPr>
          </p:sp>
          <p:sp>
            <p:nvSpPr>
              <p:cNvPr id="95295" name="Line 67"/>
              <p:cNvSpPr/>
              <p:nvPr/>
            </p:nvSpPr>
            <p:spPr>
              <a:xfrm rot="-5435242">
                <a:off x="2026" y="3129"/>
                <a:ext cx="0" cy="170"/>
              </a:xfrm>
              <a:prstGeom prst="line">
                <a:avLst/>
              </a:prstGeom>
              <a:ln w="25400" cap="flat" cmpd="sng">
                <a:solidFill>
                  <a:srgbClr val="0000FF"/>
                </a:solidFill>
                <a:prstDash val="solid"/>
                <a:headEnd type="none" w="med" len="med"/>
                <a:tailEnd type="none" w="med" len="med"/>
              </a:ln>
            </p:spPr>
          </p:sp>
        </p:grpSp>
      </p:grpSp>
      <p:grpSp>
        <p:nvGrpSpPr>
          <p:cNvPr id="385092" name="Group 68"/>
          <p:cNvGrpSpPr/>
          <p:nvPr/>
        </p:nvGrpSpPr>
        <p:grpSpPr>
          <a:xfrm>
            <a:off x="5848350" y="228600"/>
            <a:ext cx="2590800" cy="588963"/>
            <a:chOff x="3684" y="144"/>
            <a:chExt cx="1632" cy="371"/>
          </a:xfrm>
        </p:grpSpPr>
        <p:sp>
          <p:nvSpPr>
            <p:cNvPr id="95287" name="Text Box 69"/>
            <p:cNvSpPr txBox="1"/>
            <p:nvPr/>
          </p:nvSpPr>
          <p:spPr>
            <a:xfrm>
              <a:off x="3684" y="144"/>
              <a:ext cx="1632" cy="371"/>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b="1" i="1" dirty="0">
                  <a:ea typeface="隶书" panose="02010509060101010101" pitchFamily="49" charset="-122"/>
                </a:rPr>
                <a:t>Y</a:t>
              </a:r>
              <a:r>
                <a:rPr lang="en-US" altLang="zh-CN" b="1" i="1" baseline="-25000" dirty="0">
                  <a:ea typeface="隶书" panose="02010509060101010101" pitchFamily="49" charset="-122"/>
                </a:rPr>
                <a:t>a</a:t>
              </a:r>
              <a:r>
                <a:rPr lang="zh-CN" altLang="en-US" b="1" dirty="0">
                  <a:ea typeface="黑体" panose="02010609060101010101" pitchFamily="49" charset="-122"/>
                </a:rPr>
                <a:t>的卡诺图</a:t>
              </a:r>
              <a:endParaRPr lang="zh-CN" altLang="en-US" sz="2400" b="1" dirty="0">
                <a:ea typeface="黑体" panose="02010609060101010101" pitchFamily="49" charset="-122"/>
              </a:endParaRPr>
            </a:p>
          </p:txBody>
        </p:sp>
        <p:sp>
          <p:nvSpPr>
            <p:cNvPr id="95288" name="Line 70"/>
            <p:cNvSpPr/>
            <p:nvPr/>
          </p:nvSpPr>
          <p:spPr>
            <a:xfrm>
              <a:off x="3855" y="195"/>
              <a:ext cx="177" cy="0"/>
            </a:xfrm>
            <a:prstGeom prst="line">
              <a:avLst/>
            </a:prstGeom>
            <a:ln w="25400" cap="flat" cmpd="sng">
              <a:solidFill>
                <a:schemeClr val="tx1"/>
              </a:solidFill>
              <a:prstDash val="solid"/>
              <a:headEnd type="none" w="med" len="med"/>
              <a:tailEnd type="none" w="med" len="med"/>
            </a:ln>
          </p:spPr>
        </p:sp>
      </p:grpSp>
      <p:grpSp>
        <p:nvGrpSpPr>
          <p:cNvPr id="385095" name="Group 71"/>
          <p:cNvGrpSpPr/>
          <p:nvPr/>
        </p:nvGrpSpPr>
        <p:grpSpPr>
          <a:xfrm>
            <a:off x="4843463" y="787400"/>
            <a:ext cx="3786187" cy="2871788"/>
            <a:chOff x="256" y="496"/>
            <a:chExt cx="2385" cy="1809"/>
          </a:xfrm>
        </p:grpSpPr>
        <p:grpSp>
          <p:nvGrpSpPr>
            <p:cNvPr id="95249" name="Group 72"/>
            <p:cNvGrpSpPr/>
            <p:nvPr/>
          </p:nvGrpSpPr>
          <p:grpSpPr>
            <a:xfrm>
              <a:off x="256" y="709"/>
              <a:ext cx="2385" cy="1596"/>
              <a:chOff x="148" y="612"/>
              <a:chExt cx="2385" cy="1596"/>
            </a:xfrm>
          </p:grpSpPr>
          <p:sp>
            <p:nvSpPr>
              <p:cNvPr id="95251" name="Rectangle 73"/>
              <p:cNvSpPr/>
              <p:nvPr/>
            </p:nvSpPr>
            <p:spPr>
              <a:xfrm>
                <a:off x="2075" y="1882"/>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252" name="Rectangle 74"/>
              <p:cNvSpPr/>
              <p:nvPr/>
            </p:nvSpPr>
            <p:spPr>
              <a:xfrm>
                <a:off x="1616" y="1882"/>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253" name="Rectangle 75"/>
              <p:cNvSpPr/>
              <p:nvPr/>
            </p:nvSpPr>
            <p:spPr>
              <a:xfrm>
                <a:off x="1158" y="1882"/>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95254" name="Rectangle 76"/>
              <p:cNvSpPr/>
              <p:nvPr/>
            </p:nvSpPr>
            <p:spPr>
              <a:xfrm>
                <a:off x="699" y="1882"/>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95255" name="Rectangle 77"/>
              <p:cNvSpPr/>
              <p:nvPr/>
            </p:nvSpPr>
            <p:spPr>
              <a:xfrm>
                <a:off x="2075" y="1556"/>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256" name="Rectangle 78"/>
              <p:cNvSpPr/>
              <p:nvPr/>
            </p:nvSpPr>
            <p:spPr>
              <a:xfrm>
                <a:off x="1616" y="1556"/>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257" name="Rectangle 79"/>
              <p:cNvSpPr/>
              <p:nvPr/>
            </p:nvSpPr>
            <p:spPr>
              <a:xfrm>
                <a:off x="1158" y="1556"/>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258" name="Rectangle 80"/>
              <p:cNvSpPr/>
              <p:nvPr/>
            </p:nvSpPr>
            <p:spPr>
              <a:xfrm>
                <a:off x="699" y="1556"/>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a:t>
                </a:r>
                <a:endParaRPr lang="en-US" altLang="zh-CN" sz="2400" baseline="-30000" dirty="0"/>
              </a:p>
            </p:txBody>
          </p:sp>
          <p:sp>
            <p:nvSpPr>
              <p:cNvPr id="95259" name="Rectangle 81"/>
              <p:cNvSpPr/>
              <p:nvPr/>
            </p:nvSpPr>
            <p:spPr>
              <a:xfrm>
                <a:off x="2075" y="123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95260" name="Rectangle 82"/>
              <p:cNvSpPr/>
              <p:nvPr/>
            </p:nvSpPr>
            <p:spPr>
              <a:xfrm>
                <a:off x="2075" y="94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95261" name="Rectangle 83"/>
              <p:cNvSpPr/>
              <p:nvPr/>
            </p:nvSpPr>
            <p:spPr>
              <a:xfrm>
                <a:off x="1616" y="123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p>
            </p:txBody>
          </p:sp>
          <p:sp>
            <p:nvSpPr>
              <p:cNvPr id="95262" name="Rectangle 84"/>
              <p:cNvSpPr/>
              <p:nvPr/>
            </p:nvSpPr>
            <p:spPr>
              <a:xfrm>
                <a:off x="1616" y="94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endParaRPr lang="en-US" altLang="zh-CN" sz="2400" baseline="30000" dirty="0">
                  <a:solidFill>
                    <a:srgbClr val="FF3300"/>
                  </a:solidFill>
                </a:endParaRPr>
              </a:p>
            </p:txBody>
          </p:sp>
          <p:sp>
            <p:nvSpPr>
              <p:cNvPr id="95263" name="Rectangle 85"/>
              <p:cNvSpPr/>
              <p:nvPr/>
            </p:nvSpPr>
            <p:spPr>
              <a:xfrm>
                <a:off x="1158" y="123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 </a:t>
                </a:r>
              </a:p>
            </p:txBody>
          </p:sp>
          <p:sp>
            <p:nvSpPr>
              <p:cNvPr id="95264" name="Rectangle 86"/>
              <p:cNvSpPr/>
              <p:nvPr/>
            </p:nvSpPr>
            <p:spPr>
              <a:xfrm>
                <a:off x="699" y="123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 </a:t>
                </a:r>
              </a:p>
            </p:txBody>
          </p:sp>
          <p:sp>
            <p:nvSpPr>
              <p:cNvPr id="95265" name="Rectangle 87"/>
              <p:cNvSpPr/>
              <p:nvPr/>
            </p:nvSpPr>
            <p:spPr>
              <a:xfrm>
                <a:off x="1158" y="940"/>
                <a:ext cx="458"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0</a:t>
                </a:r>
                <a:endParaRPr lang="en-US" altLang="zh-CN" sz="2400" baseline="30000" dirty="0"/>
              </a:p>
            </p:txBody>
          </p:sp>
          <p:sp>
            <p:nvSpPr>
              <p:cNvPr id="95266" name="Rectangle 88"/>
              <p:cNvSpPr/>
              <p:nvPr/>
            </p:nvSpPr>
            <p:spPr>
              <a:xfrm>
                <a:off x="699" y="940"/>
                <a:ext cx="459" cy="32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dirty="0"/>
                  <a:t>1</a:t>
                </a:r>
              </a:p>
            </p:txBody>
          </p:sp>
          <p:sp>
            <p:nvSpPr>
              <p:cNvPr id="95267" name="Line 89"/>
              <p:cNvSpPr/>
              <p:nvPr/>
            </p:nvSpPr>
            <p:spPr>
              <a:xfrm>
                <a:off x="699" y="904"/>
                <a:ext cx="1834" cy="0"/>
              </a:xfrm>
              <a:prstGeom prst="line">
                <a:avLst/>
              </a:prstGeom>
              <a:ln w="12700" cap="sq" cmpd="sng">
                <a:solidFill>
                  <a:schemeClr val="tx1"/>
                </a:solidFill>
                <a:prstDash val="solid"/>
                <a:headEnd type="none" w="med" len="med"/>
                <a:tailEnd type="none" w="med" len="med"/>
              </a:ln>
            </p:spPr>
          </p:sp>
          <p:sp>
            <p:nvSpPr>
              <p:cNvPr id="95268" name="Line 90"/>
              <p:cNvSpPr/>
              <p:nvPr/>
            </p:nvSpPr>
            <p:spPr>
              <a:xfrm>
                <a:off x="699" y="1230"/>
                <a:ext cx="1834" cy="0"/>
              </a:xfrm>
              <a:prstGeom prst="line">
                <a:avLst/>
              </a:prstGeom>
              <a:ln w="12700" cap="flat" cmpd="sng">
                <a:solidFill>
                  <a:schemeClr val="tx1"/>
                </a:solidFill>
                <a:prstDash val="solid"/>
                <a:headEnd type="none" w="med" len="med"/>
                <a:tailEnd type="none" w="med" len="med"/>
              </a:ln>
            </p:spPr>
          </p:sp>
          <p:sp>
            <p:nvSpPr>
              <p:cNvPr id="95269" name="Line 91"/>
              <p:cNvSpPr/>
              <p:nvPr/>
            </p:nvSpPr>
            <p:spPr>
              <a:xfrm>
                <a:off x="699" y="2208"/>
                <a:ext cx="1834" cy="0"/>
              </a:xfrm>
              <a:prstGeom prst="line">
                <a:avLst/>
              </a:prstGeom>
              <a:ln w="12700" cap="sq" cmpd="sng">
                <a:solidFill>
                  <a:schemeClr val="tx1"/>
                </a:solidFill>
                <a:prstDash val="solid"/>
                <a:headEnd type="none" w="med" len="med"/>
                <a:tailEnd type="none" w="med" len="med"/>
              </a:ln>
            </p:spPr>
          </p:sp>
          <p:sp>
            <p:nvSpPr>
              <p:cNvPr id="95270" name="Line 92"/>
              <p:cNvSpPr/>
              <p:nvPr/>
            </p:nvSpPr>
            <p:spPr>
              <a:xfrm>
                <a:off x="699" y="904"/>
                <a:ext cx="0" cy="1304"/>
              </a:xfrm>
              <a:prstGeom prst="line">
                <a:avLst/>
              </a:prstGeom>
              <a:ln w="12700" cap="sq" cmpd="sng">
                <a:solidFill>
                  <a:schemeClr val="tx1"/>
                </a:solidFill>
                <a:prstDash val="solid"/>
                <a:headEnd type="none" w="med" len="med"/>
                <a:tailEnd type="none" w="med" len="med"/>
              </a:ln>
            </p:spPr>
          </p:sp>
          <p:sp>
            <p:nvSpPr>
              <p:cNvPr id="95271" name="Line 93"/>
              <p:cNvSpPr/>
              <p:nvPr/>
            </p:nvSpPr>
            <p:spPr>
              <a:xfrm>
                <a:off x="1158" y="904"/>
                <a:ext cx="0" cy="1304"/>
              </a:xfrm>
              <a:prstGeom prst="line">
                <a:avLst/>
              </a:prstGeom>
              <a:ln w="12700" cap="flat" cmpd="sng">
                <a:solidFill>
                  <a:schemeClr val="tx1"/>
                </a:solidFill>
                <a:prstDash val="solid"/>
                <a:headEnd type="none" w="med" len="med"/>
                <a:tailEnd type="none" w="med" len="med"/>
              </a:ln>
            </p:spPr>
          </p:sp>
          <p:sp>
            <p:nvSpPr>
              <p:cNvPr id="95272" name="Line 94"/>
              <p:cNvSpPr/>
              <p:nvPr/>
            </p:nvSpPr>
            <p:spPr>
              <a:xfrm>
                <a:off x="2533" y="904"/>
                <a:ext cx="0" cy="1304"/>
              </a:xfrm>
              <a:prstGeom prst="line">
                <a:avLst/>
              </a:prstGeom>
              <a:ln w="12700" cap="sq" cmpd="sng">
                <a:solidFill>
                  <a:schemeClr val="tx1"/>
                </a:solidFill>
                <a:prstDash val="solid"/>
                <a:headEnd type="none" w="med" len="med"/>
                <a:tailEnd type="none" w="med" len="med"/>
              </a:ln>
            </p:spPr>
          </p:sp>
          <p:sp>
            <p:nvSpPr>
              <p:cNvPr id="95273" name="Line 95"/>
              <p:cNvSpPr/>
              <p:nvPr/>
            </p:nvSpPr>
            <p:spPr>
              <a:xfrm>
                <a:off x="1616" y="904"/>
                <a:ext cx="0" cy="1304"/>
              </a:xfrm>
              <a:prstGeom prst="line">
                <a:avLst/>
              </a:prstGeom>
              <a:ln w="12700" cap="flat" cmpd="sng">
                <a:solidFill>
                  <a:schemeClr val="tx1"/>
                </a:solidFill>
                <a:prstDash val="solid"/>
                <a:headEnd type="none" w="med" len="med"/>
                <a:tailEnd type="none" w="med" len="med"/>
              </a:ln>
            </p:spPr>
          </p:sp>
          <p:sp>
            <p:nvSpPr>
              <p:cNvPr id="95274" name="Line 96"/>
              <p:cNvSpPr/>
              <p:nvPr/>
            </p:nvSpPr>
            <p:spPr>
              <a:xfrm>
                <a:off x="2075" y="904"/>
                <a:ext cx="0" cy="1304"/>
              </a:xfrm>
              <a:prstGeom prst="line">
                <a:avLst/>
              </a:prstGeom>
              <a:ln w="12700" cap="flat" cmpd="sng">
                <a:solidFill>
                  <a:schemeClr val="tx1"/>
                </a:solidFill>
                <a:prstDash val="solid"/>
                <a:headEnd type="none" w="med" len="med"/>
                <a:tailEnd type="none" w="med" len="med"/>
              </a:ln>
            </p:spPr>
          </p:sp>
          <p:sp>
            <p:nvSpPr>
              <p:cNvPr id="95275" name="Line 97"/>
              <p:cNvSpPr/>
              <p:nvPr/>
            </p:nvSpPr>
            <p:spPr>
              <a:xfrm>
                <a:off x="699" y="1556"/>
                <a:ext cx="1834" cy="0"/>
              </a:xfrm>
              <a:prstGeom prst="line">
                <a:avLst/>
              </a:prstGeom>
              <a:ln w="12700" cap="flat" cmpd="sng">
                <a:solidFill>
                  <a:schemeClr val="tx1"/>
                </a:solidFill>
                <a:prstDash val="solid"/>
                <a:headEnd type="none" w="med" len="med"/>
                <a:tailEnd type="none" w="med" len="med"/>
              </a:ln>
            </p:spPr>
          </p:sp>
          <p:sp>
            <p:nvSpPr>
              <p:cNvPr id="95276" name="Line 98"/>
              <p:cNvSpPr/>
              <p:nvPr/>
            </p:nvSpPr>
            <p:spPr>
              <a:xfrm>
                <a:off x="699" y="1882"/>
                <a:ext cx="1834" cy="0"/>
              </a:xfrm>
              <a:prstGeom prst="line">
                <a:avLst/>
              </a:prstGeom>
              <a:ln w="12700" cap="flat" cmpd="sng">
                <a:solidFill>
                  <a:schemeClr val="tx1"/>
                </a:solidFill>
                <a:prstDash val="solid"/>
                <a:headEnd type="none" w="med" len="med"/>
                <a:tailEnd type="none" w="med" len="med"/>
              </a:ln>
            </p:spPr>
          </p:sp>
          <p:sp>
            <p:nvSpPr>
              <p:cNvPr id="95277" name="Line 99"/>
              <p:cNvSpPr/>
              <p:nvPr/>
            </p:nvSpPr>
            <p:spPr>
              <a:xfrm>
                <a:off x="458" y="664"/>
                <a:ext cx="240" cy="240"/>
              </a:xfrm>
              <a:prstGeom prst="line">
                <a:avLst/>
              </a:prstGeom>
              <a:ln w="12700" cap="flat" cmpd="sng">
                <a:solidFill>
                  <a:schemeClr val="tx1"/>
                </a:solidFill>
                <a:prstDash val="solid"/>
                <a:headEnd type="none" w="med" len="med"/>
                <a:tailEnd type="none" w="med" len="med"/>
              </a:ln>
            </p:spPr>
          </p:sp>
          <p:sp>
            <p:nvSpPr>
              <p:cNvPr id="95278" name="Text Box 100"/>
              <p:cNvSpPr txBox="1"/>
              <p:nvPr/>
            </p:nvSpPr>
            <p:spPr>
              <a:xfrm>
                <a:off x="756" y="630"/>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00</a:t>
                </a:r>
              </a:p>
            </p:txBody>
          </p:sp>
          <p:sp>
            <p:nvSpPr>
              <p:cNvPr id="95279" name="Text Box 101"/>
              <p:cNvSpPr txBox="1"/>
              <p:nvPr/>
            </p:nvSpPr>
            <p:spPr>
              <a:xfrm>
                <a:off x="1236" y="621"/>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01</a:t>
                </a:r>
              </a:p>
            </p:txBody>
          </p:sp>
          <p:sp>
            <p:nvSpPr>
              <p:cNvPr id="95280" name="Text Box 102"/>
              <p:cNvSpPr txBox="1"/>
              <p:nvPr/>
            </p:nvSpPr>
            <p:spPr>
              <a:xfrm>
                <a:off x="1695" y="624"/>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11</a:t>
                </a:r>
              </a:p>
            </p:txBody>
          </p:sp>
          <p:sp>
            <p:nvSpPr>
              <p:cNvPr id="95281" name="Text Box 103"/>
              <p:cNvSpPr txBox="1"/>
              <p:nvPr/>
            </p:nvSpPr>
            <p:spPr>
              <a:xfrm>
                <a:off x="2140" y="612"/>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10</a:t>
                </a:r>
              </a:p>
            </p:txBody>
          </p:sp>
          <p:sp>
            <p:nvSpPr>
              <p:cNvPr id="95282" name="Text Box 104"/>
              <p:cNvSpPr txBox="1"/>
              <p:nvPr/>
            </p:nvSpPr>
            <p:spPr>
              <a:xfrm>
                <a:off x="148" y="690"/>
                <a:ext cx="437"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a:t>
                </a:r>
                <a:r>
                  <a:rPr lang="en-US" altLang="zh-CN" sz="2400" baseline="-25000" dirty="0"/>
                  <a:t>3</a:t>
                </a:r>
                <a:r>
                  <a:rPr lang="en-US" altLang="zh-CN" sz="2400" dirty="0"/>
                  <a:t>A</a:t>
                </a:r>
                <a:r>
                  <a:rPr lang="en-US" altLang="zh-CN" sz="2400" baseline="-25000" dirty="0"/>
                  <a:t>2</a:t>
                </a:r>
              </a:p>
            </p:txBody>
          </p:sp>
          <p:sp>
            <p:nvSpPr>
              <p:cNvPr id="95283" name="Text Box 105"/>
              <p:cNvSpPr txBox="1"/>
              <p:nvPr/>
            </p:nvSpPr>
            <p:spPr>
              <a:xfrm>
                <a:off x="372" y="930"/>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00</a:t>
                </a:r>
              </a:p>
            </p:txBody>
          </p:sp>
          <p:sp>
            <p:nvSpPr>
              <p:cNvPr id="95284" name="Text Box 106"/>
              <p:cNvSpPr txBox="1"/>
              <p:nvPr/>
            </p:nvSpPr>
            <p:spPr>
              <a:xfrm>
                <a:off x="381" y="1266"/>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01</a:t>
                </a:r>
              </a:p>
            </p:txBody>
          </p:sp>
          <p:sp>
            <p:nvSpPr>
              <p:cNvPr id="95285" name="Text Box 107"/>
              <p:cNvSpPr txBox="1"/>
              <p:nvPr/>
            </p:nvSpPr>
            <p:spPr>
              <a:xfrm>
                <a:off x="381" y="1602"/>
                <a:ext cx="48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11</a:t>
                </a:r>
              </a:p>
            </p:txBody>
          </p:sp>
          <p:sp>
            <p:nvSpPr>
              <p:cNvPr id="95286" name="Text Box 108"/>
              <p:cNvSpPr txBox="1"/>
              <p:nvPr/>
            </p:nvSpPr>
            <p:spPr>
              <a:xfrm>
                <a:off x="363" y="1902"/>
                <a:ext cx="38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10</a:t>
                </a:r>
              </a:p>
            </p:txBody>
          </p:sp>
        </p:grpSp>
        <p:sp>
          <p:nvSpPr>
            <p:cNvPr id="95250" name="Text Box 109"/>
            <p:cNvSpPr txBox="1"/>
            <p:nvPr/>
          </p:nvSpPr>
          <p:spPr>
            <a:xfrm>
              <a:off x="475" y="496"/>
              <a:ext cx="437" cy="2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dirty="0"/>
                <a:t>A</a:t>
              </a:r>
              <a:r>
                <a:rPr lang="en-US" altLang="zh-CN" sz="2400" baseline="-25000" dirty="0"/>
                <a:t>1</a:t>
              </a:r>
              <a:r>
                <a:rPr lang="en-US" altLang="zh-CN" sz="2400" dirty="0"/>
                <a:t>A</a:t>
              </a:r>
              <a:r>
                <a:rPr lang="en-US" altLang="zh-CN" sz="2400" baseline="-25000" dirty="0"/>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5092"/>
                                        </p:tgtEl>
                                        <p:attrNameLst>
                                          <p:attrName>style.visibility</p:attrName>
                                        </p:attrNameLst>
                                      </p:cBhvr>
                                      <p:to>
                                        <p:strVal val="visible"/>
                                      </p:to>
                                    </p:set>
                                    <p:animEffect transition="in" filter="wipe(left)">
                                      <p:cBhvr>
                                        <p:cTn id="7" dur="500"/>
                                        <p:tgtEl>
                                          <p:spTgt spid="385092"/>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85095"/>
                                        </p:tgtEl>
                                        <p:attrNameLst>
                                          <p:attrName>style.visibility</p:attrName>
                                        </p:attrNameLst>
                                      </p:cBhvr>
                                      <p:to>
                                        <p:strVal val="visible"/>
                                      </p:to>
                                    </p:set>
                                    <p:anim calcmode="lin" valueType="num">
                                      <p:cBhvr additive="base">
                                        <p:cTn id="11" dur="500" fill="hold"/>
                                        <p:tgtEl>
                                          <p:spTgt spid="385095"/>
                                        </p:tgtEl>
                                        <p:attrNameLst>
                                          <p:attrName>ppt_x</p:attrName>
                                        </p:attrNameLst>
                                      </p:cBhvr>
                                      <p:tavLst>
                                        <p:tav tm="0">
                                          <p:val>
                                            <p:strVal val="1+#ppt_w/2"/>
                                          </p:val>
                                        </p:tav>
                                        <p:tav tm="100000">
                                          <p:val>
                                            <p:strVal val="#ppt_x"/>
                                          </p:val>
                                        </p:tav>
                                      </p:tavLst>
                                    </p:anim>
                                    <p:anim calcmode="lin" valueType="num">
                                      <p:cBhvr additive="base">
                                        <p:cTn id="12" dur="500" fill="hold"/>
                                        <p:tgtEl>
                                          <p:spTgt spid="38509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85026"/>
                                        </p:tgtEl>
                                        <p:attrNameLst>
                                          <p:attrName>style.visibility</p:attrName>
                                        </p:attrNameLst>
                                      </p:cBhvr>
                                      <p:to>
                                        <p:strVal val="visible"/>
                                      </p:to>
                                    </p:set>
                                    <p:animEffect transition="in" filter="box(out)">
                                      <p:cBhvr>
                                        <p:cTn id="17" dur="500"/>
                                        <p:tgtEl>
                                          <p:spTgt spid="385026"/>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5072"/>
                                        </p:tgtEl>
                                        <p:attrNameLst>
                                          <p:attrName>style.visibility</p:attrName>
                                        </p:attrNameLst>
                                      </p:cBhvr>
                                      <p:to>
                                        <p:strVal val="visible"/>
                                      </p:to>
                                    </p:set>
                                    <p:animEffect transition="in" filter="blinds(horizontal)">
                                      <p:cBhvr>
                                        <p:cTn id="22" dur="500"/>
                                        <p:tgtEl>
                                          <p:spTgt spid="385072"/>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385032"/>
                                        </p:tgtEl>
                                        <p:attrNameLst>
                                          <p:attrName>style.visibility</p:attrName>
                                        </p:attrNameLst>
                                      </p:cBhvr>
                                      <p:to>
                                        <p:strVal val="visible"/>
                                      </p:to>
                                    </p:set>
                                    <p:animEffect transition="in" filter="blinds(horizontal)">
                                      <p:cBhvr>
                                        <p:cTn id="26" dur="500"/>
                                        <p:tgtEl>
                                          <p:spTgt spid="385032"/>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385074"/>
                                        </p:tgtEl>
                                        <p:attrNameLst>
                                          <p:attrName>style.visibility</p:attrName>
                                        </p:attrNameLst>
                                      </p:cBhvr>
                                      <p:to>
                                        <p:strVal val="visible"/>
                                      </p:to>
                                    </p:set>
                                    <p:animEffect transition="in" filter="box(in)">
                                      <p:cBhvr>
                                        <p:cTn id="31" dur="500"/>
                                        <p:tgtEl>
                                          <p:spTgt spid="385074"/>
                                        </p:tgtEl>
                                      </p:cBhvr>
                                    </p:animEffect>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385028"/>
                                        </p:tgtEl>
                                        <p:attrNameLst>
                                          <p:attrName>style.visibility</p:attrName>
                                        </p:attrNameLst>
                                      </p:cBhvr>
                                      <p:to>
                                        <p:strVal val="visible"/>
                                      </p:to>
                                    </p:set>
                                    <p:animEffect transition="in" filter="blinds(horizontal)">
                                      <p:cBhvr>
                                        <p:cTn id="35" dur="500"/>
                                        <p:tgtEl>
                                          <p:spTgt spid="3850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85073"/>
                                        </p:tgtEl>
                                        <p:attrNameLst>
                                          <p:attrName>style.visibility</p:attrName>
                                        </p:attrNameLst>
                                      </p:cBhvr>
                                      <p:to>
                                        <p:strVal val="visible"/>
                                      </p:to>
                                    </p:set>
                                    <p:animEffect transition="in" filter="wipe(down)">
                                      <p:cBhvr>
                                        <p:cTn id="40" dur="500"/>
                                        <p:tgtEl>
                                          <p:spTgt spid="385073"/>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85031"/>
                                        </p:tgtEl>
                                        <p:attrNameLst>
                                          <p:attrName>style.visibility</p:attrName>
                                        </p:attrNameLst>
                                      </p:cBhvr>
                                      <p:to>
                                        <p:strVal val="visible"/>
                                      </p:to>
                                    </p:set>
                                    <p:animEffect transition="in" filter="wipe(down)">
                                      <p:cBhvr>
                                        <p:cTn id="44" dur="500"/>
                                        <p:tgtEl>
                                          <p:spTgt spid="3850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85075"/>
                                        </p:tgtEl>
                                        <p:attrNameLst>
                                          <p:attrName>style.visibility</p:attrName>
                                        </p:attrNameLst>
                                      </p:cBhvr>
                                      <p:to>
                                        <p:strVal val="visible"/>
                                      </p:to>
                                    </p:set>
                                    <p:anim calcmode="lin" valueType="num">
                                      <p:cBhvr additive="base">
                                        <p:cTn id="49" dur="500" fill="hold"/>
                                        <p:tgtEl>
                                          <p:spTgt spid="385075"/>
                                        </p:tgtEl>
                                        <p:attrNameLst>
                                          <p:attrName>ppt_x</p:attrName>
                                        </p:attrNameLst>
                                      </p:cBhvr>
                                      <p:tavLst>
                                        <p:tav tm="0">
                                          <p:val>
                                            <p:strVal val="#ppt_x"/>
                                          </p:val>
                                        </p:tav>
                                        <p:tav tm="100000">
                                          <p:val>
                                            <p:strVal val="#ppt_x"/>
                                          </p:val>
                                        </p:tav>
                                      </p:tavLst>
                                    </p:anim>
                                    <p:anim calcmode="lin" valueType="num">
                                      <p:cBhvr additive="base">
                                        <p:cTn id="50" dur="500" fill="hold"/>
                                        <p:tgtEl>
                                          <p:spTgt spid="385075"/>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385030"/>
                                        </p:tgtEl>
                                        <p:attrNameLst>
                                          <p:attrName>style.visibility</p:attrName>
                                        </p:attrNameLst>
                                      </p:cBhvr>
                                      <p:to>
                                        <p:strVal val="visible"/>
                                      </p:to>
                                    </p:set>
                                    <p:animEffect transition="in" filter="wipe(down)">
                                      <p:cBhvr>
                                        <p:cTn id="54" dur="500"/>
                                        <p:tgtEl>
                                          <p:spTgt spid="385030"/>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32" fill="hold" nodeType="clickEffect">
                                  <p:stCondLst>
                                    <p:cond delay="0"/>
                                  </p:stCondLst>
                                  <p:childTnLst>
                                    <p:set>
                                      <p:cBhvr>
                                        <p:cTn id="58" dur="1" fill="hold">
                                          <p:stCondLst>
                                            <p:cond delay="0"/>
                                          </p:stCondLst>
                                        </p:cTn>
                                        <p:tgtEl>
                                          <p:spTgt spid="385029"/>
                                        </p:tgtEl>
                                        <p:attrNameLst>
                                          <p:attrName>style.visibility</p:attrName>
                                        </p:attrNameLst>
                                      </p:cBhvr>
                                      <p:to>
                                        <p:strVal val="visible"/>
                                      </p:to>
                                    </p:set>
                                    <p:animEffect transition="in" filter="box(out)">
                                      <p:cBhvr>
                                        <p:cTn id="59" dur="500"/>
                                        <p:tgtEl>
                                          <p:spTgt spid="385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85</a:t>
            </a:fld>
            <a:r>
              <a:rPr lang="zh-CN" altLang="en-US" sz="1400" dirty="0"/>
              <a:t>）</a:t>
            </a:r>
          </a:p>
        </p:txBody>
      </p:sp>
      <p:sp>
        <p:nvSpPr>
          <p:cNvPr id="386050" name="Text Box 2"/>
          <p:cNvSpPr txBox="1"/>
          <p:nvPr/>
        </p:nvSpPr>
        <p:spPr>
          <a:xfrm>
            <a:off x="3581400" y="325438"/>
            <a:ext cx="2590800" cy="588962"/>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逻辑表达式</a:t>
            </a:r>
            <a:endParaRPr lang="zh-CN" altLang="en-US" sz="2400" b="1" dirty="0">
              <a:ea typeface="隶书" panose="02010509060101010101" pitchFamily="49" charset="-122"/>
            </a:endParaRPr>
          </a:p>
        </p:txBody>
      </p:sp>
      <p:graphicFrame>
        <p:nvGraphicFramePr>
          <p:cNvPr id="386051" name="Object 3"/>
          <p:cNvGraphicFramePr>
            <a:graphicFrameLocks noChangeAspect="1"/>
          </p:cNvGraphicFramePr>
          <p:nvPr/>
        </p:nvGraphicFramePr>
        <p:xfrm>
          <a:off x="1498600" y="1042988"/>
          <a:ext cx="6140450" cy="5503862"/>
        </p:xfrm>
        <a:graphic>
          <a:graphicData uri="http://schemas.openxmlformats.org/presentationml/2006/ole">
            <mc:AlternateContent xmlns:mc="http://schemas.openxmlformats.org/markup-compatibility/2006">
              <mc:Choice xmlns:v="urn:schemas-microsoft-com:vml" Requires="v">
                <p:oleObj spid="_x0000_s56341" r:id="rId4" imgW="2197100" imgH="1968500" progId="Equation.3">
                  <p:embed/>
                </p:oleObj>
              </mc:Choice>
              <mc:Fallback>
                <p:oleObj r:id="rId4" imgW="2197100" imgH="1968500" progId="Equation.3">
                  <p:embed/>
                  <p:pic>
                    <p:nvPicPr>
                      <p:cNvPr id="0" name="图片 3227"/>
                      <p:cNvPicPr/>
                      <p:nvPr/>
                    </p:nvPicPr>
                    <p:blipFill>
                      <a:blip r:embed="rId5"/>
                      <a:stretch>
                        <a:fillRect/>
                      </a:stretch>
                    </p:blipFill>
                    <p:spPr>
                      <a:xfrm>
                        <a:off x="1498600" y="1042988"/>
                        <a:ext cx="6140450" cy="5503862"/>
                      </a:xfrm>
                      <a:prstGeom prst="rect">
                        <a:avLst/>
                      </a:prstGeom>
                      <a:solidFill>
                        <a:srgbClr val="CC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6050"/>
                                        </p:tgtEl>
                                        <p:attrNameLst>
                                          <p:attrName>style.visibility</p:attrName>
                                        </p:attrNameLst>
                                      </p:cBhvr>
                                      <p:to>
                                        <p:strVal val="visible"/>
                                      </p:to>
                                    </p:set>
                                    <p:animEffect transition="in" filter="wipe(left)">
                                      <p:cBhvr>
                                        <p:cTn id="7" dur="500"/>
                                        <p:tgtEl>
                                          <p:spTgt spid="38605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86051"/>
                                        </p:tgtEl>
                                        <p:attrNameLst>
                                          <p:attrName>style.visibility</p:attrName>
                                        </p:attrNameLst>
                                      </p:cBhvr>
                                      <p:to>
                                        <p:strVal val="visible"/>
                                      </p:to>
                                    </p:set>
                                    <p:animEffect transition="in" filter="box(out)">
                                      <p:cBhvr>
                                        <p:cTn id="12" dur="500"/>
                                        <p:tgtEl>
                                          <p:spTgt spid="386051"/>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86</a:t>
            </a:fld>
            <a:r>
              <a:rPr lang="zh-CN" altLang="en-US" sz="1400" dirty="0"/>
              <a:t>）</a:t>
            </a:r>
          </a:p>
        </p:txBody>
      </p:sp>
      <p:sp>
        <p:nvSpPr>
          <p:cNvPr id="387074" name="Text Box 2"/>
          <p:cNvSpPr txBox="1"/>
          <p:nvPr/>
        </p:nvSpPr>
        <p:spPr>
          <a:xfrm>
            <a:off x="3352800" y="228600"/>
            <a:ext cx="19812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逻辑图</a:t>
            </a:r>
            <a:endParaRPr lang="zh-CN" altLang="en-US" sz="2400" b="1" dirty="0">
              <a:ea typeface="隶书" panose="02010509060101010101" pitchFamily="49" charset="-122"/>
            </a:endParaRPr>
          </a:p>
        </p:txBody>
      </p:sp>
      <p:pic>
        <p:nvPicPr>
          <p:cNvPr id="98308" name="Picture 3"/>
          <p:cNvPicPr>
            <a:picLocks noChangeAspect="1"/>
          </p:cNvPicPr>
          <p:nvPr/>
        </p:nvPicPr>
        <p:blipFill>
          <a:blip r:embed="rId2"/>
          <a:stretch>
            <a:fillRect/>
          </a:stretch>
        </p:blipFill>
        <p:spPr>
          <a:xfrm>
            <a:off x="114300" y="1738313"/>
            <a:ext cx="8942388" cy="4090987"/>
          </a:xfrm>
          <a:prstGeom prst="rect">
            <a:avLst/>
          </a:prstGeom>
          <a:noFill/>
          <a:ln w="3810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7074"/>
                                        </p:tgtEl>
                                        <p:attrNameLst>
                                          <p:attrName>style.visibility</p:attrName>
                                        </p:attrNameLst>
                                      </p:cBhvr>
                                      <p:to>
                                        <p:strVal val="visible"/>
                                      </p:to>
                                    </p:set>
                                    <p:animEffect transition="in" filter="wipe(left)">
                                      <p:cBhvr>
                                        <p:cTn id="7" dur="500"/>
                                        <p:tgtEl>
                                          <p:spTgt spid="387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87</a:t>
            </a:fld>
            <a:r>
              <a:rPr lang="zh-CN" altLang="en-US" sz="1400" dirty="0"/>
              <a:t>）</a:t>
            </a:r>
          </a:p>
        </p:txBody>
      </p:sp>
      <p:sp>
        <p:nvSpPr>
          <p:cNvPr id="388098" name="Text Box 2"/>
          <p:cNvSpPr txBox="1"/>
          <p:nvPr/>
        </p:nvSpPr>
        <p:spPr>
          <a:xfrm>
            <a:off x="1471613" y="220663"/>
            <a:ext cx="5291137" cy="519112"/>
          </a:xfrm>
          <a:prstGeom prst="rect">
            <a:avLst/>
          </a:prstGeom>
          <a:solidFill>
            <a:srgbClr val="FFFF66"/>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、集成显示译码器</a:t>
            </a:r>
            <a:r>
              <a:rPr lang="en-US" altLang="zh-CN" sz="2800" b="1" dirty="0">
                <a:ea typeface="黑体" panose="02010609060101010101" pitchFamily="49" charset="-122"/>
              </a:rPr>
              <a:t>74LS48</a:t>
            </a:r>
          </a:p>
        </p:txBody>
      </p:sp>
      <p:graphicFrame>
        <p:nvGraphicFramePr>
          <p:cNvPr id="388099" name="Object 3"/>
          <p:cNvGraphicFramePr>
            <a:graphicFrameLocks noChangeAspect="1"/>
          </p:cNvGraphicFramePr>
          <p:nvPr/>
        </p:nvGraphicFramePr>
        <p:xfrm>
          <a:off x="877888" y="1831975"/>
          <a:ext cx="7315200" cy="4224338"/>
        </p:xfrm>
        <a:graphic>
          <a:graphicData uri="http://schemas.openxmlformats.org/presentationml/2006/ole">
            <mc:AlternateContent xmlns:mc="http://schemas.openxmlformats.org/markup-compatibility/2006">
              <mc:Choice xmlns:v="urn:schemas-microsoft-com:vml" Requires="v">
                <p:oleObj spid="_x0000_s57365" r:id="rId4" imgW="2524125" imgH="1457325" progId="Word.Picture.8">
                  <p:embed/>
                </p:oleObj>
              </mc:Choice>
              <mc:Fallback>
                <p:oleObj r:id="rId4" imgW="2524125" imgH="1457325" progId="Word.Picture.8">
                  <p:embed/>
                  <p:pic>
                    <p:nvPicPr>
                      <p:cNvPr id="0" name="图片 3226"/>
                      <p:cNvPicPr/>
                      <p:nvPr/>
                    </p:nvPicPr>
                    <p:blipFill>
                      <a:blip r:embed="rId5"/>
                      <a:stretch>
                        <a:fillRect/>
                      </a:stretch>
                    </p:blipFill>
                    <p:spPr>
                      <a:xfrm>
                        <a:off x="877888" y="1831975"/>
                        <a:ext cx="7315200" cy="4224338"/>
                      </a:xfrm>
                      <a:prstGeom prst="rect">
                        <a:avLst/>
                      </a:prstGeom>
                      <a:solidFill>
                        <a:srgbClr val="F8F8F8"/>
                      </a:solidFill>
                      <a:ln w="38100">
                        <a:noFill/>
                        <a:miter/>
                      </a:ln>
                    </p:spPr>
                  </p:pic>
                </p:oleObj>
              </mc:Fallback>
            </mc:AlternateContent>
          </a:graphicData>
        </a:graphic>
      </p:graphicFrame>
      <p:sp>
        <p:nvSpPr>
          <p:cNvPr id="388100" name="Text Box 4"/>
          <p:cNvSpPr txBox="1"/>
          <p:nvPr/>
        </p:nvSpPr>
        <p:spPr>
          <a:xfrm>
            <a:off x="3581400" y="989013"/>
            <a:ext cx="2362200" cy="588962"/>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引脚排列图</a:t>
            </a:r>
            <a:endParaRPr lang="zh-CN" altLang="en-US" sz="2400" b="1" dirty="0">
              <a:ea typeface="隶书" panose="02010509060101010101" pitchFamily="49" charset="-122"/>
            </a:endParaRPr>
          </a:p>
        </p:txBody>
      </p:sp>
      <p:sp>
        <p:nvSpPr>
          <p:cNvPr id="388101" name="Text Box 5"/>
          <p:cNvSpPr txBox="1"/>
          <p:nvPr/>
        </p:nvSpPr>
        <p:spPr>
          <a:xfrm>
            <a:off x="2933700" y="6091238"/>
            <a:ext cx="3605213" cy="5794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latin typeface="隶书" panose="02010509060101010101" pitchFamily="49" charset="-122"/>
                <a:ea typeface="隶书" panose="02010509060101010101" pitchFamily="49" charset="-122"/>
              </a:rPr>
              <a:t>适用于共阴极</a:t>
            </a:r>
            <a:r>
              <a:rPr lang="en-US" altLang="zh-CN" b="1" dirty="0">
                <a:ea typeface="隶书" panose="02010509060101010101" pitchFamily="49" charset="-122"/>
              </a:rPr>
              <a:t>LED</a:t>
            </a:r>
            <a:endParaRPr lang="en-US" altLang="zh-CN" sz="4800" b="1" dirty="0">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88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88100"/>
                                        </p:tgtEl>
                                        <p:attrNameLst>
                                          <p:attrName>style.visibility</p:attrName>
                                        </p:attrNameLst>
                                      </p:cBhvr>
                                      <p:to>
                                        <p:strVal val="visible"/>
                                      </p:to>
                                    </p:set>
                                    <p:animEffect transition="in" filter="wipe(left)">
                                      <p:cBhvr>
                                        <p:cTn id="11" dur="500"/>
                                        <p:tgtEl>
                                          <p:spTgt spid="38810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88099"/>
                                        </p:tgtEl>
                                        <p:attrNameLst>
                                          <p:attrName>style.visibility</p:attrName>
                                        </p:attrNameLst>
                                      </p:cBhvr>
                                      <p:to>
                                        <p:strVal val="visible"/>
                                      </p:to>
                                    </p:set>
                                    <p:animEffect transition="in" filter="dissolve">
                                      <p:cBhvr>
                                        <p:cTn id="16" dur="500"/>
                                        <p:tgtEl>
                                          <p:spTgt spid="388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iterate type="lt">
                                    <p:tmPct val="100000"/>
                                  </p:iterate>
                                  <p:childTnLst>
                                    <p:set>
                                      <p:cBhvr>
                                        <p:cTn id="20" dur="1" fill="hold">
                                          <p:stCondLst>
                                            <p:cond delay="0"/>
                                          </p:stCondLst>
                                        </p:cTn>
                                        <p:tgtEl>
                                          <p:spTgt spid="388101">
                                            <p:txEl>
                                              <p:pRg st="0" end="0"/>
                                            </p:txEl>
                                          </p:spTgt>
                                        </p:tgtEl>
                                        <p:attrNameLst>
                                          <p:attrName>style.visibility</p:attrName>
                                        </p:attrNameLst>
                                      </p:cBhvr>
                                      <p:to>
                                        <p:strVal val="visible"/>
                                      </p:to>
                                    </p:set>
                                    <p:animEffect transition="in" filter="wipe(up)">
                                      <p:cBhvr>
                                        <p:cTn id="21" dur="75"/>
                                        <p:tgtEl>
                                          <p:spTgt spid="388101">
                                            <p:txEl>
                                              <p:pRg st="0" end="0"/>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8" grpId="0" animBg="1"/>
      <p:bldP spid="388100" grpId="0" animBg="1"/>
      <p:bldP spid="388101"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1"/>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88</a:t>
            </a:fld>
            <a:r>
              <a:rPr lang="zh-CN" altLang="en-US" sz="1400" dirty="0"/>
              <a:t>）</a:t>
            </a:r>
          </a:p>
        </p:txBody>
      </p:sp>
      <p:pic>
        <p:nvPicPr>
          <p:cNvPr id="100355" name="图片 2"/>
          <p:cNvPicPr>
            <a:picLocks noChangeAspect="1"/>
          </p:cNvPicPr>
          <p:nvPr/>
        </p:nvPicPr>
        <p:blipFill>
          <a:blip r:embed="rId2"/>
          <a:stretch>
            <a:fillRect/>
          </a:stretch>
        </p:blipFill>
        <p:spPr>
          <a:xfrm>
            <a:off x="79375" y="112713"/>
            <a:ext cx="8985250" cy="6632575"/>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1"/>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89</a:t>
            </a:fld>
            <a:r>
              <a:rPr lang="zh-CN" altLang="en-US" sz="1400" dirty="0"/>
              <a:t>）</a:t>
            </a:r>
          </a:p>
        </p:txBody>
      </p:sp>
      <p:pic>
        <p:nvPicPr>
          <p:cNvPr id="101379" name="图片 2"/>
          <p:cNvPicPr>
            <a:picLocks noChangeAspect="1"/>
          </p:cNvPicPr>
          <p:nvPr/>
        </p:nvPicPr>
        <p:blipFill>
          <a:blip r:embed="rId2"/>
          <a:stretch>
            <a:fillRect/>
          </a:stretch>
        </p:blipFill>
        <p:spPr>
          <a:xfrm>
            <a:off x="76200" y="33338"/>
            <a:ext cx="8991600" cy="679132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a:t>
            </a:fld>
            <a:r>
              <a:rPr lang="zh-CN" altLang="en-US" sz="1400" dirty="0"/>
              <a:t>）</a:t>
            </a:r>
          </a:p>
        </p:txBody>
      </p:sp>
      <p:sp>
        <p:nvSpPr>
          <p:cNvPr id="13315" name="Text Box 4"/>
          <p:cNvSpPr txBox="1"/>
          <p:nvPr/>
        </p:nvSpPr>
        <p:spPr>
          <a:xfrm>
            <a:off x="285750" y="366713"/>
            <a:ext cx="8658225" cy="854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t>    </a:t>
            </a:r>
            <a:r>
              <a:rPr lang="zh-CN" altLang="en-US" sz="2800" b="1" dirty="0">
                <a:ea typeface="黑体" panose="02010609060101010101" pitchFamily="49" charset="-122"/>
              </a:rPr>
              <a:t>解：⑶ 列真值表</a:t>
            </a:r>
          </a:p>
          <a:p>
            <a:pPr marL="0" lvl="0" indent="0" eaLnBrk="1" hangingPunct="1">
              <a:spcBef>
                <a:spcPct val="0"/>
              </a:spcBef>
              <a:buNone/>
            </a:pPr>
            <a:r>
              <a:rPr lang="zh-CN" altLang="en-US" sz="2800" b="1" dirty="0">
                <a:ea typeface="黑体" panose="02010609060101010101" pitchFamily="49" charset="-122"/>
              </a:rPr>
              <a:t>     如右表所示。</a:t>
            </a:r>
          </a:p>
        </p:txBody>
      </p:sp>
      <p:sp>
        <p:nvSpPr>
          <p:cNvPr id="123910" name="Text Box 6"/>
          <p:cNvSpPr txBox="1"/>
          <p:nvPr/>
        </p:nvSpPr>
        <p:spPr>
          <a:xfrm>
            <a:off x="271463" y="1538288"/>
            <a:ext cx="5872162" cy="30765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0"/>
              </a:spcBef>
              <a:buNone/>
            </a:pPr>
            <a:r>
              <a:rPr lang="en-US" altLang="zh-CN" sz="2400" b="1" dirty="0">
                <a:ea typeface="黑体" panose="02010609060101010101" pitchFamily="49" charset="-122"/>
              </a:rPr>
              <a:t>     </a:t>
            </a:r>
            <a:r>
              <a:rPr lang="en-US" altLang="zh-CN" sz="2800" b="1" dirty="0">
                <a:ea typeface="黑体" panose="02010609060101010101" pitchFamily="49" charset="-122"/>
              </a:rPr>
              <a:t>⑷ </a:t>
            </a:r>
            <a:r>
              <a:rPr lang="zh-CN" altLang="en-US" sz="2800" b="1" dirty="0">
                <a:ea typeface="黑体" panose="02010609060101010101" pitchFamily="49" charset="-122"/>
              </a:rPr>
              <a:t>功能说明</a:t>
            </a:r>
          </a:p>
          <a:p>
            <a:pPr marL="0" lvl="0" indent="0" eaLnBrk="1" hangingPunct="1">
              <a:lnSpc>
                <a:spcPct val="120000"/>
              </a:lnSpc>
              <a:spcBef>
                <a:spcPct val="0"/>
              </a:spcBef>
              <a:buNone/>
            </a:pPr>
            <a:r>
              <a:rPr lang="zh-CN" altLang="en-US" sz="2800" b="1" dirty="0">
                <a:ea typeface="黑体" panose="02010609060101010101" pitchFamily="49" charset="-122"/>
              </a:rPr>
              <a:t>     由右表所示真值表可以明显看出，如</a:t>
            </a:r>
            <a:r>
              <a:rPr lang="en-US" altLang="zh-CN" sz="2800" b="1" dirty="0">
                <a:ea typeface="黑体" panose="02010609060101010101" pitchFamily="49" charset="-122"/>
              </a:rPr>
              <a:t>2.1.1</a:t>
            </a:r>
            <a:r>
              <a:rPr lang="zh-CN" altLang="en-US" sz="2800" b="1" dirty="0">
                <a:ea typeface="黑体" panose="02010609060101010101" pitchFamily="49" charset="-122"/>
              </a:rPr>
              <a:t>所示逻辑图是一检奇电路，即当输入</a:t>
            </a:r>
            <a:r>
              <a:rPr lang="en-US" altLang="zh-CN" sz="2800" b="1" dirty="0">
                <a:ea typeface="黑体" panose="02010609060101010101" pitchFamily="49" charset="-122"/>
              </a:rPr>
              <a:t>4</a:t>
            </a:r>
            <a:r>
              <a:rPr lang="zh-CN" altLang="en-US" sz="2800" b="1" dirty="0">
                <a:ea typeface="黑体" panose="02010609060101010101" pitchFamily="49" charset="-122"/>
              </a:rPr>
              <a:t>位二进制代码</a:t>
            </a:r>
            <a:r>
              <a:rPr lang="en-US" altLang="zh-CN" sz="2800" b="1" i="1" dirty="0">
                <a:ea typeface="黑体" panose="02010609060101010101" pitchFamily="49" charset="-122"/>
              </a:rPr>
              <a:t>A</a:t>
            </a:r>
            <a:r>
              <a:rPr lang="zh-CN" altLang="en-US" sz="2800" b="1" dirty="0">
                <a:ea typeface="黑体" panose="02010609060101010101" pitchFamily="49" charset="-122"/>
              </a:rPr>
              <a:t>、</a:t>
            </a:r>
            <a:r>
              <a:rPr lang="en-US" altLang="zh-CN" sz="2800" b="1" i="1" dirty="0">
                <a:ea typeface="黑体" panose="02010609060101010101" pitchFamily="49" charset="-122"/>
              </a:rPr>
              <a:t>B</a:t>
            </a:r>
            <a:r>
              <a:rPr lang="zh-CN" altLang="en-US" sz="2800" b="1" dirty="0">
                <a:ea typeface="黑体" panose="02010609060101010101" pitchFamily="49" charset="-122"/>
              </a:rPr>
              <a:t>、</a:t>
            </a:r>
            <a:r>
              <a:rPr lang="en-US" altLang="zh-CN" sz="2800" b="1" i="1" dirty="0">
                <a:ea typeface="黑体" panose="02010609060101010101" pitchFamily="49" charset="-122"/>
              </a:rPr>
              <a:t>C</a:t>
            </a:r>
            <a:r>
              <a:rPr lang="zh-CN" altLang="en-US" sz="2800" b="1" dirty="0">
                <a:ea typeface="黑体" panose="02010609060101010101" pitchFamily="49" charset="-122"/>
              </a:rPr>
              <a:t>、</a:t>
            </a:r>
            <a:r>
              <a:rPr lang="en-US" altLang="zh-CN" sz="2800" b="1" i="1" dirty="0">
                <a:ea typeface="黑体" panose="02010609060101010101" pitchFamily="49" charset="-122"/>
              </a:rPr>
              <a:t>D</a:t>
            </a:r>
            <a:r>
              <a:rPr lang="zh-CN" altLang="en-US" sz="2800" b="1" dirty="0">
                <a:ea typeface="黑体" panose="02010609060101010101" pitchFamily="49" charset="-122"/>
              </a:rPr>
              <a:t>的取值中，</a:t>
            </a:r>
            <a:r>
              <a:rPr lang="en-US" altLang="zh-CN" sz="2800" b="1" dirty="0">
                <a:ea typeface="黑体" panose="02010609060101010101" pitchFamily="49" charset="-122"/>
              </a:rPr>
              <a:t>1</a:t>
            </a:r>
            <a:r>
              <a:rPr lang="zh-CN" altLang="en-US" sz="2800" b="1" dirty="0">
                <a:ea typeface="黑体" panose="02010609060101010101" pitchFamily="49" charset="-122"/>
              </a:rPr>
              <a:t>的个数为奇数时输出</a:t>
            </a:r>
            <a:r>
              <a:rPr lang="en-US" altLang="zh-CN" sz="2800" b="1" i="1" dirty="0">
                <a:ea typeface="黑体" panose="02010609060101010101" pitchFamily="49" charset="-122"/>
              </a:rPr>
              <a:t>Y</a:t>
            </a:r>
            <a:r>
              <a:rPr lang="zh-CN" altLang="en-US" sz="2800" b="1" dirty="0">
                <a:ea typeface="黑体" panose="02010609060101010101" pitchFamily="49" charset="-122"/>
              </a:rPr>
              <a:t>为</a:t>
            </a:r>
            <a:r>
              <a:rPr lang="en-US" altLang="zh-CN" sz="2800" b="1" dirty="0">
                <a:ea typeface="黑体" panose="02010609060101010101" pitchFamily="49" charset="-122"/>
              </a:rPr>
              <a:t>1</a:t>
            </a:r>
            <a:r>
              <a:rPr lang="zh-CN" altLang="en-US" sz="2800" b="1" dirty="0">
                <a:ea typeface="黑体" panose="02010609060101010101" pitchFamily="49" charset="-122"/>
              </a:rPr>
              <a:t>，反之，为偶数时输出</a:t>
            </a:r>
            <a:r>
              <a:rPr lang="en-US" altLang="zh-CN" sz="2800" b="1" i="1" dirty="0">
                <a:ea typeface="黑体" panose="02010609060101010101" pitchFamily="49" charset="-122"/>
              </a:rPr>
              <a:t>Y</a:t>
            </a:r>
            <a:r>
              <a:rPr lang="zh-CN" altLang="en-US" sz="2800" b="1" dirty="0">
                <a:ea typeface="黑体" panose="02010609060101010101" pitchFamily="49" charset="-122"/>
              </a:rPr>
              <a:t>为</a:t>
            </a:r>
            <a:r>
              <a:rPr lang="en-US" altLang="zh-CN" sz="2800" b="1" dirty="0">
                <a:ea typeface="黑体" panose="02010609060101010101" pitchFamily="49" charset="-122"/>
              </a:rPr>
              <a:t>0</a:t>
            </a:r>
            <a:r>
              <a:rPr lang="zh-CN" altLang="en-US" sz="2800" b="1" dirty="0">
                <a:ea typeface="黑体" panose="02010609060101010101" pitchFamily="49" charset="-122"/>
              </a:rPr>
              <a:t>。</a:t>
            </a:r>
          </a:p>
        </p:txBody>
      </p:sp>
      <p:grpSp>
        <p:nvGrpSpPr>
          <p:cNvPr id="123941" name="Group 37"/>
          <p:cNvGrpSpPr/>
          <p:nvPr/>
        </p:nvGrpSpPr>
        <p:grpSpPr>
          <a:xfrm>
            <a:off x="6524625" y="882650"/>
            <a:ext cx="2195513" cy="5370513"/>
            <a:chOff x="3525" y="709"/>
            <a:chExt cx="1383" cy="3383"/>
          </a:xfrm>
        </p:grpSpPr>
        <p:sp>
          <p:nvSpPr>
            <p:cNvPr id="13318" name="Rectangle 12"/>
            <p:cNvSpPr/>
            <p:nvPr/>
          </p:nvSpPr>
          <p:spPr>
            <a:xfrm>
              <a:off x="4651" y="963"/>
              <a:ext cx="257" cy="312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1</a:t>
              </a:r>
            </a:p>
            <a:p>
              <a:pPr marL="0" lvl="0" indent="0" algn="ctr" eaLnBrk="1" hangingPunct="1">
                <a:spcBef>
                  <a:spcPct val="0"/>
                </a:spcBef>
                <a:buNone/>
              </a:pPr>
              <a:r>
                <a:rPr lang="en-US" altLang="zh-CN" sz="2000" b="1" dirty="0"/>
                <a:t>0</a:t>
              </a:r>
            </a:p>
          </p:txBody>
        </p:sp>
        <p:sp>
          <p:nvSpPr>
            <p:cNvPr id="13319" name="Rectangle 11"/>
            <p:cNvSpPr/>
            <p:nvPr/>
          </p:nvSpPr>
          <p:spPr>
            <a:xfrm>
              <a:off x="3525" y="963"/>
              <a:ext cx="1126" cy="312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t>0    0    0    0</a:t>
              </a:r>
            </a:p>
            <a:p>
              <a:pPr marL="0" lvl="0" indent="0" algn="ctr" eaLnBrk="1" hangingPunct="1">
                <a:spcBef>
                  <a:spcPct val="0"/>
                </a:spcBef>
                <a:buNone/>
              </a:pPr>
              <a:r>
                <a:rPr lang="en-US" altLang="zh-CN" sz="2000" b="1" dirty="0"/>
                <a:t>0    0    0    1</a:t>
              </a:r>
            </a:p>
            <a:p>
              <a:pPr marL="0" lvl="0" indent="0" algn="ctr" eaLnBrk="1" hangingPunct="1">
                <a:spcBef>
                  <a:spcPct val="0"/>
                </a:spcBef>
                <a:buNone/>
              </a:pPr>
              <a:r>
                <a:rPr lang="en-US" altLang="zh-CN" sz="2000" b="1" dirty="0"/>
                <a:t>0    0    1    0</a:t>
              </a:r>
            </a:p>
            <a:p>
              <a:pPr marL="0" lvl="0" indent="0" algn="ctr" eaLnBrk="1" hangingPunct="1">
                <a:spcBef>
                  <a:spcPct val="0"/>
                </a:spcBef>
                <a:buNone/>
              </a:pPr>
              <a:r>
                <a:rPr lang="en-US" altLang="zh-CN" sz="2000" b="1" dirty="0"/>
                <a:t>0    0    1    1</a:t>
              </a:r>
            </a:p>
            <a:p>
              <a:pPr marL="0" lvl="0" indent="0" algn="ctr" eaLnBrk="1" hangingPunct="1">
                <a:spcBef>
                  <a:spcPct val="0"/>
                </a:spcBef>
                <a:buNone/>
              </a:pPr>
              <a:r>
                <a:rPr lang="en-US" altLang="zh-CN" sz="2000" b="1" dirty="0"/>
                <a:t>0    1    0    0</a:t>
              </a:r>
            </a:p>
            <a:p>
              <a:pPr marL="0" lvl="0" indent="0" algn="ctr" eaLnBrk="1" hangingPunct="1">
                <a:spcBef>
                  <a:spcPct val="0"/>
                </a:spcBef>
                <a:buNone/>
              </a:pPr>
              <a:r>
                <a:rPr lang="en-US" altLang="zh-CN" sz="2000" b="1" dirty="0"/>
                <a:t>0    1    0    1</a:t>
              </a:r>
            </a:p>
            <a:p>
              <a:pPr marL="0" lvl="0" indent="0" algn="ctr" eaLnBrk="1" hangingPunct="1">
                <a:spcBef>
                  <a:spcPct val="0"/>
                </a:spcBef>
                <a:buNone/>
              </a:pPr>
              <a:r>
                <a:rPr lang="en-US" altLang="zh-CN" sz="2000" b="1" dirty="0"/>
                <a:t>0    1    1    0</a:t>
              </a:r>
            </a:p>
            <a:p>
              <a:pPr marL="0" lvl="0" indent="0" algn="ctr" eaLnBrk="1" hangingPunct="1">
                <a:spcBef>
                  <a:spcPct val="0"/>
                </a:spcBef>
                <a:buNone/>
              </a:pPr>
              <a:r>
                <a:rPr lang="en-US" altLang="zh-CN" sz="2000" b="1" dirty="0"/>
                <a:t>0    1    1    1</a:t>
              </a:r>
            </a:p>
            <a:p>
              <a:pPr marL="0" lvl="0" indent="0" algn="ctr" eaLnBrk="1" hangingPunct="1">
                <a:spcBef>
                  <a:spcPct val="0"/>
                </a:spcBef>
                <a:buNone/>
              </a:pPr>
              <a:r>
                <a:rPr lang="en-US" altLang="zh-CN" sz="2000" b="1" dirty="0"/>
                <a:t>1    0    0    0</a:t>
              </a:r>
            </a:p>
            <a:p>
              <a:pPr marL="0" lvl="0" indent="0" algn="ctr" eaLnBrk="1" hangingPunct="1">
                <a:spcBef>
                  <a:spcPct val="0"/>
                </a:spcBef>
                <a:buNone/>
              </a:pPr>
              <a:r>
                <a:rPr lang="en-US" altLang="zh-CN" sz="2000" b="1" dirty="0"/>
                <a:t>1    0    0    1</a:t>
              </a:r>
            </a:p>
            <a:p>
              <a:pPr marL="0" lvl="0" indent="0" algn="ctr" eaLnBrk="1" hangingPunct="1">
                <a:spcBef>
                  <a:spcPct val="0"/>
                </a:spcBef>
                <a:buNone/>
              </a:pPr>
              <a:r>
                <a:rPr lang="en-US" altLang="zh-CN" sz="2000" b="1" dirty="0"/>
                <a:t>1    0    1    0</a:t>
              </a:r>
            </a:p>
            <a:p>
              <a:pPr marL="0" lvl="0" indent="0" algn="ctr" eaLnBrk="1" hangingPunct="1">
                <a:spcBef>
                  <a:spcPct val="0"/>
                </a:spcBef>
                <a:buNone/>
              </a:pPr>
              <a:r>
                <a:rPr lang="en-US" altLang="zh-CN" sz="2000" b="1" dirty="0"/>
                <a:t>1    0    1    1</a:t>
              </a:r>
            </a:p>
            <a:p>
              <a:pPr marL="0" lvl="0" indent="0" algn="ctr" eaLnBrk="1" hangingPunct="1">
                <a:spcBef>
                  <a:spcPct val="0"/>
                </a:spcBef>
                <a:buNone/>
              </a:pPr>
              <a:r>
                <a:rPr lang="en-US" altLang="zh-CN" sz="2000" b="1" dirty="0"/>
                <a:t>1    1    0    0</a:t>
              </a:r>
            </a:p>
            <a:p>
              <a:pPr marL="0" lvl="0" indent="0" algn="ctr" eaLnBrk="1" hangingPunct="1">
                <a:spcBef>
                  <a:spcPct val="0"/>
                </a:spcBef>
                <a:buNone/>
              </a:pPr>
              <a:r>
                <a:rPr lang="en-US" altLang="zh-CN" sz="2000" b="1" dirty="0"/>
                <a:t>1    1    0    1</a:t>
              </a:r>
            </a:p>
            <a:p>
              <a:pPr marL="0" lvl="0" indent="0" algn="ctr" eaLnBrk="1" hangingPunct="1">
                <a:spcBef>
                  <a:spcPct val="0"/>
                </a:spcBef>
                <a:buNone/>
              </a:pPr>
              <a:r>
                <a:rPr lang="en-US" altLang="zh-CN" sz="2000" b="1" dirty="0"/>
                <a:t>1    1    1    0</a:t>
              </a:r>
            </a:p>
            <a:p>
              <a:pPr marL="0" lvl="0" indent="0" algn="ctr" eaLnBrk="1" hangingPunct="1">
                <a:spcBef>
                  <a:spcPct val="0"/>
                </a:spcBef>
                <a:buNone/>
              </a:pPr>
              <a:r>
                <a:rPr lang="en-US" altLang="zh-CN" sz="2000" b="1" dirty="0"/>
                <a:t>1    1    1    1</a:t>
              </a:r>
            </a:p>
          </p:txBody>
        </p:sp>
        <p:sp>
          <p:nvSpPr>
            <p:cNvPr id="13320" name="Rectangle 10"/>
            <p:cNvSpPr/>
            <p:nvPr/>
          </p:nvSpPr>
          <p:spPr>
            <a:xfrm>
              <a:off x="4651" y="709"/>
              <a:ext cx="257" cy="254"/>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000" b="1" i="1" dirty="0"/>
                <a:t>Y</a:t>
              </a:r>
            </a:p>
          </p:txBody>
        </p:sp>
        <p:sp>
          <p:nvSpPr>
            <p:cNvPr id="13321" name="Rectangle 9"/>
            <p:cNvSpPr/>
            <p:nvPr/>
          </p:nvSpPr>
          <p:spPr>
            <a:xfrm>
              <a:off x="3525" y="709"/>
              <a:ext cx="1126" cy="254"/>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000" b="1" i="1" dirty="0"/>
                <a:t>A   B   C   D</a:t>
              </a:r>
            </a:p>
          </p:txBody>
        </p:sp>
        <p:sp>
          <p:nvSpPr>
            <p:cNvPr id="13322" name="Line 13"/>
            <p:cNvSpPr/>
            <p:nvPr/>
          </p:nvSpPr>
          <p:spPr>
            <a:xfrm>
              <a:off x="3525" y="709"/>
              <a:ext cx="1383" cy="0"/>
            </a:xfrm>
            <a:prstGeom prst="line">
              <a:avLst/>
            </a:prstGeom>
            <a:ln w="28575" cap="sq" cmpd="sng">
              <a:solidFill>
                <a:schemeClr val="tx1"/>
              </a:solidFill>
              <a:prstDash val="solid"/>
              <a:headEnd type="none" w="med" len="med"/>
              <a:tailEnd type="none" w="med" len="med"/>
            </a:ln>
          </p:spPr>
        </p:sp>
        <p:sp>
          <p:nvSpPr>
            <p:cNvPr id="13323" name="Line 14"/>
            <p:cNvSpPr/>
            <p:nvPr/>
          </p:nvSpPr>
          <p:spPr>
            <a:xfrm>
              <a:off x="3525" y="963"/>
              <a:ext cx="1383" cy="0"/>
            </a:xfrm>
            <a:prstGeom prst="line">
              <a:avLst/>
            </a:prstGeom>
            <a:ln w="12700" cap="flat" cmpd="sng">
              <a:solidFill>
                <a:schemeClr val="tx1"/>
              </a:solidFill>
              <a:prstDash val="solid"/>
              <a:headEnd type="none" w="med" len="med"/>
              <a:tailEnd type="none" w="med" len="med"/>
            </a:ln>
          </p:spPr>
        </p:sp>
        <p:sp>
          <p:nvSpPr>
            <p:cNvPr id="13324" name="Line 15"/>
            <p:cNvSpPr/>
            <p:nvPr/>
          </p:nvSpPr>
          <p:spPr>
            <a:xfrm>
              <a:off x="3525" y="4092"/>
              <a:ext cx="1383" cy="0"/>
            </a:xfrm>
            <a:prstGeom prst="line">
              <a:avLst/>
            </a:prstGeom>
            <a:ln w="28575" cap="sq" cmpd="sng">
              <a:solidFill>
                <a:schemeClr val="tx1"/>
              </a:solidFill>
              <a:prstDash val="solid"/>
              <a:headEnd type="none" w="med" len="med"/>
              <a:tailEnd type="none" w="med" len="med"/>
            </a:ln>
          </p:spPr>
        </p:sp>
        <p:sp>
          <p:nvSpPr>
            <p:cNvPr id="13325" name="Line 16"/>
            <p:cNvSpPr/>
            <p:nvPr/>
          </p:nvSpPr>
          <p:spPr>
            <a:xfrm>
              <a:off x="3525" y="709"/>
              <a:ext cx="0" cy="3383"/>
            </a:xfrm>
            <a:prstGeom prst="line">
              <a:avLst/>
            </a:prstGeom>
            <a:ln w="28575" cap="sq" cmpd="sng">
              <a:solidFill>
                <a:schemeClr val="tx1"/>
              </a:solidFill>
              <a:prstDash val="solid"/>
              <a:headEnd type="none" w="med" len="med"/>
              <a:tailEnd type="none" w="med" len="med"/>
            </a:ln>
          </p:spPr>
        </p:sp>
        <p:sp>
          <p:nvSpPr>
            <p:cNvPr id="13326" name="Line 17"/>
            <p:cNvSpPr/>
            <p:nvPr/>
          </p:nvSpPr>
          <p:spPr>
            <a:xfrm>
              <a:off x="4651" y="709"/>
              <a:ext cx="0" cy="3383"/>
            </a:xfrm>
            <a:prstGeom prst="line">
              <a:avLst/>
            </a:prstGeom>
            <a:ln w="12700" cap="flat" cmpd="sng">
              <a:solidFill>
                <a:schemeClr val="tx1"/>
              </a:solidFill>
              <a:prstDash val="solid"/>
              <a:headEnd type="none" w="med" len="med"/>
              <a:tailEnd type="none" w="med" len="med"/>
            </a:ln>
          </p:spPr>
        </p:sp>
        <p:sp>
          <p:nvSpPr>
            <p:cNvPr id="13327" name="Line 18"/>
            <p:cNvSpPr/>
            <p:nvPr/>
          </p:nvSpPr>
          <p:spPr>
            <a:xfrm>
              <a:off x="4908" y="709"/>
              <a:ext cx="0" cy="3383"/>
            </a:xfrm>
            <a:prstGeom prst="line">
              <a:avLst/>
            </a:prstGeom>
            <a:ln w="28575" cap="sq" cmpd="sng">
              <a:solidFill>
                <a:schemeClr val="tx1"/>
              </a:solidFill>
              <a:prstDash val="solid"/>
              <a:headEnd type="none" w="med" len="med"/>
              <a:tailEnd type="none" w="med" len="med"/>
            </a:ln>
          </p:spPr>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3941"/>
                                        </p:tgtEl>
                                        <p:attrNameLst>
                                          <p:attrName>style.visibility</p:attrName>
                                        </p:attrNameLst>
                                      </p:cBhvr>
                                      <p:to>
                                        <p:strVal val="visible"/>
                                      </p:to>
                                    </p:set>
                                    <p:anim calcmode="lin" valueType="num">
                                      <p:cBhvr additive="base">
                                        <p:cTn id="7" dur="500" fill="hold"/>
                                        <p:tgtEl>
                                          <p:spTgt spid="123941"/>
                                        </p:tgtEl>
                                        <p:attrNameLst>
                                          <p:attrName>ppt_x</p:attrName>
                                        </p:attrNameLst>
                                      </p:cBhvr>
                                      <p:tavLst>
                                        <p:tav tm="0">
                                          <p:val>
                                            <p:strVal val="1+#ppt_w/2"/>
                                          </p:val>
                                        </p:tav>
                                        <p:tav tm="100000">
                                          <p:val>
                                            <p:strVal val="#ppt_x"/>
                                          </p:val>
                                        </p:tav>
                                      </p:tavLst>
                                    </p:anim>
                                    <p:anim calcmode="lin" valueType="num">
                                      <p:cBhvr additive="base">
                                        <p:cTn id="8" dur="500" fill="hold"/>
                                        <p:tgtEl>
                                          <p:spTgt spid="1239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23910"/>
                                        </p:tgtEl>
                                        <p:attrNameLst>
                                          <p:attrName>style.visibility</p:attrName>
                                        </p:attrNameLst>
                                      </p:cBhvr>
                                      <p:to>
                                        <p:strVal val="visible"/>
                                      </p:to>
                                    </p:set>
                                    <p:animEffect transition="in" filter="wipe(up)">
                                      <p:cBhvr>
                                        <p:cTn id="13" dur="500"/>
                                        <p:tgtEl>
                                          <p:spTgt spid="123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90</a:t>
            </a:fld>
            <a:r>
              <a:rPr lang="zh-CN" altLang="en-US" sz="1400" dirty="0"/>
              <a:t>）</a:t>
            </a:r>
          </a:p>
        </p:txBody>
      </p:sp>
      <p:sp>
        <p:nvSpPr>
          <p:cNvPr id="102403" name="Text Box 2"/>
          <p:cNvSpPr txBox="1"/>
          <p:nvPr/>
        </p:nvSpPr>
        <p:spPr>
          <a:xfrm>
            <a:off x="406400" y="479425"/>
            <a:ext cx="8359775" cy="1325563"/>
          </a:xfrm>
          <a:prstGeom prst="rect">
            <a:avLst/>
          </a:prstGeom>
          <a:noFill/>
          <a:ln w="381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solidFill>
                  <a:srgbClr val="FF0000"/>
                </a:solidFill>
                <a:ea typeface="黑体" panose="02010609060101010101" pitchFamily="49" charset="-122"/>
              </a:rPr>
              <a:t>作业题</a:t>
            </a:r>
          </a:p>
          <a:p>
            <a:pPr marL="0" lvl="0" indent="0" eaLnBrk="1" hangingPunct="1">
              <a:spcBef>
                <a:spcPct val="50000"/>
              </a:spcBef>
              <a:buNone/>
            </a:pPr>
            <a:r>
              <a:rPr lang="en-US" altLang="zh-CN" b="1" dirty="0">
                <a:ea typeface="黑体" panose="02010609060101010101" pitchFamily="49" charset="-122"/>
              </a:rPr>
              <a:t>P63   </a:t>
            </a:r>
            <a:r>
              <a:rPr lang="zh-CN" altLang="en-US" b="1" dirty="0">
                <a:ea typeface="黑体" panose="02010609060101010101" pitchFamily="49" charset="-122"/>
              </a:rPr>
              <a:t>题</a:t>
            </a:r>
            <a:r>
              <a:rPr lang="en-US" altLang="zh-CN" b="1" dirty="0">
                <a:ea typeface="黑体" panose="02010609060101010101" pitchFamily="49" charset="-122"/>
              </a:rPr>
              <a:t>9-13</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91</a:t>
            </a:fld>
            <a:r>
              <a:rPr lang="zh-CN" altLang="en-US" sz="1400" dirty="0"/>
              <a:t>）</a:t>
            </a:r>
          </a:p>
        </p:txBody>
      </p:sp>
      <p:sp>
        <p:nvSpPr>
          <p:cNvPr id="103427" name="Text Box 2"/>
          <p:cNvSpPr txBox="1"/>
          <p:nvPr/>
        </p:nvSpPr>
        <p:spPr>
          <a:xfrm>
            <a:off x="506413" y="103188"/>
            <a:ext cx="2078037"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一、填空题</a:t>
            </a:r>
          </a:p>
        </p:txBody>
      </p:sp>
      <p:sp>
        <p:nvSpPr>
          <p:cNvPr id="405507" name="Text Box 3"/>
          <p:cNvSpPr txBox="1"/>
          <p:nvPr/>
        </p:nvSpPr>
        <p:spPr>
          <a:xfrm>
            <a:off x="206375" y="598488"/>
            <a:ext cx="8650288"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、用文字、符号或者数码表示特定对象的过程，叫做</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p>
        </p:txBody>
      </p:sp>
      <p:sp>
        <p:nvSpPr>
          <p:cNvPr id="405508" name="Text Box 4"/>
          <p:cNvSpPr txBox="1"/>
          <p:nvPr/>
        </p:nvSpPr>
        <p:spPr>
          <a:xfrm>
            <a:off x="750888" y="1022350"/>
            <a:ext cx="757237"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编码</a:t>
            </a:r>
          </a:p>
        </p:txBody>
      </p:sp>
      <p:sp>
        <p:nvSpPr>
          <p:cNvPr id="405509" name="Text Box 5"/>
          <p:cNvSpPr txBox="1"/>
          <p:nvPr/>
        </p:nvSpPr>
        <p:spPr>
          <a:xfrm>
            <a:off x="219075" y="1557338"/>
            <a:ext cx="8664575"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  2</a:t>
            </a:r>
            <a:r>
              <a:rPr lang="zh-CN" altLang="en-US" sz="2800" b="1" dirty="0">
                <a:latin typeface="黑体" panose="02010609060101010101" pitchFamily="49" charset="-122"/>
                <a:ea typeface="黑体" panose="02010609060101010101" pitchFamily="49" charset="-122"/>
              </a:rPr>
              <a:t>、用</a:t>
            </a:r>
            <a:r>
              <a:rPr lang="en-US" altLang="zh-CN" sz="2800" b="1" i="1" dirty="0">
                <a:ea typeface="黑体" panose="02010609060101010101" pitchFamily="49" charset="-122"/>
              </a:rPr>
              <a:t>n</a:t>
            </a:r>
            <a:r>
              <a:rPr lang="zh-CN" altLang="en-US" sz="2800" b="1" dirty="0">
                <a:latin typeface="黑体" panose="02010609060101010101" pitchFamily="49" charset="-122"/>
                <a:ea typeface="黑体" panose="02010609060101010101" pitchFamily="49" charset="-122"/>
              </a:rPr>
              <a:t>位二进制代码对</a:t>
            </a:r>
            <a:r>
              <a:rPr lang="en-US" altLang="zh-CN" sz="2800" b="1" dirty="0">
                <a:ea typeface="黑体" panose="02010609060101010101" pitchFamily="49" charset="-122"/>
              </a:rPr>
              <a:t>N=2</a:t>
            </a:r>
            <a:r>
              <a:rPr lang="en-US" altLang="zh-CN" sz="2800" b="1" baseline="30000" dirty="0">
                <a:ea typeface="黑体" panose="02010609060101010101" pitchFamily="49" charset="-122"/>
              </a:rPr>
              <a:t>n</a:t>
            </a:r>
            <a:r>
              <a:rPr lang="zh-CN" altLang="en-US" sz="2800" b="1" dirty="0">
                <a:ea typeface="黑体" panose="02010609060101010101" pitchFamily="49" charset="-122"/>
              </a:rPr>
              <a:t>个信号进行编码</a:t>
            </a:r>
            <a:r>
              <a:rPr lang="zh-CN" altLang="en-US" sz="2800" b="1" dirty="0">
                <a:latin typeface="黑体" panose="02010609060101010101" pitchFamily="49" charset="-122"/>
                <a:ea typeface="黑体" panose="02010609060101010101" pitchFamily="49" charset="-122"/>
              </a:rPr>
              <a:t>的电路称为</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p>
        </p:txBody>
      </p:sp>
      <p:sp>
        <p:nvSpPr>
          <p:cNvPr id="405510" name="Text Box 6"/>
          <p:cNvSpPr txBox="1"/>
          <p:nvPr/>
        </p:nvSpPr>
        <p:spPr>
          <a:xfrm>
            <a:off x="758825" y="1993900"/>
            <a:ext cx="22066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3300"/>
                </a:solidFill>
                <a:latin typeface="黑体" panose="02010609060101010101" pitchFamily="49" charset="-122"/>
                <a:ea typeface="黑体" panose="02010609060101010101" pitchFamily="49" charset="-122"/>
              </a:rPr>
              <a:t>二进制编码器</a:t>
            </a:r>
          </a:p>
        </p:txBody>
      </p:sp>
      <p:sp>
        <p:nvSpPr>
          <p:cNvPr id="103432" name="Rectangle 10"/>
          <p:cNvSpPr/>
          <p:nvPr/>
        </p:nvSpPr>
        <p:spPr>
          <a:xfrm>
            <a:off x="0" y="0"/>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3433" name="Rectangle 11"/>
          <p:cNvSpPr/>
          <p:nvPr/>
        </p:nvSpPr>
        <p:spPr>
          <a:xfrm>
            <a:off x="0" y="3348038"/>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05518" name="Text Box 14"/>
          <p:cNvSpPr txBox="1"/>
          <p:nvPr/>
        </p:nvSpPr>
        <p:spPr>
          <a:xfrm>
            <a:off x="177800" y="2471738"/>
            <a:ext cx="8664575"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  3</a:t>
            </a:r>
            <a:r>
              <a:rPr lang="zh-CN" altLang="en-US" sz="2800" b="1" dirty="0">
                <a:latin typeface="黑体" panose="02010609060101010101" pitchFamily="49" charset="-122"/>
                <a:ea typeface="黑体" panose="02010609060101010101" pitchFamily="49" charset="-122"/>
              </a:rPr>
              <a:t>、</a:t>
            </a:r>
            <a:r>
              <a:rPr lang="zh-CN" altLang="en-US" sz="2800" b="1" dirty="0">
                <a:ea typeface="黑体" panose="02010609060101010101" pitchFamily="49" charset="-122"/>
              </a:rPr>
              <a:t>半导体数码显示器的内部接法有两种形式：共</a:t>
            </a:r>
            <a:r>
              <a:rPr lang="en-US" altLang="zh-CN" sz="2800" b="1" dirty="0">
                <a:latin typeface="黑体" panose="02010609060101010101" pitchFamily="49" charset="-122"/>
                <a:ea typeface="黑体" panose="02010609060101010101" pitchFamily="49" charset="-122"/>
              </a:rPr>
              <a:t>(  ) </a:t>
            </a:r>
            <a:r>
              <a:rPr lang="en-US" altLang="zh-CN" sz="2800" b="1" dirty="0">
                <a:ea typeface="黑体" panose="02010609060101010101" pitchFamily="49" charset="-122"/>
              </a:rPr>
              <a:t>    </a:t>
            </a:r>
            <a:r>
              <a:rPr lang="zh-CN" altLang="en-US" sz="2800" b="1" dirty="0">
                <a:ea typeface="黑体" panose="02010609060101010101" pitchFamily="49" charset="-122"/>
              </a:rPr>
              <a:t>极接法和共</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极</a:t>
            </a:r>
            <a:r>
              <a:rPr lang="zh-CN" altLang="en-US" sz="2800" b="1" dirty="0">
                <a:ea typeface="黑体" panose="02010609060101010101" pitchFamily="49" charset="-122"/>
              </a:rPr>
              <a:t>接法。</a:t>
            </a:r>
          </a:p>
        </p:txBody>
      </p:sp>
      <p:sp>
        <p:nvSpPr>
          <p:cNvPr id="405519" name="Text Box 15"/>
          <p:cNvSpPr txBox="1"/>
          <p:nvPr/>
        </p:nvSpPr>
        <p:spPr>
          <a:xfrm>
            <a:off x="2109788" y="2882900"/>
            <a:ext cx="449262"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阴</a:t>
            </a:r>
          </a:p>
        </p:txBody>
      </p:sp>
      <p:sp>
        <p:nvSpPr>
          <p:cNvPr id="405520" name="Text Box 16"/>
          <p:cNvSpPr txBox="1"/>
          <p:nvPr/>
        </p:nvSpPr>
        <p:spPr>
          <a:xfrm>
            <a:off x="8393113" y="2455863"/>
            <a:ext cx="361950"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阳</a:t>
            </a:r>
            <a:endParaRPr lang="zh-CN" altLang="en-US" sz="2800" b="1" baseline="30000" dirty="0">
              <a:solidFill>
                <a:srgbClr val="FF0000"/>
              </a:solidFill>
              <a:ea typeface="黑体" panose="02010609060101010101" pitchFamily="49" charset="-122"/>
            </a:endParaRPr>
          </a:p>
        </p:txBody>
      </p:sp>
      <p:sp>
        <p:nvSpPr>
          <p:cNvPr id="405521" name="Text Box 17"/>
          <p:cNvSpPr txBox="1"/>
          <p:nvPr/>
        </p:nvSpPr>
        <p:spPr>
          <a:xfrm>
            <a:off x="149225" y="3457575"/>
            <a:ext cx="8664575"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  4</a:t>
            </a:r>
            <a:r>
              <a:rPr lang="zh-CN" altLang="en-US" sz="2800" b="1" dirty="0">
                <a:latin typeface="黑体" panose="02010609060101010101" pitchFamily="49" charset="-122"/>
                <a:ea typeface="黑体" panose="02010609060101010101" pitchFamily="49" charset="-122"/>
              </a:rPr>
              <a:t>、</a:t>
            </a:r>
            <a:r>
              <a:rPr lang="zh-CN" altLang="en-US" sz="2800" b="1" dirty="0">
                <a:ea typeface="黑体" panose="02010609060101010101" pitchFamily="49" charset="-122"/>
              </a:rPr>
              <a:t>对于共阳接法的发光二极管数码显示器，应采用 </a:t>
            </a:r>
            <a:r>
              <a:rPr lang="en-US" altLang="zh-CN" sz="2800" b="1" dirty="0">
                <a:ea typeface="黑体" panose="02010609060101010101" pitchFamily="49" charset="-122"/>
              </a:rPr>
              <a:t>(       )</a:t>
            </a:r>
            <a:r>
              <a:rPr lang="zh-CN" altLang="en-US" sz="2800" b="1" dirty="0">
                <a:ea typeface="黑体" panose="02010609060101010101" pitchFamily="49" charset="-122"/>
              </a:rPr>
              <a:t>电平驱动的七段显示译码器。</a:t>
            </a:r>
          </a:p>
        </p:txBody>
      </p:sp>
      <p:sp>
        <p:nvSpPr>
          <p:cNvPr id="405523" name="Text Box 19"/>
          <p:cNvSpPr txBox="1"/>
          <p:nvPr/>
        </p:nvSpPr>
        <p:spPr>
          <a:xfrm>
            <a:off x="377825" y="3884613"/>
            <a:ext cx="433388"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低</a:t>
            </a:r>
            <a:endParaRPr lang="zh-CN" altLang="en-US" sz="2800" b="1" dirty="0"/>
          </a:p>
        </p:txBody>
      </p:sp>
      <p:sp>
        <p:nvSpPr>
          <p:cNvPr id="405524" name="Text Box 20"/>
          <p:cNvSpPr txBox="1"/>
          <p:nvPr/>
        </p:nvSpPr>
        <p:spPr>
          <a:xfrm>
            <a:off x="85725" y="4486275"/>
            <a:ext cx="8664575" cy="8540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  5</a:t>
            </a:r>
            <a:r>
              <a:rPr lang="zh-CN" altLang="en-US" sz="2800" b="1" dirty="0">
                <a:latin typeface="黑体" panose="02010609060101010101" pitchFamily="49" charset="-122"/>
                <a:ea typeface="黑体" panose="02010609060101010101" pitchFamily="49" charset="-122"/>
              </a:rPr>
              <a:t>、</a:t>
            </a:r>
            <a:r>
              <a:rPr lang="en-US" altLang="zh-CN" sz="2800" b="1" dirty="0">
                <a:ea typeface="黑体" panose="02010609060101010101" pitchFamily="49" charset="-122"/>
              </a:rPr>
              <a:t>8</a:t>
            </a:r>
            <a:r>
              <a:rPr lang="zh-CN" altLang="en-US" sz="2800" b="1" dirty="0">
                <a:ea typeface="黑体" panose="02010609060101010101" pitchFamily="49" charset="-122"/>
              </a:rPr>
              <a:t>个输入的编码器，按二进制编码，其输出的编码有</a:t>
            </a:r>
            <a:r>
              <a:rPr lang="en-US" altLang="zh-CN" sz="2800" b="1" dirty="0">
                <a:latin typeface="黑体" panose="02010609060101010101" pitchFamily="49" charset="-122"/>
                <a:ea typeface="黑体" panose="02010609060101010101" pitchFamily="49" charset="-122"/>
              </a:rPr>
              <a:t>(</a:t>
            </a:r>
            <a:r>
              <a:rPr lang="en-US" altLang="zh-CN" sz="2800" b="1" dirty="0">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t>
            </a:r>
            <a:r>
              <a:rPr lang="en-US" altLang="zh-CN" sz="2800" b="1" dirty="0">
                <a:ea typeface="黑体" panose="02010609060101010101" pitchFamily="49" charset="-122"/>
              </a:rPr>
              <a:t> </a:t>
            </a:r>
            <a:r>
              <a:rPr lang="zh-CN" altLang="en-US" sz="2800" b="1" dirty="0">
                <a:ea typeface="黑体" panose="02010609060101010101" pitchFamily="49" charset="-122"/>
              </a:rPr>
              <a:t>位。</a:t>
            </a:r>
          </a:p>
        </p:txBody>
      </p:sp>
      <p:sp>
        <p:nvSpPr>
          <p:cNvPr id="405526" name="Text Box 22"/>
          <p:cNvSpPr txBox="1"/>
          <p:nvPr/>
        </p:nvSpPr>
        <p:spPr>
          <a:xfrm>
            <a:off x="757238" y="4884738"/>
            <a:ext cx="261937"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0000"/>
                </a:solidFill>
                <a:ea typeface="黑体" panose="02010609060101010101" pitchFamily="49" charset="-122"/>
              </a:rPr>
              <a:t>3</a:t>
            </a:r>
            <a:endParaRPr lang="en-US" altLang="zh-CN" sz="2800" b="1" baseline="30000" dirty="0">
              <a:solidFill>
                <a:srgbClr val="FF0000"/>
              </a:solidFill>
              <a:ea typeface="黑体" panose="02010609060101010101" pitchFamily="49" charset="-122"/>
            </a:endParaRPr>
          </a:p>
        </p:txBody>
      </p:sp>
      <p:sp>
        <p:nvSpPr>
          <p:cNvPr id="405527" name="Text Box 23"/>
          <p:cNvSpPr txBox="1"/>
          <p:nvPr/>
        </p:nvSpPr>
        <p:spPr>
          <a:xfrm>
            <a:off x="57150" y="5472113"/>
            <a:ext cx="8664575"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  6</a:t>
            </a:r>
            <a:r>
              <a:rPr lang="zh-CN" altLang="en-US" sz="2800" b="1" dirty="0">
                <a:latin typeface="黑体" panose="02010609060101010101" pitchFamily="49" charset="-122"/>
                <a:ea typeface="黑体" panose="02010609060101010101" pitchFamily="49" charset="-122"/>
              </a:rPr>
              <a:t>、</a:t>
            </a:r>
            <a:r>
              <a:rPr lang="en-US" altLang="zh-CN" sz="2800" b="1" dirty="0">
                <a:ea typeface="黑体" panose="02010609060101010101" pitchFamily="49" charset="-122"/>
              </a:rPr>
              <a:t>3</a:t>
            </a:r>
            <a:r>
              <a:rPr lang="zh-CN" altLang="en-US" sz="2800" b="1" dirty="0">
                <a:ea typeface="黑体" panose="02010609060101010101" pitchFamily="49" charset="-122"/>
              </a:rPr>
              <a:t>个输入的译码器，最多可译码出</a:t>
            </a:r>
            <a:r>
              <a:rPr lang="en-US" altLang="zh-CN" sz="2800" b="1" dirty="0">
                <a:latin typeface="黑体" panose="02010609060101010101" pitchFamily="49" charset="-122"/>
                <a:ea typeface="黑体" panose="02010609060101010101" pitchFamily="49" charset="-122"/>
              </a:rPr>
              <a:t>( </a:t>
            </a:r>
            <a:r>
              <a:rPr lang="en-US" altLang="zh-CN" sz="2800" b="1" dirty="0">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t>
            </a:r>
            <a:r>
              <a:rPr lang="en-US" altLang="zh-CN" sz="2800" b="1" dirty="0">
                <a:ea typeface="黑体" panose="02010609060101010101" pitchFamily="49" charset="-122"/>
              </a:rPr>
              <a:t> </a:t>
            </a:r>
            <a:r>
              <a:rPr lang="zh-CN" altLang="en-US" sz="2800" b="1" dirty="0">
                <a:ea typeface="黑体" panose="02010609060101010101" pitchFamily="49" charset="-122"/>
              </a:rPr>
              <a:t>路输出。</a:t>
            </a:r>
          </a:p>
        </p:txBody>
      </p:sp>
      <p:sp>
        <p:nvSpPr>
          <p:cNvPr id="405528" name="Text Box 24"/>
          <p:cNvSpPr txBox="1"/>
          <p:nvPr/>
        </p:nvSpPr>
        <p:spPr>
          <a:xfrm>
            <a:off x="6557963" y="5441950"/>
            <a:ext cx="233362"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0000"/>
                </a:solidFill>
                <a:ea typeface="黑体" panose="02010609060101010101" pitchFamily="49" charset="-122"/>
              </a:rPr>
              <a:t>8</a:t>
            </a:r>
            <a:endParaRPr lang="en-US" altLang="zh-CN"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wipe(left)">
                                      <p:cBhvr>
                                        <p:cTn id="7" dur="500"/>
                                        <p:tgtEl>
                                          <p:spTgt spid="405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05508"/>
                                        </p:tgtEl>
                                        <p:attrNameLst>
                                          <p:attrName>style.visibility</p:attrName>
                                        </p:attrNameLst>
                                      </p:cBhvr>
                                      <p:to>
                                        <p:strVal val="visible"/>
                                      </p:to>
                                    </p:set>
                                    <p:anim calcmode="lin" valueType="num">
                                      <p:cBhvr additive="base">
                                        <p:cTn id="12" dur="500" fill="hold"/>
                                        <p:tgtEl>
                                          <p:spTgt spid="405508"/>
                                        </p:tgtEl>
                                        <p:attrNameLst>
                                          <p:attrName>ppt_x</p:attrName>
                                        </p:attrNameLst>
                                      </p:cBhvr>
                                      <p:tavLst>
                                        <p:tav tm="0">
                                          <p:val>
                                            <p:strVal val="#ppt_x"/>
                                          </p:val>
                                        </p:tav>
                                        <p:tav tm="100000">
                                          <p:val>
                                            <p:strVal val="#ppt_x"/>
                                          </p:val>
                                        </p:tav>
                                      </p:tavLst>
                                    </p:anim>
                                    <p:anim calcmode="lin" valueType="num">
                                      <p:cBhvr additive="base">
                                        <p:cTn id="13" dur="500" fill="hold"/>
                                        <p:tgtEl>
                                          <p:spTgt spid="40550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05509"/>
                                        </p:tgtEl>
                                        <p:attrNameLst>
                                          <p:attrName>style.visibility</p:attrName>
                                        </p:attrNameLst>
                                      </p:cBhvr>
                                      <p:to>
                                        <p:strVal val="visible"/>
                                      </p:to>
                                    </p:set>
                                    <p:animEffect transition="in" filter="wipe(left)">
                                      <p:cBhvr>
                                        <p:cTn id="18" dur="500"/>
                                        <p:tgtEl>
                                          <p:spTgt spid="40550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05510"/>
                                        </p:tgtEl>
                                        <p:attrNameLst>
                                          <p:attrName>style.visibility</p:attrName>
                                        </p:attrNameLst>
                                      </p:cBhvr>
                                      <p:to>
                                        <p:strVal val="visible"/>
                                      </p:to>
                                    </p:set>
                                    <p:anim calcmode="lin" valueType="num">
                                      <p:cBhvr additive="base">
                                        <p:cTn id="23" dur="500" fill="hold"/>
                                        <p:tgtEl>
                                          <p:spTgt spid="405510"/>
                                        </p:tgtEl>
                                        <p:attrNameLst>
                                          <p:attrName>ppt_x</p:attrName>
                                        </p:attrNameLst>
                                      </p:cBhvr>
                                      <p:tavLst>
                                        <p:tav tm="0">
                                          <p:val>
                                            <p:strVal val="#ppt_x"/>
                                          </p:val>
                                        </p:tav>
                                        <p:tav tm="100000">
                                          <p:val>
                                            <p:strVal val="#ppt_x"/>
                                          </p:val>
                                        </p:tav>
                                      </p:tavLst>
                                    </p:anim>
                                    <p:anim calcmode="lin" valueType="num">
                                      <p:cBhvr additive="base">
                                        <p:cTn id="24" dur="500" fill="hold"/>
                                        <p:tgtEl>
                                          <p:spTgt spid="4055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05518"/>
                                        </p:tgtEl>
                                        <p:attrNameLst>
                                          <p:attrName>style.visibility</p:attrName>
                                        </p:attrNameLst>
                                      </p:cBhvr>
                                      <p:to>
                                        <p:strVal val="visible"/>
                                      </p:to>
                                    </p:set>
                                    <p:animEffect transition="in" filter="wipe(left)">
                                      <p:cBhvr>
                                        <p:cTn id="29" dur="500"/>
                                        <p:tgtEl>
                                          <p:spTgt spid="4055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05520"/>
                                        </p:tgtEl>
                                        <p:attrNameLst>
                                          <p:attrName>style.visibility</p:attrName>
                                        </p:attrNameLst>
                                      </p:cBhvr>
                                      <p:to>
                                        <p:strVal val="visible"/>
                                      </p:to>
                                    </p:set>
                                    <p:anim calcmode="lin" valueType="num">
                                      <p:cBhvr additive="base">
                                        <p:cTn id="34" dur="500" fill="hold"/>
                                        <p:tgtEl>
                                          <p:spTgt spid="405520"/>
                                        </p:tgtEl>
                                        <p:attrNameLst>
                                          <p:attrName>ppt_x</p:attrName>
                                        </p:attrNameLst>
                                      </p:cBhvr>
                                      <p:tavLst>
                                        <p:tav tm="0">
                                          <p:val>
                                            <p:strVal val="#ppt_x"/>
                                          </p:val>
                                        </p:tav>
                                        <p:tav tm="100000">
                                          <p:val>
                                            <p:strVal val="#ppt_x"/>
                                          </p:val>
                                        </p:tav>
                                      </p:tavLst>
                                    </p:anim>
                                    <p:anim calcmode="lin" valueType="num">
                                      <p:cBhvr additive="base">
                                        <p:cTn id="35" dur="500" fill="hold"/>
                                        <p:tgtEl>
                                          <p:spTgt spid="405520"/>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405519"/>
                                        </p:tgtEl>
                                        <p:attrNameLst>
                                          <p:attrName>style.visibility</p:attrName>
                                        </p:attrNameLst>
                                      </p:cBhvr>
                                      <p:to>
                                        <p:strVal val="visible"/>
                                      </p:to>
                                    </p:set>
                                    <p:anim calcmode="lin" valueType="num">
                                      <p:cBhvr additive="base">
                                        <p:cTn id="39" dur="500" fill="hold"/>
                                        <p:tgtEl>
                                          <p:spTgt spid="405519"/>
                                        </p:tgtEl>
                                        <p:attrNameLst>
                                          <p:attrName>ppt_x</p:attrName>
                                        </p:attrNameLst>
                                      </p:cBhvr>
                                      <p:tavLst>
                                        <p:tav tm="0">
                                          <p:val>
                                            <p:strVal val="#ppt_x"/>
                                          </p:val>
                                        </p:tav>
                                        <p:tav tm="100000">
                                          <p:val>
                                            <p:strVal val="#ppt_x"/>
                                          </p:val>
                                        </p:tav>
                                      </p:tavLst>
                                    </p:anim>
                                    <p:anim calcmode="lin" valueType="num">
                                      <p:cBhvr additive="base">
                                        <p:cTn id="40" dur="500" fill="hold"/>
                                        <p:tgtEl>
                                          <p:spTgt spid="40551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05521"/>
                                        </p:tgtEl>
                                        <p:attrNameLst>
                                          <p:attrName>style.visibility</p:attrName>
                                        </p:attrNameLst>
                                      </p:cBhvr>
                                      <p:to>
                                        <p:strVal val="visible"/>
                                      </p:to>
                                    </p:set>
                                    <p:animEffect transition="in" filter="wipe(left)">
                                      <p:cBhvr>
                                        <p:cTn id="45" dur="500"/>
                                        <p:tgtEl>
                                          <p:spTgt spid="40552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405523"/>
                                        </p:tgtEl>
                                        <p:attrNameLst>
                                          <p:attrName>style.visibility</p:attrName>
                                        </p:attrNameLst>
                                      </p:cBhvr>
                                      <p:to>
                                        <p:strVal val="visible"/>
                                      </p:to>
                                    </p:set>
                                    <p:anim calcmode="lin" valueType="num">
                                      <p:cBhvr additive="base">
                                        <p:cTn id="50" dur="500" fill="hold"/>
                                        <p:tgtEl>
                                          <p:spTgt spid="405523"/>
                                        </p:tgtEl>
                                        <p:attrNameLst>
                                          <p:attrName>ppt_x</p:attrName>
                                        </p:attrNameLst>
                                      </p:cBhvr>
                                      <p:tavLst>
                                        <p:tav tm="0">
                                          <p:val>
                                            <p:strVal val="#ppt_x"/>
                                          </p:val>
                                        </p:tav>
                                        <p:tav tm="100000">
                                          <p:val>
                                            <p:strVal val="#ppt_x"/>
                                          </p:val>
                                        </p:tav>
                                      </p:tavLst>
                                    </p:anim>
                                    <p:anim calcmode="lin" valueType="num">
                                      <p:cBhvr additive="base">
                                        <p:cTn id="51" dur="500" fill="hold"/>
                                        <p:tgtEl>
                                          <p:spTgt spid="40552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5524"/>
                                        </p:tgtEl>
                                        <p:attrNameLst>
                                          <p:attrName>style.visibility</p:attrName>
                                        </p:attrNameLst>
                                      </p:cBhvr>
                                      <p:to>
                                        <p:strVal val="visible"/>
                                      </p:to>
                                    </p:set>
                                    <p:animEffect transition="in" filter="wipe(left)">
                                      <p:cBhvr>
                                        <p:cTn id="56" dur="500"/>
                                        <p:tgtEl>
                                          <p:spTgt spid="405524"/>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05526"/>
                                        </p:tgtEl>
                                        <p:attrNameLst>
                                          <p:attrName>style.visibility</p:attrName>
                                        </p:attrNameLst>
                                      </p:cBhvr>
                                      <p:to>
                                        <p:strVal val="visible"/>
                                      </p:to>
                                    </p:set>
                                    <p:anim calcmode="lin" valueType="num">
                                      <p:cBhvr additive="base">
                                        <p:cTn id="61" dur="500" fill="hold"/>
                                        <p:tgtEl>
                                          <p:spTgt spid="405526"/>
                                        </p:tgtEl>
                                        <p:attrNameLst>
                                          <p:attrName>ppt_x</p:attrName>
                                        </p:attrNameLst>
                                      </p:cBhvr>
                                      <p:tavLst>
                                        <p:tav tm="0">
                                          <p:val>
                                            <p:strVal val="#ppt_x"/>
                                          </p:val>
                                        </p:tav>
                                        <p:tav tm="100000">
                                          <p:val>
                                            <p:strVal val="#ppt_x"/>
                                          </p:val>
                                        </p:tav>
                                      </p:tavLst>
                                    </p:anim>
                                    <p:anim calcmode="lin" valueType="num">
                                      <p:cBhvr additive="base">
                                        <p:cTn id="62" dur="500" fill="hold"/>
                                        <p:tgtEl>
                                          <p:spTgt spid="4055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05527"/>
                                        </p:tgtEl>
                                        <p:attrNameLst>
                                          <p:attrName>style.visibility</p:attrName>
                                        </p:attrNameLst>
                                      </p:cBhvr>
                                      <p:to>
                                        <p:strVal val="visible"/>
                                      </p:to>
                                    </p:set>
                                    <p:animEffect transition="in" filter="wipe(left)">
                                      <p:cBhvr>
                                        <p:cTn id="67" dur="500"/>
                                        <p:tgtEl>
                                          <p:spTgt spid="405527"/>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405528"/>
                                        </p:tgtEl>
                                        <p:attrNameLst>
                                          <p:attrName>style.visibility</p:attrName>
                                        </p:attrNameLst>
                                      </p:cBhvr>
                                      <p:to>
                                        <p:strVal val="visible"/>
                                      </p:to>
                                    </p:set>
                                    <p:anim calcmode="lin" valueType="num">
                                      <p:cBhvr additive="base">
                                        <p:cTn id="72" dur="500" fill="hold"/>
                                        <p:tgtEl>
                                          <p:spTgt spid="405528"/>
                                        </p:tgtEl>
                                        <p:attrNameLst>
                                          <p:attrName>ppt_x</p:attrName>
                                        </p:attrNameLst>
                                      </p:cBhvr>
                                      <p:tavLst>
                                        <p:tav tm="0">
                                          <p:val>
                                            <p:strVal val="#ppt_x"/>
                                          </p:val>
                                        </p:tav>
                                        <p:tav tm="100000">
                                          <p:val>
                                            <p:strVal val="#ppt_x"/>
                                          </p:val>
                                        </p:tav>
                                      </p:tavLst>
                                    </p:anim>
                                    <p:anim calcmode="lin" valueType="num">
                                      <p:cBhvr additive="base">
                                        <p:cTn id="73" dur="500" fill="hold"/>
                                        <p:tgtEl>
                                          <p:spTgt spid="4055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p:bldP spid="405509" grpId="0"/>
      <p:bldP spid="405510" grpId="0"/>
      <p:bldP spid="405518" grpId="0"/>
      <p:bldP spid="405519" grpId="0"/>
      <p:bldP spid="405520" grpId="0"/>
      <p:bldP spid="405521" grpId="0"/>
      <p:bldP spid="405523" grpId="0"/>
      <p:bldP spid="405524" grpId="0"/>
      <p:bldP spid="405526" grpId="0"/>
      <p:bldP spid="405527" grpId="0"/>
      <p:bldP spid="40552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92</a:t>
            </a:fld>
            <a:r>
              <a:rPr lang="zh-CN" altLang="en-US" sz="1400" dirty="0"/>
              <a:t>）</a:t>
            </a:r>
          </a:p>
        </p:txBody>
      </p:sp>
      <p:sp>
        <p:nvSpPr>
          <p:cNvPr id="104451" name="Text Box 2"/>
          <p:cNvSpPr txBox="1"/>
          <p:nvPr/>
        </p:nvSpPr>
        <p:spPr>
          <a:xfrm>
            <a:off x="604838" y="173038"/>
            <a:ext cx="2663825" cy="427037"/>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ea typeface="黑体" panose="02010609060101010101" pitchFamily="49" charset="-122"/>
              </a:rPr>
              <a:t>二、单项选择题</a:t>
            </a:r>
          </a:p>
        </p:txBody>
      </p:sp>
      <p:sp>
        <p:nvSpPr>
          <p:cNvPr id="406531" name="Text Box 3"/>
          <p:cNvSpPr txBox="1"/>
          <p:nvPr/>
        </p:nvSpPr>
        <p:spPr>
          <a:xfrm>
            <a:off x="304800" y="655638"/>
            <a:ext cx="8551863" cy="1281112"/>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、在二进制译码器中，若输入有</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位代码，则输出有</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信号。</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个    </a:t>
            </a:r>
            <a:r>
              <a:rPr lang="en-US" altLang="zh-CN" sz="2800" b="1" dirty="0">
                <a:latin typeface="黑体" panose="02010609060101010101" pitchFamily="49" charset="-122"/>
                <a:ea typeface="黑体" panose="02010609060101010101" pitchFamily="49" charset="-122"/>
              </a:rPr>
              <a:t>B</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个    </a:t>
            </a:r>
            <a:r>
              <a:rPr lang="en-US" altLang="zh-CN" sz="2800" b="1" dirty="0">
                <a:latin typeface="黑体" panose="02010609060101010101" pitchFamily="49" charset="-122"/>
                <a:ea typeface="黑体" panose="02010609060101010101" pitchFamily="49" charset="-122"/>
              </a:rPr>
              <a:t>C</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8</a:t>
            </a:r>
            <a:r>
              <a:rPr lang="zh-CN" altLang="en-US" sz="2800" b="1" dirty="0">
                <a:latin typeface="黑体" panose="02010609060101010101" pitchFamily="49" charset="-122"/>
                <a:ea typeface="黑体" panose="02010609060101010101" pitchFamily="49" charset="-122"/>
              </a:rPr>
              <a:t>个    </a:t>
            </a:r>
            <a:r>
              <a:rPr lang="en-US" altLang="zh-CN" sz="2800" b="1" dirty="0">
                <a:latin typeface="黑体" panose="02010609060101010101" pitchFamily="49" charset="-122"/>
                <a:ea typeface="黑体" panose="02010609060101010101" pitchFamily="49" charset="-122"/>
              </a:rPr>
              <a:t>D</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16</a:t>
            </a:r>
            <a:r>
              <a:rPr lang="zh-CN" altLang="en-US" sz="2800" b="1" dirty="0">
                <a:latin typeface="黑体" panose="02010609060101010101" pitchFamily="49" charset="-122"/>
                <a:ea typeface="黑体" panose="02010609060101010101" pitchFamily="49" charset="-122"/>
              </a:rPr>
              <a:t>个</a:t>
            </a:r>
          </a:p>
        </p:txBody>
      </p:sp>
      <p:sp>
        <p:nvSpPr>
          <p:cNvPr id="406532" name="Text Box 4"/>
          <p:cNvSpPr txBox="1"/>
          <p:nvPr/>
        </p:nvSpPr>
        <p:spPr>
          <a:xfrm>
            <a:off x="735013" y="1079500"/>
            <a:ext cx="3143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ea typeface="黑体" panose="02010609060101010101" pitchFamily="49" charset="-122"/>
              </a:rPr>
              <a:t>D</a:t>
            </a:r>
          </a:p>
        </p:txBody>
      </p:sp>
      <p:sp>
        <p:nvSpPr>
          <p:cNvPr id="104454" name="Rectangle 5"/>
          <p:cNvSpPr/>
          <p:nvPr/>
        </p:nvSpPr>
        <p:spPr>
          <a:xfrm>
            <a:off x="0" y="3348038"/>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406534" name="Text Box 6"/>
          <p:cNvSpPr txBox="1"/>
          <p:nvPr/>
        </p:nvSpPr>
        <p:spPr>
          <a:xfrm>
            <a:off x="290513" y="2063750"/>
            <a:ext cx="8551862" cy="128111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、若在编码器中有</a:t>
            </a:r>
            <a:r>
              <a:rPr lang="en-US" altLang="zh-CN" sz="2800" b="1" dirty="0">
                <a:latin typeface="黑体" panose="02010609060101010101" pitchFamily="49" charset="-122"/>
                <a:ea typeface="黑体" panose="02010609060101010101" pitchFamily="49" charset="-122"/>
              </a:rPr>
              <a:t>50</a:t>
            </a:r>
            <a:r>
              <a:rPr lang="zh-CN" altLang="en-US" sz="2800" b="1" dirty="0">
                <a:latin typeface="黑体" panose="02010609060101010101" pitchFamily="49" charset="-122"/>
                <a:ea typeface="黑体" panose="02010609060101010101" pitchFamily="49" charset="-122"/>
              </a:rPr>
              <a:t>个编码对象，则要求输出二进制代码位数为</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位。</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5      B</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6      C</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10     D</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50</a:t>
            </a:r>
            <a:r>
              <a:rPr lang="en-US" altLang="zh-CN" sz="2800" b="1" dirty="0"/>
              <a:t> </a:t>
            </a:r>
          </a:p>
        </p:txBody>
      </p:sp>
      <p:sp>
        <p:nvSpPr>
          <p:cNvPr id="406535" name="Text Box 7"/>
          <p:cNvSpPr txBox="1"/>
          <p:nvPr/>
        </p:nvSpPr>
        <p:spPr>
          <a:xfrm>
            <a:off x="2820988" y="2501900"/>
            <a:ext cx="3143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ea typeface="黑体" panose="02010609060101010101" pitchFamily="49" charset="-122"/>
              </a:rPr>
              <a:t>B</a:t>
            </a:r>
          </a:p>
        </p:txBody>
      </p:sp>
      <p:sp>
        <p:nvSpPr>
          <p:cNvPr id="406536" name="Text Box 8"/>
          <p:cNvSpPr txBox="1"/>
          <p:nvPr/>
        </p:nvSpPr>
        <p:spPr>
          <a:xfrm>
            <a:off x="204788" y="3441700"/>
            <a:ext cx="8551862" cy="170815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rgbClr val="FF0000"/>
                </a:solidFill>
                <a:ea typeface="楷体_GB2312" pitchFamily="1" charset="-122"/>
              </a:rPr>
              <a:t>    </a:t>
            </a: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、在大多数情况下</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对于译码器而言</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a:t>
            </a:r>
            <a:r>
              <a:rPr lang="zh-CN" altLang="en-US" sz="2800" b="1" dirty="0">
                <a:latin typeface="黑体" panose="02010609060101010101" pitchFamily="49" charset="-122"/>
                <a:ea typeface="黑体" panose="02010609060101010101" pitchFamily="49" charset="-122"/>
              </a:rPr>
              <a:t>、其输入端数目少于输出端数目</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B</a:t>
            </a:r>
            <a:r>
              <a:rPr lang="zh-CN" altLang="en-US" sz="2800" b="1" dirty="0">
                <a:latin typeface="黑体" panose="02010609060101010101" pitchFamily="49" charset="-122"/>
                <a:ea typeface="黑体" panose="02010609060101010101" pitchFamily="49" charset="-122"/>
              </a:rPr>
              <a:t>、其输入端数目多于输出端数目</a:t>
            </a:r>
          </a:p>
          <a:p>
            <a:pPr marL="0" lvl="0" indent="0" eaLnBrk="1" hangingPunct="1">
              <a:spcBef>
                <a:spcPct val="0"/>
              </a:spcBef>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C</a:t>
            </a:r>
            <a:r>
              <a:rPr lang="zh-CN" altLang="en-US" sz="2800" b="1" dirty="0">
                <a:latin typeface="黑体" panose="02010609060101010101" pitchFamily="49" charset="-122"/>
                <a:ea typeface="黑体" panose="02010609060101010101" pitchFamily="49" charset="-122"/>
              </a:rPr>
              <a:t>、其输入端数目与输出端数目几乎相同</a:t>
            </a:r>
          </a:p>
        </p:txBody>
      </p:sp>
      <p:sp>
        <p:nvSpPr>
          <p:cNvPr id="406537" name="Text Box 9"/>
          <p:cNvSpPr txBox="1"/>
          <p:nvPr/>
        </p:nvSpPr>
        <p:spPr>
          <a:xfrm>
            <a:off x="6650038" y="3441700"/>
            <a:ext cx="314325" cy="427038"/>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solidFill>
                  <a:srgbClr val="FF3300"/>
                </a:solidFill>
                <a:ea typeface="黑体" panose="02010609060101010101" pitchFamily="49" charset="-122"/>
              </a:rPr>
              <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6531"/>
                                        </p:tgtEl>
                                        <p:attrNameLst>
                                          <p:attrName>style.visibility</p:attrName>
                                        </p:attrNameLst>
                                      </p:cBhvr>
                                      <p:to>
                                        <p:strVal val="visible"/>
                                      </p:to>
                                    </p:set>
                                    <p:animEffect transition="in" filter="wipe(left)">
                                      <p:cBhvr>
                                        <p:cTn id="7" dur="500"/>
                                        <p:tgtEl>
                                          <p:spTgt spid="4065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06532"/>
                                        </p:tgtEl>
                                        <p:attrNameLst>
                                          <p:attrName>style.visibility</p:attrName>
                                        </p:attrNameLst>
                                      </p:cBhvr>
                                      <p:to>
                                        <p:strVal val="visible"/>
                                      </p:to>
                                    </p:set>
                                    <p:anim calcmode="lin" valueType="num">
                                      <p:cBhvr additive="base">
                                        <p:cTn id="12" dur="500" fill="hold"/>
                                        <p:tgtEl>
                                          <p:spTgt spid="406532"/>
                                        </p:tgtEl>
                                        <p:attrNameLst>
                                          <p:attrName>ppt_x</p:attrName>
                                        </p:attrNameLst>
                                      </p:cBhvr>
                                      <p:tavLst>
                                        <p:tav tm="0">
                                          <p:val>
                                            <p:strVal val="#ppt_x"/>
                                          </p:val>
                                        </p:tav>
                                        <p:tav tm="100000">
                                          <p:val>
                                            <p:strVal val="#ppt_x"/>
                                          </p:val>
                                        </p:tav>
                                      </p:tavLst>
                                    </p:anim>
                                    <p:anim calcmode="lin" valueType="num">
                                      <p:cBhvr additive="base">
                                        <p:cTn id="13" dur="500" fill="hold"/>
                                        <p:tgtEl>
                                          <p:spTgt spid="40653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06534"/>
                                        </p:tgtEl>
                                        <p:attrNameLst>
                                          <p:attrName>style.visibility</p:attrName>
                                        </p:attrNameLst>
                                      </p:cBhvr>
                                      <p:to>
                                        <p:strVal val="visible"/>
                                      </p:to>
                                    </p:set>
                                    <p:animEffect transition="in" filter="wipe(left)">
                                      <p:cBhvr>
                                        <p:cTn id="18" dur="500"/>
                                        <p:tgtEl>
                                          <p:spTgt spid="40653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06535"/>
                                        </p:tgtEl>
                                        <p:attrNameLst>
                                          <p:attrName>style.visibility</p:attrName>
                                        </p:attrNameLst>
                                      </p:cBhvr>
                                      <p:to>
                                        <p:strVal val="visible"/>
                                      </p:to>
                                    </p:set>
                                    <p:anim calcmode="lin" valueType="num">
                                      <p:cBhvr additive="base">
                                        <p:cTn id="23" dur="500" fill="hold"/>
                                        <p:tgtEl>
                                          <p:spTgt spid="406535"/>
                                        </p:tgtEl>
                                        <p:attrNameLst>
                                          <p:attrName>ppt_x</p:attrName>
                                        </p:attrNameLst>
                                      </p:cBhvr>
                                      <p:tavLst>
                                        <p:tav tm="0">
                                          <p:val>
                                            <p:strVal val="#ppt_x"/>
                                          </p:val>
                                        </p:tav>
                                        <p:tav tm="100000">
                                          <p:val>
                                            <p:strVal val="#ppt_x"/>
                                          </p:val>
                                        </p:tav>
                                      </p:tavLst>
                                    </p:anim>
                                    <p:anim calcmode="lin" valueType="num">
                                      <p:cBhvr additive="base">
                                        <p:cTn id="24" dur="500" fill="hold"/>
                                        <p:tgtEl>
                                          <p:spTgt spid="40653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06536"/>
                                        </p:tgtEl>
                                        <p:attrNameLst>
                                          <p:attrName>style.visibility</p:attrName>
                                        </p:attrNameLst>
                                      </p:cBhvr>
                                      <p:to>
                                        <p:strVal val="visible"/>
                                      </p:to>
                                    </p:set>
                                    <p:animEffect transition="in" filter="wipe(left)">
                                      <p:cBhvr>
                                        <p:cTn id="29" dur="500"/>
                                        <p:tgtEl>
                                          <p:spTgt spid="40653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06537"/>
                                        </p:tgtEl>
                                        <p:attrNameLst>
                                          <p:attrName>style.visibility</p:attrName>
                                        </p:attrNameLst>
                                      </p:cBhvr>
                                      <p:to>
                                        <p:strVal val="visible"/>
                                      </p:to>
                                    </p:set>
                                    <p:anim calcmode="lin" valueType="num">
                                      <p:cBhvr additive="base">
                                        <p:cTn id="34" dur="500" fill="hold"/>
                                        <p:tgtEl>
                                          <p:spTgt spid="406537"/>
                                        </p:tgtEl>
                                        <p:attrNameLst>
                                          <p:attrName>ppt_x</p:attrName>
                                        </p:attrNameLst>
                                      </p:cBhvr>
                                      <p:tavLst>
                                        <p:tav tm="0">
                                          <p:val>
                                            <p:strVal val="#ppt_x"/>
                                          </p:val>
                                        </p:tav>
                                        <p:tav tm="100000">
                                          <p:val>
                                            <p:strVal val="#ppt_x"/>
                                          </p:val>
                                        </p:tav>
                                      </p:tavLst>
                                    </p:anim>
                                    <p:anim calcmode="lin" valueType="num">
                                      <p:cBhvr additive="base">
                                        <p:cTn id="35" dur="500" fill="hold"/>
                                        <p:tgtEl>
                                          <p:spTgt spid="406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p:bldP spid="406532" grpId="0"/>
      <p:bldP spid="406534" grpId="0"/>
      <p:bldP spid="406535" grpId="0"/>
      <p:bldP spid="406536" grpId="0"/>
      <p:bldP spid="40653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93</a:t>
            </a:fld>
            <a:r>
              <a:rPr lang="zh-CN" altLang="en-US" sz="1400" dirty="0"/>
              <a:t>）</a:t>
            </a:r>
          </a:p>
        </p:txBody>
      </p:sp>
      <p:sp>
        <p:nvSpPr>
          <p:cNvPr id="105475" name="Rectangle 2"/>
          <p:cNvSpPr/>
          <p:nvPr/>
        </p:nvSpPr>
        <p:spPr>
          <a:xfrm>
            <a:off x="2590800" y="1066800"/>
            <a:ext cx="4038600" cy="57943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80000"/>
              </a:lnSpc>
              <a:spcBef>
                <a:spcPct val="0"/>
              </a:spcBef>
              <a:buNone/>
            </a:pPr>
            <a:r>
              <a:rPr lang="zh-CN" altLang="en-US" sz="4000" b="1" i="1" dirty="0">
                <a:solidFill>
                  <a:schemeClr val="bg1"/>
                </a:solidFill>
                <a:ea typeface="楷体_GB2312" pitchFamily="1" charset="-122"/>
              </a:rPr>
              <a:t>２</a:t>
            </a:r>
            <a:r>
              <a:rPr lang="en-US" altLang="zh-CN" sz="4000" b="1" i="1" dirty="0">
                <a:solidFill>
                  <a:schemeClr val="bg1"/>
                </a:solidFill>
                <a:ea typeface="楷体_GB2312" pitchFamily="1" charset="-122"/>
              </a:rPr>
              <a:t>.6   </a:t>
            </a:r>
            <a:r>
              <a:rPr lang="zh-CN" altLang="en-US" sz="4000" b="1" i="1" dirty="0">
                <a:solidFill>
                  <a:schemeClr val="bg1"/>
                </a:solidFill>
                <a:ea typeface="楷体_GB2312" pitchFamily="1" charset="-122"/>
              </a:rPr>
              <a:t>数据选择器</a:t>
            </a:r>
          </a:p>
        </p:txBody>
      </p:sp>
      <p:sp>
        <p:nvSpPr>
          <p:cNvPr id="105476" name="Rectangle 3"/>
          <p:cNvSpPr/>
          <p:nvPr/>
        </p:nvSpPr>
        <p:spPr>
          <a:xfrm>
            <a:off x="455613" y="69850"/>
            <a:ext cx="4675187" cy="57943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b="1" dirty="0">
                <a:solidFill>
                  <a:srgbClr val="FF0000"/>
                </a:solidFill>
                <a:latin typeface="黑体" panose="02010609060101010101" pitchFamily="49" charset="-122"/>
                <a:ea typeface="黑体" panose="02010609060101010101" pitchFamily="49" charset="-122"/>
              </a:rPr>
              <a:t>2.4 </a:t>
            </a:r>
            <a:r>
              <a:rPr lang="zh-CN" altLang="en-US" b="1" dirty="0">
                <a:solidFill>
                  <a:srgbClr val="FF0000"/>
                </a:solidFill>
                <a:latin typeface="黑体" panose="02010609060101010101" pitchFamily="49" charset="-122"/>
                <a:ea typeface="黑体" panose="02010609060101010101" pitchFamily="49" charset="-122"/>
              </a:rPr>
              <a:t>数据选择器和分配器</a:t>
            </a:r>
          </a:p>
        </p:txBody>
      </p:sp>
      <p:sp>
        <p:nvSpPr>
          <p:cNvPr id="390148" name="Text Box 4"/>
          <p:cNvSpPr txBox="1"/>
          <p:nvPr/>
        </p:nvSpPr>
        <p:spPr>
          <a:xfrm>
            <a:off x="473075" y="646113"/>
            <a:ext cx="4076700" cy="427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dirty="0"/>
              <a:t> </a:t>
            </a:r>
            <a:r>
              <a:rPr lang="en-US" altLang="zh-CN" sz="2800" b="1" dirty="0">
                <a:solidFill>
                  <a:srgbClr val="0000FF"/>
                </a:solidFill>
                <a:latin typeface="黑体" panose="02010609060101010101" pitchFamily="49" charset="-122"/>
                <a:ea typeface="黑体" panose="02010609060101010101" pitchFamily="49" charset="-122"/>
              </a:rPr>
              <a:t>2.4.1 </a:t>
            </a:r>
            <a:r>
              <a:rPr lang="zh-CN" altLang="en-US" sz="2800" b="1" dirty="0">
                <a:solidFill>
                  <a:srgbClr val="0000FF"/>
                </a:solidFill>
                <a:latin typeface="黑体" panose="02010609060101010101" pitchFamily="49" charset="-122"/>
                <a:ea typeface="黑体" panose="02010609060101010101" pitchFamily="49" charset="-122"/>
              </a:rPr>
              <a:t>数据选择器                                                                                          </a:t>
            </a:r>
          </a:p>
        </p:txBody>
      </p:sp>
      <p:sp>
        <p:nvSpPr>
          <p:cNvPr id="390149" name="Text Box 5"/>
          <p:cNvSpPr txBox="1"/>
          <p:nvPr/>
        </p:nvSpPr>
        <p:spPr>
          <a:xfrm>
            <a:off x="182563" y="1065213"/>
            <a:ext cx="8791575" cy="128111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dirty="0">
                <a:ea typeface="黑体" panose="02010609060101010101" pitchFamily="49" charset="-122"/>
              </a:rPr>
              <a:t>    </a:t>
            </a:r>
            <a:r>
              <a:rPr lang="zh-CN" altLang="en-US" sz="2800" b="1" dirty="0">
                <a:ea typeface="黑体" panose="02010609060101010101" pitchFamily="49" charset="-122"/>
              </a:rPr>
              <a:t>在多路数据传送过程中，能够根据需要将其中任意一路挑选出来的电路，叫做数据选择器，也称多路选择器或多路开关。</a:t>
            </a:r>
          </a:p>
        </p:txBody>
      </p:sp>
      <p:grpSp>
        <p:nvGrpSpPr>
          <p:cNvPr id="390150" name="Group 6"/>
          <p:cNvGrpSpPr/>
          <p:nvPr/>
        </p:nvGrpSpPr>
        <p:grpSpPr>
          <a:xfrm>
            <a:off x="557213" y="3214688"/>
            <a:ext cx="1362075" cy="1828800"/>
            <a:chOff x="351" y="2304"/>
            <a:chExt cx="858" cy="1152"/>
          </a:xfrm>
        </p:grpSpPr>
        <p:sp>
          <p:nvSpPr>
            <p:cNvPr id="105529" name="AutoShape 7"/>
            <p:cNvSpPr/>
            <p:nvPr/>
          </p:nvSpPr>
          <p:spPr>
            <a:xfrm>
              <a:off x="988" y="2467"/>
              <a:ext cx="221" cy="771"/>
            </a:xfrm>
            <a:prstGeom prst="leftBrace">
              <a:avLst>
                <a:gd name="adj1" fmla="val 29072"/>
                <a:gd name="adj2" fmla="val 50000"/>
              </a:avLst>
            </a:prstGeom>
            <a:noFill/>
            <a:ln w="38100" cap="flat" cmpd="sng">
              <a:solidFill>
                <a:schemeClr val="accent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30" name="Text Box 8"/>
            <p:cNvSpPr txBox="1"/>
            <p:nvPr/>
          </p:nvSpPr>
          <p:spPr>
            <a:xfrm>
              <a:off x="351" y="2304"/>
              <a:ext cx="416" cy="1152"/>
            </a:xfrm>
            <a:prstGeom prst="rect">
              <a:avLst/>
            </a:prstGeom>
            <a:noFill/>
            <a:ln w="2857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0000"/>
                  </a:solidFill>
                  <a:latin typeface="" pitchFamily="18" charset="0"/>
                </a:rPr>
                <a:t>输入数据</a:t>
              </a:r>
              <a:endParaRPr lang="zh-CN" altLang="en-US" sz="2800" b="1" dirty="0">
                <a:solidFill>
                  <a:srgbClr val="333300"/>
                </a:solidFill>
                <a:latin typeface="" pitchFamily="18" charset="0"/>
              </a:endParaRPr>
            </a:p>
          </p:txBody>
        </p:sp>
      </p:grpSp>
      <p:sp>
        <p:nvSpPr>
          <p:cNvPr id="390153" name="AutoShape 9" descr="40%"/>
          <p:cNvSpPr/>
          <p:nvPr/>
        </p:nvSpPr>
        <p:spPr>
          <a:xfrm>
            <a:off x="6629400" y="3290888"/>
            <a:ext cx="1825625" cy="592137"/>
          </a:xfrm>
          <a:prstGeom prst="wedgeRoundRectCallout">
            <a:avLst>
              <a:gd name="adj1" fmla="val -85824"/>
              <a:gd name="adj2" fmla="val 76810"/>
              <a:gd name="adj3" fmla="val 16667"/>
            </a:avLst>
          </a:prstGeom>
          <a:blipFill rotWithShape="0">
            <a:blip r:embed="rId3"/>
          </a:blipFill>
          <a:ln w="38100" cap="sq" cmpd="sng">
            <a:solidFill>
              <a:srgbClr val="00CC99"/>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solidFill>
                  <a:srgbClr val="FF3300"/>
                </a:solidFill>
                <a:latin typeface="" pitchFamily="18" charset="0"/>
              </a:rPr>
              <a:t>输出数据</a:t>
            </a:r>
            <a:endParaRPr lang="zh-CN" altLang="en-US" sz="2800" b="1" dirty="0">
              <a:solidFill>
                <a:srgbClr val="FF3300"/>
              </a:solidFill>
              <a:latin typeface="" pitchFamily="18" charset="0"/>
              <a:ea typeface="楷体_GB2312" pitchFamily="1" charset="-122"/>
            </a:endParaRPr>
          </a:p>
        </p:txBody>
      </p:sp>
      <p:sp>
        <p:nvSpPr>
          <p:cNvPr id="390154" name="AutoShape 10" descr="40%"/>
          <p:cNvSpPr/>
          <p:nvPr/>
        </p:nvSpPr>
        <p:spPr>
          <a:xfrm flipH="1">
            <a:off x="1306513" y="4906963"/>
            <a:ext cx="2179637" cy="498475"/>
          </a:xfrm>
          <a:prstGeom prst="wedgeRoundRectCallout">
            <a:avLst>
              <a:gd name="adj1" fmla="val -75565"/>
              <a:gd name="adj2" fmla="val 67833"/>
              <a:gd name="adj3" fmla="val 16667"/>
            </a:avLst>
          </a:prstGeom>
          <a:blipFill rotWithShape="0">
            <a:blip r:embed="rId4"/>
          </a:blipFill>
          <a:ln w="38100" cap="sq" cmpd="sng">
            <a:solidFill>
              <a:srgbClr val="FF3300"/>
            </a:solidFill>
            <a:prstDash val="solid"/>
            <a:miter/>
            <a:headEnd type="none" w="med" len="med"/>
            <a:tailEnd type="none" w="med" len="med"/>
          </a:ln>
        </p:spPr>
        <p:txBody>
          <a:bodyPr lIns="0" tIns="0" rIns="0" bIns="0"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solidFill>
                  <a:schemeClr val="accent2"/>
                </a:solidFill>
                <a:latin typeface="" pitchFamily="18" charset="0"/>
              </a:rPr>
              <a:t>选通控制端</a:t>
            </a:r>
          </a:p>
        </p:txBody>
      </p:sp>
      <p:grpSp>
        <p:nvGrpSpPr>
          <p:cNvPr id="390155" name="Group 11"/>
          <p:cNvGrpSpPr/>
          <p:nvPr/>
        </p:nvGrpSpPr>
        <p:grpSpPr>
          <a:xfrm>
            <a:off x="3657600" y="2044700"/>
            <a:ext cx="3578225" cy="973138"/>
            <a:chOff x="2304" y="1584"/>
            <a:chExt cx="2254" cy="613"/>
          </a:xfrm>
        </p:grpSpPr>
        <p:sp>
          <p:nvSpPr>
            <p:cNvPr id="105527" name="AutoShape 12" descr="40%"/>
            <p:cNvSpPr/>
            <p:nvPr/>
          </p:nvSpPr>
          <p:spPr>
            <a:xfrm>
              <a:off x="3408" y="1824"/>
              <a:ext cx="1150" cy="373"/>
            </a:xfrm>
            <a:prstGeom prst="wedgeRoundRectCallout">
              <a:avLst>
                <a:gd name="adj1" fmla="val -83218"/>
                <a:gd name="adj2" fmla="val -49463"/>
                <a:gd name="adj3" fmla="val 16667"/>
              </a:avLst>
            </a:prstGeom>
            <a:blipFill rotWithShape="0">
              <a:blip r:embed="rId5"/>
            </a:blipFill>
            <a:ln w="38100" cap="sq" cmpd="sng">
              <a:solidFill>
                <a:srgbClr val="00CC99"/>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rgbClr val="FF3300"/>
                  </a:solidFill>
                  <a:latin typeface="" pitchFamily="18" charset="0"/>
                </a:rPr>
                <a:t>控制信号</a:t>
              </a:r>
            </a:p>
          </p:txBody>
        </p:sp>
        <p:sp>
          <p:nvSpPr>
            <p:cNvPr id="105528" name="Oval 13"/>
            <p:cNvSpPr/>
            <p:nvPr/>
          </p:nvSpPr>
          <p:spPr>
            <a:xfrm>
              <a:off x="2304" y="1584"/>
              <a:ext cx="816" cy="240"/>
            </a:xfrm>
            <a:prstGeom prst="ellipse">
              <a:avLst/>
            </a:prstGeom>
            <a:noFill/>
            <a:ln w="28575"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pSp>
      <p:grpSp>
        <p:nvGrpSpPr>
          <p:cNvPr id="390202" name="Group 58"/>
          <p:cNvGrpSpPr/>
          <p:nvPr/>
        </p:nvGrpSpPr>
        <p:grpSpPr>
          <a:xfrm>
            <a:off x="327025" y="5684838"/>
            <a:ext cx="4079875" cy="730250"/>
            <a:chOff x="206" y="3581"/>
            <a:chExt cx="2570" cy="460"/>
          </a:xfrm>
        </p:grpSpPr>
        <p:sp>
          <p:nvSpPr>
            <p:cNvPr id="105524" name="Text Box 15"/>
            <p:cNvSpPr txBox="1"/>
            <p:nvPr/>
          </p:nvSpPr>
          <p:spPr>
            <a:xfrm>
              <a:off x="206" y="3581"/>
              <a:ext cx="2570" cy="460"/>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S</a:t>
              </a:r>
              <a:r>
                <a:rPr lang="zh-CN" altLang="en-US" sz="2400" b="1" dirty="0"/>
                <a:t>＝</a:t>
              </a:r>
              <a:r>
                <a:rPr lang="en-US" altLang="zh-CN" sz="2400" b="1" dirty="0"/>
                <a:t>0</a:t>
              </a:r>
              <a:r>
                <a:rPr lang="zh-CN" altLang="en-US" sz="2400" b="1" dirty="0"/>
                <a:t>时，选择器使能</a:t>
              </a:r>
              <a:r>
                <a:rPr lang="en-US" altLang="zh-CN" sz="2400" b="1" dirty="0"/>
                <a:t>(</a:t>
              </a:r>
              <a:r>
                <a:rPr lang="zh-CN" altLang="en-US" sz="2400" b="1" dirty="0"/>
                <a:t>工作</a:t>
              </a:r>
              <a:r>
                <a:rPr lang="en-US" altLang="zh-CN" sz="2400" b="1" dirty="0"/>
                <a:t>)</a:t>
              </a:r>
              <a:r>
                <a:rPr lang="zh-CN" altLang="en-US" sz="2400" b="1" dirty="0"/>
                <a:t>，</a:t>
              </a:r>
            </a:p>
            <a:p>
              <a:pPr marL="0" lvl="0" indent="0" eaLnBrk="1" hangingPunct="1">
                <a:spcBef>
                  <a:spcPct val="0"/>
                </a:spcBef>
                <a:buNone/>
              </a:pPr>
              <a:r>
                <a:rPr lang="en-US" altLang="zh-CN" sz="2400" b="1" i="1" dirty="0"/>
                <a:t>S</a:t>
              </a:r>
              <a:r>
                <a:rPr lang="zh-CN" altLang="en-US" sz="2400" b="1" dirty="0"/>
                <a:t>＝</a:t>
              </a:r>
              <a:r>
                <a:rPr lang="en-US" altLang="zh-CN" sz="2400" b="1" dirty="0"/>
                <a:t>1</a:t>
              </a:r>
              <a:r>
                <a:rPr lang="zh-CN" altLang="en-US" sz="2400" b="1" dirty="0"/>
                <a:t>时，选择器被禁止。</a:t>
              </a:r>
            </a:p>
          </p:txBody>
        </p:sp>
        <p:sp>
          <p:nvSpPr>
            <p:cNvPr id="105525" name="Line 16"/>
            <p:cNvSpPr/>
            <p:nvPr/>
          </p:nvSpPr>
          <p:spPr>
            <a:xfrm>
              <a:off x="223" y="3590"/>
              <a:ext cx="97" cy="0"/>
            </a:xfrm>
            <a:prstGeom prst="line">
              <a:avLst/>
            </a:prstGeom>
            <a:ln w="25400" cap="flat" cmpd="sng">
              <a:solidFill>
                <a:schemeClr val="tx1"/>
              </a:solidFill>
              <a:prstDash val="solid"/>
              <a:headEnd type="none" w="med" len="med"/>
              <a:tailEnd type="none" w="med" len="med"/>
            </a:ln>
          </p:spPr>
        </p:sp>
        <p:sp>
          <p:nvSpPr>
            <p:cNvPr id="105526" name="Line 17"/>
            <p:cNvSpPr/>
            <p:nvPr/>
          </p:nvSpPr>
          <p:spPr>
            <a:xfrm>
              <a:off x="214" y="3820"/>
              <a:ext cx="97" cy="0"/>
            </a:xfrm>
            <a:prstGeom prst="line">
              <a:avLst/>
            </a:prstGeom>
            <a:ln w="25400" cap="flat" cmpd="sng">
              <a:solidFill>
                <a:schemeClr val="tx1"/>
              </a:solidFill>
              <a:prstDash val="solid"/>
              <a:headEnd type="none" w="med" len="med"/>
              <a:tailEnd type="none" w="med" len="med"/>
            </a:ln>
          </p:spPr>
        </p:sp>
      </p:grpSp>
      <p:sp>
        <p:nvSpPr>
          <p:cNvPr id="390162" name="Text Box 18"/>
          <p:cNvSpPr txBox="1"/>
          <p:nvPr/>
        </p:nvSpPr>
        <p:spPr>
          <a:xfrm>
            <a:off x="5126038" y="5003800"/>
            <a:ext cx="3879850" cy="1095375"/>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输出数据可以是</a:t>
            </a:r>
            <a:r>
              <a:rPr lang="en-US" altLang="zh-CN" sz="2400" b="1" dirty="0"/>
              <a:t>4</a:t>
            </a:r>
            <a:r>
              <a:rPr lang="zh-CN" altLang="en-US" sz="2400" b="1" dirty="0"/>
              <a:t>路输入数据的任意一路，究竟是哪一路完全由选择控制信号决定。</a:t>
            </a:r>
          </a:p>
        </p:txBody>
      </p:sp>
      <p:grpSp>
        <p:nvGrpSpPr>
          <p:cNvPr id="390163" name="Group 19"/>
          <p:cNvGrpSpPr/>
          <p:nvPr/>
        </p:nvGrpSpPr>
        <p:grpSpPr>
          <a:xfrm>
            <a:off x="1905000" y="1919288"/>
            <a:ext cx="4267200" cy="4144962"/>
            <a:chOff x="1200" y="1488"/>
            <a:chExt cx="2688" cy="2611"/>
          </a:xfrm>
        </p:grpSpPr>
        <p:sp>
          <p:nvSpPr>
            <p:cNvPr id="105494" name="Rectangle 20"/>
            <p:cNvSpPr/>
            <p:nvPr/>
          </p:nvSpPr>
          <p:spPr>
            <a:xfrm>
              <a:off x="1200" y="2986"/>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D</a:t>
              </a:r>
              <a:r>
                <a:rPr lang="en-US" altLang="zh-CN" sz="2800" b="1" baseline="-25000" dirty="0">
                  <a:solidFill>
                    <a:srgbClr val="333300"/>
                  </a:solidFill>
                  <a:latin typeface="" pitchFamily="18" charset="0"/>
                </a:rPr>
                <a:t>3</a:t>
              </a:r>
            </a:p>
          </p:txBody>
        </p:sp>
        <p:sp>
          <p:nvSpPr>
            <p:cNvPr id="105495" name="Rectangle 21"/>
            <p:cNvSpPr/>
            <p:nvPr/>
          </p:nvSpPr>
          <p:spPr>
            <a:xfrm>
              <a:off x="1200" y="2766"/>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D</a:t>
              </a:r>
              <a:r>
                <a:rPr lang="en-US" altLang="zh-CN" sz="2800" b="1" baseline="-25000" dirty="0">
                  <a:solidFill>
                    <a:srgbClr val="333300"/>
                  </a:solidFill>
                  <a:latin typeface="" pitchFamily="18" charset="0"/>
                </a:rPr>
                <a:t>2</a:t>
              </a:r>
            </a:p>
          </p:txBody>
        </p:sp>
        <p:sp>
          <p:nvSpPr>
            <p:cNvPr id="105496" name="Rectangle 22"/>
            <p:cNvSpPr/>
            <p:nvPr/>
          </p:nvSpPr>
          <p:spPr>
            <a:xfrm>
              <a:off x="1200" y="2547"/>
              <a:ext cx="35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D</a:t>
              </a:r>
              <a:r>
                <a:rPr lang="en-US" altLang="zh-CN" sz="2800" b="1" baseline="-25000" dirty="0">
                  <a:solidFill>
                    <a:srgbClr val="333300"/>
                  </a:solidFill>
                  <a:latin typeface="" pitchFamily="18" charset="0"/>
                </a:rPr>
                <a:t>1</a:t>
              </a:r>
            </a:p>
          </p:txBody>
        </p:sp>
        <p:sp>
          <p:nvSpPr>
            <p:cNvPr id="105497" name="Rectangle 23"/>
            <p:cNvSpPr/>
            <p:nvPr/>
          </p:nvSpPr>
          <p:spPr>
            <a:xfrm>
              <a:off x="1200" y="2328"/>
              <a:ext cx="35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D</a:t>
              </a:r>
              <a:r>
                <a:rPr lang="en-US" altLang="zh-CN" sz="2800" b="1" baseline="-25000" dirty="0">
                  <a:solidFill>
                    <a:srgbClr val="333300"/>
                  </a:solidFill>
                  <a:latin typeface="" pitchFamily="18" charset="0"/>
                </a:rPr>
                <a:t>0</a:t>
              </a:r>
            </a:p>
          </p:txBody>
        </p:sp>
        <p:sp>
          <p:nvSpPr>
            <p:cNvPr id="105498" name="Rectangle 24" descr="蓝色砂纸"/>
            <p:cNvSpPr/>
            <p:nvPr/>
          </p:nvSpPr>
          <p:spPr>
            <a:xfrm>
              <a:off x="2208" y="2241"/>
              <a:ext cx="912" cy="1137"/>
            </a:xfrm>
            <a:prstGeom prst="rect">
              <a:avLst/>
            </a:prstGeom>
            <a:noFill/>
            <a:ln w="28575" cap="flat" cmpd="sng">
              <a:solidFill>
                <a:srgbClr val="3333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499" name="Line 25"/>
            <p:cNvSpPr/>
            <p:nvPr/>
          </p:nvSpPr>
          <p:spPr>
            <a:xfrm>
              <a:off x="1632" y="2503"/>
              <a:ext cx="816" cy="0"/>
            </a:xfrm>
            <a:prstGeom prst="line">
              <a:avLst/>
            </a:prstGeom>
            <a:ln w="28575" cap="flat" cmpd="sng">
              <a:solidFill>
                <a:srgbClr val="333300"/>
              </a:solidFill>
              <a:prstDash val="solid"/>
              <a:headEnd type="none" w="med" len="med"/>
              <a:tailEnd type="none" w="med" len="med"/>
            </a:ln>
          </p:spPr>
        </p:sp>
        <p:sp>
          <p:nvSpPr>
            <p:cNvPr id="105500" name="Line 26"/>
            <p:cNvSpPr/>
            <p:nvPr/>
          </p:nvSpPr>
          <p:spPr>
            <a:xfrm>
              <a:off x="1632" y="2722"/>
              <a:ext cx="816" cy="0"/>
            </a:xfrm>
            <a:prstGeom prst="line">
              <a:avLst/>
            </a:prstGeom>
            <a:ln w="28575" cap="flat" cmpd="sng">
              <a:solidFill>
                <a:srgbClr val="333300"/>
              </a:solidFill>
              <a:prstDash val="solid"/>
              <a:headEnd type="none" w="med" len="med"/>
              <a:tailEnd type="none" w="med" len="med"/>
            </a:ln>
          </p:spPr>
        </p:sp>
        <p:sp>
          <p:nvSpPr>
            <p:cNvPr id="105501" name="Line 27"/>
            <p:cNvSpPr/>
            <p:nvPr/>
          </p:nvSpPr>
          <p:spPr>
            <a:xfrm>
              <a:off x="1632" y="2941"/>
              <a:ext cx="816" cy="0"/>
            </a:xfrm>
            <a:prstGeom prst="line">
              <a:avLst/>
            </a:prstGeom>
            <a:ln w="28575" cap="flat" cmpd="sng">
              <a:solidFill>
                <a:srgbClr val="333300"/>
              </a:solidFill>
              <a:prstDash val="solid"/>
              <a:headEnd type="none" w="med" len="med"/>
              <a:tailEnd type="none" w="med" len="med"/>
            </a:ln>
          </p:spPr>
        </p:sp>
        <p:sp>
          <p:nvSpPr>
            <p:cNvPr id="105502" name="Line 28"/>
            <p:cNvSpPr/>
            <p:nvPr/>
          </p:nvSpPr>
          <p:spPr>
            <a:xfrm>
              <a:off x="1632" y="3160"/>
              <a:ext cx="816" cy="0"/>
            </a:xfrm>
            <a:prstGeom prst="line">
              <a:avLst/>
            </a:prstGeom>
            <a:ln w="28575" cap="flat" cmpd="sng">
              <a:solidFill>
                <a:srgbClr val="333300"/>
              </a:solidFill>
              <a:prstDash val="solid"/>
              <a:headEnd type="none" w="med" len="med"/>
              <a:tailEnd type="none" w="med" len="med"/>
            </a:ln>
          </p:spPr>
        </p:sp>
        <p:sp>
          <p:nvSpPr>
            <p:cNvPr id="105503" name="Line 29"/>
            <p:cNvSpPr/>
            <p:nvPr/>
          </p:nvSpPr>
          <p:spPr>
            <a:xfrm>
              <a:off x="2544" y="1935"/>
              <a:ext cx="0" cy="306"/>
            </a:xfrm>
            <a:prstGeom prst="line">
              <a:avLst/>
            </a:prstGeom>
            <a:ln w="28575" cap="flat" cmpd="sng">
              <a:solidFill>
                <a:srgbClr val="333300"/>
              </a:solidFill>
              <a:prstDash val="solid"/>
              <a:headEnd type="none" w="med" len="med"/>
              <a:tailEnd type="none" w="med" len="med"/>
            </a:ln>
          </p:spPr>
        </p:sp>
        <p:sp>
          <p:nvSpPr>
            <p:cNvPr id="105504" name="Line 30"/>
            <p:cNvSpPr/>
            <p:nvPr/>
          </p:nvSpPr>
          <p:spPr>
            <a:xfrm>
              <a:off x="2880" y="1935"/>
              <a:ext cx="0" cy="306"/>
            </a:xfrm>
            <a:prstGeom prst="line">
              <a:avLst/>
            </a:prstGeom>
            <a:ln w="28575" cap="flat" cmpd="sng">
              <a:solidFill>
                <a:srgbClr val="333300"/>
              </a:solidFill>
              <a:prstDash val="solid"/>
              <a:headEnd type="none" w="med" len="med"/>
              <a:tailEnd type="none" w="med" len="med"/>
            </a:ln>
          </p:spPr>
        </p:sp>
        <p:sp>
          <p:nvSpPr>
            <p:cNvPr id="105505" name="Oval 31"/>
            <p:cNvSpPr/>
            <p:nvPr/>
          </p:nvSpPr>
          <p:spPr>
            <a:xfrm>
              <a:off x="1536" y="2460"/>
              <a:ext cx="96" cy="87"/>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06" name="Oval 32"/>
            <p:cNvSpPr/>
            <p:nvPr/>
          </p:nvSpPr>
          <p:spPr>
            <a:xfrm>
              <a:off x="1536" y="2678"/>
              <a:ext cx="96" cy="88"/>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07" name="Oval 33"/>
            <p:cNvSpPr/>
            <p:nvPr/>
          </p:nvSpPr>
          <p:spPr>
            <a:xfrm>
              <a:off x="1536" y="2897"/>
              <a:ext cx="96" cy="88"/>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08" name="Oval 34"/>
            <p:cNvSpPr/>
            <p:nvPr/>
          </p:nvSpPr>
          <p:spPr>
            <a:xfrm>
              <a:off x="1536" y="3116"/>
              <a:ext cx="96" cy="87"/>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09" name="Oval 35"/>
            <p:cNvSpPr/>
            <p:nvPr/>
          </p:nvSpPr>
          <p:spPr>
            <a:xfrm>
              <a:off x="2448" y="2460"/>
              <a:ext cx="96" cy="87"/>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10" name="Oval 36"/>
            <p:cNvSpPr/>
            <p:nvPr/>
          </p:nvSpPr>
          <p:spPr>
            <a:xfrm>
              <a:off x="2832" y="2766"/>
              <a:ext cx="96" cy="87"/>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11" name="Line 37"/>
            <p:cNvSpPr/>
            <p:nvPr/>
          </p:nvSpPr>
          <p:spPr>
            <a:xfrm>
              <a:off x="2928" y="2810"/>
              <a:ext cx="576" cy="0"/>
            </a:xfrm>
            <a:prstGeom prst="line">
              <a:avLst/>
            </a:prstGeom>
            <a:ln w="28575" cap="flat" cmpd="sng">
              <a:solidFill>
                <a:srgbClr val="333300"/>
              </a:solidFill>
              <a:prstDash val="solid"/>
              <a:headEnd type="none" w="med" len="med"/>
              <a:tailEnd type="triangle" w="med" len="med"/>
            </a:ln>
          </p:spPr>
        </p:sp>
        <p:sp>
          <p:nvSpPr>
            <p:cNvPr id="105512" name="Oval 38"/>
            <p:cNvSpPr/>
            <p:nvPr/>
          </p:nvSpPr>
          <p:spPr>
            <a:xfrm>
              <a:off x="2448" y="3116"/>
              <a:ext cx="96" cy="87"/>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13" name="Oval 39"/>
            <p:cNvSpPr/>
            <p:nvPr/>
          </p:nvSpPr>
          <p:spPr>
            <a:xfrm>
              <a:off x="2448" y="2897"/>
              <a:ext cx="96" cy="88"/>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14" name="Oval 40"/>
            <p:cNvSpPr/>
            <p:nvPr/>
          </p:nvSpPr>
          <p:spPr>
            <a:xfrm>
              <a:off x="2448" y="2678"/>
              <a:ext cx="96" cy="88"/>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15" name="Oval 41"/>
            <p:cNvSpPr/>
            <p:nvPr/>
          </p:nvSpPr>
          <p:spPr>
            <a:xfrm>
              <a:off x="2496" y="1847"/>
              <a:ext cx="96" cy="88"/>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16" name="Oval 42"/>
            <p:cNvSpPr/>
            <p:nvPr/>
          </p:nvSpPr>
          <p:spPr>
            <a:xfrm>
              <a:off x="2832" y="1847"/>
              <a:ext cx="96" cy="88"/>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17" name="Line 43"/>
            <p:cNvSpPr/>
            <p:nvPr/>
          </p:nvSpPr>
          <p:spPr>
            <a:xfrm>
              <a:off x="2688" y="3378"/>
              <a:ext cx="0" cy="307"/>
            </a:xfrm>
            <a:prstGeom prst="line">
              <a:avLst/>
            </a:prstGeom>
            <a:ln w="28575" cap="flat" cmpd="sng">
              <a:solidFill>
                <a:srgbClr val="333300"/>
              </a:solidFill>
              <a:prstDash val="solid"/>
              <a:headEnd type="none" w="med" len="med"/>
              <a:tailEnd type="none" w="med" len="med"/>
            </a:ln>
          </p:spPr>
        </p:sp>
        <p:sp>
          <p:nvSpPr>
            <p:cNvPr id="105518" name="Oval 44"/>
            <p:cNvSpPr/>
            <p:nvPr/>
          </p:nvSpPr>
          <p:spPr>
            <a:xfrm>
              <a:off x="2640" y="3685"/>
              <a:ext cx="96" cy="87"/>
            </a:xfrm>
            <a:prstGeom prst="ellipse">
              <a:avLst/>
            </a:prstGeom>
            <a:noFill/>
            <a:ln w="28575" cap="flat" cmpd="sng">
              <a:solidFill>
                <a:srgbClr val="33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05519" name="Text Box 45"/>
            <p:cNvSpPr txBox="1"/>
            <p:nvPr/>
          </p:nvSpPr>
          <p:spPr>
            <a:xfrm>
              <a:off x="3504" y="267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W</a:t>
              </a:r>
              <a:endParaRPr lang="en-US" altLang="zh-CN" sz="3600" b="1" dirty="0">
                <a:solidFill>
                  <a:srgbClr val="333300"/>
                </a:solidFill>
                <a:latin typeface="" pitchFamily="18" charset="0"/>
              </a:endParaRPr>
            </a:p>
          </p:txBody>
        </p:sp>
        <p:sp>
          <p:nvSpPr>
            <p:cNvPr id="105520" name="Rectangle 46"/>
            <p:cNvSpPr/>
            <p:nvPr/>
          </p:nvSpPr>
          <p:spPr>
            <a:xfrm>
              <a:off x="2544" y="3772"/>
              <a:ext cx="24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333300"/>
                  </a:solidFill>
                  <a:latin typeface="" pitchFamily="18" charset="0"/>
                </a:rPr>
                <a:t>S</a:t>
              </a:r>
              <a:endParaRPr lang="en-US" altLang="zh-CN" sz="2800" b="1" baseline="-25000" dirty="0">
                <a:solidFill>
                  <a:srgbClr val="333300"/>
                </a:solidFill>
                <a:latin typeface="" pitchFamily="18" charset="0"/>
              </a:endParaRPr>
            </a:p>
          </p:txBody>
        </p:sp>
        <p:sp>
          <p:nvSpPr>
            <p:cNvPr id="105521" name="Rectangle 47"/>
            <p:cNvSpPr/>
            <p:nvPr/>
          </p:nvSpPr>
          <p:spPr>
            <a:xfrm>
              <a:off x="2711" y="1497"/>
              <a:ext cx="329" cy="331"/>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00"/>
                  </a:solidFill>
                  <a:latin typeface="" pitchFamily="18" charset="0"/>
                </a:rPr>
                <a:t>A</a:t>
              </a:r>
              <a:r>
                <a:rPr lang="en-US" altLang="zh-CN" sz="2800" b="1" baseline="-25000" dirty="0">
                  <a:solidFill>
                    <a:srgbClr val="FF0000"/>
                  </a:solidFill>
                  <a:latin typeface="" pitchFamily="18" charset="0"/>
                </a:rPr>
                <a:t>0</a:t>
              </a:r>
            </a:p>
          </p:txBody>
        </p:sp>
        <p:sp>
          <p:nvSpPr>
            <p:cNvPr id="105522" name="Rectangle 48"/>
            <p:cNvSpPr/>
            <p:nvPr/>
          </p:nvSpPr>
          <p:spPr>
            <a:xfrm>
              <a:off x="2352" y="1488"/>
              <a:ext cx="329" cy="331"/>
            </a:xfrm>
            <a:prstGeom prst="rect">
              <a:avLst/>
            </a:prstGeom>
            <a:noFill/>
            <a:ln w="381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rgbClr val="FF0000"/>
                  </a:solidFill>
                  <a:latin typeface="" pitchFamily="18" charset="0"/>
                </a:rPr>
                <a:t>A</a:t>
              </a:r>
              <a:r>
                <a:rPr lang="en-US" altLang="zh-CN" sz="2800" b="1" baseline="-25000" dirty="0">
                  <a:solidFill>
                    <a:srgbClr val="FF0000"/>
                  </a:solidFill>
                  <a:latin typeface="" pitchFamily="18" charset="0"/>
                </a:rPr>
                <a:t>1</a:t>
              </a:r>
            </a:p>
          </p:txBody>
        </p:sp>
        <p:sp>
          <p:nvSpPr>
            <p:cNvPr id="105523" name="Line 49"/>
            <p:cNvSpPr/>
            <p:nvPr/>
          </p:nvSpPr>
          <p:spPr>
            <a:xfrm>
              <a:off x="2618" y="3817"/>
              <a:ext cx="136" cy="0"/>
            </a:xfrm>
            <a:prstGeom prst="line">
              <a:avLst/>
            </a:prstGeom>
            <a:ln w="28575" cap="flat" cmpd="sng">
              <a:solidFill>
                <a:srgbClr val="333300"/>
              </a:solidFill>
              <a:prstDash val="solid"/>
              <a:headEnd type="none" w="med" len="med"/>
              <a:tailEnd type="none" w="med" len="med"/>
            </a:ln>
          </p:spPr>
        </p:sp>
      </p:grpSp>
      <p:sp>
        <p:nvSpPr>
          <p:cNvPr id="390194" name="Text Box 50"/>
          <p:cNvSpPr txBox="1"/>
          <p:nvPr/>
        </p:nvSpPr>
        <p:spPr>
          <a:xfrm>
            <a:off x="3554413" y="3216275"/>
            <a:ext cx="392112"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1800" b="1" dirty="0">
                <a:latin typeface="Arial" panose="020B0604020202020204" pitchFamily="34" charset="0"/>
              </a:rPr>
              <a:t>00</a:t>
            </a:r>
          </a:p>
        </p:txBody>
      </p:sp>
      <p:sp>
        <p:nvSpPr>
          <p:cNvPr id="390195" name="Rectangle 51"/>
          <p:cNvSpPr/>
          <p:nvPr/>
        </p:nvSpPr>
        <p:spPr>
          <a:xfrm>
            <a:off x="3476625" y="3559175"/>
            <a:ext cx="438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latin typeface="Arial" panose="020B0604020202020204" pitchFamily="34" charset="0"/>
              </a:rPr>
              <a:t>01</a:t>
            </a:r>
          </a:p>
        </p:txBody>
      </p:sp>
      <p:sp>
        <p:nvSpPr>
          <p:cNvPr id="390196" name="Rectangle 52"/>
          <p:cNvSpPr/>
          <p:nvPr/>
        </p:nvSpPr>
        <p:spPr>
          <a:xfrm>
            <a:off x="3465513" y="3902075"/>
            <a:ext cx="438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latin typeface="Arial" panose="020B0604020202020204" pitchFamily="34" charset="0"/>
              </a:rPr>
              <a:t>10</a:t>
            </a:r>
          </a:p>
        </p:txBody>
      </p:sp>
      <p:sp>
        <p:nvSpPr>
          <p:cNvPr id="390197" name="Rectangle 53"/>
          <p:cNvSpPr/>
          <p:nvPr/>
        </p:nvSpPr>
        <p:spPr>
          <a:xfrm>
            <a:off x="3475038" y="4254500"/>
            <a:ext cx="438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latin typeface="Arial" panose="020B0604020202020204" pitchFamily="34" charset="0"/>
              </a:rPr>
              <a:t>11</a:t>
            </a:r>
          </a:p>
        </p:txBody>
      </p:sp>
      <p:sp>
        <p:nvSpPr>
          <p:cNvPr id="390198" name="Line 54"/>
          <p:cNvSpPr/>
          <p:nvPr/>
        </p:nvSpPr>
        <p:spPr>
          <a:xfrm flipH="1" flipV="1">
            <a:off x="4025900" y="3525838"/>
            <a:ext cx="493713" cy="457200"/>
          </a:xfrm>
          <a:prstGeom prst="line">
            <a:avLst/>
          </a:prstGeom>
          <a:ln w="25400" cap="flat" cmpd="sng">
            <a:solidFill>
              <a:srgbClr val="0000FF"/>
            </a:solidFill>
            <a:prstDash val="solid"/>
            <a:headEnd type="none" w="med" len="med"/>
            <a:tailEnd type="arrow" w="med" len="lg"/>
          </a:ln>
        </p:spPr>
      </p:sp>
      <p:sp>
        <p:nvSpPr>
          <p:cNvPr id="390199" name="Line 55"/>
          <p:cNvSpPr/>
          <p:nvPr/>
        </p:nvSpPr>
        <p:spPr>
          <a:xfrm flipH="1" flipV="1">
            <a:off x="4010025" y="3860800"/>
            <a:ext cx="495300" cy="171450"/>
          </a:xfrm>
          <a:prstGeom prst="line">
            <a:avLst/>
          </a:prstGeom>
          <a:ln w="25400" cap="flat" cmpd="sng">
            <a:solidFill>
              <a:srgbClr val="0000FF"/>
            </a:solidFill>
            <a:prstDash val="solid"/>
            <a:headEnd type="none" w="med" len="med"/>
            <a:tailEnd type="arrow" w="med" len="lg"/>
          </a:ln>
        </p:spPr>
      </p:sp>
      <p:sp>
        <p:nvSpPr>
          <p:cNvPr id="390200" name="Line 56"/>
          <p:cNvSpPr/>
          <p:nvPr/>
        </p:nvSpPr>
        <p:spPr>
          <a:xfrm flipH="1">
            <a:off x="4010025" y="4057650"/>
            <a:ext cx="495300" cy="142875"/>
          </a:xfrm>
          <a:prstGeom prst="line">
            <a:avLst/>
          </a:prstGeom>
          <a:ln w="25400" cap="flat" cmpd="sng">
            <a:solidFill>
              <a:srgbClr val="0000FF"/>
            </a:solidFill>
            <a:prstDash val="solid"/>
            <a:headEnd type="none" w="med" len="med"/>
            <a:tailEnd type="arrow" w="med" len="lg"/>
          </a:ln>
        </p:spPr>
      </p:sp>
      <p:sp>
        <p:nvSpPr>
          <p:cNvPr id="390201" name="Line 57"/>
          <p:cNvSpPr/>
          <p:nvPr/>
        </p:nvSpPr>
        <p:spPr>
          <a:xfrm flipH="1">
            <a:off x="4030663" y="4075113"/>
            <a:ext cx="481012" cy="441325"/>
          </a:xfrm>
          <a:prstGeom prst="line">
            <a:avLst/>
          </a:prstGeom>
          <a:ln w="25400" cap="flat" cmpd="sng">
            <a:solidFill>
              <a:srgbClr val="0000FF"/>
            </a:solidFill>
            <a:prstDash val="solid"/>
            <a:headEnd type="none" w="med" len="med"/>
            <a:tailEnd type="arrow" w="med" len="lg"/>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0148"/>
                                        </p:tgtEl>
                                        <p:attrNameLst>
                                          <p:attrName>style.visibility</p:attrName>
                                        </p:attrNameLst>
                                      </p:cBhvr>
                                      <p:to>
                                        <p:strVal val="visible"/>
                                      </p:to>
                                    </p:set>
                                    <p:animEffect transition="in" filter="checkerboard(across)">
                                      <p:cBhvr>
                                        <p:cTn id="7" dur="500"/>
                                        <p:tgtEl>
                                          <p:spTgt spid="3901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0149"/>
                                        </p:tgtEl>
                                        <p:attrNameLst>
                                          <p:attrName>style.visibility</p:attrName>
                                        </p:attrNameLst>
                                      </p:cBhvr>
                                      <p:to>
                                        <p:strVal val="visible"/>
                                      </p:to>
                                    </p:set>
                                    <p:animEffect transition="in" filter="blinds(horizontal)">
                                      <p:cBhvr>
                                        <p:cTn id="12" dur="500"/>
                                        <p:tgtEl>
                                          <p:spTgt spid="3901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0163"/>
                                        </p:tgtEl>
                                        <p:attrNameLst>
                                          <p:attrName>style.visibility</p:attrName>
                                        </p:attrNameLst>
                                      </p:cBhvr>
                                      <p:to>
                                        <p:strVal val="visible"/>
                                      </p:to>
                                    </p:set>
                                    <p:animEffect transition="in" filter="blinds(horizontal)">
                                      <p:cBhvr>
                                        <p:cTn id="17" dur="500"/>
                                        <p:tgtEl>
                                          <p:spTgt spid="39016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90150"/>
                                        </p:tgtEl>
                                        <p:attrNameLst>
                                          <p:attrName>style.visibility</p:attrName>
                                        </p:attrNameLst>
                                      </p:cBhvr>
                                      <p:to>
                                        <p:strVal val="visible"/>
                                      </p:to>
                                    </p:set>
                                    <p:animEffect transition="in" filter="box(in)">
                                      <p:cBhvr>
                                        <p:cTn id="22" dur="500"/>
                                        <p:tgtEl>
                                          <p:spTgt spid="3901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390153"/>
                                        </p:tgtEl>
                                        <p:attrNameLst>
                                          <p:attrName>style.visibility</p:attrName>
                                        </p:attrNameLst>
                                      </p:cBhvr>
                                      <p:to>
                                        <p:strVal val="visible"/>
                                      </p:to>
                                    </p:set>
                                    <p:animEffect transition="in" filter="wipe(right)">
                                      <p:cBhvr>
                                        <p:cTn id="27" dur="500"/>
                                        <p:tgtEl>
                                          <p:spTgt spid="390153"/>
                                        </p:tgtEl>
                                      </p:cBhvr>
                                    </p:animEffect>
                                  </p:childTnLst>
                                  <p:subTnLst>
                                    <p:audio>
                                      <p:cMediaNode>
                                        <p:cTn display="0" masterRel="sameClick">
                                          <p:stCondLst>
                                            <p:cond evt="begin" delay="0">
                                              <p:tn val="25"/>
                                            </p:cond>
                                          </p:stCondLst>
                                          <p:endCondLst>
                                            <p:cond evt="onStopAudio" delay="0">
                                              <p:tgtEl>
                                                <p:sldTgt/>
                                              </p:tgtEl>
                                            </p:cond>
                                          </p:endCondLst>
                                        </p:cTn>
                                        <p:tgtEl>
                                          <p:sndTgt r:embed="rId2" name="感叹时奏幻想空间.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390154"/>
                                        </p:tgtEl>
                                        <p:attrNameLst>
                                          <p:attrName>style.visibility</p:attrName>
                                        </p:attrNameLst>
                                      </p:cBhvr>
                                      <p:to>
                                        <p:strVal val="visible"/>
                                      </p:to>
                                    </p:set>
                                    <p:animEffect transition="in" filter="wipe(right)">
                                      <p:cBhvr>
                                        <p:cTn id="32" dur="500"/>
                                        <p:tgtEl>
                                          <p:spTgt spid="390154"/>
                                        </p:tgtEl>
                                      </p:cBhvr>
                                    </p:animEffect>
                                  </p:childTnLst>
                                  <p:subTnLst>
                                    <p:audio>
                                      <p:cMediaNode>
                                        <p:cTn display="0" masterRel="sameClick">
                                          <p:stCondLst>
                                            <p:cond evt="begin" delay="0">
                                              <p:tn val="30"/>
                                            </p:cond>
                                          </p:stCondLst>
                                          <p:endCondLst>
                                            <p:cond evt="onStopAudio" delay="0">
                                              <p:tgtEl>
                                                <p:sldTgt/>
                                              </p:tgtEl>
                                            </p:cond>
                                          </p:endCondLst>
                                        </p:cTn>
                                        <p:tgtEl>
                                          <p:sndTgt r:embed="rId2" name="感叹时奏幻想空间.wav"/>
                                        </p:tgtEl>
                                      </p:cMediaNode>
                                    </p:audio>
                                  </p:sub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90202"/>
                                        </p:tgtEl>
                                        <p:attrNameLst>
                                          <p:attrName>style.visibility</p:attrName>
                                        </p:attrNameLst>
                                      </p:cBhvr>
                                      <p:to>
                                        <p:strVal val="visible"/>
                                      </p:to>
                                    </p:set>
                                    <p:animEffect transition="in" filter="wipe(left)">
                                      <p:cBhvr>
                                        <p:cTn id="36" dur="500"/>
                                        <p:tgtEl>
                                          <p:spTgt spid="39020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90155"/>
                                        </p:tgtEl>
                                        <p:attrNameLst>
                                          <p:attrName>style.visibility</p:attrName>
                                        </p:attrNameLst>
                                      </p:cBhvr>
                                      <p:to>
                                        <p:strVal val="visible"/>
                                      </p:to>
                                    </p:set>
                                    <p:animEffect transition="in" filter="wipe(right)">
                                      <p:cBhvr>
                                        <p:cTn id="41" dur="500"/>
                                        <p:tgtEl>
                                          <p:spTgt spid="3901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390162"/>
                                        </p:tgtEl>
                                        <p:attrNameLst>
                                          <p:attrName>style.visibility</p:attrName>
                                        </p:attrNameLst>
                                      </p:cBhvr>
                                      <p:to>
                                        <p:strVal val="visible"/>
                                      </p:to>
                                    </p:set>
                                    <p:animEffect transition="in" filter="wipe(right)">
                                      <p:cBhvr>
                                        <p:cTn id="46" dur="500"/>
                                        <p:tgtEl>
                                          <p:spTgt spid="390162"/>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390194"/>
                                        </p:tgtEl>
                                        <p:attrNameLst>
                                          <p:attrName>style.visibility</p:attrName>
                                        </p:attrNameLst>
                                      </p:cBhvr>
                                      <p:to>
                                        <p:strVal val="visible"/>
                                      </p:to>
                                    </p:set>
                                    <p:animEffect transition="in" filter="slide(fromTop)">
                                      <p:cBhvr>
                                        <p:cTn id="51" dur="2000"/>
                                        <p:tgtEl>
                                          <p:spTgt spid="390194"/>
                                        </p:tgtEl>
                                      </p:cBhvr>
                                    </p:animEffect>
                                  </p:childTnLst>
                                </p:cTn>
                              </p:par>
                              <p:par>
                                <p:cTn id="52" presetID="22" presetClass="entr" presetSubtype="4" fill="hold" nodeType="withEffect">
                                  <p:stCondLst>
                                    <p:cond delay="0"/>
                                  </p:stCondLst>
                                  <p:childTnLst>
                                    <p:set>
                                      <p:cBhvr>
                                        <p:cTn id="53" dur="1" fill="hold">
                                          <p:stCondLst>
                                            <p:cond delay="0"/>
                                          </p:stCondLst>
                                        </p:cTn>
                                        <p:tgtEl>
                                          <p:spTgt spid="390198"/>
                                        </p:tgtEl>
                                        <p:attrNameLst>
                                          <p:attrName>style.visibility</p:attrName>
                                        </p:attrNameLst>
                                      </p:cBhvr>
                                      <p:to>
                                        <p:strVal val="visible"/>
                                      </p:to>
                                    </p:set>
                                    <p:animEffect transition="in" filter="wipe(down)">
                                      <p:cBhvr>
                                        <p:cTn id="54" dur="2000"/>
                                        <p:tgtEl>
                                          <p:spTgt spid="390198"/>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grpId="0" nodeType="clickEffect">
                                  <p:stCondLst>
                                    <p:cond delay="0"/>
                                  </p:stCondLst>
                                  <p:childTnLst>
                                    <p:set>
                                      <p:cBhvr>
                                        <p:cTn id="58" dur="1" fill="hold">
                                          <p:stCondLst>
                                            <p:cond delay="0"/>
                                          </p:stCondLst>
                                        </p:cTn>
                                        <p:tgtEl>
                                          <p:spTgt spid="390195"/>
                                        </p:tgtEl>
                                        <p:attrNameLst>
                                          <p:attrName>style.visibility</p:attrName>
                                        </p:attrNameLst>
                                      </p:cBhvr>
                                      <p:to>
                                        <p:strVal val="visible"/>
                                      </p:to>
                                    </p:set>
                                    <p:animEffect transition="in" filter="slide(fromTop)">
                                      <p:cBhvr>
                                        <p:cTn id="59" dur="2000"/>
                                        <p:tgtEl>
                                          <p:spTgt spid="390195"/>
                                        </p:tgtEl>
                                      </p:cBhvr>
                                    </p:animEffect>
                                  </p:childTnLst>
                                </p:cTn>
                              </p:par>
                              <p:par>
                                <p:cTn id="60" presetID="1" presetClass="exit" presetSubtype="0" fill="hold" nodeType="withEffect">
                                  <p:stCondLst>
                                    <p:cond delay="0"/>
                                  </p:stCondLst>
                                  <p:childTnLst>
                                    <p:set>
                                      <p:cBhvr>
                                        <p:cTn id="61" dur="1" fill="hold">
                                          <p:stCondLst>
                                            <p:cond delay="0"/>
                                          </p:stCondLst>
                                        </p:cTn>
                                        <p:tgtEl>
                                          <p:spTgt spid="390198"/>
                                        </p:tgtEl>
                                        <p:attrNameLst>
                                          <p:attrName>style.visibility</p:attrName>
                                        </p:attrNameLst>
                                      </p:cBhvr>
                                      <p:to>
                                        <p:strVal val="hidden"/>
                                      </p:to>
                                    </p:set>
                                  </p:childTnLst>
                                </p:cTn>
                              </p:par>
                              <p:par>
                                <p:cTn id="62" presetID="22" presetClass="entr" presetSubtype="2" fill="hold" nodeType="withEffect">
                                  <p:stCondLst>
                                    <p:cond delay="0"/>
                                  </p:stCondLst>
                                  <p:childTnLst>
                                    <p:set>
                                      <p:cBhvr>
                                        <p:cTn id="63" dur="1" fill="hold">
                                          <p:stCondLst>
                                            <p:cond delay="0"/>
                                          </p:stCondLst>
                                        </p:cTn>
                                        <p:tgtEl>
                                          <p:spTgt spid="390199"/>
                                        </p:tgtEl>
                                        <p:attrNameLst>
                                          <p:attrName>style.visibility</p:attrName>
                                        </p:attrNameLst>
                                      </p:cBhvr>
                                      <p:to>
                                        <p:strVal val="visible"/>
                                      </p:to>
                                    </p:set>
                                    <p:animEffect transition="in" filter="wipe(right)">
                                      <p:cBhvr>
                                        <p:cTn id="64" dur="2000"/>
                                        <p:tgtEl>
                                          <p:spTgt spid="390199"/>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1" fill="hold" grpId="0" nodeType="clickEffect">
                                  <p:stCondLst>
                                    <p:cond delay="0"/>
                                  </p:stCondLst>
                                  <p:childTnLst>
                                    <p:set>
                                      <p:cBhvr>
                                        <p:cTn id="68" dur="1" fill="hold">
                                          <p:stCondLst>
                                            <p:cond delay="0"/>
                                          </p:stCondLst>
                                        </p:cTn>
                                        <p:tgtEl>
                                          <p:spTgt spid="390196"/>
                                        </p:tgtEl>
                                        <p:attrNameLst>
                                          <p:attrName>style.visibility</p:attrName>
                                        </p:attrNameLst>
                                      </p:cBhvr>
                                      <p:to>
                                        <p:strVal val="visible"/>
                                      </p:to>
                                    </p:set>
                                    <p:animEffect transition="in" filter="slide(fromTop)">
                                      <p:cBhvr>
                                        <p:cTn id="69" dur="2000"/>
                                        <p:tgtEl>
                                          <p:spTgt spid="390196"/>
                                        </p:tgtEl>
                                      </p:cBhvr>
                                    </p:animEffect>
                                  </p:childTnLst>
                                </p:cTn>
                              </p:par>
                              <p:par>
                                <p:cTn id="70" presetID="22" presetClass="entr" presetSubtype="2" fill="hold" nodeType="withEffect">
                                  <p:stCondLst>
                                    <p:cond delay="0"/>
                                  </p:stCondLst>
                                  <p:childTnLst>
                                    <p:set>
                                      <p:cBhvr>
                                        <p:cTn id="71" dur="1" fill="hold">
                                          <p:stCondLst>
                                            <p:cond delay="0"/>
                                          </p:stCondLst>
                                        </p:cTn>
                                        <p:tgtEl>
                                          <p:spTgt spid="390200"/>
                                        </p:tgtEl>
                                        <p:attrNameLst>
                                          <p:attrName>style.visibility</p:attrName>
                                        </p:attrNameLst>
                                      </p:cBhvr>
                                      <p:to>
                                        <p:strVal val="visible"/>
                                      </p:to>
                                    </p:set>
                                    <p:animEffect transition="in" filter="wipe(right)">
                                      <p:cBhvr>
                                        <p:cTn id="72" dur="2000"/>
                                        <p:tgtEl>
                                          <p:spTgt spid="390200"/>
                                        </p:tgtEl>
                                      </p:cBhvr>
                                    </p:animEffect>
                                  </p:childTnLst>
                                </p:cTn>
                              </p:par>
                              <p:par>
                                <p:cTn id="73" presetID="1" presetClass="exit" presetSubtype="0" fill="hold" nodeType="withEffect">
                                  <p:stCondLst>
                                    <p:cond delay="0"/>
                                  </p:stCondLst>
                                  <p:childTnLst>
                                    <p:set>
                                      <p:cBhvr>
                                        <p:cTn id="74" dur="1" fill="hold">
                                          <p:stCondLst>
                                            <p:cond delay="0"/>
                                          </p:stCondLst>
                                        </p:cTn>
                                        <p:tgtEl>
                                          <p:spTgt spid="39019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2" presetClass="entr" presetSubtype="1" fill="hold" grpId="0" nodeType="clickEffect">
                                  <p:stCondLst>
                                    <p:cond delay="0"/>
                                  </p:stCondLst>
                                  <p:childTnLst>
                                    <p:set>
                                      <p:cBhvr>
                                        <p:cTn id="78" dur="1" fill="hold">
                                          <p:stCondLst>
                                            <p:cond delay="0"/>
                                          </p:stCondLst>
                                        </p:cTn>
                                        <p:tgtEl>
                                          <p:spTgt spid="390197"/>
                                        </p:tgtEl>
                                        <p:attrNameLst>
                                          <p:attrName>style.visibility</p:attrName>
                                        </p:attrNameLst>
                                      </p:cBhvr>
                                      <p:to>
                                        <p:strVal val="visible"/>
                                      </p:to>
                                    </p:set>
                                    <p:animEffect transition="in" filter="slide(fromTop)">
                                      <p:cBhvr>
                                        <p:cTn id="79" dur="2000"/>
                                        <p:tgtEl>
                                          <p:spTgt spid="390197"/>
                                        </p:tgtEl>
                                      </p:cBhvr>
                                    </p:animEffect>
                                  </p:childTnLst>
                                </p:cTn>
                              </p:par>
                              <p:par>
                                <p:cTn id="80" presetID="1" presetClass="exit" presetSubtype="0" fill="hold" nodeType="withEffect">
                                  <p:stCondLst>
                                    <p:cond delay="0"/>
                                  </p:stCondLst>
                                  <p:childTnLst>
                                    <p:set>
                                      <p:cBhvr>
                                        <p:cTn id="81" dur="1" fill="hold">
                                          <p:stCondLst>
                                            <p:cond delay="0"/>
                                          </p:stCondLst>
                                        </p:cTn>
                                        <p:tgtEl>
                                          <p:spTgt spid="390200"/>
                                        </p:tgtEl>
                                        <p:attrNameLst>
                                          <p:attrName>style.visibility</p:attrName>
                                        </p:attrNameLst>
                                      </p:cBhvr>
                                      <p:to>
                                        <p:strVal val="hidden"/>
                                      </p:to>
                                    </p:set>
                                  </p:childTnLst>
                                </p:cTn>
                              </p:par>
                              <p:par>
                                <p:cTn id="82" presetID="22" presetClass="entr" presetSubtype="2" fill="hold" nodeType="withEffect">
                                  <p:stCondLst>
                                    <p:cond delay="0"/>
                                  </p:stCondLst>
                                  <p:childTnLst>
                                    <p:set>
                                      <p:cBhvr>
                                        <p:cTn id="83" dur="1" fill="hold">
                                          <p:stCondLst>
                                            <p:cond delay="0"/>
                                          </p:stCondLst>
                                        </p:cTn>
                                        <p:tgtEl>
                                          <p:spTgt spid="390201"/>
                                        </p:tgtEl>
                                        <p:attrNameLst>
                                          <p:attrName>style.visibility</p:attrName>
                                        </p:attrNameLst>
                                      </p:cBhvr>
                                      <p:to>
                                        <p:strVal val="visible"/>
                                      </p:to>
                                    </p:set>
                                    <p:animEffect transition="in" filter="wipe(right)">
                                      <p:cBhvr>
                                        <p:cTn id="84" dur="2000"/>
                                        <p:tgtEl>
                                          <p:spTgt spid="390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8" grpId="0"/>
      <p:bldP spid="390149" grpId="0"/>
      <p:bldP spid="390153" grpId="0" animBg="1"/>
      <p:bldP spid="390154" grpId="0" animBg="1"/>
      <p:bldP spid="390162" grpId="0"/>
      <p:bldP spid="390194" grpId="0"/>
      <p:bldP spid="390195" grpId="0"/>
      <p:bldP spid="390196" grpId="0"/>
      <p:bldP spid="39019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94</a:t>
            </a:fld>
            <a:r>
              <a:rPr lang="zh-CN" altLang="en-US" sz="1400" dirty="0"/>
              <a:t>）</a:t>
            </a:r>
          </a:p>
        </p:txBody>
      </p:sp>
      <p:sp>
        <p:nvSpPr>
          <p:cNvPr id="106499" name="Rectangle 2"/>
          <p:cNvSpPr/>
          <p:nvPr/>
        </p:nvSpPr>
        <p:spPr>
          <a:xfrm>
            <a:off x="2514600" y="457200"/>
            <a:ext cx="3962400" cy="604838"/>
          </a:xfrm>
          <a:prstGeom prst="rect">
            <a:avLst/>
          </a:prstGeom>
          <a:solidFill>
            <a:srgbClr val="0000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2800" b="1" dirty="0">
                <a:solidFill>
                  <a:schemeClr val="bg1"/>
                </a:solidFill>
                <a:latin typeface="Arial" panose="020B0604020202020204" pitchFamily="34" charset="0"/>
                <a:ea typeface="楷体_GB2312" pitchFamily="1" charset="-122"/>
              </a:rPr>
              <a:t>一、</a:t>
            </a:r>
            <a:r>
              <a:rPr lang="en-US" altLang="zh-CN" sz="2800" b="1" dirty="0">
                <a:solidFill>
                  <a:schemeClr val="bg1"/>
                </a:solidFill>
                <a:latin typeface="Arial" panose="020B0604020202020204" pitchFamily="34" charset="0"/>
                <a:ea typeface="楷体_GB2312" pitchFamily="1" charset="-122"/>
              </a:rPr>
              <a:t>4</a:t>
            </a:r>
            <a:r>
              <a:rPr lang="zh-CN" altLang="en-US" sz="2800" b="1" dirty="0">
                <a:solidFill>
                  <a:schemeClr val="bg1"/>
                </a:solidFill>
                <a:latin typeface="Arial" panose="020B0604020202020204" pitchFamily="34" charset="0"/>
                <a:ea typeface="楷体_GB2312" pitchFamily="1" charset="-122"/>
              </a:rPr>
              <a:t>选</a:t>
            </a:r>
            <a:r>
              <a:rPr lang="en-US" altLang="zh-CN" sz="2800" b="1" dirty="0">
                <a:solidFill>
                  <a:schemeClr val="bg1"/>
                </a:solidFill>
                <a:latin typeface="Arial" panose="020B0604020202020204" pitchFamily="34" charset="0"/>
                <a:ea typeface="楷体_GB2312" pitchFamily="1" charset="-122"/>
              </a:rPr>
              <a:t>1</a:t>
            </a:r>
            <a:r>
              <a:rPr lang="zh-CN" altLang="en-US" sz="2800" b="1" dirty="0">
                <a:solidFill>
                  <a:schemeClr val="bg1"/>
                </a:solidFill>
                <a:latin typeface="Arial" panose="020B0604020202020204" pitchFamily="34" charset="0"/>
                <a:ea typeface="楷体_GB2312" pitchFamily="1" charset="-122"/>
              </a:rPr>
              <a:t>数据选择器</a:t>
            </a:r>
            <a:endParaRPr lang="zh-CN" altLang="en-US" sz="2400" dirty="0">
              <a:latin typeface="Arial" panose="020B0604020202020204" pitchFamily="34" charset="0"/>
              <a:ea typeface="黑体" panose="02010609060101010101" pitchFamily="49" charset="-122"/>
            </a:endParaRPr>
          </a:p>
        </p:txBody>
      </p:sp>
      <p:graphicFrame>
        <p:nvGraphicFramePr>
          <p:cNvPr id="217091" name="Object 3"/>
          <p:cNvGraphicFramePr>
            <a:graphicFrameLocks noChangeAspect="1"/>
          </p:cNvGraphicFramePr>
          <p:nvPr/>
        </p:nvGraphicFramePr>
        <p:xfrm>
          <a:off x="2362200" y="1676400"/>
          <a:ext cx="4419600" cy="2919413"/>
        </p:xfrm>
        <a:graphic>
          <a:graphicData uri="http://schemas.openxmlformats.org/presentationml/2006/ole">
            <mc:AlternateContent xmlns:mc="http://schemas.openxmlformats.org/markup-compatibility/2006">
              <mc:Choice xmlns:v="urn:schemas-microsoft-com:vml" Requires="v">
                <p:oleObj spid="_x0000_s58409" r:id="rId3" imgW="5629275" imgH="1362075" progId="Word.Document.8">
                  <p:embed/>
                </p:oleObj>
              </mc:Choice>
              <mc:Fallback>
                <p:oleObj r:id="rId3" imgW="5629275" imgH="1362075" progId="Word.Document.8">
                  <p:embed/>
                  <p:pic>
                    <p:nvPicPr>
                      <p:cNvPr id="0" name="图片 3228"/>
                      <p:cNvPicPr/>
                      <p:nvPr/>
                    </p:nvPicPr>
                    <p:blipFill>
                      <a:blip r:embed="rId4"/>
                      <a:srcRect l="34160" t="-2188" r="32404" b="10735"/>
                      <a:stretch>
                        <a:fillRect/>
                      </a:stretch>
                    </p:blipFill>
                    <p:spPr>
                      <a:xfrm>
                        <a:off x="2362200" y="1676400"/>
                        <a:ext cx="4419600" cy="2919413"/>
                      </a:xfrm>
                      <a:prstGeom prst="rect">
                        <a:avLst/>
                      </a:prstGeom>
                      <a:solidFill>
                        <a:srgbClr val="F8F8F8"/>
                      </a:solidFill>
                      <a:ln w="38100">
                        <a:noFill/>
                        <a:miter/>
                      </a:ln>
                    </p:spPr>
                  </p:pic>
                </p:oleObj>
              </mc:Fallback>
            </mc:AlternateContent>
          </a:graphicData>
        </a:graphic>
      </p:graphicFrame>
      <p:graphicFrame>
        <p:nvGraphicFramePr>
          <p:cNvPr id="217092" name="Object 4"/>
          <p:cNvGraphicFramePr>
            <a:graphicFrameLocks noChangeAspect="1"/>
          </p:cNvGraphicFramePr>
          <p:nvPr/>
        </p:nvGraphicFramePr>
        <p:xfrm>
          <a:off x="990600" y="5389563"/>
          <a:ext cx="7543800" cy="1046162"/>
        </p:xfrm>
        <a:graphic>
          <a:graphicData uri="http://schemas.openxmlformats.org/presentationml/2006/ole">
            <mc:AlternateContent xmlns:mc="http://schemas.openxmlformats.org/markup-compatibility/2006">
              <mc:Choice xmlns:v="urn:schemas-microsoft-com:vml" Requires="v">
                <p:oleObj spid="_x0000_s58410" r:id="rId5" imgW="3098800" imgH="431800" progId="Equation.3">
                  <p:embed/>
                </p:oleObj>
              </mc:Choice>
              <mc:Fallback>
                <p:oleObj r:id="rId5" imgW="3098800" imgH="431800" progId="Equation.3">
                  <p:embed/>
                  <p:pic>
                    <p:nvPicPr>
                      <p:cNvPr id="0" name="图片 3230"/>
                      <p:cNvPicPr/>
                      <p:nvPr/>
                    </p:nvPicPr>
                    <p:blipFill>
                      <a:blip r:embed="rId6"/>
                      <a:stretch>
                        <a:fillRect/>
                      </a:stretch>
                    </p:blipFill>
                    <p:spPr>
                      <a:xfrm>
                        <a:off x="990600" y="5389563"/>
                        <a:ext cx="7543800" cy="1046162"/>
                      </a:xfrm>
                      <a:prstGeom prst="rect">
                        <a:avLst/>
                      </a:prstGeom>
                      <a:solidFill>
                        <a:srgbClr val="CCFFFF"/>
                      </a:solidFill>
                      <a:ln w="38100">
                        <a:noFill/>
                        <a:miter/>
                      </a:ln>
                    </p:spPr>
                  </p:pic>
                </p:oleObj>
              </mc:Fallback>
            </mc:AlternateContent>
          </a:graphicData>
        </a:graphic>
      </p:graphicFrame>
      <p:sp>
        <p:nvSpPr>
          <p:cNvPr id="217093" name="Text Box 5"/>
          <p:cNvSpPr txBox="1"/>
          <p:nvPr/>
        </p:nvSpPr>
        <p:spPr>
          <a:xfrm>
            <a:off x="685800" y="2889250"/>
            <a:ext cx="15240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真值表</a:t>
            </a:r>
            <a:endParaRPr lang="zh-CN" altLang="en-US" sz="2400" b="1" dirty="0">
              <a:ea typeface="隶书" panose="02010509060101010101" pitchFamily="49" charset="-122"/>
            </a:endParaRPr>
          </a:p>
        </p:txBody>
      </p:sp>
      <p:sp>
        <p:nvSpPr>
          <p:cNvPr id="217094" name="Text Box 6"/>
          <p:cNvSpPr txBox="1"/>
          <p:nvPr/>
        </p:nvSpPr>
        <p:spPr>
          <a:xfrm>
            <a:off x="3200400" y="4718050"/>
            <a:ext cx="252095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逻辑表达式</a:t>
            </a:r>
            <a:endParaRPr lang="zh-CN" altLang="en-US" sz="2400" b="1" dirty="0">
              <a:ea typeface="隶书" panose="02010509060101010101" pitchFamily="49" charset="-122"/>
            </a:endParaRPr>
          </a:p>
        </p:txBody>
      </p:sp>
      <p:sp>
        <p:nvSpPr>
          <p:cNvPr id="217095" name="Oval 7"/>
          <p:cNvSpPr/>
          <p:nvPr/>
        </p:nvSpPr>
        <p:spPr>
          <a:xfrm>
            <a:off x="3352800" y="2203450"/>
            <a:ext cx="1676400" cy="609600"/>
          </a:xfrm>
          <a:prstGeom prst="ellipse">
            <a:avLst/>
          </a:prstGeom>
          <a:noFill/>
          <a:ln w="38100" cap="flat" cmpd="sng">
            <a:solidFill>
              <a:srgbClr val="CC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17096" name="Text Box 8"/>
          <p:cNvSpPr txBox="1"/>
          <p:nvPr/>
        </p:nvSpPr>
        <p:spPr>
          <a:xfrm>
            <a:off x="7239000" y="1517650"/>
            <a:ext cx="762000" cy="2051050"/>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solidFill>
                  <a:srgbClr val="CC3300"/>
                </a:solidFill>
                <a:ea typeface="隶书" panose="02010509060101010101" pitchFamily="49" charset="-122"/>
              </a:rPr>
              <a:t>地址变量</a:t>
            </a:r>
            <a:endParaRPr lang="zh-CN" altLang="en-US" sz="2400" b="1" dirty="0">
              <a:ea typeface="隶书" panose="02010509060101010101" pitchFamily="49" charset="-122"/>
            </a:endParaRPr>
          </a:p>
        </p:txBody>
      </p:sp>
      <p:sp>
        <p:nvSpPr>
          <p:cNvPr id="217097" name="Freeform 9"/>
          <p:cNvSpPr/>
          <p:nvPr/>
        </p:nvSpPr>
        <p:spPr>
          <a:xfrm>
            <a:off x="4495800" y="1441450"/>
            <a:ext cx="2667000" cy="762000"/>
          </a:xfrm>
          <a:custGeom>
            <a:avLst/>
            <a:gdLst/>
            <a:ahLst/>
            <a:cxnLst>
              <a:cxn ang="0">
                <a:pos x="0" y="2147483646"/>
              </a:cxn>
              <a:cxn ang="0">
                <a:pos x="2147483646" y="2147483646"/>
              </a:cxn>
              <a:cxn ang="0">
                <a:pos x="2147483646" y="2147483646"/>
              </a:cxn>
            </a:cxnLst>
            <a:rect l="0" t="0" r="0" b="0"/>
            <a:pathLst>
              <a:path w="1680" h="480">
                <a:moveTo>
                  <a:pt x="0" y="480"/>
                </a:moveTo>
                <a:cubicBezTo>
                  <a:pt x="340" y="288"/>
                  <a:pt x="680" y="96"/>
                  <a:pt x="960" y="48"/>
                </a:cubicBezTo>
                <a:cubicBezTo>
                  <a:pt x="1240" y="0"/>
                  <a:pt x="1460" y="96"/>
                  <a:pt x="1680" y="192"/>
                </a:cubicBezTo>
              </a:path>
            </a:pathLst>
          </a:custGeom>
          <a:noFill/>
          <a:ln w="38100" cap="flat" cmpd="sng">
            <a:solidFill>
              <a:srgbClr val="CC3300">
                <a:alpha val="100000"/>
              </a:srgbClr>
            </a:solidFill>
            <a:prstDash val="solid"/>
            <a:round/>
            <a:headEnd type="none" w="med" len="med"/>
            <a:tailEnd type="arrow" w="med" len="med"/>
          </a:ln>
        </p:spPr>
        <p:txBody>
          <a:bodyPr/>
          <a:lstStyle/>
          <a:p>
            <a:endParaRPr lang="zh-CN" altLang="en-US"/>
          </a:p>
        </p:txBody>
      </p:sp>
      <p:sp>
        <p:nvSpPr>
          <p:cNvPr id="217098" name="Text Box 10"/>
          <p:cNvSpPr txBox="1"/>
          <p:nvPr/>
        </p:nvSpPr>
        <p:spPr>
          <a:xfrm>
            <a:off x="990600" y="609600"/>
            <a:ext cx="762000" cy="2051050"/>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solidFill>
                  <a:srgbClr val="CC3300"/>
                </a:solidFill>
                <a:ea typeface="隶书" panose="02010509060101010101" pitchFamily="49" charset="-122"/>
              </a:rPr>
              <a:t>输入数据</a:t>
            </a:r>
            <a:endParaRPr lang="zh-CN" altLang="en-US" sz="2400" b="1" dirty="0">
              <a:ea typeface="隶书" panose="02010509060101010101" pitchFamily="49" charset="-122"/>
            </a:endParaRPr>
          </a:p>
        </p:txBody>
      </p:sp>
      <p:sp>
        <p:nvSpPr>
          <p:cNvPr id="217099" name="Freeform 11"/>
          <p:cNvSpPr/>
          <p:nvPr/>
        </p:nvSpPr>
        <p:spPr>
          <a:xfrm rot="372081">
            <a:off x="1752600" y="1365250"/>
            <a:ext cx="1143000" cy="838200"/>
          </a:xfrm>
          <a:custGeom>
            <a:avLst/>
            <a:gdLst/>
            <a:ahLst/>
            <a:cxnLst>
              <a:cxn ang="0">
                <a:pos x="2147483646" y="2147483646"/>
              </a:cxn>
              <a:cxn ang="0">
                <a:pos x="2147483646" y="2147483646"/>
              </a:cxn>
              <a:cxn ang="0">
                <a:pos x="0" y="0"/>
              </a:cxn>
            </a:cxnLst>
            <a:rect l="0" t="0" r="0" b="0"/>
            <a:pathLst>
              <a:path w="720" h="480">
                <a:moveTo>
                  <a:pt x="720" y="480"/>
                </a:moveTo>
                <a:cubicBezTo>
                  <a:pt x="684" y="352"/>
                  <a:pt x="648" y="224"/>
                  <a:pt x="528" y="144"/>
                </a:cubicBezTo>
                <a:cubicBezTo>
                  <a:pt x="408" y="64"/>
                  <a:pt x="204" y="32"/>
                  <a:pt x="0" y="0"/>
                </a:cubicBezTo>
              </a:path>
            </a:pathLst>
          </a:custGeom>
          <a:noFill/>
          <a:ln w="38100" cap="flat" cmpd="sng">
            <a:solidFill>
              <a:srgbClr val="CC3300">
                <a:alpha val="100000"/>
              </a:srgbClr>
            </a:solidFill>
            <a:prstDash val="solid"/>
            <a:round/>
            <a:headEnd type="none" w="med" len="med"/>
            <a:tailEnd type="arrow" w="med" len="med"/>
          </a:ln>
        </p:spPr>
        <p:txBody>
          <a:bodyPr/>
          <a:lstStyle/>
          <a:p>
            <a:endParaRPr lang="zh-CN" altLang="en-US"/>
          </a:p>
        </p:txBody>
      </p:sp>
      <p:sp>
        <p:nvSpPr>
          <p:cNvPr id="217100" name="Oval 12"/>
          <p:cNvSpPr/>
          <p:nvPr/>
        </p:nvSpPr>
        <p:spPr>
          <a:xfrm>
            <a:off x="2514600" y="2238375"/>
            <a:ext cx="457200" cy="457200"/>
          </a:xfrm>
          <a:prstGeom prst="ellipse">
            <a:avLst/>
          </a:prstGeom>
          <a:noFill/>
          <a:ln w="38100" cap="flat" cmpd="sng">
            <a:solidFill>
              <a:srgbClr val="CC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217101" name="Text Box 13"/>
          <p:cNvSpPr txBox="1"/>
          <p:nvPr/>
        </p:nvSpPr>
        <p:spPr>
          <a:xfrm>
            <a:off x="7010400" y="3651250"/>
            <a:ext cx="17526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dirty="0"/>
              <a:t>由地址码决定从４路输入中选择哪１路输出。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7093"/>
                                        </p:tgtEl>
                                        <p:attrNameLst>
                                          <p:attrName>style.visibility</p:attrName>
                                        </p:attrNameLst>
                                      </p:cBhvr>
                                      <p:to>
                                        <p:strVal val="visible"/>
                                      </p:to>
                                    </p:set>
                                    <p:animEffect transition="in" filter="wipe(left)">
                                      <p:cBhvr>
                                        <p:cTn id="7" dur="500"/>
                                        <p:tgtEl>
                                          <p:spTgt spid="2170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7091"/>
                                        </p:tgtEl>
                                        <p:attrNameLst>
                                          <p:attrName>style.visibility</p:attrName>
                                        </p:attrNameLst>
                                      </p:cBhvr>
                                      <p:to>
                                        <p:strVal val="visible"/>
                                      </p:to>
                                    </p:set>
                                    <p:animEffect transition="in" filter="dissolve">
                                      <p:cBhvr>
                                        <p:cTn id="12" dur="500"/>
                                        <p:tgtEl>
                                          <p:spTgt spid="2170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17100"/>
                                        </p:tgtEl>
                                        <p:attrNameLst>
                                          <p:attrName>style.visibility</p:attrName>
                                        </p:attrNameLst>
                                      </p:cBhvr>
                                      <p:to>
                                        <p:strVal val="visible"/>
                                      </p:to>
                                    </p:set>
                                    <p:animEffect transition="in" filter="wipe(right)">
                                      <p:cBhvr>
                                        <p:cTn id="17" dur="500"/>
                                        <p:tgtEl>
                                          <p:spTgt spid="217100"/>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217099"/>
                                        </p:tgtEl>
                                        <p:attrNameLst>
                                          <p:attrName>style.visibility</p:attrName>
                                        </p:attrNameLst>
                                      </p:cBhvr>
                                      <p:to>
                                        <p:strVal val="visible"/>
                                      </p:to>
                                    </p:set>
                                    <p:animEffect transition="in" filter="wipe(right)">
                                      <p:cBhvr>
                                        <p:cTn id="21" dur="500"/>
                                        <p:tgtEl>
                                          <p:spTgt spid="217099"/>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17098"/>
                                        </p:tgtEl>
                                        <p:attrNameLst>
                                          <p:attrName>style.visibility</p:attrName>
                                        </p:attrNameLst>
                                      </p:cBhvr>
                                      <p:to>
                                        <p:strVal val="visible"/>
                                      </p:to>
                                    </p:set>
                                    <p:animEffect transition="in" filter="wipe(up)">
                                      <p:cBhvr>
                                        <p:cTn id="25" dur="500"/>
                                        <p:tgtEl>
                                          <p:spTgt spid="21709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7095"/>
                                        </p:tgtEl>
                                        <p:attrNameLst>
                                          <p:attrName>style.visibility</p:attrName>
                                        </p:attrNameLst>
                                      </p:cBhvr>
                                      <p:to>
                                        <p:strVal val="visible"/>
                                      </p:to>
                                    </p:set>
                                    <p:animEffect transition="in" filter="wipe(left)">
                                      <p:cBhvr>
                                        <p:cTn id="30" dur="500"/>
                                        <p:tgtEl>
                                          <p:spTgt spid="21709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7097"/>
                                        </p:tgtEl>
                                        <p:attrNameLst>
                                          <p:attrName>style.visibility</p:attrName>
                                        </p:attrNameLst>
                                      </p:cBhvr>
                                      <p:to>
                                        <p:strVal val="visible"/>
                                      </p:to>
                                    </p:set>
                                    <p:animEffect transition="in" filter="wipe(left)">
                                      <p:cBhvr>
                                        <p:cTn id="34" dur="500"/>
                                        <p:tgtEl>
                                          <p:spTgt spid="217097"/>
                                        </p:tgtEl>
                                      </p:cBhvr>
                                    </p:animEffect>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217096"/>
                                        </p:tgtEl>
                                        <p:attrNameLst>
                                          <p:attrName>style.visibility</p:attrName>
                                        </p:attrNameLst>
                                      </p:cBhvr>
                                      <p:to>
                                        <p:strVal val="visible"/>
                                      </p:to>
                                    </p:set>
                                    <p:animEffect transition="in" filter="wipe(up)">
                                      <p:cBhvr>
                                        <p:cTn id="38" dur="500"/>
                                        <p:tgtEl>
                                          <p:spTgt spid="21709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17101"/>
                                        </p:tgtEl>
                                        <p:attrNameLst>
                                          <p:attrName>style.visibility</p:attrName>
                                        </p:attrNameLst>
                                      </p:cBhvr>
                                      <p:to>
                                        <p:strVal val="visible"/>
                                      </p:to>
                                    </p:set>
                                    <p:animEffect transition="in" filter="blinds(horizontal)">
                                      <p:cBhvr>
                                        <p:cTn id="43" dur="500"/>
                                        <p:tgtEl>
                                          <p:spTgt spid="21710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7094"/>
                                        </p:tgtEl>
                                        <p:attrNameLst>
                                          <p:attrName>style.visibility</p:attrName>
                                        </p:attrNameLst>
                                      </p:cBhvr>
                                      <p:to>
                                        <p:strVal val="visible"/>
                                      </p:to>
                                    </p:set>
                                    <p:animEffect transition="in" filter="wipe(left)">
                                      <p:cBhvr>
                                        <p:cTn id="48" dur="500"/>
                                        <p:tgtEl>
                                          <p:spTgt spid="21709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17092"/>
                                        </p:tgtEl>
                                        <p:attrNameLst>
                                          <p:attrName>style.visibility</p:attrName>
                                        </p:attrNameLst>
                                      </p:cBhvr>
                                      <p:to>
                                        <p:strVal val="visible"/>
                                      </p:to>
                                    </p:set>
                                    <p:animEffect transition="in" filter="wipe(left)">
                                      <p:cBhvr>
                                        <p:cTn id="53" dur="500"/>
                                        <p:tgtEl>
                                          <p:spTgt spid="217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3" grpId="0" animBg="1"/>
      <p:bldP spid="217094" grpId="0" animBg="1"/>
      <p:bldP spid="217096" grpId="0" animBg="1"/>
      <p:bldP spid="217098" grpId="0" animBg="1"/>
      <p:bldP spid="21710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95</a:t>
            </a:fld>
            <a:r>
              <a:rPr lang="zh-CN" altLang="en-US" sz="1400" dirty="0"/>
              <a:t>）</a:t>
            </a:r>
          </a:p>
        </p:txBody>
      </p:sp>
      <p:graphicFrame>
        <p:nvGraphicFramePr>
          <p:cNvPr id="203780" name="Object 4"/>
          <p:cNvGraphicFramePr>
            <a:graphicFrameLocks noChangeAspect="1"/>
          </p:cNvGraphicFramePr>
          <p:nvPr/>
        </p:nvGraphicFramePr>
        <p:xfrm>
          <a:off x="804863" y="860425"/>
          <a:ext cx="7543800" cy="1046163"/>
        </p:xfrm>
        <a:graphic>
          <a:graphicData uri="http://schemas.openxmlformats.org/presentationml/2006/ole">
            <mc:AlternateContent xmlns:mc="http://schemas.openxmlformats.org/markup-compatibility/2006">
              <mc:Choice xmlns:v="urn:schemas-microsoft-com:vml" Requires="v">
                <p:oleObj spid="_x0000_s59413" r:id="rId3" imgW="3098800" imgH="431800" progId="Equation.3">
                  <p:embed/>
                </p:oleObj>
              </mc:Choice>
              <mc:Fallback>
                <p:oleObj r:id="rId3" imgW="3098800" imgH="431800" progId="Equation.3">
                  <p:embed/>
                  <p:pic>
                    <p:nvPicPr>
                      <p:cNvPr id="0" name="图片 3229"/>
                      <p:cNvPicPr/>
                      <p:nvPr/>
                    </p:nvPicPr>
                    <p:blipFill>
                      <a:blip r:embed="rId4"/>
                      <a:stretch>
                        <a:fillRect/>
                      </a:stretch>
                    </p:blipFill>
                    <p:spPr>
                      <a:xfrm>
                        <a:off x="804863" y="860425"/>
                        <a:ext cx="7543800" cy="1046163"/>
                      </a:xfrm>
                      <a:prstGeom prst="rect">
                        <a:avLst/>
                      </a:prstGeom>
                      <a:solidFill>
                        <a:srgbClr val="CCFFFF"/>
                      </a:solidFill>
                      <a:ln w="38100">
                        <a:noFill/>
                        <a:miter/>
                      </a:ln>
                    </p:spPr>
                  </p:pic>
                </p:oleObj>
              </mc:Fallback>
            </mc:AlternateContent>
          </a:graphicData>
        </a:graphic>
      </p:graphicFrame>
      <p:sp>
        <p:nvSpPr>
          <p:cNvPr id="107524" name="Text Box 6"/>
          <p:cNvSpPr txBox="1"/>
          <p:nvPr/>
        </p:nvSpPr>
        <p:spPr>
          <a:xfrm>
            <a:off x="3228975" y="217488"/>
            <a:ext cx="2520950" cy="588962"/>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逻辑表达式</a:t>
            </a:r>
            <a:endParaRPr lang="zh-CN" altLang="en-US" sz="2400" b="1" dirty="0">
              <a:ea typeface="隶书" panose="02010509060101010101" pitchFamily="49" charset="-122"/>
            </a:endParaRPr>
          </a:p>
        </p:txBody>
      </p:sp>
      <p:sp>
        <p:nvSpPr>
          <p:cNvPr id="203797" name="Text Box 21"/>
          <p:cNvSpPr txBox="1"/>
          <p:nvPr/>
        </p:nvSpPr>
        <p:spPr>
          <a:xfrm>
            <a:off x="3614738" y="2057400"/>
            <a:ext cx="1828800"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逻辑图</a:t>
            </a:r>
            <a:endParaRPr lang="zh-CN" altLang="en-US" sz="2400" b="1" dirty="0">
              <a:ea typeface="隶书" panose="02010509060101010101" pitchFamily="49" charset="-122"/>
            </a:endParaRPr>
          </a:p>
        </p:txBody>
      </p:sp>
      <p:pic>
        <p:nvPicPr>
          <p:cNvPr id="203798" name="Picture 22"/>
          <p:cNvPicPr>
            <a:picLocks noChangeAspect="1"/>
          </p:cNvPicPr>
          <p:nvPr/>
        </p:nvPicPr>
        <p:blipFill>
          <a:blip r:embed="rId5"/>
          <a:stretch>
            <a:fillRect/>
          </a:stretch>
        </p:blipFill>
        <p:spPr>
          <a:xfrm>
            <a:off x="1795463" y="2717800"/>
            <a:ext cx="5421312" cy="4021138"/>
          </a:xfrm>
          <a:prstGeom prst="rect">
            <a:avLst/>
          </a:prstGeom>
          <a:noFill/>
          <a:ln w="3810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3780"/>
                                        </p:tgtEl>
                                        <p:attrNameLst>
                                          <p:attrName>style.visibility</p:attrName>
                                        </p:attrNameLst>
                                      </p:cBhvr>
                                      <p:to>
                                        <p:strVal val="visible"/>
                                      </p:to>
                                    </p:set>
                                    <p:animEffect transition="in" filter="wipe(left)">
                                      <p:cBhvr>
                                        <p:cTn id="7" dur="500"/>
                                        <p:tgtEl>
                                          <p:spTgt spid="2037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3797"/>
                                        </p:tgtEl>
                                        <p:attrNameLst>
                                          <p:attrName>style.visibility</p:attrName>
                                        </p:attrNameLst>
                                      </p:cBhvr>
                                      <p:to>
                                        <p:strVal val="visible"/>
                                      </p:to>
                                    </p:set>
                                    <p:animEffect transition="in" filter="wipe(left)">
                                      <p:cBhvr>
                                        <p:cTn id="12" dur="500"/>
                                        <p:tgtEl>
                                          <p:spTgt spid="2037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3798"/>
                                        </p:tgtEl>
                                        <p:attrNameLst>
                                          <p:attrName>style.visibility</p:attrName>
                                        </p:attrNameLst>
                                      </p:cBhvr>
                                      <p:to>
                                        <p:strVal val="visible"/>
                                      </p:to>
                                    </p:set>
                                    <p:anim calcmode="lin" valueType="num">
                                      <p:cBhvr additive="base">
                                        <p:cTn id="17" dur="500" fill="hold"/>
                                        <p:tgtEl>
                                          <p:spTgt spid="203798"/>
                                        </p:tgtEl>
                                        <p:attrNameLst>
                                          <p:attrName>ppt_x</p:attrName>
                                        </p:attrNameLst>
                                      </p:cBhvr>
                                      <p:tavLst>
                                        <p:tav tm="0">
                                          <p:val>
                                            <p:strVal val="#ppt_x"/>
                                          </p:val>
                                        </p:tav>
                                        <p:tav tm="100000">
                                          <p:val>
                                            <p:strVal val="#ppt_x"/>
                                          </p:val>
                                        </p:tav>
                                      </p:tavLst>
                                    </p:anim>
                                    <p:anim calcmode="lin" valueType="num">
                                      <p:cBhvr additive="base">
                                        <p:cTn id="18" dur="500" fill="hold"/>
                                        <p:tgtEl>
                                          <p:spTgt spid="20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9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96</a:t>
            </a:fld>
            <a:r>
              <a:rPr lang="zh-CN" altLang="en-US" sz="1400" dirty="0"/>
              <a:t>）</a:t>
            </a:r>
          </a:p>
        </p:txBody>
      </p:sp>
      <p:sp>
        <p:nvSpPr>
          <p:cNvPr id="206850" name="Text Box 2"/>
          <p:cNvSpPr txBox="1"/>
          <p:nvPr/>
        </p:nvSpPr>
        <p:spPr>
          <a:xfrm>
            <a:off x="285750" y="1903413"/>
            <a:ext cx="3348038" cy="1076325"/>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集成</a:t>
            </a:r>
            <a:r>
              <a:rPr lang="en-US" altLang="zh-CN" b="1" dirty="0">
                <a:ea typeface="隶书" panose="02010509060101010101" pitchFamily="49" charset="-122"/>
              </a:rPr>
              <a:t>8</a:t>
            </a:r>
            <a:r>
              <a:rPr lang="zh-CN" altLang="en-US" b="1" dirty="0">
                <a:ea typeface="隶书" panose="02010509060101010101" pitchFamily="49" charset="-122"/>
              </a:rPr>
              <a:t>选</a:t>
            </a:r>
            <a:r>
              <a:rPr lang="en-US" altLang="zh-CN" b="1" dirty="0">
                <a:ea typeface="隶书" panose="02010509060101010101" pitchFamily="49" charset="-122"/>
              </a:rPr>
              <a:t>1</a:t>
            </a:r>
            <a:r>
              <a:rPr lang="zh-CN" altLang="en-US" b="1" dirty="0">
                <a:ea typeface="隶书" panose="02010509060101010101" pitchFamily="49" charset="-122"/>
              </a:rPr>
              <a:t>数据选择器</a:t>
            </a:r>
            <a:r>
              <a:rPr lang="en-US" altLang="zh-CN" b="1" dirty="0">
                <a:ea typeface="隶书" panose="02010509060101010101" pitchFamily="49" charset="-122"/>
              </a:rPr>
              <a:t>74LS151</a:t>
            </a:r>
            <a:endParaRPr lang="en-US" altLang="zh-CN" sz="2400" b="1" dirty="0">
              <a:ea typeface="隶书" panose="02010509060101010101" pitchFamily="49" charset="-122"/>
            </a:endParaRPr>
          </a:p>
        </p:txBody>
      </p:sp>
      <p:graphicFrame>
        <p:nvGraphicFramePr>
          <p:cNvPr id="206851" name="Object 3"/>
          <p:cNvGraphicFramePr>
            <a:graphicFrameLocks noChangeAspect="1"/>
          </p:cNvGraphicFramePr>
          <p:nvPr/>
        </p:nvGraphicFramePr>
        <p:xfrm>
          <a:off x="4086225" y="1039813"/>
          <a:ext cx="4873625" cy="2965450"/>
        </p:xfrm>
        <a:graphic>
          <a:graphicData uri="http://schemas.openxmlformats.org/presentationml/2006/ole">
            <mc:AlternateContent xmlns:mc="http://schemas.openxmlformats.org/markup-compatibility/2006">
              <mc:Choice xmlns:v="urn:schemas-microsoft-com:vml" Requires="v">
                <p:oleObj spid="_x0000_s60517" r:id="rId4" imgW="2114550" imgH="1457325" progId="Word.Picture.8">
                  <p:embed/>
                </p:oleObj>
              </mc:Choice>
              <mc:Fallback>
                <p:oleObj r:id="rId4" imgW="2114550" imgH="1457325" progId="Word.Picture.8">
                  <p:embed/>
                  <p:pic>
                    <p:nvPicPr>
                      <p:cNvPr id="0" name="图片 3232"/>
                      <p:cNvPicPr/>
                      <p:nvPr/>
                    </p:nvPicPr>
                    <p:blipFill>
                      <a:blip r:embed="rId5"/>
                      <a:srcRect l="6779"/>
                      <a:stretch>
                        <a:fillRect/>
                      </a:stretch>
                    </p:blipFill>
                    <p:spPr>
                      <a:xfrm>
                        <a:off x="4086225" y="1039813"/>
                        <a:ext cx="4873625" cy="2965450"/>
                      </a:xfrm>
                      <a:prstGeom prst="rect">
                        <a:avLst/>
                      </a:prstGeom>
                      <a:solidFill>
                        <a:srgbClr val="F8F8F8"/>
                      </a:solidFill>
                      <a:ln w="38100">
                        <a:noFill/>
                        <a:miter/>
                      </a:ln>
                    </p:spPr>
                  </p:pic>
                </p:oleObj>
              </mc:Fallback>
            </mc:AlternateContent>
          </a:graphicData>
        </a:graphic>
      </p:graphicFrame>
      <p:graphicFrame>
        <p:nvGraphicFramePr>
          <p:cNvPr id="206852" name="Object 4"/>
          <p:cNvGraphicFramePr>
            <a:graphicFrameLocks noChangeAspect="1"/>
          </p:cNvGraphicFramePr>
          <p:nvPr/>
        </p:nvGraphicFramePr>
        <p:xfrm>
          <a:off x="1731963" y="4724400"/>
          <a:ext cx="7335837" cy="966788"/>
        </p:xfrm>
        <a:graphic>
          <a:graphicData uri="http://schemas.openxmlformats.org/presentationml/2006/ole">
            <mc:AlternateContent xmlns:mc="http://schemas.openxmlformats.org/markup-compatibility/2006">
              <mc:Choice xmlns:v="urn:schemas-microsoft-com:vml" Requires="v">
                <p:oleObj spid="_x0000_s60518" r:id="rId6" imgW="3263900" imgH="431800" progId="Equation.3">
                  <p:embed/>
                </p:oleObj>
              </mc:Choice>
              <mc:Fallback>
                <p:oleObj r:id="rId6" imgW="3263900" imgH="431800" progId="Equation.3">
                  <p:embed/>
                  <p:pic>
                    <p:nvPicPr>
                      <p:cNvPr id="0" name="图片 3235"/>
                      <p:cNvPicPr/>
                      <p:nvPr/>
                    </p:nvPicPr>
                    <p:blipFill>
                      <a:blip r:embed="rId7"/>
                      <a:stretch>
                        <a:fillRect/>
                      </a:stretch>
                    </p:blipFill>
                    <p:spPr>
                      <a:xfrm>
                        <a:off x="1731963" y="4724400"/>
                        <a:ext cx="7335837" cy="966788"/>
                      </a:xfrm>
                      <a:prstGeom prst="rect">
                        <a:avLst/>
                      </a:prstGeom>
                      <a:solidFill>
                        <a:srgbClr val="CCFFFF"/>
                      </a:solidFill>
                      <a:ln w="38100">
                        <a:noFill/>
                        <a:miter/>
                      </a:ln>
                    </p:spPr>
                  </p:pic>
                </p:oleObj>
              </mc:Fallback>
            </mc:AlternateContent>
          </a:graphicData>
        </a:graphic>
      </p:graphicFrame>
      <p:graphicFrame>
        <p:nvGraphicFramePr>
          <p:cNvPr id="206853" name="Object 5"/>
          <p:cNvGraphicFramePr>
            <a:graphicFrameLocks noChangeAspect="1"/>
          </p:cNvGraphicFramePr>
          <p:nvPr/>
        </p:nvGraphicFramePr>
        <p:xfrm>
          <a:off x="1735138" y="5715000"/>
          <a:ext cx="7312025" cy="973138"/>
        </p:xfrm>
        <a:graphic>
          <a:graphicData uri="http://schemas.openxmlformats.org/presentationml/2006/ole">
            <mc:AlternateContent xmlns:mc="http://schemas.openxmlformats.org/markup-compatibility/2006">
              <mc:Choice xmlns:v="urn:schemas-microsoft-com:vml" Requires="v">
                <p:oleObj spid="_x0000_s60519" r:id="rId8" imgW="3263900" imgH="431800" progId="Equation.3">
                  <p:embed/>
                </p:oleObj>
              </mc:Choice>
              <mc:Fallback>
                <p:oleObj r:id="rId8" imgW="3263900" imgH="431800" progId="Equation.3">
                  <p:embed/>
                  <p:pic>
                    <p:nvPicPr>
                      <p:cNvPr id="0" name="图片 3234"/>
                      <p:cNvPicPr/>
                      <p:nvPr/>
                    </p:nvPicPr>
                    <p:blipFill>
                      <a:blip r:embed="rId9"/>
                      <a:stretch>
                        <a:fillRect/>
                      </a:stretch>
                    </p:blipFill>
                    <p:spPr>
                      <a:xfrm>
                        <a:off x="1735138" y="5715000"/>
                        <a:ext cx="7312025" cy="973138"/>
                      </a:xfrm>
                      <a:prstGeom prst="rect">
                        <a:avLst/>
                      </a:prstGeom>
                      <a:solidFill>
                        <a:srgbClr val="CCFFFF"/>
                      </a:solidFill>
                      <a:ln w="38100">
                        <a:noFill/>
                        <a:miter/>
                      </a:ln>
                    </p:spPr>
                  </p:pic>
                </p:oleObj>
              </mc:Fallback>
            </mc:AlternateContent>
          </a:graphicData>
        </a:graphic>
      </p:graphicFrame>
      <p:graphicFrame>
        <p:nvGraphicFramePr>
          <p:cNvPr id="206854" name="Object 6"/>
          <p:cNvGraphicFramePr>
            <a:graphicFrameLocks noChangeAspect="1"/>
          </p:cNvGraphicFramePr>
          <p:nvPr/>
        </p:nvGraphicFramePr>
        <p:xfrm>
          <a:off x="155575" y="5470525"/>
          <a:ext cx="1295400" cy="452438"/>
        </p:xfrm>
        <a:graphic>
          <a:graphicData uri="http://schemas.openxmlformats.org/presentationml/2006/ole">
            <mc:AlternateContent xmlns:mc="http://schemas.openxmlformats.org/markup-compatibility/2006">
              <mc:Choice xmlns:v="urn:schemas-microsoft-com:vml" Requires="v">
                <p:oleObj spid="_x0000_s60520" r:id="rId10" imgW="5486400" imgH="200025" progId="Word.Document.8">
                  <p:embed/>
                </p:oleObj>
              </mc:Choice>
              <mc:Fallback>
                <p:oleObj r:id="rId10" imgW="5486400" imgH="200025" progId="Word.Document.8">
                  <p:embed/>
                  <p:pic>
                    <p:nvPicPr>
                      <p:cNvPr id="0" name="图片 3233"/>
                      <p:cNvPicPr/>
                      <p:nvPr/>
                    </p:nvPicPr>
                    <p:blipFill>
                      <a:blip r:embed="rId11"/>
                      <a:srcRect l="4265" r="85170"/>
                      <a:stretch>
                        <a:fillRect/>
                      </a:stretch>
                    </p:blipFill>
                    <p:spPr>
                      <a:xfrm>
                        <a:off x="155575" y="5470525"/>
                        <a:ext cx="1295400" cy="452438"/>
                      </a:xfrm>
                      <a:prstGeom prst="rect">
                        <a:avLst/>
                      </a:prstGeom>
                      <a:solidFill>
                        <a:srgbClr val="CCFFFF"/>
                      </a:solidFill>
                      <a:ln w="38100">
                        <a:noFill/>
                        <a:miter/>
                      </a:ln>
                    </p:spPr>
                  </p:pic>
                </p:oleObj>
              </mc:Fallback>
            </mc:AlternateContent>
          </a:graphicData>
        </a:graphic>
      </p:graphicFrame>
      <p:sp>
        <p:nvSpPr>
          <p:cNvPr id="206855" name="AutoShape 7"/>
          <p:cNvSpPr/>
          <p:nvPr/>
        </p:nvSpPr>
        <p:spPr>
          <a:xfrm>
            <a:off x="1503363" y="4765675"/>
            <a:ext cx="228600" cy="1905000"/>
          </a:xfrm>
          <a:prstGeom prst="leftBrace">
            <a:avLst>
              <a:gd name="adj1" fmla="val 69444"/>
              <a:gd name="adj2" fmla="val 50000"/>
            </a:avLst>
          </a:prstGeom>
          <a:noFill/>
          <a:ln w="38100" cap="flat" cmpd="sng">
            <a:solidFill>
              <a:srgbClr val="CC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graphicFrame>
        <p:nvGraphicFramePr>
          <p:cNvPr id="206856" name="Object 8"/>
          <p:cNvGraphicFramePr>
            <a:graphicFrameLocks noChangeAspect="1"/>
          </p:cNvGraphicFramePr>
          <p:nvPr/>
        </p:nvGraphicFramePr>
        <p:xfrm>
          <a:off x="76200" y="4113213"/>
          <a:ext cx="8986838" cy="458787"/>
        </p:xfrm>
        <a:graphic>
          <a:graphicData uri="http://schemas.openxmlformats.org/presentationml/2006/ole">
            <mc:AlternateContent xmlns:mc="http://schemas.openxmlformats.org/markup-compatibility/2006">
              <mc:Choice xmlns:v="urn:schemas-microsoft-com:vml" Requires="v">
                <p:oleObj spid="_x0000_s60521" r:id="rId12" imgW="5486400" imgH="200025" progId="Word.Document.8">
                  <p:embed/>
                </p:oleObj>
              </mc:Choice>
              <mc:Fallback>
                <p:oleObj r:id="rId12" imgW="5486400" imgH="200025" progId="Word.Document.8">
                  <p:embed/>
                  <p:pic>
                    <p:nvPicPr>
                      <p:cNvPr id="0" name="图片 3231"/>
                      <p:cNvPicPr/>
                      <p:nvPr/>
                    </p:nvPicPr>
                    <p:blipFill>
                      <a:blip r:embed="rId13"/>
                      <a:srcRect l="4330" t="8833" r="29659"/>
                      <a:stretch>
                        <a:fillRect/>
                      </a:stretch>
                    </p:blipFill>
                    <p:spPr>
                      <a:xfrm>
                        <a:off x="76200" y="4113213"/>
                        <a:ext cx="8986838" cy="458787"/>
                      </a:xfrm>
                      <a:prstGeom prst="rect">
                        <a:avLst/>
                      </a:prstGeom>
                      <a:solidFill>
                        <a:srgbClr val="CCFFFF"/>
                      </a:solidFill>
                      <a:ln w="38100">
                        <a:noFill/>
                        <a:miter/>
                      </a:ln>
                    </p:spPr>
                  </p:pic>
                </p:oleObj>
              </mc:Fallback>
            </mc:AlternateContent>
          </a:graphicData>
        </a:graphic>
      </p:graphicFrame>
      <p:sp>
        <p:nvSpPr>
          <p:cNvPr id="108554" name="Rectangle 9"/>
          <p:cNvSpPr/>
          <p:nvPr/>
        </p:nvSpPr>
        <p:spPr>
          <a:xfrm>
            <a:off x="2438400" y="233363"/>
            <a:ext cx="3962400" cy="604837"/>
          </a:xfrm>
          <a:prstGeom prst="rect">
            <a:avLst/>
          </a:prstGeom>
          <a:solidFill>
            <a:srgbClr val="0000FF"/>
          </a:solidFill>
          <a:ln w="9525">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2800" b="1" dirty="0">
                <a:solidFill>
                  <a:schemeClr val="bg1"/>
                </a:solidFill>
                <a:latin typeface="Arial" panose="020B0604020202020204" pitchFamily="34" charset="0"/>
                <a:ea typeface="楷体_GB2312" pitchFamily="1" charset="-122"/>
              </a:rPr>
              <a:t>二、集成数据选择器</a:t>
            </a:r>
            <a:endParaRPr lang="zh-CN" altLang="en-US" sz="2400" dirty="0">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6850"/>
                                        </p:tgtEl>
                                        <p:attrNameLst>
                                          <p:attrName>style.visibility</p:attrName>
                                        </p:attrNameLst>
                                      </p:cBhvr>
                                      <p:to>
                                        <p:strVal val="visible"/>
                                      </p:to>
                                    </p:set>
                                    <p:animEffect transition="in" filter="wipe(left)">
                                      <p:cBhvr>
                                        <p:cTn id="7" dur="500"/>
                                        <p:tgtEl>
                                          <p:spTgt spid="2068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dissolve">
                                      <p:cBhvr>
                                        <p:cTn id="12" dur="500"/>
                                        <p:tgtEl>
                                          <p:spTgt spid="2068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6856"/>
                                        </p:tgtEl>
                                        <p:attrNameLst>
                                          <p:attrName>style.visibility</p:attrName>
                                        </p:attrNameLst>
                                      </p:cBhvr>
                                      <p:to>
                                        <p:strVal val="visible"/>
                                      </p:to>
                                    </p:set>
                                    <p:animEffect transition="in" filter="wipe(left)">
                                      <p:cBhvr>
                                        <p:cTn id="17" dur="500"/>
                                        <p:tgtEl>
                                          <p:spTgt spid="2068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6854"/>
                                        </p:tgtEl>
                                        <p:attrNameLst>
                                          <p:attrName>style.visibility</p:attrName>
                                        </p:attrNameLst>
                                      </p:cBhvr>
                                      <p:to>
                                        <p:strVal val="visible"/>
                                      </p:to>
                                    </p:set>
                                    <p:animEffect transition="in" filter="wipe(left)">
                                      <p:cBhvr>
                                        <p:cTn id="22" dur="500"/>
                                        <p:tgtEl>
                                          <p:spTgt spid="2068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6855"/>
                                        </p:tgtEl>
                                        <p:attrNameLst>
                                          <p:attrName>style.visibility</p:attrName>
                                        </p:attrNameLst>
                                      </p:cBhvr>
                                      <p:to>
                                        <p:strVal val="visible"/>
                                      </p:to>
                                    </p:set>
                                    <p:animEffect transition="in" filter="wipe(left)">
                                      <p:cBhvr>
                                        <p:cTn id="27" dur="500"/>
                                        <p:tgtEl>
                                          <p:spTgt spid="20685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206852"/>
                                        </p:tgtEl>
                                        <p:attrNameLst>
                                          <p:attrName>style.visibility</p:attrName>
                                        </p:attrNameLst>
                                      </p:cBhvr>
                                      <p:to>
                                        <p:strVal val="visible"/>
                                      </p:to>
                                    </p:set>
                                    <p:animEffect transition="in" filter="box(out)">
                                      <p:cBhvr>
                                        <p:cTn id="32" dur="500"/>
                                        <p:tgtEl>
                                          <p:spTgt spid="206852"/>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206853"/>
                                        </p:tgtEl>
                                        <p:attrNameLst>
                                          <p:attrName>style.visibility</p:attrName>
                                        </p:attrNameLst>
                                      </p:cBhvr>
                                      <p:to>
                                        <p:strVal val="visible"/>
                                      </p:to>
                                    </p:set>
                                    <p:animEffect transition="in" filter="box(out)">
                                      <p:cBhvr>
                                        <p:cTn id="37" dur="500"/>
                                        <p:tgtEl>
                                          <p:spTgt spid="206853"/>
                                        </p:tgtEl>
                                      </p:cBhvr>
                                    </p:animEffect>
                                  </p:childTnLst>
                                  <p:subTnLst>
                                    <p:audio>
                                      <p:cMediaNode>
                                        <p:cTn display="0" masterRel="sameClick">
                                          <p:stCondLst>
                                            <p:cond evt="begin" delay="0">
                                              <p:tn val="3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97</a:t>
            </a:fld>
            <a:r>
              <a:rPr lang="zh-CN" altLang="en-US" sz="1400" dirty="0"/>
              <a:t>）</a:t>
            </a:r>
          </a:p>
        </p:txBody>
      </p:sp>
      <p:sp>
        <p:nvSpPr>
          <p:cNvPr id="109571" name="Text Box 3"/>
          <p:cNvSpPr txBox="1"/>
          <p:nvPr/>
        </p:nvSpPr>
        <p:spPr>
          <a:xfrm>
            <a:off x="2470150" y="320675"/>
            <a:ext cx="4429125"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b="1" dirty="0">
                <a:ea typeface="隶书" panose="02010509060101010101" pitchFamily="49" charset="-122"/>
              </a:rPr>
              <a:t>74LS151</a:t>
            </a:r>
            <a:r>
              <a:rPr lang="zh-CN" altLang="en-US" b="1" dirty="0">
                <a:ea typeface="隶书" panose="02010509060101010101" pitchFamily="49" charset="-122"/>
              </a:rPr>
              <a:t>的真值表</a:t>
            </a:r>
            <a:endParaRPr lang="zh-CN" altLang="en-US" sz="2400" b="1" dirty="0">
              <a:ea typeface="隶书" panose="02010509060101010101" pitchFamily="49" charset="-122"/>
            </a:endParaRPr>
          </a:p>
        </p:txBody>
      </p:sp>
      <p:grpSp>
        <p:nvGrpSpPr>
          <p:cNvPr id="109572" name="Group 82"/>
          <p:cNvGrpSpPr/>
          <p:nvPr/>
        </p:nvGrpSpPr>
        <p:grpSpPr>
          <a:xfrm>
            <a:off x="384175" y="1397000"/>
            <a:ext cx="8416925" cy="4622800"/>
            <a:chOff x="242" y="880"/>
            <a:chExt cx="5302" cy="2912"/>
          </a:xfrm>
        </p:grpSpPr>
        <p:sp>
          <p:nvSpPr>
            <p:cNvPr id="109573" name="Rectangle 32"/>
            <p:cNvSpPr/>
            <p:nvPr/>
          </p:nvSpPr>
          <p:spPr>
            <a:xfrm>
              <a:off x="242" y="2232"/>
              <a:ext cx="892" cy="774"/>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en-US" altLang="zh-CN" sz="2400" dirty="0">
                  <a:ea typeface="黑体" panose="02010609060101010101" pitchFamily="49" charset="-122"/>
                </a:rPr>
                <a:t>74151</a:t>
              </a:r>
            </a:p>
            <a:p>
              <a:pPr marL="0" lvl="0" indent="0" algn="ctr" eaLnBrk="1" hangingPunct="1">
                <a:lnSpc>
                  <a:spcPct val="110000"/>
                </a:lnSpc>
                <a:spcBef>
                  <a:spcPct val="0"/>
                </a:spcBef>
                <a:buNone/>
              </a:pPr>
              <a:r>
                <a:rPr lang="en-US" altLang="zh-CN" sz="2400" dirty="0">
                  <a:ea typeface="黑体" panose="02010609060101010101" pitchFamily="49" charset="-122"/>
                </a:rPr>
                <a:t>74S151</a:t>
              </a:r>
            </a:p>
            <a:p>
              <a:pPr marL="0" lvl="0" indent="0" algn="ctr" eaLnBrk="1" hangingPunct="1">
                <a:lnSpc>
                  <a:spcPct val="110000"/>
                </a:lnSpc>
                <a:spcBef>
                  <a:spcPct val="0"/>
                </a:spcBef>
                <a:buNone/>
              </a:pPr>
              <a:r>
                <a:rPr lang="en-US" altLang="zh-CN" sz="2400" dirty="0">
                  <a:ea typeface="黑体" panose="02010609060101010101" pitchFamily="49" charset="-122"/>
                </a:rPr>
                <a:t>74LS151</a:t>
              </a:r>
            </a:p>
          </p:txBody>
        </p:sp>
        <p:sp>
          <p:nvSpPr>
            <p:cNvPr id="109574" name="Rectangle 13"/>
            <p:cNvSpPr/>
            <p:nvPr/>
          </p:nvSpPr>
          <p:spPr>
            <a:xfrm>
              <a:off x="3829" y="1458"/>
              <a:ext cx="1715" cy="2334"/>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en-US" altLang="zh-CN" sz="2400" dirty="0">
                  <a:ea typeface="黑体" panose="02010609060101010101" pitchFamily="49" charset="-122"/>
                </a:rPr>
                <a:t>0            1</a:t>
              </a:r>
            </a:p>
            <a:p>
              <a:pPr marL="0" lvl="0" indent="0" algn="ctr" eaLnBrk="1" hangingPunct="1">
                <a:lnSpc>
                  <a:spcPct val="110000"/>
                </a:lnSpc>
                <a:spcBef>
                  <a:spcPct val="0"/>
                </a:spcBef>
                <a:buNone/>
              </a:pPr>
              <a:r>
                <a:rPr lang="en-US" altLang="zh-CN" sz="2400" dirty="0">
                  <a:ea typeface="黑体" panose="02010609060101010101" pitchFamily="49" charset="-122"/>
                </a:rPr>
                <a:t>  D</a:t>
              </a:r>
              <a:r>
                <a:rPr lang="en-US" altLang="zh-CN" sz="2400" baseline="-25000" dirty="0">
                  <a:ea typeface="黑体" panose="02010609060101010101" pitchFamily="49" charset="-122"/>
                </a:rPr>
                <a:t>0</a:t>
              </a:r>
              <a:r>
                <a:rPr lang="en-US" altLang="zh-CN" sz="2400" dirty="0">
                  <a:ea typeface="黑体" panose="02010609060101010101" pitchFamily="49" charset="-122"/>
                </a:rPr>
                <a:t>          D</a:t>
              </a:r>
              <a:r>
                <a:rPr lang="en-US" altLang="zh-CN" sz="2400" baseline="-25000" dirty="0">
                  <a:ea typeface="黑体" panose="02010609060101010101" pitchFamily="49" charset="-122"/>
                </a:rPr>
                <a:t>0</a:t>
              </a:r>
              <a:endParaRPr lang="en-US" altLang="zh-CN" sz="2400" dirty="0">
                <a:ea typeface="黑体" panose="02010609060101010101" pitchFamily="49" charset="-122"/>
              </a:endParaRPr>
            </a:p>
            <a:p>
              <a:pPr marL="0" lvl="0" indent="0" algn="ctr" eaLnBrk="1" hangingPunct="1">
                <a:lnSpc>
                  <a:spcPct val="110000"/>
                </a:lnSpc>
                <a:spcBef>
                  <a:spcPct val="0"/>
                </a:spcBef>
                <a:buNone/>
              </a:pPr>
              <a:r>
                <a:rPr lang="en-US" altLang="zh-CN" sz="2400" dirty="0">
                  <a:ea typeface="黑体" panose="02010609060101010101" pitchFamily="49" charset="-122"/>
                </a:rPr>
                <a:t>  D</a:t>
              </a:r>
              <a:r>
                <a:rPr lang="en-US" altLang="zh-CN" sz="2400" baseline="-25000" dirty="0">
                  <a:ea typeface="黑体" panose="02010609060101010101" pitchFamily="49" charset="-122"/>
                </a:rPr>
                <a:t>1</a:t>
              </a:r>
              <a:r>
                <a:rPr lang="en-US" altLang="zh-CN" sz="2400" dirty="0">
                  <a:ea typeface="黑体" panose="02010609060101010101" pitchFamily="49" charset="-122"/>
                </a:rPr>
                <a:t>          D</a:t>
              </a:r>
              <a:r>
                <a:rPr lang="en-US" altLang="zh-CN" sz="2400" baseline="-25000" dirty="0">
                  <a:ea typeface="黑体" panose="02010609060101010101" pitchFamily="49" charset="-122"/>
                </a:rPr>
                <a:t>1</a:t>
              </a:r>
              <a:endParaRPr lang="en-US" altLang="zh-CN" sz="2400" dirty="0">
                <a:ea typeface="黑体" panose="02010609060101010101" pitchFamily="49" charset="-122"/>
              </a:endParaRPr>
            </a:p>
            <a:p>
              <a:pPr marL="0" lvl="0" indent="0" algn="ctr" eaLnBrk="1" hangingPunct="1">
                <a:lnSpc>
                  <a:spcPct val="110000"/>
                </a:lnSpc>
                <a:spcBef>
                  <a:spcPct val="0"/>
                </a:spcBef>
                <a:buNone/>
              </a:pPr>
              <a:r>
                <a:rPr lang="en-US" altLang="zh-CN" sz="2400" dirty="0">
                  <a:ea typeface="黑体" panose="02010609060101010101" pitchFamily="49" charset="-122"/>
                </a:rPr>
                <a:t>  D</a:t>
              </a:r>
              <a:r>
                <a:rPr lang="en-US" altLang="zh-CN" sz="2400" baseline="-25000" dirty="0">
                  <a:ea typeface="黑体" panose="02010609060101010101" pitchFamily="49" charset="-122"/>
                </a:rPr>
                <a:t>2</a:t>
              </a:r>
              <a:r>
                <a:rPr lang="en-US" altLang="zh-CN" sz="2400" dirty="0">
                  <a:ea typeface="黑体" panose="02010609060101010101" pitchFamily="49" charset="-122"/>
                </a:rPr>
                <a:t>          D</a:t>
              </a:r>
              <a:r>
                <a:rPr lang="en-US" altLang="zh-CN" sz="2400" baseline="-25000" dirty="0">
                  <a:ea typeface="黑体" panose="02010609060101010101" pitchFamily="49" charset="-122"/>
                </a:rPr>
                <a:t>2</a:t>
              </a:r>
            </a:p>
            <a:p>
              <a:pPr marL="0" lvl="0" indent="0" algn="ctr" eaLnBrk="1" hangingPunct="1">
                <a:lnSpc>
                  <a:spcPct val="110000"/>
                </a:lnSpc>
                <a:spcBef>
                  <a:spcPct val="0"/>
                </a:spcBef>
                <a:buNone/>
              </a:pPr>
              <a:r>
                <a:rPr lang="en-US" altLang="zh-CN" sz="2400" dirty="0">
                  <a:ea typeface="黑体" panose="02010609060101010101" pitchFamily="49" charset="-122"/>
                </a:rPr>
                <a:t>  D</a:t>
              </a:r>
              <a:r>
                <a:rPr lang="en-US" altLang="zh-CN" sz="2400" baseline="-25000" dirty="0">
                  <a:ea typeface="黑体" panose="02010609060101010101" pitchFamily="49" charset="-122"/>
                </a:rPr>
                <a:t>3</a:t>
              </a:r>
              <a:r>
                <a:rPr lang="en-US" altLang="zh-CN" sz="2400" dirty="0">
                  <a:ea typeface="黑体" panose="02010609060101010101" pitchFamily="49" charset="-122"/>
                </a:rPr>
                <a:t>          D</a:t>
              </a:r>
              <a:r>
                <a:rPr lang="en-US" altLang="zh-CN" sz="2400" baseline="-25000" dirty="0">
                  <a:ea typeface="黑体" panose="02010609060101010101" pitchFamily="49" charset="-122"/>
                </a:rPr>
                <a:t>3</a:t>
              </a:r>
            </a:p>
            <a:p>
              <a:pPr marL="0" lvl="0" indent="0" algn="ctr" eaLnBrk="1" hangingPunct="1">
                <a:lnSpc>
                  <a:spcPct val="110000"/>
                </a:lnSpc>
                <a:spcBef>
                  <a:spcPct val="0"/>
                </a:spcBef>
                <a:buNone/>
              </a:pPr>
              <a:r>
                <a:rPr lang="en-US" altLang="zh-CN" sz="2400" dirty="0">
                  <a:ea typeface="黑体" panose="02010609060101010101" pitchFamily="49" charset="-122"/>
                </a:rPr>
                <a:t>  D</a:t>
              </a:r>
              <a:r>
                <a:rPr lang="en-US" altLang="zh-CN" sz="2400" baseline="-25000" dirty="0">
                  <a:ea typeface="黑体" panose="02010609060101010101" pitchFamily="49" charset="-122"/>
                </a:rPr>
                <a:t>4</a:t>
              </a:r>
              <a:r>
                <a:rPr lang="en-US" altLang="zh-CN" sz="2400" dirty="0">
                  <a:ea typeface="黑体" panose="02010609060101010101" pitchFamily="49" charset="-122"/>
                </a:rPr>
                <a:t>          D</a:t>
              </a:r>
              <a:r>
                <a:rPr lang="en-US" altLang="zh-CN" sz="2400" baseline="-25000" dirty="0">
                  <a:ea typeface="黑体" panose="02010609060101010101" pitchFamily="49" charset="-122"/>
                </a:rPr>
                <a:t>4</a:t>
              </a:r>
            </a:p>
            <a:p>
              <a:pPr marL="0" lvl="0" indent="0" algn="ctr" eaLnBrk="1" hangingPunct="1">
                <a:lnSpc>
                  <a:spcPct val="110000"/>
                </a:lnSpc>
                <a:spcBef>
                  <a:spcPct val="0"/>
                </a:spcBef>
                <a:buNone/>
              </a:pPr>
              <a:r>
                <a:rPr lang="en-US" altLang="zh-CN" sz="2400" dirty="0">
                  <a:ea typeface="黑体" panose="02010609060101010101" pitchFamily="49" charset="-122"/>
                </a:rPr>
                <a:t>  D</a:t>
              </a:r>
              <a:r>
                <a:rPr lang="en-US" altLang="zh-CN" sz="2400" baseline="-25000" dirty="0">
                  <a:ea typeface="黑体" panose="02010609060101010101" pitchFamily="49" charset="-122"/>
                </a:rPr>
                <a:t>5</a:t>
              </a:r>
              <a:r>
                <a:rPr lang="en-US" altLang="zh-CN" sz="2400" dirty="0">
                  <a:ea typeface="黑体" panose="02010609060101010101" pitchFamily="49" charset="-122"/>
                </a:rPr>
                <a:t>          D</a:t>
              </a:r>
              <a:r>
                <a:rPr lang="en-US" altLang="zh-CN" sz="2400" baseline="-25000" dirty="0">
                  <a:ea typeface="黑体" panose="02010609060101010101" pitchFamily="49" charset="-122"/>
                </a:rPr>
                <a:t>5</a:t>
              </a:r>
            </a:p>
            <a:p>
              <a:pPr marL="0" lvl="0" indent="0" algn="ctr" eaLnBrk="1" hangingPunct="1">
                <a:lnSpc>
                  <a:spcPct val="110000"/>
                </a:lnSpc>
                <a:spcBef>
                  <a:spcPct val="0"/>
                </a:spcBef>
                <a:buNone/>
              </a:pPr>
              <a:r>
                <a:rPr lang="en-US" altLang="zh-CN" sz="2400" dirty="0">
                  <a:ea typeface="黑体" panose="02010609060101010101" pitchFamily="49" charset="-122"/>
                </a:rPr>
                <a:t>  D</a:t>
              </a:r>
              <a:r>
                <a:rPr lang="en-US" altLang="zh-CN" sz="2400" baseline="-25000" dirty="0">
                  <a:ea typeface="黑体" panose="02010609060101010101" pitchFamily="49" charset="-122"/>
                </a:rPr>
                <a:t>6</a:t>
              </a:r>
              <a:r>
                <a:rPr lang="en-US" altLang="zh-CN" sz="2400" dirty="0">
                  <a:ea typeface="黑体" panose="02010609060101010101" pitchFamily="49" charset="-122"/>
                </a:rPr>
                <a:t>          D</a:t>
              </a:r>
              <a:r>
                <a:rPr lang="en-US" altLang="zh-CN" sz="2400" baseline="-25000" dirty="0">
                  <a:ea typeface="黑体" panose="02010609060101010101" pitchFamily="49" charset="-122"/>
                </a:rPr>
                <a:t>6</a:t>
              </a:r>
            </a:p>
            <a:p>
              <a:pPr marL="0" lvl="0" indent="0" algn="ctr" eaLnBrk="1" hangingPunct="1">
                <a:lnSpc>
                  <a:spcPct val="110000"/>
                </a:lnSpc>
                <a:spcBef>
                  <a:spcPct val="0"/>
                </a:spcBef>
                <a:buNone/>
              </a:pPr>
              <a:r>
                <a:rPr lang="en-US" altLang="zh-CN" sz="2400" dirty="0">
                  <a:ea typeface="黑体" panose="02010609060101010101" pitchFamily="49" charset="-122"/>
                </a:rPr>
                <a:t>  D</a:t>
              </a:r>
              <a:r>
                <a:rPr lang="en-US" altLang="zh-CN" sz="2400" baseline="-25000" dirty="0">
                  <a:ea typeface="黑体" panose="02010609060101010101" pitchFamily="49" charset="-122"/>
                </a:rPr>
                <a:t>7</a:t>
              </a:r>
              <a:r>
                <a:rPr lang="en-US" altLang="zh-CN" sz="2400" dirty="0">
                  <a:ea typeface="黑体" panose="02010609060101010101" pitchFamily="49" charset="-122"/>
                </a:rPr>
                <a:t>          D</a:t>
              </a:r>
              <a:r>
                <a:rPr lang="en-US" altLang="zh-CN" sz="2400" baseline="-25000" dirty="0">
                  <a:ea typeface="黑体" panose="02010609060101010101" pitchFamily="49" charset="-122"/>
                </a:rPr>
                <a:t>7</a:t>
              </a:r>
            </a:p>
          </p:txBody>
        </p:sp>
        <p:sp>
          <p:nvSpPr>
            <p:cNvPr id="109575" name="Rectangle 12"/>
            <p:cNvSpPr/>
            <p:nvPr/>
          </p:nvSpPr>
          <p:spPr>
            <a:xfrm>
              <a:off x="1134" y="1458"/>
              <a:ext cx="2695" cy="2334"/>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en-US" altLang="zh-CN" sz="2400" dirty="0">
                  <a:ea typeface="黑体" panose="02010609060101010101" pitchFamily="49" charset="-122"/>
                </a:rPr>
                <a:t>×        ×        ×        ×        1</a:t>
              </a:r>
            </a:p>
            <a:p>
              <a:pPr marL="0" lvl="0" indent="0" algn="ctr" eaLnBrk="1" hangingPunct="1">
                <a:lnSpc>
                  <a:spcPct val="110000"/>
                </a:lnSpc>
                <a:spcBef>
                  <a:spcPct val="0"/>
                </a:spcBef>
                <a:buNone/>
              </a:pPr>
              <a:r>
                <a:rPr lang="en-US" altLang="zh-CN" sz="2400" dirty="0">
                  <a:ea typeface="黑体" panose="02010609060101010101" pitchFamily="49" charset="-122"/>
                </a:rPr>
                <a:t>D</a:t>
              </a:r>
              <a:r>
                <a:rPr lang="en-US" altLang="zh-CN" sz="2400" baseline="-25000" dirty="0">
                  <a:ea typeface="黑体" panose="02010609060101010101" pitchFamily="49" charset="-122"/>
                </a:rPr>
                <a:t>0</a:t>
              </a:r>
              <a:r>
                <a:rPr lang="en-US" altLang="zh-CN" sz="2400" dirty="0">
                  <a:ea typeface="黑体" panose="02010609060101010101" pitchFamily="49" charset="-122"/>
                </a:rPr>
                <a:t>         0          0          0         0</a:t>
              </a:r>
            </a:p>
            <a:p>
              <a:pPr marL="0" lvl="0" indent="0" algn="ctr" eaLnBrk="1" hangingPunct="1">
                <a:lnSpc>
                  <a:spcPct val="110000"/>
                </a:lnSpc>
                <a:spcBef>
                  <a:spcPct val="0"/>
                </a:spcBef>
                <a:buNone/>
              </a:pPr>
              <a:r>
                <a:rPr lang="en-US" altLang="zh-CN" sz="2400" dirty="0">
                  <a:ea typeface="黑体" panose="02010609060101010101" pitchFamily="49" charset="-122"/>
                </a:rPr>
                <a:t>D</a:t>
              </a:r>
              <a:r>
                <a:rPr lang="en-US" altLang="zh-CN" sz="2400" baseline="-25000" dirty="0">
                  <a:ea typeface="黑体" panose="02010609060101010101" pitchFamily="49" charset="-122"/>
                </a:rPr>
                <a:t>1</a:t>
              </a:r>
              <a:r>
                <a:rPr lang="en-US" altLang="zh-CN" sz="2400" dirty="0">
                  <a:ea typeface="黑体" panose="02010609060101010101" pitchFamily="49" charset="-122"/>
                </a:rPr>
                <a:t>         0          0          1         0</a:t>
              </a:r>
            </a:p>
            <a:p>
              <a:pPr marL="0" lvl="0" indent="0" algn="ctr" eaLnBrk="1" hangingPunct="1">
                <a:lnSpc>
                  <a:spcPct val="110000"/>
                </a:lnSpc>
                <a:spcBef>
                  <a:spcPct val="0"/>
                </a:spcBef>
                <a:buNone/>
              </a:pPr>
              <a:r>
                <a:rPr lang="en-US" altLang="zh-CN" sz="2400" dirty="0">
                  <a:ea typeface="黑体" panose="02010609060101010101" pitchFamily="49" charset="-122"/>
                </a:rPr>
                <a:t>D</a:t>
              </a:r>
              <a:r>
                <a:rPr lang="en-US" altLang="zh-CN" sz="2400" baseline="-25000" dirty="0">
                  <a:ea typeface="黑体" panose="02010609060101010101" pitchFamily="49" charset="-122"/>
                </a:rPr>
                <a:t>2</a:t>
              </a:r>
              <a:r>
                <a:rPr lang="en-US" altLang="zh-CN" sz="2400" dirty="0">
                  <a:ea typeface="黑体" panose="02010609060101010101" pitchFamily="49" charset="-122"/>
                </a:rPr>
                <a:t>         0          1          0         0</a:t>
              </a:r>
            </a:p>
            <a:p>
              <a:pPr marL="0" lvl="0" indent="0" algn="ctr" eaLnBrk="1" hangingPunct="1">
                <a:lnSpc>
                  <a:spcPct val="110000"/>
                </a:lnSpc>
                <a:spcBef>
                  <a:spcPct val="0"/>
                </a:spcBef>
                <a:buNone/>
              </a:pPr>
              <a:r>
                <a:rPr lang="en-US" altLang="zh-CN" sz="2400" dirty="0">
                  <a:ea typeface="黑体" panose="02010609060101010101" pitchFamily="49" charset="-122"/>
                </a:rPr>
                <a:t>D</a:t>
              </a:r>
              <a:r>
                <a:rPr lang="en-US" altLang="zh-CN" sz="2400" baseline="-25000" dirty="0">
                  <a:ea typeface="黑体" panose="02010609060101010101" pitchFamily="49" charset="-122"/>
                </a:rPr>
                <a:t>3</a:t>
              </a:r>
              <a:r>
                <a:rPr lang="en-US" altLang="zh-CN" sz="2400" dirty="0">
                  <a:ea typeface="黑体" panose="02010609060101010101" pitchFamily="49" charset="-122"/>
                </a:rPr>
                <a:t>         0          1          1         0</a:t>
              </a:r>
            </a:p>
            <a:p>
              <a:pPr marL="0" lvl="0" indent="0" algn="ctr" eaLnBrk="1" hangingPunct="1">
                <a:lnSpc>
                  <a:spcPct val="110000"/>
                </a:lnSpc>
                <a:spcBef>
                  <a:spcPct val="0"/>
                </a:spcBef>
                <a:buNone/>
              </a:pPr>
              <a:r>
                <a:rPr lang="en-US" altLang="zh-CN" sz="2400" dirty="0">
                  <a:ea typeface="黑体" panose="02010609060101010101" pitchFamily="49" charset="-122"/>
                </a:rPr>
                <a:t>D</a:t>
              </a:r>
              <a:r>
                <a:rPr lang="en-US" altLang="zh-CN" sz="2400" baseline="-25000" dirty="0">
                  <a:ea typeface="黑体" panose="02010609060101010101" pitchFamily="49" charset="-122"/>
                </a:rPr>
                <a:t>4</a:t>
              </a:r>
              <a:r>
                <a:rPr lang="en-US" altLang="zh-CN" sz="2400" dirty="0">
                  <a:ea typeface="黑体" panose="02010609060101010101" pitchFamily="49" charset="-122"/>
                </a:rPr>
                <a:t>         1          0          0         0</a:t>
              </a:r>
            </a:p>
            <a:p>
              <a:pPr marL="0" lvl="0" indent="0" algn="ctr" eaLnBrk="1" hangingPunct="1">
                <a:lnSpc>
                  <a:spcPct val="110000"/>
                </a:lnSpc>
                <a:spcBef>
                  <a:spcPct val="0"/>
                </a:spcBef>
                <a:buNone/>
              </a:pPr>
              <a:r>
                <a:rPr lang="en-US" altLang="zh-CN" sz="2400" dirty="0">
                  <a:ea typeface="黑体" panose="02010609060101010101" pitchFamily="49" charset="-122"/>
                </a:rPr>
                <a:t>D</a:t>
              </a:r>
              <a:r>
                <a:rPr lang="en-US" altLang="zh-CN" sz="2400" baseline="-25000" dirty="0">
                  <a:ea typeface="黑体" panose="02010609060101010101" pitchFamily="49" charset="-122"/>
                </a:rPr>
                <a:t>5</a:t>
              </a:r>
              <a:r>
                <a:rPr lang="en-US" altLang="zh-CN" sz="2400" dirty="0">
                  <a:ea typeface="黑体" panose="02010609060101010101" pitchFamily="49" charset="-122"/>
                </a:rPr>
                <a:t>         1          0          1         0</a:t>
              </a:r>
            </a:p>
            <a:p>
              <a:pPr marL="0" lvl="0" indent="0" algn="ctr" eaLnBrk="1" hangingPunct="1">
                <a:lnSpc>
                  <a:spcPct val="110000"/>
                </a:lnSpc>
                <a:spcBef>
                  <a:spcPct val="0"/>
                </a:spcBef>
                <a:buNone/>
              </a:pPr>
              <a:r>
                <a:rPr lang="en-US" altLang="zh-CN" sz="2400" dirty="0">
                  <a:ea typeface="黑体" panose="02010609060101010101" pitchFamily="49" charset="-122"/>
                </a:rPr>
                <a:t>D</a:t>
              </a:r>
              <a:r>
                <a:rPr lang="en-US" altLang="zh-CN" sz="2400" baseline="-25000" dirty="0">
                  <a:ea typeface="黑体" panose="02010609060101010101" pitchFamily="49" charset="-122"/>
                </a:rPr>
                <a:t>6</a:t>
              </a:r>
              <a:r>
                <a:rPr lang="en-US" altLang="zh-CN" sz="2400" dirty="0">
                  <a:ea typeface="黑体" panose="02010609060101010101" pitchFamily="49" charset="-122"/>
                </a:rPr>
                <a:t>         1          1          0         0</a:t>
              </a:r>
            </a:p>
            <a:p>
              <a:pPr marL="0" lvl="0" indent="0" algn="ctr" eaLnBrk="1" hangingPunct="1">
                <a:lnSpc>
                  <a:spcPct val="110000"/>
                </a:lnSpc>
                <a:spcBef>
                  <a:spcPct val="0"/>
                </a:spcBef>
                <a:buNone/>
              </a:pPr>
              <a:r>
                <a:rPr lang="en-US" altLang="zh-CN" sz="2400" dirty="0">
                  <a:ea typeface="黑体" panose="02010609060101010101" pitchFamily="49" charset="-122"/>
                </a:rPr>
                <a:t>D</a:t>
              </a:r>
              <a:r>
                <a:rPr lang="en-US" altLang="zh-CN" sz="2400" baseline="-25000" dirty="0">
                  <a:ea typeface="黑体" panose="02010609060101010101" pitchFamily="49" charset="-122"/>
                </a:rPr>
                <a:t>7</a:t>
              </a:r>
              <a:r>
                <a:rPr lang="en-US" altLang="zh-CN" sz="2400" dirty="0">
                  <a:ea typeface="黑体" panose="02010609060101010101" pitchFamily="49" charset="-122"/>
                </a:rPr>
                <a:t>         1          1          1         0</a:t>
              </a:r>
            </a:p>
          </p:txBody>
        </p:sp>
        <p:sp>
          <p:nvSpPr>
            <p:cNvPr id="109576" name="Rectangle 10"/>
            <p:cNvSpPr/>
            <p:nvPr/>
          </p:nvSpPr>
          <p:spPr>
            <a:xfrm>
              <a:off x="3829" y="1169"/>
              <a:ext cx="1715" cy="28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400" dirty="0">
                  <a:ea typeface="黑体" panose="02010609060101010101" pitchFamily="49" charset="-122"/>
                </a:rPr>
                <a:t>Y           Y</a:t>
              </a:r>
            </a:p>
          </p:txBody>
        </p:sp>
        <p:sp>
          <p:nvSpPr>
            <p:cNvPr id="109577" name="Rectangle 9"/>
            <p:cNvSpPr/>
            <p:nvPr/>
          </p:nvSpPr>
          <p:spPr>
            <a:xfrm>
              <a:off x="1134" y="1169"/>
              <a:ext cx="2695" cy="28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en-US" altLang="zh-CN" sz="2400" dirty="0">
                  <a:ea typeface="黑体" panose="02010609060101010101" pitchFamily="49" charset="-122"/>
                </a:rPr>
                <a:t>D        A</a:t>
              </a:r>
              <a:r>
                <a:rPr lang="en-US" altLang="zh-CN" sz="2400" baseline="-25000" dirty="0">
                  <a:ea typeface="黑体" panose="02010609060101010101" pitchFamily="49" charset="-122"/>
                </a:rPr>
                <a:t>2</a:t>
              </a:r>
              <a:r>
                <a:rPr lang="en-US" altLang="zh-CN" sz="2400" dirty="0">
                  <a:ea typeface="黑体" panose="02010609060101010101" pitchFamily="49" charset="-122"/>
                </a:rPr>
                <a:t>        A</a:t>
              </a:r>
              <a:r>
                <a:rPr lang="en-US" altLang="zh-CN" sz="2400" baseline="-25000" dirty="0">
                  <a:ea typeface="黑体" panose="02010609060101010101" pitchFamily="49" charset="-122"/>
                </a:rPr>
                <a:t>1</a:t>
              </a:r>
              <a:r>
                <a:rPr lang="en-US" altLang="zh-CN" sz="2400" dirty="0">
                  <a:ea typeface="黑体" panose="02010609060101010101" pitchFamily="49" charset="-122"/>
                </a:rPr>
                <a:t>        A</a:t>
              </a:r>
              <a:r>
                <a:rPr lang="en-US" altLang="zh-CN" sz="2400" baseline="-25000" dirty="0">
                  <a:ea typeface="黑体" panose="02010609060101010101" pitchFamily="49" charset="-122"/>
                </a:rPr>
                <a:t>0</a:t>
              </a:r>
              <a:r>
                <a:rPr lang="en-US" altLang="zh-CN" sz="2400" dirty="0">
                  <a:ea typeface="黑体" panose="02010609060101010101" pitchFamily="49" charset="-122"/>
                </a:rPr>
                <a:t>        S</a:t>
              </a:r>
            </a:p>
          </p:txBody>
        </p:sp>
        <p:sp>
          <p:nvSpPr>
            <p:cNvPr id="109578" name="Rectangle 7"/>
            <p:cNvSpPr/>
            <p:nvPr/>
          </p:nvSpPr>
          <p:spPr>
            <a:xfrm>
              <a:off x="3829" y="880"/>
              <a:ext cx="1715" cy="28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zh-CN" altLang="en-US" sz="2400" dirty="0">
                  <a:ea typeface="黑体" panose="02010609060101010101" pitchFamily="49" charset="-122"/>
                </a:rPr>
                <a:t>输出</a:t>
              </a:r>
            </a:p>
          </p:txBody>
        </p:sp>
        <p:sp>
          <p:nvSpPr>
            <p:cNvPr id="109579" name="Rectangle 6"/>
            <p:cNvSpPr/>
            <p:nvPr/>
          </p:nvSpPr>
          <p:spPr>
            <a:xfrm>
              <a:off x="1134" y="880"/>
              <a:ext cx="2695" cy="289"/>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zh-CN" altLang="en-US" sz="2400" dirty="0">
                  <a:ea typeface="黑体" panose="02010609060101010101" pitchFamily="49" charset="-122"/>
                </a:rPr>
                <a:t>输入</a:t>
              </a:r>
            </a:p>
          </p:txBody>
        </p:sp>
        <p:sp>
          <p:nvSpPr>
            <p:cNvPr id="109580" name="Rectangle 5"/>
            <p:cNvSpPr/>
            <p:nvPr/>
          </p:nvSpPr>
          <p:spPr>
            <a:xfrm>
              <a:off x="242" y="1015"/>
              <a:ext cx="892" cy="294"/>
            </a:xfrm>
            <a:prstGeom prst="rect">
              <a:avLst/>
            </a:prstGeom>
            <a:noFill/>
            <a:ln w="38100">
              <a:noFill/>
            </a:ln>
          </p:spPr>
          <p:txBody>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buNone/>
              </a:pPr>
              <a:r>
                <a:rPr lang="zh-CN" altLang="en-US" sz="2400" dirty="0">
                  <a:ea typeface="黑体" panose="02010609060101010101" pitchFamily="49" charset="-122"/>
                </a:rPr>
                <a:t>型号</a:t>
              </a:r>
            </a:p>
          </p:txBody>
        </p:sp>
        <p:sp>
          <p:nvSpPr>
            <p:cNvPr id="109581" name="Line 14"/>
            <p:cNvSpPr/>
            <p:nvPr/>
          </p:nvSpPr>
          <p:spPr>
            <a:xfrm>
              <a:off x="242" y="880"/>
              <a:ext cx="5302" cy="0"/>
            </a:xfrm>
            <a:prstGeom prst="line">
              <a:avLst/>
            </a:prstGeom>
            <a:ln w="28575" cap="sq" cmpd="sng">
              <a:solidFill>
                <a:schemeClr val="tx1"/>
              </a:solidFill>
              <a:prstDash val="solid"/>
              <a:headEnd type="none" w="med" len="med"/>
              <a:tailEnd type="none" w="med" len="med"/>
            </a:ln>
          </p:spPr>
        </p:sp>
        <p:sp>
          <p:nvSpPr>
            <p:cNvPr id="109582" name="Line 17"/>
            <p:cNvSpPr/>
            <p:nvPr/>
          </p:nvSpPr>
          <p:spPr>
            <a:xfrm>
              <a:off x="242" y="3792"/>
              <a:ext cx="5302" cy="0"/>
            </a:xfrm>
            <a:prstGeom prst="line">
              <a:avLst/>
            </a:prstGeom>
            <a:ln w="28575" cap="sq" cmpd="sng">
              <a:solidFill>
                <a:schemeClr val="tx1"/>
              </a:solidFill>
              <a:prstDash val="solid"/>
              <a:headEnd type="none" w="med" len="med"/>
              <a:tailEnd type="none" w="med" len="med"/>
            </a:ln>
          </p:spPr>
        </p:sp>
        <p:sp>
          <p:nvSpPr>
            <p:cNvPr id="109583" name="Line 18"/>
            <p:cNvSpPr/>
            <p:nvPr/>
          </p:nvSpPr>
          <p:spPr>
            <a:xfrm>
              <a:off x="242" y="880"/>
              <a:ext cx="0" cy="2912"/>
            </a:xfrm>
            <a:prstGeom prst="line">
              <a:avLst/>
            </a:prstGeom>
            <a:ln w="28575" cap="sq" cmpd="sng">
              <a:solidFill>
                <a:schemeClr val="tx1"/>
              </a:solidFill>
              <a:prstDash val="solid"/>
              <a:headEnd type="none" w="med" len="med"/>
              <a:tailEnd type="none" w="med" len="med"/>
            </a:ln>
          </p:spPr>
        </p:sp>
        <p:sp>
          <p:nvSpPr>
            <p:cNvPr id="109584" name="Line 19"/>
            <p:cNvSpPr/>
            <p:nvPr/>
          </p:nvSpPr>
          <p:spPr>
            <a:xfrm>
              <a:off x="1134" y="880"/>
              <a:ext cx="0" cy="2912"/>
            </a:xfrm>
            <a:prstGeom prst="line">
              <a:avLst/>
            </a:prstGeom>
            <a:ln w="12700" cap="flat" cmpd="sng">
              <a:solidFill>
                <a:schemeClr val="tx1"/>
              </a:solidFill>
              <a:prstDash val="solid"/>
              <a:headEnd type="none" w="med" len="med"/>
              <a:tailEnd type="none" w="med" len="med"/>
            </a:ln>
          </p:spPr>
        </p:sp>
        <p:sp>
          <p:nvSpPr>
            <p:cNvPr id="109585" name="Line 20"/>
            <p:cNvSpPr/>
            <p:nvPr/>
          </p:nvSpPr>
          <p:spPr>
            <a:xfrm>
              <a:off x="3829" y="880"/>
              <a:ext cx="0" cy="2912"/>
            </a:xfrm>
            <a:prstGeom prst="line">
              <a:avLst/>
            </a:prstGeom>
            <a:ln w="12700" cap="flat" cmpd="sng">
              <a:solidFill>
                <a:schemeClr val="tx1"/>
              </a:solidFill>
              <a:prstDash val="solid"/>
              <a:headEnd type="none" w="med" len="med"/>
              <a:tailEnd type="none" w="med" len="med"/>
            </a:ln>
          </p:spPr>
        </p:sp>
        <p:sp>
          <p:nvSpPr>
            <p:cNvPr id="109586" name="Line 21"/>
            <p:cNvSpPr/>
            <p:nvPr/>
          </p:nvSpPr>
          <p:spPr>
            <a:xfrm>
              <a:off x="5544" y="880"/>
              <a:ext cx="0" cy="2912"/>
            </a:xfrm>
            <a:prstGeom prst="line">
              <a:avLst/>
            </a:prstGeom>
            <a:ln w="28575" cap="sq" cmpd="sng">
              <a:solidFill>
                <a:schemeClr val="tx1"/>
              </a:solidFill>
              <a:prstDash val="solid"/>
              <a:headEnd type="none" w="med" len="med"/>
              <a:tailEnd type="none" w="med" len="med"/>
            </a:ln>
          </p:spPr>
        </p:sp>
        <p:sp>
          <p:nvSpPr>
            <p:cNvPr id="109587" name="Line 33"/>
            <p:cNvSpPr/>
            <p:nvPr/>
          </p:nvSpPr>
          <p:spPr>
            <a:xfrm>
              <a:off x="242" y="1458"/>
              <a:ext cx="5302" cy="0"/>
            </a:xfrm>
            <a:prstGeom prst="line">
              <a:avLst/>
            </a:prstGeom>
            <a:ln w="12700" cap="flat" cmpd="sng">
              <a:solidFill>
                <a:schemeClr val="tx1"/>
              </a:solidFill>
              <a:prstDash val="solid"/>
              <a:headEnd type="none" w="med" len="med"/>
              <a:tailEnd type="none" w="med" len="med"/>
            </a:ln>
          </p:spPr>
        </p:sp>
        <p:sp>
          <p:nvSpPr>
            <p:cNvPr id="109588" name="Line 35"/>
            <p:cNvSpPr/>
            <p:nvPr/>
          </p:nvSpPr>
          <p:spPr>
            <a:xfrm>
              <a:off x="1134" y="1169"/>
              <a:ext cx="4410" cy="0"/>
            </a:xfrm>
            <a:prstGeom prst="line">
              <a:avLst/>
            </a:prstGeom>
            <a:ln w="12700" cap="flat" cmpd="sng">
              <a:solidFill>
                <a:schemeClr val="tx1"/>
              </a:solidFill>
              <a:prstDash val="solid"/>
              <a:headEnd type="none" w="med" len="med"/>
              <a:tailEnd type="none" w="med" len="med"/>
            </a:ln>
          </p:spPr>
        </p:sp>
        <p:sp>
          <p:nvSpPr>
            <p:cNvPr id="109589" name="Line 71"/>
            <p:cNvSpPr/>
            <p:nvPr/>
          </p:nvSpPr>
          <p:spPr>
            <a:xfrm>
              <a:off x="3571" y="1205"/>
              <a:ext cx="116" cy="0"/>
            </a:xfrm>
            <a:prstGeom prst="line">
              <a:avLst/>
            </a:prstGeom>
            <a:ln w="25400" cap="flat" cmpd="sng">
              <a:solidFill>
                <a:schemeClr val="tx1"/>
              </a:solidFill>
              <a:prstDash val="solid"/>
              <a:headEnd type="none" w="med" len="med"/>
              <a:tailEnd type="none" w="med" len="med"/>
            </a:ln>
          </p:spPr>
        </p:sp>
        <p:sp>
          <p:nvSpPr>
            <p:cNvPr id="109590" name="Line 72"/>
            <p:cNvSpPr/>
            <p:nvPr/>
          </p:nvSpPr>
          <p:spPr>
            <a:xfrm>
              <a:off x="4962" y="1205"/>
              <a:ext cx="116" cy="0"/>
            </a:xfrm>
            <a:prstGeom prst="line">
              <a:avLst/>
            </a:prstGeom>
            <a:ln w="25400" cap="flat" cmpd="sng">
              <a:solidFill>
                <a:schemeClr val="tx1"/>
              </a:solidFill>
              <a:prstDash val="solid"/>
              <a:headEnd type="none" w="med" len="med"/>
              <a:tailEnd type="none" w="med" len="med"/>
            </a:ln>
          </p:spPr>
        </p:sp>
        <p:sp>
          <p:nvSpPr>
            <p:cNvPr id="109591" name="Line 74"/>
            <p:cNvSpPr/>
            <p:nvPr/>
          </p:nvSpPr>
          <p:spPr>
            <a:xfrm>
              <a:off x="4971" y="1772"/>
              <a:ext cx="116" cy="0"/>
            </a:xfrm>
            <a:prstGeom prst="line">
              <a:avLst/>
            </a:prstGeom>
            <a:ln w="25400" cap="flat" cmpd="sng">
              <a:solidFill>
                <a:schemeClr val="tx1"/>
              </a:solidFill>
              <a:prstDash val="solid"/>
              <a:headEnd type="none" w="med" len="med"/>
              <a:tailEnd type="none" w="med" len="med"/>
            </a:ln>
          </p:spPr>
        </p:sp>
        <p:sp>
          <p:nvSpPr>
            <p:cNvPr id="109592" name="Line 75"/>
            <p:cNvSpPr/>
            <p:nvPr/>
          </p:nvSpPr>
          <p:spPr>
            <a:xfrm>
              <a:off x="4971" y="2042"/>
              <a:ext cx="116" cy="0"/>
            </a:xfrm>
            <a:prstGeom prst="line">
              <a:avLst/>
            </a:prstGeom>
            <a:ln w="25400" cap="flat" cmpd="sng">
              <a:solidFill>
                <a:schemeClr val="tx1"/>
              </a:solidFill>
              <a:prstDash val="solid"/>
              <a:headEnd type="none" w="med" len="med"/>
              <a:tailEnd type="none" w="med" len="med"/>
            </a:ln>
          </p:spPr>
        </p:sp>
        <p:sp>
          <p:nvSpPr>
            <p:cNvPr id="109593" name="Line 76"/>
            <p:cNvSpPr/>
            <p:nvPr/>
          </p:nvSpPr>
          <p:spPr>
            <a:xfrm>
              <a:off x="4980" y="2294"/>
              <a:ext cx="116" cy="0"/>
            </a:xfrm>
            <a:prstGeom prst="line">
              <a:avLst/>
            </a:prstGeom>
            <a:ln w="25400" cap="flat" cmpd="sng">
              <a:solidFill>
                <a:schemeClr val="tx1"/>
              </a:solidFill>
              <a:prstDash val="solid"/>
              <a:headEnd type="none" w="med" len="med"/>
              <a:tailEnd type="none" w="med" len="med"/>
            </a:ln>
          </p:spPr>
        </p:sp>
        <p:sp>
          <p:nvSpPr>
            <p:cNvPr id="109594" name="Line 77"/>
            <p:cNvSpPr/>
            <p:nvPr/>
          </p:nvSpPr>
          <p:spPr>
            <a:xfrm>
              <a:off x="4980" y="2546"/>
              <a:ext cx="116" cy="0"/>
            </a:xfrm>
            <a:prstGeom prst="line">
              <a:avLst/>
            </a:prstGeom>
            <a:ln w="25400" cap="flat" cmpd="sng">
              <a:solidFill>
                <a:schemeClr val="tx1"/>
              </a:solidFill>
              <a:prstDash val="solid"/>
              <a:headEnd type="none" w="med" len="med"/>
              <a:tailEnd type="none" w="med" len="med"/>
            </a:ln>
          </p:spPr>
        </p:sp>
        <p:sp>
          <p:nvSpPr>
            <p:cNvPr id="109595" name="Line 78"/>
            <p:cNvSpPr/>
            <p:nvPr/>
          </p:nvSpPr>
          <p:spPr>
            <a:xfrm>
              <a:off x="4989" y="2798"/>
              <a:ext cx="116" cy="0"/>
            </a:xfrm>
            <a:prstGeom prst="line">
              <a:avLst/>
            </a:prstGeom>
            <a:ln w="25400" cap="flat" cmpd="sng">
              <a:solidFill>
                <a:schemeClr val="tx1"/>
              </a:solidFill>
              <a:prstDash val="solid"/>
              <a:headEnd type="none" w="med" len="med"/>
              <a:tailEnd type="none" w="med" len="med"/>
            </a:ln>
          </p:spPr>
        </p:sp>
        <p:sp>
          <p:nvSpPr>
            <p:cNvPr id="109596" name="Line 79"/>
            <p:cNvSpPr/>
            <p:nvPr/>
          </p:nvSpPr>
          <p:spPr>
            <a:xfrm>
              <a:off x="4980" y="3050"/>
              <a:ext cx="116" cy="0"/>
            </a:xfrm>
            <a:prstGeom prst="line">
              <a:avLst/>
            </a:prstGeom>
            <a:ln w="25400" cap="flat" cmpd="sng">
              <a:solidFill>
                <a:schemeClr val="tx1"/>
              </a:solidFill>
              <a:prstDash val="solid"/>
              <a:headEnd type="none" w="med" len="med"/>
              <a:tailEnd type="none" w="med" len="med"/>
            </a:ln>
          </p:spPr>
        </p:sp>
        <p:sp>
          <p:nvSpPr>
            <p:cNvPr id="109597" name="Line 80"/>
            <p:cNvSpPr/>
            <p:nvPr/>
          </p:nvSpPr>
          <p:spPr>
            <a:xfrm>
              <a:off x="4989" y="3302"/>
              <a:ext cx="116" cy="0"/>
            </a:xfrm>
            <a:prstGeom prst="line">
              <a:avLst/>
            </a:prstGeom>
            <a:ln w="25400" cap="flat" cmpd="sng">
              <a:solidFill>
                <a:schemeClr val="tx1"/>
              </a:solidFill>
              <a:prstDash val="solid"/>
              <a:headEnd type="none" w="med" len="med"/>
              <a:tailEnd type="none" w="med" len="med"/>
            </a:ln>
          </p:spPr>
        </p:sp>
        <p:sp>
          <p:nvSpPr>
            <p:cNvPr id="109598" name="Line 81"/>
            <p:cNvSpPr/>
            <p:nvPr/>
          </p:nvSpPr>
          <p:spPr>
            <a:xfrm>
              <a:off x="4989" y="3545"/>
              <a:ext cx="116" cy="0"/>
            </a:xfrm>
            <a:prstGeom prst="line">
              <a:avLst/>
            </a:prstGeom>
            <a:ln w="25400" cap="flat" cmpd="sng">
              <a:solidFill>
                <a:schemeClr val="tx1"/>
              </a:solidFill>
              <a:prstDash val="solid"/>
              <a:headEnd type="none" w="med" len="med"/>
              <a:tailEnd type="none" w="med" len="med"/>
            </a:ln>
          </p:spPr>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98</a:t>
            </a:fld>
            <a:r>
              <a:rPr lang="zh-CN" altLang="en-US" sz="1400" dirty="0"/>
              <a:t>）</a:t>
            </a:r>
          </a:p>
        </p:txBody>
      </p:sp>
      <p:sp>
        <p:nvSpPr>
          <p:cNvPr id="110595" name="Text Box 30"/>
          <p:cNvSpPr txBox="1"/>
          <p:nvPr/>
        </p:nvSpPr>
        <p:spPr>
          <a:xfrm>
            <a:off x="377825" y="479425"/>
            <a:ext cx="8359775" cy="519113"/>
          </a:xfrm>
          <a:prstGeom prst="rect">
            <a:avLst/>
          </a:prstGeom>
          <a:noFill/>
          <a:ln w="381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ea typeface="黑体" panose="02010609060101010101" pitchFamily="49" charset="-122"/>
              </a:rPr>
              <a:t>例：用</a:t>
            </a:r>
            <a:r>
              <a:rPr lang="en-US" altLang="zh-CN" sz="2800" b="1" dirty="0">
                <a:ea typeface="黑体" panose="02010609060101010101" pitchFamily="49" charset="-122"/>
              </a:rPr>
              <a:t>8</a:t>
            </a:r>
            <a:r>
              <a:rPr lang="zh-CN" altLang="en-US" sz="2800" b="1" dirty="0">
                <a:ea typeface="黑体" panose="02010609060101010101" pitchFamily="49" charset="-122"/>
              </a:rPr>
              <a:t>选</a:t>
            </a:r>
            <a:r>
              <a:rPr lang="en-US" altLang="zh-CN" sz="2800" b="1" dirty="0">
                <a:ea typeface="黑体" panose="02010609060101010101" pitchFamily="49" charset="-122"/>
              </a:rPr>
              <a:t>1</a:t>
            </a:r>
            <a:r>
              <a:rPr lang="zh-CN" altLang="en-US" sz="2800" b="1" dirty="0">
                <a:ea typeface="黑体" panose="02010609060101010101" pitchFamily="49" charset="-122"/>
              </a:rPr>
              <a:t>数据选择器</a:t>
            </a:r>
            <a:r>
              <a:rPr lang="en-US" altLang="zh-CN" sz="2800" b="1" dirty="0">
                <a:ea typeface="黑体" panose="02010609060101010101" pitchFamily="49" charset="-122"/>
              </a:rPr>
              <a:t>74LS151</a:t>
            </a:r>
            <a:r>
              <a:rPr lang="zh-CN" altLang="en-US" sz="2800" b="1" dirty="0">
                <a:ea typeface="黑体" panose="02010609060101010101" pitchFamily="49" charset="-122"/>
              </a:rPr>
              <a:t>实现下列函数：</a:t>
            </a:r>
          </a:p>
        </p:txBody>
      </p:sp>
      <p:graphicFrame>
        <p:nvGraphicFramePr>
          <p:cNvPr id="110596" name="Object 31"/>
          <p:cNvGraphicFramePr>
            <a:graphicFrameLocks noChangeAspect="1"/>
          </p:cNvGraphicFramePr>
          <p:nvPr/>
        </p:nvGraphicFramePr>
        <p:xfrm>
          <a:off x="2027238" y="992188"/>
          <a:ext cx="3238500" cy="479425"/>
        </p:xfrm>
        <a:graphic>
          <a:graphicData uri="http://schemas.openxmlformats.org/presentationml/2006/ole">
            <mc:AlternateContent xmlns:mc="http://schemas.openxmlformats.org/markup-compatibility/2006">
              <mc:Choice xmlns:v="urn:schemas-microsoft-com:vml" Requires="v">
                <p:oleObj spid="_x0000_s61481" r:id="rId3" imgW="1459865" imgH="215900" progId="Equation.3">
                  <p:embed/>
                </p:oleObj>
              </mc:Choice>
              <mc:Fallback>
                <p:oleObj r:id="rId3" imgW="1459865" imgH="215900" progId="Equation.3">
                  <p:embed/>
                  <p:pic>
                    <p:nvPicPr>
                      <p:cNvPr id="0" name="图片 3236"/>
                      <p:cNvPicPr/>
                      <p:nvPr/>
                    </p:nvPicPr>
                    <p:blipFill>
                      <a:blip r:embed="rId4"/>
                      <a:stretch>
                        <a:fillRect/>
                      </a:stretch>
                    </p:blipFill>
                    <p:spPr>
                      <a:xfrm>
                        <a:off x="2027238" y="992188"/>
                        <a:ext cx="3238500" cy="479425"/>
                      </a:xfrm>
                      <a:prstGeom prst="rect">
                        <a:avLst/>
                      </a:prstGeom>
                      <a:noFill/>
                      <a:ln w="38100">
                        <a:noFill/>
                        <a:miter/>
                      </a:ln>
                    </p:spPr>
                  </p:pic>
                </p:oleObj>
              </mc:Fallback>
            </mc:AlternateContent>
          </a:graphicData>
        </a:graphic>
      </p:graphicFrame>
      <p:sp>
        <p:nvSpPr>
          <p:cNvPr id="110597" name="Text Box 32"/>
          <p:cNvSpPr txBox="1"/>
          <p:nvPr/>
        </p:nvSpPr>
        <p:spPr>
          <a:xfrm>
            <a:off x="392113" y="1479550"/>
            <a:ext cx="8359775" cy="1630363"/>
          </a:xfrm>
          <a:prstGeom prst="rect">
            <a:avLst/>
          </a:prstGeom>
          <a:noFill/>
          <a:ln w="381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20000"/>
              </a:lnSpc>
              <a:spcBef>
                <a:spcPct val="0"/>
              </a:spcBef>
              <a:buNone/>
            </a:pPr>
            <a:r>
              <a:rPr lang="zh-CN" altLang="en-US" sz="2800" b="1" dirty="0">
                <a:ea typeface="黑体" panose="02010609060101010101" pitchFamily="49" charset="-122"/>
              </a:rPr>
              <a:t>解：</a:t>
            </a:r>
          </a:p>
          <a:p>
            <a:pPr marL="0" lvl="0" indent="0" eaLnBrk="1" hangingPunct="1">
              <a:lnSpc>
                <a:spcPct val="120000"/>
              </a:lnSpc>
              <a:spcBef>
                <a:spcPct val="0"/>
              </a:spcBef>
              <a:buNone/>
            </a:pPr>
            <a:r>
              <a:rPr lang="zh-CN" altLang="en-US" sz="2800" b="1" dirty="0">
                <a:ea typeface="黑体" panose="02010609060101010101" pitchFamily="49" charset="-122"/>
              </a:rPr>
              <a:t>令</a:t>
            </a:r>
            <a:r>
              <a:rPr lang="en-US" altLang="zh-CN" sz="2800" b="1" i="1" dirty="0">
                <a:ea typeface="黑体" panose="02010609060101010101" pitchFamily="49" charset="-122"/>
              </a:rPr>
              <a:t>A</a:t>
            </a:r>
            <a:r>
              <a:rPr lang="en-US" altLang="zh-CN" sz="2800" b="1" baseline="-25000" dirty="0">
                <a:ea typeface="黑体" panose="02010609060101010101" pitchFamily="49" charset="-122"/>
              </a:rPr>
              <a:t>2</a:t>
            </a:r>
            <a:r>
              <a:rPr lang="en-US" altLang="zh-CN" sz="2800" b="1" dirty="0">
                <a:ea typeface="黑体" panose="02010609060101010101" pitchFamily="49" charset="-122"/>
              </a:rPr>
              <a:t>=</a:t>
            </a:r>
            <a:r>
              <a:rPr lang="en-US" altLang="zh-CN" sz="2800" b="1" i="1" dirty="0">
                <a:ea typeface="黑体" panose="02010609060101010101" pitchFamily="49" charset="-122"/>
              </a:rPr>
              <a:t>A</a:t>
            </a:r>
            <a:r>
              <a:rPr lang="zh-CN" altLang="en-US" sz="2800" b="1" dirty="0">
                <a:ea typeface="黑体" panose="02010609060101010101" pitchFamily="49" charset="-122"/>
              </a:rPr>
              <a:t>，</a:t>
            </a:r>
            <a:r>
              <a:rPr lang="en-US" altLang="zh-CN" sz="2800" b="1" i="1" dirty="0">
                <a:ea typeface="黑体" panose="02010609060101010101" pitchFamily="49" charset="-122"/>
              </a:rPr>
              <a:t>A</a:t>
            </a:r>
            <a:r>
              <a:rPr lang="en-US" altLang="zh-CN" sz="2800" b="1" baseline="-25000" dirty="0">
                <a:ea typeface="黑体" panose="02010609060101010101" pitchFamily="49" charset="-122"/>
              </a:rPr>
              <a:t>1</a:t>
            </a:r>
            <a:r>
              <a:rPr lang="en-US" altLang="zh-CN" sz="2800" b="1" dirty="0">
                <a:ea typeface="黑体" panose="02010609060101010101" pitchFamily="49" charset="-122"/>
              </a:rPr>
              <a:t>=</a:t>
            </a:r>
            <a:r>
              <a:rPr lang="en-US" altLang="zh-CN" sz="2800" b="1" i="1" dirty="0">
                <a:ea typeface="黑体" panose="02010609060101010101" pitchFamily="49" charset="-122"/>
              </a:rPr>
              <a:t>B</a:t>
            </a:r>
            <a:r>
              <a:rPr lang="en-US" altLang="zh-CN" sz="2800" b="1" dirty="0">
                <a:ea typeface="黑体" panose="02010609060101010101" pitchFamily="49" charset="-122"/>
              </a:rPr>
              <a:t> </a:t>
            </a:r>
            <a:r>
              <a:rPr lang="zh-CN" altLang="en-US" sz="2800" b="1" dirty="0">
                <a:ea typeface="黑体" panose="02010609060101010101" pitchFamily="49" charset="-122"/>
              </a:rPr>
              <a:t>，</a:t>
            </a:r>
            <a:r>
              <a:rPr lang="en-US" altLang="zh-CN" sz="2800" b="1" i="1" dirty="0">
                <a:ea typeface="黑体" panose="02010609060101010101" pitchFamily="49" charset="-122"/>
              </a:rPr>
              <a:t>A</a:t>
            </a:r>
            <a:r>
              <a:rPr lang="en-US" altLang="zh-CN" sz="2800" b="1" baseline="-25000" dirty="0">
                <a:ea typeface="黑体" panose="02010609060101010101" pitchFamily="49" charset="-122"/>
              </a:rPr>
              <a:t>0</a:t>
            </a:r>
            <a:r>
              <a:rPr lang="en-US" altLang="zh-CN" sz="2800" b="1" dirty="0">
                <a:ea typeface="黑体" panose="02010609060101010101" pitchFamily="49" charset="-122"/>
              </a:rPr>
              <a:t>=</a:t>
            </a:r>
            <a:r>
              <a:rPr lang="en-US" altLang="zh-CN" sz="2800" b="1" i="1" dirty="0">
                <a:ea typeface="黑体" panose="02010609060101010101" pitchFamily="49" charset="-122"/>
              </a:rPr>
              <a:t>C</a:t>
            </a:r>
            <a:r>
              <a:rPr lang="zh-CN" altLang="en-US" sz="2800" b="1" dirty="0">
                <a:ea typeface="黑体" panose="02010609060101010101" pitchFamily="49" charset="-122"/>
              </a:rPr>
              <a:t>，则</a:t>
            </a:r>
            <a:r>
              <a:rPr lang="en-US" altLang="zh-CN" sz="2800" b="1" i="1" dirty="0">
                <a:ea typeface="黑体" panose="02010609060101010101" pitchFamily="49" charset="-122"/>
              </a:rPr>
              <a:t>D</a:t>
            </a:r>
            <a:r>
              <a:rPr lang="en-US" altLang="zh-CN" sz="2800" b="1" baseline="-25000" dirty="0">
                <a:ea typeface="黑体" panose="02010609060101010101" pitchFamily="49" charset="-122"/>
              </a:rPr>
              <a:t>0</a:t>
            </a:r>
            <a:r>
              <a:rPr lang="en-US" altLang="zh-CN" sz="2800" b="1" dirty="0">
                <a:ea typeface="黑体" panose="02010609060101010101" pitchFamily="49" charset="-122"/>
              </a:rPr>
              <a:t>=</a:t>
            </a:r>
            <a:r>
              <a:rPr lang="en-US" altLang="zh-CN" sz="2800" b="1" i="1" dirty="0">
                <a:ea typeface="黑体" panose="02010609060101010101" pitchFamily="49" charset="-122"/>
              </a:rPr>
              <a:t>D</a:t>
            </a:r>
            <a:r>
              <a:rPr lang="en-US" altLang="zh-CN" sz="2800" b="1" baseline="-25000" dirty="0">
                <a:ea typeface="黑体" panose="02010609060101010101" pitchFamily="49" charset="-122"/>
              </a:rPr>
              <a:t>3</a:t>
            </a:r>
            <a:r>
              <a:rPr lang="en-US" altLang="zh-CN" sz="2800" b="1" dirty="0">
                <a:ea typeface="黑体" panose="02010609060101010101" pitchFamily="49" charset="-122"/>
              </a:rPr>
              <a:t>=</a:t>
            </a:r>
            <a:r>
              <a:rPr lang="en-US" altLang="zh-CN" sz="2800" b="1" i="1" dirty="0">
                <a:ea typeface="黑体" panose="02010609060101010101" pitchFamily="49" charset="-122"/>
              </a:rPr>
              <a:t>D</a:t>
            </a:r>
            <a:r>
              <a:rPr lang="en-US" altLang="zh-CN" sz="2800" b="1" baseline="-25000" dirty="0">
                <a:ea typeface="黑体" panose="02010609060101010101" pitchFamily="49" charset="-122"/>
              </a:rPr>
              <a:t>4</a:t>
            </a:r>
            <a:r>
              <a:rPr lang="en-US" altLang="zh-CN" sz="2800" b="1" dirty="0">
                <a:ea typeface="黑体" panose="02010609060101010101" pitchFamily="49" charset="-122"/>
              </a:rPr>
              <a:t>=</a:t>
            </a:r>
            <a:r>
              <a:rPr lang="en-US" altLang="zh-CN" sz="2800" b="1" i="1" dirty="0">
                <a:ea typeface="黑体" panose="02010609060101010101" pitchFamily="49" charset="-122"/>
              </a:rPr>
              <a:t>D</a:t>
            </a:r>
            <a:r>
              <a:rPr lang="en-US" altLang="zh-CN" sz="2800" b="1" baseline="-25000" dirty="0">
                <a:ea typeface="黑体" panose="02010609060101010101" pitchFamily="49" charset="-122"/>
              </a:rPr>
              <a:t>6</a:t>
            </a:r>
            <a:r>
              <a:rPr lang="en-US" altLang="zh-CN" sz="2800" b="1" dirty="0">
                <a:ea typeface="黑体" panose="02010609060101010101" pitchFamily="49" charset="-122"/>
              </a:rPr>
              <a:t>=0</a:t>
            </a:r>
            <a:r>
              <a:rPr lang="zh-CN" altLang="en-US" sz="2800" b="1" dirty="0">
                <a:ea typeface="黑体" panose="02010609060101010101" pitchFamily="49" charset="-122"/>
              </a:rPr>
              <a:t>， </a:t>
            </a:r>
            <a:r>
              <a:rPr lang="en-US" altLang="zh-CN" sz="2800" b="1" i="1" dirty="0">
                <a:ea typeface="黑体" panose="02010609060101010101" pitchFamily="49" charset="-122"/>
              </a:rPr>
              <a:t>D</a:t>
            </a:r>
            <a:r>
              <a:rPr lang="en-US" altLang="zh-CN" sz="2800" b="1" baseline="-25000" dirty="0">
                <a:ea typeface="黑体" panose="02010609060101010101" pitchFamily="49" charset="-122"/>
              </a:rPr>
              <a:t>1</a:t>
            </a:r>
            <a:r>
              <a:rPr lang="en-US" altLang="zh-CN" sz="2800" b="1" dirty="0">
                <a:ea typeface="黑体" panose="02010609060101010101" pitchFamily="49" charset="-122"/>
              </a:rPr>
              <a:t>=</a:t>
            </a:r>
            <a:r>
              <a:rPr lang="en-US" altLang="zh-CN" sz="2800" b="1" i="1" dirty="0">
                <a:ea typeface="黑体" panose="02010609060101010101" pitchFamily="49" charset="-122"/>
              </a:rPr>
              <a:t>D</a:t>
            </a:r>
            <a:r>
              <a:rPr lang="en-US" altLang="zh-CN" sz="2800" b="1" baseline="-25000" dirty="0">
                <a:ea typeface="黑体" panose="02010609060101010101" pitchFamily="49" charset="-122"/>
              </a:rPr>
              <a:t>2</a:t>
            </a:r>
            <a:r>
              <a:rPr lang="en-US" altLang="zh-CN" sz="2800" b="1" dirty="0">
                <a:ea typeface="黑体" panose="02010609060101010101" pitchFamily="49" charset="-122"/>
              </a:rPr>
              <a:t>=</a:t>
            </a:r>
            <a:r>
              <a:rPr lang="en-US" altLang="zh-CN" sz="2800" b="1" i="1" dirty="0">
                <a:ea typeface="黑体" panose="02010609060101010101" pitchFamily="49" charset="-122"/>
              </a:rPr>
              <a:t>D</a:t>
            </a:r>
            <a:r>
              <a:rPr lang="en-US" altLang="zh-CN" sz="2800" b="1" baseline="-25000" dirty="0">
                <a:ea typeface="黑体" panose="02010609060101010101" pitchFamily="49" charset="-122"/>
              </a:rPr>
              <a:t>5</a:t>
            </a:r>
            <a:r>
              <a:rPr lang="en-US" altLang="zh-CN" sz="2800" b="1" dirty="0">
                <a:ea typeface="黑体" panose="02010609060101010101" pitchFamily="49" charset="-122"/>
              </a:rPr>
              <a:t>=</a:t>
            </a:r>
            <a:r>
              <a:rPr lang="en-US" altLang="zh-CN" sz="2800" b="1" i="1" dirty="0">
                <a:ea typeface="黑体" panose="02010609060101010101" pitchFamily="49" charset="-122"/>
              </a:rPr>
              <a:t>D</a:t>
            </a:r>
            <a:r>
              <a:rPr lang="en-US" altLang="zh-CN" sz="2800" b="1" baseline="-25000" dirty="0">
                <a:ea typeface="黑体" panose="02010609060101010101" pitchFamily="49" charset="-122"/>
              </a:rPr>
              <a:t>7</a:t>
            </a:r>
            <a:r>
              <a:rPr lang="en-US" altLang="zh-CN" sz="2800" b="1" dirty="0">
                <a:ea typeface="黑体" panose="02010609060101010101" pitchFamily="49" charset="-122"/>
              </a:rPr>
              <a:t>=1</a:t>
            </a:r>
            <a:r>
              <a:rPr lang="zh-CN" altLang="en-US" sz="2800" b="1" dirty="0">
                <a:ea typeface="黑体" panose="02010609060101010101" pitchFamily="49" charset="-122"/>
              </a:rPr>
              <a:t>，故电路图如下图所示。</a:t>
            </a:r>
          </a:p>
        </p:txBody>
      </p:sp>
      <p:graphicFrame>
        <p:nvGraphicFramePr>
          <p:cNvPr id="110598" name="Object 33"/>
          <p:cNvGraphicFramePr>
            <a:graphicFrameLocks noChangeAspect="1"/>
          </p:cNvGraphicFramePr>
          <p:nvPr/>
        </p:nvGraphicFramePr>
        <p:xfrm>
          <a:off x="1247775" y="1538288"/>
          <a:ext cx="6877050" cy="447675"/>
        </p:xfrm>
        <a:graphic>
          <a:graphicData uri="http://schemas.openxmlformats.org/presentationml/2006/ole">
            <mc:AlternateContent xmlns:mc="http://schemas.openxmlformats.org/markup-compatibility/2006">
              <mc:Choice xmlns:v="urn:schemas-microsoft-com:vml" Requires="v">
                <p:oleObj spid="_x0000_s61482" r:id="rId5" imgW="3314700" imgH="215900" progId="Equation.3">
                  <p:embed/>
                </p:oleObj>
              </mc:Choice>
              <mc:Fallback>
                <p:oleObj r:id="rId5" imgW="3314700" imgH="215900" progId="Equation.3">
                  <p:embed/>
                  <p:pic>
                    <p:nvPicPr>
                      <p:cNvPr id="0" name="图片 3237"/>
                      <p:cNvPicPr/>
                      <p:nvPr/>
                    </p:nvPicPr>
                    <p:blipFill>
                      <a:blip r:embed="rId6"/>
                      <a:stretch>
                        <a:fillRect/>
                      </a:stretch>
                    </p:blipFill>
                    <p:spPr>
                      <a:xfrm>
                        <a:off x="1247775" y="1538288"/>
                        <a:ext cx="6877050" cy="447675"/>
                      </a:xfrm>
                      <a:prstGeom prst="rect">
                        <a:avLst/>
                      </a:prstGeom>
                      <a:noFill/>
                      <a:ln w="38100">
                        <a:noFill/>
                        <a:miter/>
                      </a:ln>
                    </p:spPr>
                  </p:pic>
                </p:oleObj>
              </mc:Fallback>
            </mc:AlternateContent>
          </a:graphicData>
        </a:graphic>
      </p:graphicFrame>
      <p:grpSp>
        <p:nvGrpSpPr>
          <p:cNvPr id="110599" name="Group 71"/>
          <p:cNvGrpSpPr/>
          <p:nvPr/>
        </p:nvGrpSpPr>
        <p:grpSpPr>
          <a:xfrm>
            <a:off x="1071563" y="3271838"/>
            <a:ext cx="6715125" cy="3341687"/>
            <a:chOff x="756" y="1908"/>
            <a:chExt cx="4230" cy="2105"/>
          </a:xfrm>
        </p:grpSpPr>
        <p:sp>
          <p:nvSpPr>
            <p:cNvPr id="110600" name="Rectangle 35"/>
            <p:cNvSpPr/>
            <p:nvPr/>
          </p:nvSpPr>
          <p:spPr>
            <a:xfrm>
              <a:off x="1152" y="2286"/>
              <a:ext cx="3078" cy="1098"/>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0601" name="Text Box 34"/>
            <p:cNvSpPr txBox="1"/>
            <p:nvPr/>
          </p:nvSpPr>
          <p:spPr>
            <a:xfrm>
              <a:off x="1206" y="2331"/>
              <a:ext cx="2412" cy="269"/>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t>D</a:t>
              </a:r>
              <a:r>
                <a:rPr lang="en-US" altLang="zh-CN" sz="2800" b="1" baseline="-25000" dirty="0"/>
                <a:t>0</a:t>
              </a:r>
              <a:r>
                <a:rPr lang="en-US" altLang="zh-CN" sz="2800" b="1" dirty="0"/>
                <a:t> D</a:t>
              </a:r>
              <a:r>
                <a:rPr lang="en-US" altLang="zh-CN" sz="2800" b="1" baseline="-25000" dirty="0"/>
                <a:t>1</a:t>
              </a:r>
              <a:r>
                <a:rPr lang="en-US" altLang="zh-CN" sz="2800" b="1" dirty="0"/>
                <a:t> D</a:t>
              </a:r>
              <a:r>
                <a:rPr lang="en-US" altLang="zh-CN" sz="2800" b="1" baseline="-25000" dirty="0"/>
                <a:t>2</a:t>
              </a:r>
              <a:r>
                <a:rPr lang="en-US" altLang="zh-CN" sz="2800" b="1" dirty="0"/>
                <a:t> D</a:t>
              </a:r>
              <a:r>
                <a:rPr lang="en-US" altLang="zh-CN" sz="2800" b="1" baseline="-25000" dirty="0"/>
                <a:t>3</a:t>
              </a:r>
              <a:r>
                <a:rPr lang="en-US" altLang="zh-CN" sz="2800" b="1" dirty="0"/>
                <a:t> D</a:t>
              </a:r>
              <a:r>
                <a:rPr lang="en-US" altLang="zh-CN" sz="2800" b="1" baseline="-25000" dirty="0"/>
                <a:t>4</a:t>
              </a:r>
              <a:r>
                <a:rPr lang="en-US" altLang="zh-CN" sz="2800" b="1" dirty="0"/>
                <a:t> D</a:t>
              </a:r>
              <a:r>
                <a:rPr lang="en-US" altLang="zh-CN" sz="2800" b="1" baseline="-25000" dirty="0"/>
                <a:t>5</a:t>
              </a:r>
              <a:r>
                <a:rPr lang="en-US" altLang="zh-CN" sz="2800" b="1" dirty="0"/>
                <a:t> D</a:t>
              </a:r>
              <a:r>
                <a:rPr lang="en-US" altLang="zh-CN" sz="2800" b="1" baseline="-25000" dirty="0"/>
                <a:t>6</a:t>
              </a:r>
              <a:r>
                <a:rPr lang="en-US" altLang="zh-CN" sz="2800" b="1" dirty="0"/>
                <a:t> D</a:t>
              </a:r>
              <a:r>
                <a:rPr lang="en-US" altLang="zh-CN" sz="2800" b="1" baseline="-25000" dirty="0"/>
                <a:t>7</a:t>
              </a:r>
            </a:p>
          </p:txBody>
        </p:sp>
        <p:sp>
          <p:nvSpPr>
            <p:cNvPr id="110602" name="Text Box 36"/>
            <p:cNvSpPr txBox="1"/>
            <p:nvPr/>
          </p:nvSpPr>
          <p:spPr>
            <a:xfrm>
              <a:off x="1296" y="3069"/>
              <a:ext cx="1476" cy="269"/>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A</a:t>
              </a:r>
              <a:r>
                <a:rPr lang="en-US" altLang="zh-CN" sz="2800" b="1" baseline="-25000" dirty="0"/>
                <a:t>2</a:t>
              </a:r>
              <a:r>
                <a:rPr lang="en-US" altLang="zh-CN" sz="2800" b="1" dirty="0"/>
                <a:t> A</a:t>
              </a:r>
              <a:r>
                <a:rPr lang="en-US" altLang="zh-CN" sz="2800" b="1" baseline="-25000" dirty="0"/>
                <a:t>1</a:t>
              </a:r>
              <a:r>
                <a:rPr lang="en-US" altLang="zh-CN" sz="2800" b="1" dirty="0"/>
                <a:t> A</a:t>
              </a:r>
              <a:r>
                <a:rPr lang="en-US" altLang="zh-CN" sz="2800" b="1" baseline="-25000" dirty="0"/>
                <a:t>0        </a:t>
              </a:r>
              <a:r>
                <a:rPr lang="en-US" altLang="zh-CN" sz="2800" b="1" dirty="0"/>
                <a:t> S</a:t>
              </a:r>
            </a:p>
          </p:txBody>
        </p:sp>
        <p:sp>
          <p:nvSpPr>
            <p:cNvPr id="110603" name="Text Box 38"/>
            <p:cNvSpPr txBox="1"/>
            <p:nvPr/>
          </p:nvSpPr>
          <p:spPr>
            <a:xfrm>
              <a:off x="3942" y="2511"/>
              <a:ext cx="243" cy="673"/>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t>Y   </a:t>
              </a:r>
            </a:p>
            <a:p>
              <a:pPr marL="0" lvl="0" indent="0" algn="ctr" eaLnBrk="1" hangingPunct="1">
                <a:spcBef>
                  <a:spcPct val="50000"/>
                </a:spcBef>
                <a:buNone/>
              </a:pPr>
              <a:r>
                <a:rPr lang="en-US" altLang="zh-CN" sz="2800" b="1" dirty="0"/>
                <a:t>Y     </a:t>
              </a:r>
              <a:endParaRPr lang="en-US" altLang="zh-CN" sz="2800" b="1" baseline="-25000" dirty="0"/>
            </a:p>
          </p:txBody>
        </p:sp>
        <p:sp>
          <p:nvSpPr>
            <p:cNvPr id="110604" name="Line 39"/>
            <p:cNvSpPr/>
            <p:nvPr/>
          </p:nvSpPr>
          <p:spPr>
            <a:xfrm>
              <a:off x="2457" y="3078"/>
              <a:ext cx="135" cy="0"/>
            </a:xfrm>
            <a:prstGeom prst="line">
              <a:avLst/>
            </a:prstGeom>
            <a:ln w="25400" cap="flat" cmpd="sng">
              <a:solidFill>
                <a:schemeClr val="tx1"/>
              </a:solidFill>
              <a:prstDash val="solid"/>
              <a:headEnd type="none" w="med" len="med"/>
              <a:tailEnd type="none" w="med" len="med"/>
            </a:ln>
          </p:spPr>
        </p:sp>
        <p:sp>
          <p:nvSpPr>
            <p:cNvPr id="110605" name="Line 40"/>
            <p:cNvSpPr/>
            <p:nvPr/>
          </p:nvSpPr>
          <p:spPr>
            <a:xfrm>
              <a:off x="1368" y="3384"/>
              <a:ext cx="0" cy="342"/>
            </a:xfrm>
            <a:prstGeom prst="line">
              <a:avLst/>
            </a:prstGeom>
            <a:ln w="25400" cap="flat" cmpd="sng">
              <a:solidFill>
                <a:schemeClr val="tx1"/>
              </a:solidFill>
              <a:prstDash val="solid"/>
              <a:headEnd type="none" w="med" len="med"/>
              <a:tailEnd type="none" w="med" len="med"/>
            </a:ln>
          </p:spPr>
        </p:sp>
        <p:sp>
          <p:nvSpPr>
            <p:cNvPr id="110606" name="Line 41"/>
            <p:cNvSpPr/>
            <p:nvPr/>
          </p:nvSpPr>
          <p:spPr>
            <a:xfrm>
              <a:off x="1674" y="3384"/>
              <a:ext cx="0" cy="342"/>
            </a:xfrm>
            <a:prstGeom prst="line">
              <a:avLst/>
            </a:prstGeom>
            <a:ln w="25400" cap="flat" cmpd="sng">
              <a:solidFill>
                <a:schemeClr val="tx1"/>
              </a:solidFill>
              <a:prstDash val="solid"/>
              <a:headEnd type="none" w="med" len="med"/>
              <a:tailEnd type="none" w="med" len="med"/>
            </a:ln>
          </p:spPr>
        </p:sp>
        <p:sp>
          <p:nvSpPr>
            <p:cNvPr id="110607" name="Line 42"/>
            <p:cNvSpPr/>
            <p:nvPr/>
          </p:nvSpPr>
          <p:spPr>
            <a:xfrm>
              <a:off x="1971" y="3393"/>
              <a:ext cx="0" cy="342"/>
            </a:xfrm>
            <a:prstGeom prst="line">
              <a:avLst/>
            </a:prstGeom>
            <a:ln w="25400" cap="flat" cmpd="sng">
              <a:solidFill>
                <a:schemeClr val="tx1"/>
              </a:solidFill>
              <a:prstDash val="solid"/>
              <a:headEnd type="none" w="med" len="med"/>
              <a:tailEnd type="none" w="med" len="med"/>
            </a:ln>
          </p:spPr>
        </p:sp>
        <p:sp>
          <p:nvSpPr>
            <p:cNvPr id="110608" name="Text Box 43"/>
            <p:cNvSpPr txBox="1"/>
            <p:nvPr/>
          </p:nvSpPr>
          <p:spPr>
            <a:xfrm>
              <a:off x="1296" y="3744"/>
              <a:ext cx="801" cy="269"/>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A</a:t>
              </a:r>
              <a:r>
                <a:rPr lang="en-US" altLang="zh-CN" sz="2800" b="1" baseline="-25000" dirty="0"/>
                <a:t>  </a:t>
              </a:r>
              <a:r>
                <a:rPr lang="en-US" altLang="zh-CN" sz="2800" b="1" dirty="0"/>
                <a:t> B</a:t>
              </a:r>
              <a:r>
                <a:rPr lang="en-US" altLang="zh-CN" sz="2800" b="1" baseline="-25000" dirty="0"/>
                <a:t> </a:t>
              </a:r>
              <a:r>
                <a:rPr lang="en-US" altLang="zh-CN" sz="2800" b="1" dirty="0"/>
                <a:t>  C</a:t>
              </a:r>
            </a:p>
          </p:txBody>
        </p:sp>
        <p:sp>
          <p:nvSpPr>
            <p:cNvPr id="110609" name="Line 44"/>
            <p:cNvSpPr/>
            <p:nvPr/>
          </p:nvSpPr>
          <p:spPr>
            <a:xfrm>
              <a:off x="2511" y="3375"/>
              <a:ext cx="0" cy="342"/>
            </a:xfrm>
            <a:prstGeom prst="line">
              <a:avLst/>
            </a:prstGeom>
            <a:ln w="25400" cap="flat" cmpd="sng">
              <a:solidFill>
                <a:schemeClr val="tx1"/>
              </a:solidFill>
              <a:prstDash val="solid"/>
              <a:headEnd type="none" w="med" len="med"/>
              <a:tailEnd type="none" w="med" len="med"/>
            </a:ln>
          </p:spPr>
        </p:sp>
        <p:sp>
          <p:nvSpPr>
            <p:cNvPr id="110610" name="Line 45"/>
            <p:cNvSpPr/>
            <p:nvPr/>
          </p:nvSpPr>
          <p:spPr>
            <a:xfrm>
              <a:off x="2412" y="3717"/>
              <a:ext cx="198" cy="0"/>
            </a:xfrm>
            <a:prstGeom prst="line">
              <a:avLst/>
            </a:prstGeom>
            <a:ln w="50800" cap="flat" cmpd="sng">
              <a:solidFill>
                <a:schemeClr val="tx1"/>
              </a:solidFill>
              <a:prstDash val="solid"/>
              <a:headEnd type="none" w="med" len="med"/>
              <a:tailEnd type="none" w="med" len="med"/>
            </a:ln>
          </p:spPr>
        </p:sp>
        <p:sp>
          <p:nvSpPr>
            <p:cNvPr id="110611" name="Line 46"/>
            <p:cNvSpPr/>
            <p:nvPr/>
          </p:nvSpPr>
          <p:spPr>
            <a:xfrm flipV="1">
              <a:off x="1602" y="2088"/>
              <a:ext cx="0" cy="198"/>
            </a:xfrm>
            <a:prstGeom prst="line">
              <a:avLst/>
            </a:prstGeom>
            <a:ln w="25400" cap="flat" cmpd="sng">
              <a:solidFill>
                <a:schemeClr val="tx1"/>
              </a:solidFill>
              <a:prstDash val="solid"/>
              <a:headEnd type="none" w="med" len="med"/>
              <a:tailEnd type="none" w="med" len="med"/>
            </a:ln>
          </p:spPr>
        </p:sp>
        <p:sp>
          <p:nvSpPr>
            <p:cNvPr id="110612" name="Line 47"/>
            <p:cNvSpPr/>
            <p:nvPr/>
          </p:nvSpPr>
          <p:spPr>
            <a:xfrm flipV="1">
              <a:off x="1917" y="2088"/>
              <a:ext cx="0" cy="198"/>
            </a:xfrm>
            <a:prstGeom prst="line">
              <a:avLst/>
            </a:prstGeom>
            <a:ln w="25400" cap="flat" cmpd="sng">
              <a:solidFill>
                <a:schemeClr val="tx1"/>
              </a:solidFill>
              <a:prstDash val="solid"/>
              <a:headEnd type="none" w="med" len="med"/>
              <a:tailEnd type="none" w="med" len="med"/>
            </a:ln>
          </p:spPr>
        </p:sp>
        <p:sp>
          <p:nvSpPr>
            <p:cNvPr id="110613" name="Line 48"/>
            <p:cNvSpPr/>
            <p:nvPr/>
          </p:nvSpPr>
          <p:spPr>
            <a:xfrm flipV="1">
              <a:off x="2790" y="2079"/>
              <a:ext cx="0" cy="198"/>
            </a:xfrm>
            <a:prstGeom prst="line">
              <a:avLst/>
            </a:prstGeom>
            <a:ln w="25400" cap="flat" cmpd="sng">
              <a:solidFill>
                <a:schemeClr val="tx1"/>
              </a:solidFill>
              <a:prstDash val="solid"/>
              <a:headEnd type="none" w="med" len="med"/>
              <a:tailEnd type="none" w="med" len="med"/>
            </a:ln>
          </p:spPr>
        </p:sp>
        <p:sp>
          <p:nvSpPr>
            <p:cNvPr id="110614" name="Line 49"/>
            <p:cNvSpPr/>
            <p:nvPr/>
          </p:nvSpPr>
          <p:spPr>
            <a:xfrm flipV="1">
              <a:off x="3384" y="2088"/>
              <a:ext cx="0" cy="198"/>
            </a:xfrm>
            <a:prstGeom prst="line">
              <a:avLst/>
            </a:prstGeom>
            <a:ln w="25400" cap="flat" cmpd="sng">
              <a:solidFill>
                <a:schemeClr val="tx1"/>
              </a:solidFill>
              <a:prstDash val="solid"/>
              <a:headEnd type="none" w="med" len="med"/>
              <a:tailEnd type="none" w="med" len="med"/>
            </a:ln>
          </p:spPr>
        </p:sp>
        <p:sp>
          <p:nvSpPr>
            <p:cNvPr id="110615" name="Line 50"/>
            <p:cNvSpPr/>
            <p:nvPr/>
          </p:nvSpPr>
          <p:spPr>
            <a:xfrm>
              <a:off x="1593" y="2088"/>
              <a:ext cx="2241" cy="0"/>
            </a:xfrm>
            <a:prstGeom prst="line">
              <a:avLst/>
            </a:prstGeom>
            <a:ln w="25400" cap="flat" cmpd="sng">
              <a:solidFill>
                <a:schemeClr val="tx1"/>
              </a:solidFill>
              <a:prstDash val="solid"/>
              <a:headEnd type="none" w="med" len="med"/>
              <a:tailEnd type="none" w="med" len="med"/>
            </a:ln>
          </p:spPr>
        </p:sp>
        <p:sp>
          <p:nvSpPr>
            <p:cNvPr id="110616" name="Line 51"/>
            <p:cNvSpPr/>
            <p:nvPr/>
          </p:nvSpPr>
          <p:spPr>
            <a:xfrm flipV="1">
              <a:off x="1323" y="1935"/>
              <a:ext cx="0" cy="351"/>
            </a:xfrm>
            <a:prstGeom prst="line">
              <a:avLst/>
            </a:prstGeom>
            <a:ln w="25400" cap="flat" cmpd="sng">
              <a:solidFill>
                <a:schemeClr val="tx1"/>
              </a:solidFill>
              <a:prstDash val="solid"/>
              <a:headEnd type="none" w="med" len="med"/>
              <a:tailEnd type="none" w="med" len="med"/>
            </a:ln>
          </p:spPr>
        </p:sp>
        <p:sp>
          <p:nvSpPr>
            <p:cNvPr id="110617" name="Line 52"/>
            <p:cNvSpPr/>
            <p:nvPr/>
          </p:nvSpPr>
          <p:spPr>
            <a:xfrm flipV="1">
              <a:off x="2205" y="1935"/>
              <a:ext cx="0" cy="351"/>
            </a:xfrm>
            <a:prstGeom prst="line">
              <a:avLst/>
            </a:prstGeom>
            <a:ln w="25400" cap="flat" cmpd="sng">
              <a:solidFill>
                <a:schemeClr val="tx1"/>
              </a:solidFill>
              <a:prstDash val="solid"/>
              <a:headEnd type="none" w="med" len="med"/>
              <a:tailEnd type="none" w="med" len="med"/>
            </a:ln>
          </p:spPr>
        </p:sp>
        <p:sp>
          <p:nvSpPr>
            <p:cNvPr id="110618" name="Line 53"/>
            <p:cNvSpPr/>
            <p:nvPr/>
          </p:nvSpPr>
          <p:spPr>
            <a:xfrm flipV="1">
              <a:off x="2511" y="1935"/>
              <a:ext cx="0" cy="351"/>
            </a:xfrm>
            <a:prstGeom prst="line">
              <a:avLst/>
            </a:prstGeom>
            <a:ln w="25400" cap="flat" cmpd="sng">
              <a:solidFill>
                <a:schemeClr val="tx1"/>
              </a:solidFill>
              <a:prstDash val="solid"/>
              <a:headEnd type="none" w="med" len="med"/>
              <a:tailEnd type="none" w="med" len="med"/>
            </a:ln>
          </p:spPr>
        </p:sp>
        <p:sp>
          <p:nvSpPr>
            <p:cNvPr id="110619" name="Line 54"/>
            <p:cNvSpPr/>
            <p:nvPr/>
          </p:nvSpPr>
          <p:spPr>
            <a:xfrm flipV="1">
              <a:off x="3087" y="1935"/>
              <a:ext cx="0" cy="351"/>
            </a:xfrm>
            <a:prstGeom prst="line">
              <a:avLst/>
            </a:prstGeom>
            <a:ln w="25400" cap="flat" cmpd="sng">
              <a:solidFill>
                <a:schemeClr val="tx1"/>
              </a:solidFill>
              <a:prstDash val="solid"/>
              <a:headEnd type="none" w="med" len="med"/>
              <a:tailEnd type="none" w="med" len="med"/>
            </a:ln>
          </p:spPr>
        </p:sp>
        <p:sp>
          <p:nvSpPr>
            <p:cNvPr id="110620" name="Line 55"/>
            <p:cNvSpPr/>
            <p:nvPr/>
          </p:nvSpPr>
          <p:spPr>
            <a:xfrm>
              <a:off x="846" y="1944"/>
              <a:ext cx="2241" cy="0"/>
            </a:xfrm>
            <a:prstGeom prst="line">
              <a:avLst/>
            </a:prstGeom>
            <a:ln w="25400" cap="flat" cmpd="sng">
              <a:solidFill>
                <a:schemeClr val="tx1"/>
              </a:solidFill>
              <a:prstDash val="solid"/>
              <a:headEnd type="none" w="med" len="med"/>
              <a:tailEnd type="none" w="med" len="med"/>
            </a:ln>
          </p:spPr>
        </p:sp>
        <p:sp>
          <p:nvSpPr>
            <p:cNvPr id="110621" name="Oval 56"/>
            <p:cNvSpPr/>
            <p:nvPr/>
          </p:nvSpPr>
          <p:spPr>
            <a:xfrm>
              <a:off x="2763" y="2052"/>
              <a:ext cx="56" cy="63"/>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0622" name="Oval 57"/>
            <p:cNvSpPr/>
            <p:nvPr/>
          </p:nvSpPr>
          <p:spPr>
            <a:xfrm>
              <a:off x="3353" y="2048"/>
              <a:ext cx="56" cy="63"/>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0623" name="Oval 58"/>
            <p:cNvSpPr/>
            <p:nvPr/>
          </p:nvSpPr>
          <p:spPr>
            <a:xfrm>
              <a:off x="1881" y="2061"/>
              <a:ext cx="56" cy="63"/>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0624" name="Oval 59"/>
            <p:cNvSpPr/>
            <p:nvPr/>
          </p:nvSpPr>
          <p:spPr>
            <a:xfrm>
              <a:off x="2475" y="1908"/>
              <a:ext cx="56" cy="63"/>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0625" name="Oval 60"/>
            <p:cNvSpPr/>
            <p:nvPr/>
          </p:nvSpPr>
          <p:spPr>
            <a:xfrm>
              <a:off x="2169" y="1917"/>
              <a:ext cx="56" cy="63"/>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0626" name="Oval 61"/>
            <p:cNvSpPr/>
            <p:nvPr/>
          </p:nvSpPr>
          <p:spPr>
            <a:xfrm>
              <a:off x="1296" y="1908"/>
              <a:ext cx="56" cy="63"/>
            </a:xfrm>
            <a:prstGeom prst="ellipse">
              <a:avLst/>
            </a:prstGeom>
            <a:solidFill>
              <a:schemeClr val="tx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0627" name="Text Box 62"/>
            <p:cNvSpPr txBox="1"/>
            <p:nvPr/>
          </p:nvSpPr>
          <p:spPr>
            <a:xfrm>
              <a:off x="3906" y="1944"/>
              <a:ext cx="144" cy="269"/>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1</a:t>
              </a:r>
            </a:p>
          </p:txBody>
        </p:sp>
        <p:sp>
          <p:nvSpPr>
            <p:cNvPr id="110628" name="Line 64"/>
            <p:cNvSpPr/>
            <p:nvPr/>
          </p:nvSpPr>
          <p:spPr>
            <a:xfrm>
              <a:off x="855" y="1935"/>
              <a:ext cx="0" cy="342"/>
            </a:xfrm>
            <a:prstGeom prst="line">
              <a:avLst/>
            </a:prstGeom>
            <a:ln w="25400" cap="flat" cmpd="sng">
              <a:solidFill>
                <a:schemeClr val="tx1"/>
              </a:solidFill>
              <a:prstDash val="solid"/>
              <a:headEnd type="none" w="med" len="med"/>
              <a:tailEnd type="none" w="med" len="med"/>
            </a:ln>
          </p:spPr>
        </p:sp>
        <p:sp>
          <p:nvSpPr>
            <p:cNvPr id="110629" name="Line 65"/>
            <p:cNvSpPr/>
            <p:nvPr/>
          </p:nvSpPr>
          <p:spPr>
            <a:xfrm>
              <a:off x="756" y="2286"/>
              <a:ext cx="198" cy="0"/>
            </a:xfrm>
            <a:prstGeom prst="line">
              <a:avLst/>
            </a:prstGeom>
            <a:ln w="50800" cap="flat" cmpd="sng">
              <a:solidFill>
                <a:schemeClr val="tx1"/>
              </a:solidFill>
              <a:prstDash val="solid"/>
              <a:headEnd type="none" w="med" len="med"/>
              <a:tailEnd type="none" w="med" len="med"/>
            </a:ln>
          </p:spPr>
        </p:sp>
        <p:sp>
          <p:nvSpPr>
            <p:cNvPr id="110630" name="Line 66"/>
            <p:cNvSpPr/>
            <p:nvPr/>
          </p:nvSpPr>
          <p:spPr>
            <a:xfrm>
              <a:off x="3987" y="2934"/>
              <a:ext cx="135" cy="0"/>
            </a:xfrm>
            <a:prstGeom prst="line">
              <a:avLst/>
            </a:prstGeom>
            <a:ln w="25400" cap="flat" cmpd="sng">
              <a:solidFill>
                <a:schemeClr val="tx1"/>
              </a:solidFill>
              <a:prstDash val="solid"/>
              <a:headEnd type="none" w="med" len="med"/>
              <a:tailEnd type="none" w="med" len="med"/>
            </a:ln>
          </p:spPr>
        </p:sp>
        <p:sp>
          <p:nvSpPr>
            <p:cNvPr id="110631" name="Line 68"/>
            <p:cNvSpPr/>
            <p:nvPr/>
          </p:nvSpPr>
          <p:spPr>
            <a:xfrm>
              <a:off x="4230" y="2628"/>
              <a:ext cx="450" cy="0"/>
            </a:xfrm>
            <a:prstGeom prst="line">
              <a:avLst/>
            </a:prstGeom>
            <a:ln w="25400" cap="flat" cmpd="sng">
              <a:solidFill>
                <a:schemeClr val="tx1"/>
              </a:solidFill>
              <a:prstDash val="solid"/>
              <a:headEnd type="none" w="med" len="med"/>
              <a:tailEnd type="none" w="med" len="med"/>
            </a:ln>
          </p:spPr>
        </p:sp>
        <p:sp>
          <p:nvSpPr>
            <p:cNvPr id="110632" name="Line 69"/>
            <p:cNvSpPr/>
            <p:nvPr/>
          </p:nvSpPr>
          <p:spPr>
            <a:xfrm>
              <a:off x="4239" y="3024"/>
              <a:ext cx="450" cy="0"/>
            </a:xfrm>
            <a:prstGeom prst="line">
              <a:avLst/>
            </a:prstGeom>
            <a:ln w="25400" cap="flat" cmpd="sng">
              <a:solidFill>
                <a:schemeClr val="tx1"/>
              </a:solidFill>
              <a:prstDash val="solid"/>
              <a:headEnd type="none" w="med" len="med"/>
              <a:tailEnd type="none" w="med" len="med"/>
            </a:ln>
          </p:spPr>
        </p:sp>
        <p:sp useBgFill="1">
          <p:nvSpPr>
            <p:cNvPr id="110633" name="Oval 67"/>
            <p:cNvSpPr/>
            <p:nvPr/>
          </p:nvSpPr>
          <p:spPr>
            <a:xfrm>
              <a:off x="4230" y="2961"/>
              <a:ext cx="117" cy="126"/>
            </a:xfrm>
            <a:prstGeom prst="ellipse">
              <a:avLst/>
            </a:prstGeom>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endParaRPr lang="zh-CN" altLang="en-US" sz="2800" b="1" dirty="0"/>
            </a:p>
          </p:txBody>
        </p:sp>
        <p:sp>
          <p:nvSpPr>
            <p:cNvPr id="110634" name="Text Box 70"/>
            <p:cNvSpPr txBox="1"/>
            <p:nvPr/>
          </p:nvSpPr>
          <p:spPr>
            <a:xfrm>
              <a:off x="4743" y="2493"/>
              <a:ext cx="243" cy="269"/>
            </a:xfrm>
            <a:prstGeom prst="rect">
              <a:avLst/>
            </a:prstGeom>
            <a:noFill/>
            <a:ln w="38100">
              <a:noFill/>
            </a:ln>
          </p:spPr>
          <p:txBody>
            <a:bodyPr lIns="0" tIns="0" rIns="0" bIns="0">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t>Y</a:t>
              </a:r>
              <a:endParaRPr lang="en-US" altLang="zh-CN" sz="2800" b="1" baseline="-25000" dirty="0"/>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3"/>
          <p:cNvSpPr txBox="1">
            <a:spLocks noGrp="1"/>
          </p:cNvSpPr>
          <p:nvPr>
            <p:ph type="sldNum" sz="quarter" idx="12"/>
          </p:nvPr>
        </p:nvSpPr>
        <p:spPr>
          <a:ln/>
        </p:spPr>
        <p:txBody>
          <a:bodyPr/>
          <a:lstStyle/>
          <a:p>
            <a:pPr marL="0" indent="0" algn="r" eaLnBrk="1" hangingPunct="1">
              <a:spcBef>
                <a:spcPct val="0"/>
              </a:spcBef>
              <a:buNone/>
            </a:pPr>
            <a:r>
              <a:rPr lang="zh-CN" altLang="en-US" sz="1400" dirty="0"/>
              <a:t>（</a:t>
            </a:r>
            <a:r>
              <a:rPr lang="en-US" altLang="zh-CN" sz="1400" dirty="0"/>
              <a:t>3-</a:t>
            </a:r>
            <a:fld id="{9A0DB2DC-4C9A-4742-B13C-FB6460FD3503}" type="slidenum">
              <a:rPr lang="en-US" altLang="zh-CN" sz="1400" dirty="0"/>
              <a:t>99</a:t>
            </a:fld>
            <a:r>
              <a:rPr lang="zh-CN" altLang="en-US" sz="1400" dirty="0"/>
              <a:t>）</a:t>
            </a:r>
          </a:p>
        </p:txBody>
      </p:sp>
      <p:pic>
        <p:nvPicPr>
          <p:cNvPr id="208902" name="Picture 6"/>
          <p:cNvPicPr>
            <a:picLocks noChangeAspect="1"/>
          </p:cNvPicPr>
          <p:nvPr/>
        </p:nvPicPr>
        <p:blipFill>
          <a:blip r:embed="rId3"/>
          <a:stretch>
            <a:fillRect/>
          </a:stretch>
        </p:blipFill>
        <p:spPr>
          <a:xfrm>
            <a:off x="3027363" y="88900"/>
            <a:ext cx="5864225" cy="4240213"/>
          </a:xfrm>
          <a:prstGeom prst="rect">
            <a:avLst/>
          </a:prstGeom>
          <a:noFill/>
          <a:ln w="38100">
            <a:noFill/>
          </a:ln>
        </p:spPr>
      </p:pic>
      <p:graphicFrame>
        <p:nvGraphicFramePr>
          <p:cNvPr id="208932" name="Object 36"/>
          <p:cNvGraphicFramePr>
            <a:graphicFrameLocks noChangeAspect="1"/>
          </p:cNvGraphicFramePr>
          <p:nvPr/>
        </p:nvGraphicFramePr>
        <p:xfrm>
          <a:off x="819150" y="6073775"/>
          <a:ext cx="6746875" cy="539750"/>
        </p:xfrm>
        <a:graphic>
          <a:graphicData uri="http://schemas.openxmlformats.org/presentationml/2006/ole">
            <mc:AlternateContent xmlns:mc="http://schemas.openxmlformats.org/markup-compatibility/2006">
              <mc:Choice xmlns:v="urn:schemas-microsoft-com:vml" Requires="v">
                <p:oleObj spid="_x0000_s62505" r:id="rId4" imgW="3175000" imgH="254000" progId="Equation.3">
                  <p:embed/>
                </p:oleObj>
              </mc:Choice>
              <mc:Fallback>
                <p:oleObj r:id="rId4" imgW="3175000" imgH="254000" progId="Equation.3">
                  <p:embed/>
                  <p:pic>
                    <p:nvPicPr>
                      <p:cNvPr id="0" name="图片 3238"/>
                      <p:cNvPicPr/>
                      <p:nvPr/>
                    </p:nvPicPr>
                    <p:blipFill>
                      <a:blip r:embed="rId5"/>
                      <a:stretch>
                        <a:fillRect/>
                      </a:stretch>
                    </p:blipFill>
                    <p:spPr>
                      <a:xfrm>
                        <a:off x="819150" y="6073775"/>
                        <a:ext cx="6746875" cy="539750"/>
                      </a:xfrm>
                      <a:prstGeom prst="rect">
                        <a:avLst/>
                      </a:prstGeom>
                      <a:noFill/>
                      <a:ln w="38100">
                        <a:noFill/>
                        <a:miter/>
                      </a:ln>
                    </p:spPr>
                  </p:pic>
                </p:oleObj>
              </mc:Fallback>
            </mc:AlternateContent>
          </a:graphicData>
        </a:graphic>
      </p:graphicFrame>
      <p:graphicFrame>
        <p:nvGraphicFramePr>
          <p:cNvPr id="208934" name="Object 38"/>
          <p:cNvGraphicFramePr>
            <a:graphicFrameLocks noChangeAspect="1"/>
          </p:cNvGraphicFramePr>
          <p:nvPr/>
        </p:nvGraphicFramePr>
        <p:xfrm>
          <a:off x="850900" y="5030788"/>
          <a:ext cx="6827838" cy="539750"/>
        </p:xfrm>
        <a:graphic>
          <a:graphicData uri="http://schemas.openxmlformats.org/presentationml/2006/ole">
            <mc:AlternateContent xmlns:mc="http://schemas.openxmlformats.org/markup-compatibility/2006">
              <mc:Choice xmlns:v="urn:schemas-microsoft-com:vml" Requires="v">
                <p:oleObj spid="_x0000_s62506" r:id="rId6" imgW="3213100" imgH="254000" progId="Equation.3">
                  <p:embed/>
                </p:oleObj>
              </mc:Choice>
              <mc:Fallback>
                <p:oleObj r:id="rId6" imgW="3213100" imgH="254000" progId="Equation.3">
                  <p:embed/>
                  <p:pic>
                    <p:nvPicPr>
                      <p:cNvPr id="0" name="图片 3239"/>
                      <p:cNvPicPr/>
                      <p:nvPr/>
                    </p:nvPicPr>
                    <p:blipFill>
                      <a:blip r:embed="rId7"/>
                      <a:stretch>
                        <a:fillRect/>
                      </a:stretch>
                    </p:blipFill>
                    <p:spPr>
                      <a:xfrm>
                        <a:off x="850900" y="5030788"/>
                        <a:ext cx="6827838" cy="539750"/>
                      </a:xfrm>
                      <a:prstGeom prst="rect">
                        <a:avLst/>
                      </a:prstGeom>
                      <a:noFill/>
                      <a:ln w="38100">
                        <a:noFill/>
                        <a:miter/>
                      </a:ln>
                    </p:spPr>
                  </p:pic>
                </p:oleObj>
              </mc:Fallback>
            </mc:AlternateContent>
          </a:graphicData>
        </a:graphic>
      </p:graphicFrame>
      <p:grpSp>
        <p:nvGrpSpPr>
          <p:cNvPr id="208939" name="Group 43"/>
          <p:cNvGrpSpPr/>
          <p:nvPr/>
        </p:nvGrpSpPr>
        <p:grpSpPr>
          <a:xfrm>
            <a:off x="571500" y="4514850"/>
            <a:ext cx="7972425" cy="519113"/>
            <a:chOff x="459" y="2844"/>
            <a:chExt cx="5022" cy="327"/>
          </a:xfrm>
        </p:grpSpPr>
        <p:sp>
          <p:nvSpPr>
            <p:cNvPr id="111628" name="Text Box 35"/>
            <p:cNvSpPr txBox="1"/>
            <p:nvPr/>
          </p:nvSpPr>
          <p:spPr>
            <a:xfrm>
              <a:off x="459" y="2844"/>
              <a:ext cx="5022" cy="327"/>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ea typeface="黑体" panose="02010609060101010101" pitchFamily="49" charset="-122"/>
                </a:rPr>
                <a:t>当</a:t>
              </a:r>
              <a:r>
                <a:rPr lang="en-US" altLang="zh-CN" sz="2800" b="1" dirty="0">
                  <a:ea typeface="黑体" panose="02010609060101010101" pitchFamily="49" charset="-122"/>
                </a:rPr>
                <a:t>A</a:t>
              </a:r>
              <a:r>
                <a:rPr lang="en-US" altLang="zh-CN" sz="2800" b="1" baseline="-25000" dirty="0">
                  <a:ea typeface="黑体" panose="02010609060101010101" pitchFamily="49" charset="-122"/>
                </a:rPr>
                <a:t>3</a:t>
              </a:r>
              <a:r>
                <a:rPr lang="zh-CN" altLang="en-US" sz="2800" b="1" dirty="0">
                  <a:ea typeface="黑体" panose="02010609060101010101" pitchFamily="49" charset="-122"/>
                </a:rPr>
                <a:t>＝</a:t>
              </a:r>
              <a:r>
                <a:rPr lang="en-US" altLang="zh-CN" sz="2800" b="1" dirty="0">
                  <a:ea typeface="黑体" panose="02010609060101010101" pitchFamily="49" charset="-122"/>
                </a:rPr>
                <a:t>0</a:t>
              </a:r>
              <a:r>
                <a:rPr lang="zh-CN" altLang="en-US" sz="2800" b="1" dirty="0">
                  <a:ea typeface="黑体" panose="02010609060101010101" pitchFamily="49" charset="-122"/>
                </a:rPr>
                <a:t>时</a:t>
              </a:r>
              <a:r>
                <a:rPr lang="en-US" altLang="zh-CN" sz="2800" b="1" dirty="0">
                  <a:ea typeface="黑体" panose="02010609060101010101" pitchFamily="49" charset="-122"/>
                </a:rPr>
                <a:t>S</a:t>
              </a:r>
              <a:r>
                <a:rPr lang="en-US" altLang="zh-CN" sz="2800" b="1" baseline="-25000" dirty="0">
                  <a:ea typeface="黑体" panose="02010609060101010101" pitchFamily="49" charset="-122"/>
                </a:rPr>
                <a:t>1</a:t>
              </a:r>
              <a:r>
                <a:rPr lang="zh-CN" altLang="en-US" sz="2800" b="1" dirty="0">
                  <a:ea typeface="黑体" panose="02010609060101010101" pitchFamily="49" charset="-122"/>
                </a:rPr>
                <a:t>＝</a:t>
              </a:r>
              <a:r>
                <a:rPr lang="en-US" altLang="zh-CN" sz="2800" b="1" dirty="0">
                  <a:ea typeface="黑体" panose="02010609060101010101" pitchFamily="49" charset="-122"/>
                </a:rPr>
                <a:t>0</a:t>
              </a:r>
              <a:r>
                <a:rPr lang="zh-CN" altLang="en-US" sz="2800" b="1" dirty="0">
                  <a:ea typeface="黑体" panose="02010609060101010101" pitchFamily="49" charset="-122"/>
                </a:rPr>
                <a:t>、</a:t>
              </a:r>
              <a:r>
                <a:rPr lang="en-US" altLang="zh-CN" sz="2800" b="1" dirty="0">
                  <a:ea typeface="黑体" panose="02010609060101010101" pitchFamily="49" charset="-122"/>
                </a:rPr>
                <a:t>S</a:t>
              </a:r>
              <a:r>
                <a:rPr lang="en-US" altLang="zh-CN" sz="2800" b="1" baseline="-25000" dirty="0">
                  <a:ea typeface="黑体" panose="02010609060101010101" pitchFamily="49" charset="-122"/>
                </a:rPr>
                <a:t>2</a:t>
              </a:r>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ea typeface="黑体" panose="02010609060101010101" pitchFamily="49" charset="-122"/>
                </a:rPr>
                <a:t>，片</a:t>
              </a:r>
              <a:r>
                <a:rPr lang="en-US" altLang="zh-CN" sz="2800" b="1" dirty="0">
                  <a:ea typeface="黑体" panose="02010609060101010101" pitchFamily="49" charset="-122"/>
                </a:rPr>
                <a:t>(2)</a:t>
              </a:r>
              <a:r>
                <a:rPr lang="zh-CN" altLang="en-US" sz="2800" b="1" dirty="0">
                  <a:ea typeface="黑体" panose="02010609060101010101" pitchFamily="49" charset="-122"/>
                </a:rPr>
                <a:t>禁止，片</a:t>
              </a:r>
              <a:r>
                <a:rPr lang="en-US" altLang="zh-CN" sz="2800" b="1" dirty="0">
                  <a:ea typeface="黑体" panose="02010609060101010101" pitchFamily="49" charset="-122"/>
                </a:rPr>
                <a:t>(1)</a:t>
              </a:r>
              <a:r>
                <a:rPr lang="zh-CN" altLang="en-US" sz="2800" b="1" dirty="0">
                  <a:ea typeface="黑体" panose="02010609060101010101" pitchFamily="49" charset="-122"/>
                </a:rPr>
                <a:t>使能</a:t>
              </a:r>
            </a:p>
          </p:txBody>
        </p:sp>
        <p:sp>
          <p:nvSpPr>
            <p:cNvPr id="111629" name="Line 39"/>
            <p:cNvSpPr/>
            <p:nvPr/>
          </p:nvSpPr>
          <p:spPr>
            <a:xfrm>
              <a:off x="1548" y="2880"/>
              <a:ext cx="108" cy="0"/>
            </a:xfrm>
            <a:prstGeom prst="line">
              <a:avLst/>
            </a:prstGeom>
            <a:ln w="25400" cap="flat" cmpd="sng">
              <a:solidFill>
                <a:schemeClr val="tx1"/>
              </a:solidFill>
              <a:prstDash val="solid"/>
              <a:headEnd type="none" w="med" len="med"/>
              <a:tailEnd type="none" w="med" len="med"/>
            </a:ln>
          </p:spPr>
        </p:sp>
        <p:sp>
          <p:nvSpPr>
            <p:cNvPr id="111630" name="Line 40"/>
            <p:cNvSpPr/>
            <p:nvPr/>
          </p:nvSpPr>
          <p:spPr>
            <a:xfrm>
              <a:off x="2313" y="2880"/>
              <a:ext cx="108" cy="0"/>
            </a:xfrm>
            <a:prstGeom prst="line">
              <a:avLst/>
            </a:prstGeom>
            <a:ln w="25400" cap="flat" cmpd="sng">
              <a:solidFill>
                <a:schemeClr val="tx1"/>
              </a:solidFill>
              <a:prstDash val="solid"/>
              <a:headEnd type="none" w="med" len="med"/>
              <a:tailEnd type="none" w="med" len="med"/>
            </a:ln>
          </p:spPr>
        </p:sp>
      </p:grpSp>
      <p:grpSp>
        <p:nvGrpSpPr>
          <p:cNvPr id="208940" name="Group 44"/>
          <p:cNvGrpSpPr/>
          <p:nvPr/>
        </p:nvGrpSpPr>
        <p:grpSpPr>
          <a:xfrm>
            <a:off x="585788" y="5572125"/>
            <a:ext cx="7972425" cy="519113"/>
            <a:chOff x="369" y="3510"/>
            <a:chExt cx="5022" cy="327"/>
          </a:xfrm>
        </p:grpSpPr>
        <p:sp>
          <p:nvSpPr>
            <p:cNvPr id="111625" name="Text Box 37"/>
            <p:cNvSpPr txBox="1"/>
            <p:nvPr/>
          </p:nvSpPr>
          <p:spPr>
            <a:xfrm>
              <a:off x="369" y="3510"/>
              <a:ext cx="5022" cy="327"/>
            </a:xfrm>
            <a:prstGeom prst="rect">
              <a:avLst/>
            </a:prstGeom>
            <a:noFill/>
            <a:ln w="38100">
              <a:noFill/>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ea typeface="黑体" panose="02010609060101010101" pitchFamily="49" charset="-122"/>
                </a:rPr>
                <a:t>当</a:t>
              </a:r>
              <a:r>
                <a:rPr lang="en-US" altLang="zh-CN" sz="2800" b="1" dirty="0">
                  <a:ea typeface="黑体" panose="02010609060101010101" pitchFamily="49" charset="-122"/>
                </a:rPr>
                <a:t>A</a:t>
              </a:r>
              <a:r>
                <a:rPr lang="en-US" altLang="zh-CN" sz="2800" b="1" baseline="-25000" dirty="0">
                  <a:ea typeface="黑体" panose="02010609060101010101" pitchFamily="49" charset="-122"/>
                </a:rPr>
                <a:t>3</a:t>
              </a:r>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ea typeface="黑体" panose="02010609060101010101" pitchFamily="49" charset="-122"/>
                </a:rPr>
                <a:t>时</a:t>
              </a:r>
              <a:r>
                <a:rPr lang="en-US" altLang="zh-CN" sz="2800" b="1" dirty="0">
                  <a:ea typeface="黑体" panose="02010609060101010101" pitchFamily="49" charset="-122"/>
                </a:rPr>
                <a:t>S</a:t>
              </a:r>
              <a:r>
                <a:rPr lang="en-US" altLang="zh-CN" sz="2800" b="1" baseline="-25000" dirty="0">
                  <a:ea typeface="黑体" panose="02010609060101010101" pitchFamily="49" charset="-122"/>
                </a:rPr>
                <a:t>1</a:t>
              </a:r>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ea typeface="黑体" panose="02010609060101010101" pitchFamily="49" charset="-122"/>
                </a:rPr>
                <a:t>、</a:t>
              </a:r>
              <a:r>
                <a:rPr lang="en-US" altLang="zh-CN" sz="2800" b="1" dirty="0">
                  <a:ea typeface="黑体" panose="02010609060101010101" pitchFamily="49" charset="-122"/>
                </a:rPr>
                <a:t>S</a:t>
              </a:r>
              <a:r>
                <a:rPr lang="en-US" altLang="zh-CN" sz="2800" b="1" baseline="-25000" dirty="0">
                  <a:ea typeface="黑体" panose="02010609060101010101" pitchFamily="49" charset="-122"/>
                </a:rPr>
                <a:t>2</a:t>
              </a:r>
              <a:r>
                <a:rPr lang="zh-CN" altLang="en-US" sz="2800" b="1" dirty="0">
                  <a:ea typeface="黑体" panose="02010609060101010101" pitchFamily="49" charset="-122"/>
                </a:rPr>
                <a:t>＝</a:t>
              </a:r>
              <a:r>
                <a:rPr lang="en-US" altLang="zh-CN" sz="2800" b="1" dirty="0">
                  <a:ea typeface="黑体" panose="02010609060101010101" pitchFamily="49" charset="-122"/>
                </a:rPr>
                <a:t>0</a:t>
              </a:r>
              <a:r>
                <a:rPr lang="zh-CN" altLang="en-US" sz="2800" b="1" dirty="0">
                  <a:ea typeface="黑体" panose="02010609060101010101" pitchFamily="49" charset="-122"/>
                </a:rPr>
                <a:t>，片</a:t>
              </a:r>
              <a:r>
                <a:rPr lang="en-US" altLang="zh-CN" sz="2800" b="1" dirty="0">
                  <a:ea typeface="黑体" panose="02010609060101010101" pitchFamily="49" charset="-122"/>
                </a:rPr>
                <a:t>(2)</a:t>
              </a:r>
              <a:r>
                <a:rPr lang="zh-CN" altLang="en-US" sz="2800" b="1" dirty="0">
                  <a:ea typeface="黑体" panose="02010609060101010101" pitchFamily="49" charset="-122"/>
                </a:rPr>
                <a:t>使能，片</a:t>
              </a:r>
              <a:r>
                <a:rPr lang="en-US" altLang="zh-CN" sz="2800" b="1" dirty="0">
                  <a:ea typeface="黑体" panose="02010609060101010101" pitchFamily="49" charset="-122"/>
                </a:rPr>
                <a:t>(1)</a:t>
              </a:r>
              <a:r>
                <a:rPr lang="zh-CN" altLang="en-US" sz="2800" b="1" dirty="0">
                  <a:ea typeface="黑体" panose="02010609060101010101" pitchFamily="49" charset="-122"/>
                </a:rPr>
                <a:t>禁止</a:t>
              </a:r>
            </a:p>
          </p:txBody>
        </p:sp>
        <p:sp>
          <p:nvSpPr>
            <p:cNvPr id="111626" name="Line 41"/>
            <p:cNvSpPr/>
            <p:nvPr/>
          </p:nvSpPr>
          <p:spPr>
            <a:xfrm>
              <a:off x="1458" y="3564"/>
              <a:ext cx="108" cy="0"/>
            </a:xfrm>
            <a:prstGeom prst="line">
              <a:avLst/>
            </a:prstGeom>
            <a:ln w="25400" cap="flat" cmpd="sng">
              <a:solidFill>
                <a:schemeClr val="tx1"/>
              </a:solidFill>
              <a:prstDash val="solid"/>
              <a:headEnd type="none" w="med" len="med"/>
              <a:tailEnd type="none" w="med" len="med"/>
            </a:ln>
          </p:spPr>
        </p:sp>
        <p:sp>
          <p:nvSpPr>
            <p:cNvPr id="111627" name="Line 42"/>
            <p:cNvSpPr/>
            <p:nvPr/>
          </p:nvSpPr>
          <p:spPr>
            <a:xfrm>
              <a:off x="2223" y="3564"/>
              <a:ext cx="108" cy="0"/>
            </a:xfrm>
            <a:prstGeom prst="line">
              <a:avLst/>
            </a:prstGeom>
            <a:ln w="25400" cap="flat" cmpd="sng">
              <a:solidFill>
                <a:schemeClr val="tx1"/>
              </a:solidFill>
              <a:prstDash val="solid"/>
              <a:headEnd type="none" w="med" len="med"/>
              <a:tailEnd type="none" w="med" len="med"/>
            </a:ln>
          </p:spPr>
        </p:sp>
      </p:grpSp>
      <p:sp>
        <p:nvSpPr>
          <p:cNvPr id="111624" name="Text Box 3"/>
          <p:cNvSpPr txBox="1"/>
          <p:nvPr/>
        </p:nvSpPr>
        <p:spPr>
          <a:xfrm>
            <a:off x="404813" y="247650"/>
            <a:ext cx="4519612" cy="588963"/>
          </a:xfrm>
          <a:prstGeom prst="rect">
            <a:avLst/>
          </a:prstGeom>
          <a:noFill/>
          <a:ln w="9525" cap="flat" cmpd="sng">
            <a:solidFill>
              <a:srgbClr val="CC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b="1" dirty="0">
                <a:ea typeface="隶书" panose="02010509060101010101" pitchFamily="49" charset="-122"/>
              </a:rPr>
              <a:t>数据选择器的扩展</a:t>
            </a:r>
            <a:endParaRPr lang="zh-CN" altLang="en-US" sz="2400" b="1"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8902"/>
                                        </p:tgtEl>
                                        <p:attrNameLst>
                                          <p:attrName>style.visibility</p:attrName>
                                        </p:attrNameLst>
                                      </p:cBhvr>
                                      <p:to>
                                        <p:strVal val="visible"/>
                                      </p:to>
                                    </p:set>
                                    <p:anim calcmode="lin" valueType="num">
                                      <p:cBhvr additive="base">
                                        <p:cTn id="7" dur="500" fill="hold"/>
                                        <p:tgtEl>
                                          <p:spTgt spid="208902"/>
                                        </p:tgtEl>
                                        <p:attrNameLst>
                                          <p:attrName>ppt_x</p:attrName>
                                        </p:attrNameLst>
                                      </p:cBhvr>
                                      <p:tavLst>
                                        <p:tav tm="0">
                                          <p:val>
                                            <p:strVal val="1+#ppt_w/2"/>
                                          </p:val>
                                        </p:tav>
                                        <p:tav tm="100000">
                                          <p:val>
                                            <p:strVal val="#ppt_x"/>
                                          </p:val>
                                        </p:tav>
                                      </p:tavLst>
                                    </p:anim>
                                    <p:anim calcmode="lin" valueType="num">
                                      <p:cBhvr additive="base">
                                        <p:cTn id="8" dur="500" fill="hold"/>
                                        <p:tgtEl>
                                          <p:spTgt spid="2089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08939"/>
                                        </p:tgtEl>
                                        <p:attrNameLst>
                                          <p:attrName>style.visibility</p:attrName>
                                        </p:attrNameLst>
                                      </p:cBhvr>
                                      <p:to>
                                        <p:strVal val="visible"/>
                                      </p:to>
                                    </p:set>
                                    <p:animEffect transition="in" filter="blinds(horizontal)">
                                      <p:cBhvr>
                                        <p:cTn id="13" dur="500"/>
                                        <p:tgtEl>
                                          <p:spTgt spid="208939"/>
                                        </p:tgtEl>
                                      </p:cBhvr>
                                    </p:animEffect>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208934"/>
                                        </p:tgtEl>
                                        <p:attrNameLst>
                                          <p:attrName>style.visibility</p:attrName>
                                        </p:attrNameLst>
                                      </p:cBhvr>
                                      <p:to>
                                        <p:strVal val="visible"/>
                                      </p:to>
                                    </p:set>
                                    <p:anim calcmode="lin" valueType="num">
                                      <p:cBhvr additive="base">
                                        <p:cTn id="17" dur="500" fill="hold"/>
                                        <p:tgtEl>
                                          <p:spTgt spid="208934"/>
                                        </p:tgtEl>
                                        <p:attrNameLst>
                                          <p:attrName>ppt_x</p:attrName>
                                        </p:attrNameLst>
                                      </p:cBhvr>
                                      <p:tavLst>
                                        <p:tav tm="0">
                                          <p:val>
                                            <p:strVal val="0-#ppt_w/2"/>
                                          </p:val>
                                        </p:tav>
                                        <p:tav tm="100000">
                                          <p:val>
                                            <p:strVal val="#ppt_x"/>
                                          </p:val>
                                        </p:tav>
                                      </p:tavLst>
                                    </p:anim>
                                    <p:anim calcmode="lin" valueType="num">
                                      <p:cBhvr additive="base">
                                        <p:cTn id="18" dur="500" fill="hold"/>
                                        <p:tgtEl>
                                          <p:spTgt spid="2089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8940"/>
                                        </p:tgtEl>
                                        <p:attrNameLst>
                                          <p:attrName>style.visibility</p:attrName>
                                        </p:attrNameLst>
                                      </p:cBhvr>
                                      <p:to>
                                        <p:strVal val="visible"/>
                                      </p:to>
                                    </p:set>
                                    <p:animEffect transition="in" filter="blinds(horizontal)">
                                      <p:cBhvr>
                                        <p:cTn id="23" dur="500"/>
                                        <p:tgtEl>
                                          <p:spTgt spid="208940"/>
                                        </p:tgtEl>
                                      </p:cBhvr>
                                    </p:animEffect>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208932"/>
                                        </p:tgtEl>
                                        <p:attrNameLst>
                                          <p:attrName>style.visibility</p:attrName>
                                        </p:attrNameLst>
                                      </p:cBhvr>
                                      <p:to>
                                        <p:strVal val="visible"/>
                                      </p:to>
                                    </p:set>
                                    <p:anim calcmode="lin" valueType="num">
                                      <p:cBhvr additive="base">
                                        <p:cTn id="27" dur="500" fill="hold"/>
                                        <p:tgtEl>
                                          <p:spTgt spid="208932"/>
                                        </p:tgtEl>
                                        <p:attrNameLst>
                                          <p:attrName>ppt_x</p:attrName>
                                        </p:attrNameLst>
                                      </p:cBhvr>
                                      <p:tavLst>
                                        <p:tav tm="0">
                                          <p:val>
                                            <p:strVal val="#ppt_x"/>
                                          </p:val>
                                        </p:tav>
                                        <p:tav tm="100000">
                                          <p:val>
                                            <p:strVal val="#ppt_x"/>
                                          </p:val>
                                        </p:tav>
                                      </p:tavLst>
                                    </p:anim>
                                    <p:anim calcmode="lin" valueType="num">
                                      <p:cBhvr additive="base">
                                        <p:cTn id="28" dur="500" fill="hold"/>
                                        <p:tgtEl>
                                          <p:spTgt spid="2089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343c6c09-de9b-4e4b-b7b5-fa7285c1e031"/>
  <p:tag name="COMMONDATA" val="eyJoZGlkIjoiZDhhYjdjYTJhYTFiZTA4ZGQwMDQwZGNmYzljYmRjYWI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1"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1"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13135</Words>
  <Application>Microsoft Office PowerPoint</Application>
  <PresentationFormat>全屏显示(4:3)</PresentationFormat>
  <Paragraphs>3223</Paragraphs>
  <Slides>152</Slides>
  <Notes>20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152</vt:i4>
      </vt:variant>
    </vt:vector>
  </HeadingPairs>
  <TitlesOfParts>
    <vt:vector size="169" baseType="lpstr">
      <vt:lpstr>Monotype Sorts</vt:lpstr>
      <vt:lpstr></vt:lpstr>
      <vt:lpstr>黑体</vt:lpstr>
      <vt:lpstr>隶书</vt:lpstr>
      <vt:lpstr>宋体</vt:lpstr>
      <vt:lpstr>宋体-方正超大字符集</vt:lpstr>
      <vt:lpstr>Arial</vt:lpstr>
      <vt:lpstr>Comic Sans MS</vt:lpstr>
      <vt:lpstr>Tahoma</vt:lpstr>
      <vt:lpstr>Times New Roman</vt:lpstr>
      <vt:lpstr>Wingdings</vt:lpstr>
      <vt:lpstr>默认设计模板</vt:lpstr>
      <vt:lpstr>Equation.3</vt:lpstr>
      <vt:lpstr>MathType 7.0 Equation</vt:lpstr>
      <vt:lpstr>Microsoft Word Picture</vt:lpstr>
      <vt:lpstr>Microsoft Word 97 - 2003 Document</vt:lpstr>
      <vt:lpstr>Imaging.Document</vt:lpstr>
      <vt:lpstr>第2章   组合逻辑电路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奇偶校验电路</vt:lpstr>
      <vt:lpstr>具有奇偶校验的数据传输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第3章_组合逻辑电路</dc:title>
  <dc:creator>肖合九</dc:creator>
  <cp:lastModifiedBy>zzlb</cp:lastModifiedBy>
  <cp:revision>293</cp:revision>
  <cp:lastPrinted>1999-04-28T04:45:41Z</cp:lastPrinted>
  <dcterms:created xsi:type="dcterms:W3CDTF">1998-08-04T12:38:41Z</dcterms:created>
  <dcterms:modified xsi:type="dcterms:W3CDTF">2023-11-14T03:07:07Z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CC7EE25F4AF74135BD23EF571A5663A6_12</vt:lpwstr>
  </property>
  <property fmtid="{D5CDD505-2E9C-101B-9397-08002B2CF9AE}" pid="3" name="KSOProductBuildVer">
    <vt:lpwstr>2052-11.1.0.14309</vt:lpwstr>
  </property>
</Properties>
</file>